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2" r:id="rId1"/>
  </p:sldMasterIdLst>
  <p:notesMasterIdLst>
    <p:notesMasterId r:id="rId16"/>
  </p:notesMasterIdLst>
  <p:handoutMasterIdLst>
    <p:handoutMasterId r:id="rId17"/>
  </p:handoutMasterIdLst>
  <p:sldIdLst>
    <p:sldId id="256" r:id="rId2"/>
    <p:sldId id="281" r:id="rId3"/>
    <p:sldId id="282" r:id="rId4"/>
    <p:sldId id="283" r:id="rId5"/>
    <p:sldId id="287" r:id="rId6"/>
    <p:sldId id="284" r:id="rId7"/>
    <p:sldId id="288" r:id="rId8"/>
    <p:sldId id="285" r:id="rId9"/>
    <p:sldId id="286" r:id="rId10"/>
    <p:sldId id="289" r:id="rId11"/>
    <p:sldId id="275" r:id="rId12"/>
    <p:sldId id="278" r:id="rId13"/>
    <p:sldId id="276" r:id="rId14"/>
    <p:sldId id="277" r:id="rId15"/>
  </p:sldIdLst>
  <p:sldSz cx="9906000" cy="6858000" type="A4"/>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C808"/>
    <a:srgbClr val="07A0C3"/>
    <a:srgbClr val="DD1C1A"/>
    <a:srgbClr val="C2E8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howGuides="1">
      <p:cViewPr varScale="1">
        <p:scale>
          <a:sx n="62" d="100"/>
          <a:sy n="62" d="100"/>
        </p:scale>
        <p:origin x="672" y="66"/>
      </p:cViewPr>
      <p:guideLst>
        <p:guide orient="horz" pos="2160"/>
        <p:guide pos="3120"/>
      </p:guideLst>
    </p:cSldViewPr>
  </p:slideViewPr>
  <p:notesTextViewPr>
    <p:cViewPr>
      <p:scale>
        <a:sx n="3" d="2"/>
        <a:sy n="3" d="2"/>
      </p:scale>
      <p:origin x="0" y="0"/>
    </p:cViewPr>
  </p:notesTextViewPr>
  <p:notesViewPr>
    <p:cSldViewPr showGuides="1">
      <p:cViewPr varScale="1">
        <p:scale>
          <a:sx n="81" d="100"/>
          <a:sy n="81" d="100"/>
        </p:scale>
        <p:origin x="391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5838" y="0"/>
            <a:ext cx="2949787" cy="498693"/>
          </a:xfrm>
          <a:prstGeom prst="rect">
            <a:avLst/>
          </a:prstGeom>
        </p:spPr>
        <p:txBody>
          <a:bodyPr vert="horz" lIns="91440" tIns="45720" rIns="91440" bIns="45720" rtlCol="0"/>
          <a:lstStyle>
            <a:lvl1pPr algn="r">
              <a:defRPr sz="1200"/>
            </a:lvl1pPr>
          </a:lstStyle>
          <a:p>
            <a:fld id="{4BFA9F1E-0939-4A49-BF3E-6B26E82DE8A5}" type="datetimeFigureOut">
              <a:rPr kumimoji="1" lang="ja-JP" altLang="en-US" smtClean="0"/>
              <a:t>2017/8/9</a:t>
            </a:fld>
            <a:endParaRPr kumimoji="1" lang="ja-JP" altLang="en-US"/>
          </a:p>
        </p:txBody>
      </p:sp>
      <p:sp>
        <p:nvSpPr>
          <p:cNvPr id="4" name="フッター プレースホルダー 3"/>
          <p:cNvSpPr>
            <a:spLocks noGrp="1"/>
          </p:cNvSpPr>
          <p:nvPr>
            <p:ph type="ftr" sz="quarter" idx="2"/>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5838" y="9440647"/>
            <a:ext cx="2949787" cy="498692"/>
          </a:xfrm>
          <a:prstGeom prst="rect">
            <a:avLst/>
          </a:prstGeom>
        </p:spPr>
        <p:txBody>
          <a:bodyPr vert="horz" lIns="91440" tIns="45720" rIns="91440" bIns="45720" rtlCol="0" anchor="b"/>
          <a:lstStyle>
            <a:lvl1pPr algn="r">
              <a:defRPr sz="1200"/>
            </a:lvl1pPr>
          </a:lstStyle>
          <a:p>
            <a:fld id="{A5F504E4-0FA8-4C47-A550-1D6A92350AC5}" type="slidenum">
              <a:rPr kumimoji="1" lang="ja-JP" altLang="en-US" smtClean="0"/>
              <a:t>‹#›</a:t>
            </a:fld>
            <a:endParaRPr kumimoji="1" lang="ja-JP" altLang="en-US"/>
          </a:p>
        </p:txBody>
      </p:sp>
    </p:spTree>
    <p:extLst>
      <p:ext uri="{BB962C8B-B14F-4D97-AF65-F5344CB8AC3E}">
        <p14:creationId xmlns:p14="http://schemas.microsoft.com/office/powerpoint/2010/main" val="25971686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163AC898-A239-494B-AED4-124F47CB6197}" type="datetimeFigureOut">
              <a:rPr kumimoji="1" lang="ja-JP" altLang="en-US" smtClean="0"/>
              <a:t>2017/8/9</a:t>
            </a:fld>
            <a:endParaRPr kumimoji="1" lang="ja-JP" altLang="en-US"/>
          </a:p>
        </p:txBody>
      </p:sp>
      <p:sp>
        <p:nvSpPr>
          <p:cNvPr id="4" name="スライド イメージ プレースホルダー 3"/>
          <p:cNvSpPr>
            <a:spLocks noGrp="1" noRot="1" noChangeAspect="1"/>
          </p:cNvSpPr>
          <p:nvPr>
            <p:ph type="sldImg" idx="2"/>
          </p:nvPr>
        </p:nvSpPr>
        <p:spPr>
          <a:xfrm>
            <a:off x="981075" y="1243013"/>
            <a:ext cx="48450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617537B4-C45A-4E5B-8706-C57D5ABD779D}" type="slidenum">
              <a:rPr kumimoji="1" lang="ja-JP" altLang="en-US" smtClean="0"/>
              <a:t>‹#›</a:t>
            </a:fld>
            <a:endParaRPr kumimoji="1" lang="ja-JP" altLang="en-US"/>
          </a:p>
        </p:txBody>
      </p:sp>
    </p:spTree>
    <p:extLst>
      <p:ext uri="{BB962C8B-B14F-4D97-AF65-F5344CB8AC3E}">
        <p14:creationId xmlns:p14="http://schemas.microsoft.com/office/powerpoint/2010/main" val="205338735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sp>
        <p:nvSpPr>
          <p:cNvPr id="7" name="正方形/長方形 6"/>
          <p:cNvSpPr/>
          <p:nvPr userDrawn="1"/>
        </p:nvSpPr>
        <p:spPr>
          <a:xfrm>
            <a:off x="1352600" y="3789064"/>
            <a:ext cx="8553400" cy="216000"/>
          </a:xfrm>
          <a:prstGeom prst="rect">
            <a:avLst/>
          </a:prstGeom>
          <a:solidFill>
            <a:srgbClr val="07A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1352600" y="4005072"/>
            <a:ext cx="720000" cy="72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2072680" y="4005072"/>
            <a:ext cx="720000" cy="72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2792760" y="4005072"/>
            <a:ext cx="720000" cy="72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3512840" y="4005072"/>
            <a:ext cx="720000" cy="72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a:off x="4233000" y="4005072"/>
            <a:ext cx="720000" cy="72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4953000" y="4005072"/>
            <a:ext cx="720000" cy="72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userDrawn="1"/>
        </p:nvSpPr>
        <p:spPr>
          <a:xfrm>
            <a:off x="5673080" y="4005072"/>
            <a:ext cx="720000" cy="72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6393160" y="4005072"/>
            <a:ext cx="720000" cy="72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113240" y="4005072"/>
            <a:ext cx="720000" cy="72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userDrawn="1"/>
        </p:nvSpPr>
        <p:spPr>
          <a:xfrm>
            <a:off x="7833320" y="4005072"/>
            <a:ext cx="720000" cy="72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userDrawn="1"/>
        </p:nvSpPr>
        <p:spPr>
          <a:xfrm>
            <a:off x="8553400" y="4005072"/>
            <a:ext cx="720000" cy="72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9273480" y="4005064"/>
            <a:ext cx="632520" cy="72008"/>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1352600" y="2853040"/>
            <a:ext cx="7920880" cy="936000"/>
          </a:xfrm>
        </p:spPr>
        <p:txBody>
          <a:bodyPr tIns="0" anchor="b" anchorCtr="0">
            <a:normAutofit/>
          </a:bodyPr>
          <a:lstStyle>
            <a:lvl1pPr algn="l">
              <a:defRPr sz="36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352600" y="2204928"/>
            <a:ext cx="7920880" cy="576000"/>
          </a:xfrm>
        </p:spPr>
        <p:txBody>
          <a:bodyPr anchor="b" anchorCtr="0"/>
          <a:lstStyle>
            <a:lvl1pPr marL="0" indent="0" algn="l">
              <a:buNone/>
              <a:defRPr sz="2400" baseline="0">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マスター サブタイトルの書式設定</a:t>
            </a:r>
            <a:endParaRPr lang="en-US" dirty="0"/>
          </a:p>
        </p:txBody>
      </p:sp>
      <p:sp>
        <p:nvSpPr>
          <p:cNvPr id="5" name="テキスト プレースホルダー 4"/>
          <p:cNvSpPr>
            <a:spLocks noGrp="1"/>
          </p:cNvSpPr>
          <p:nvPr>
            <p:ph type="body" sz="quarter" idx="10"/>
          </p:nvPr>
        </p:nvSpPr>
        <p:spPr>
          <a:xfrm>
            <a:off x="4952305" y="4868863"/>
            <a:ext cx="3601095" cy="1080418"/>
          </a:xfrm>
        </p:spPr>
        <p:txBody>
          <a:bodyPr>
            <a:normAutofit/>
          </a:bodyPr>
          <a:lstStyle>
            <a:lvl1pPr marL="0" indent="0" algn="r">
              <a:lnSpc>
                <a:spcPct val="100000"/>
              </a:lnSpc>
              <a:buNone/>
              <a:defRPr sz="1600" baseline="0">
                <a:latin typeface="+mj-lt"/>
                <a:ea typeface="+mj-ea"/>
              </a:defRPr>
            </a:lvl1pPr>
            <a:lvl2pPr marL="457200" indent="0">
              <a:buNone/>
              <a:defRPr/>
            </a:lvl2pPr>
            <a:lvl3pPr marL="914400" indent="0">
              <a:buNone/>
              <a:defRPr/>
            </a:lvl3pPr>
            <a:lvl4pPr marL="1371600" indent="0">
              <a:buNone/>
              <a:defRPr/>
            </a:lvl4pPr>
            <a:lvl5pPr marL="1828800" indent="0">
              <a:buNone/>
              <a:defRPr/>
            </a:lvl5pPr>
          </a:lstStyle>
          <a:p>
            <a:pPr lvl="0"/>
            <a:endParaRPr kumimoji="1" lang="ja-JP" altLang="en-US" dirty="0"/>
          </a:p>
        </p:txBody>
      </p:sp>
      <p:sp>
        <p:nvSpPr>
          <p:cNvPr id="25" name="正方形/長方形 24"/>
          <p:cNvSpPr/>
          <p:nvPr userDrawn="1"/>
        </p:nvSpPr>
        <p:spPr>
          <a:xfrm>
            <a:off x="2145000" y="6624270"/>
            <a:ext cx="5616000" cy="216000"/>
          </a:xfrm>
          <a:prstGeom prst="rect">
            <a:avLst/>
          </a:prstGeom>
        </p:spPr>
        <p:txBody>
          <a:bodyPr wrap="none" lIns="0" tIns="0" rIns="0" bIns="0">
            <a:noAutofit/>
          </a:bodyPr>
          <a:lstStyle/>
          <a:p>
            <a:pPr algn="ctr"/>
            <a:r>
              <a:rPr lang="en-US" altLang="ja-JP" sz="800" dirty="0">
                <a:solidFill>
                  <a:schemeClr val="bg1">
                    <a:lumMod val="50000"/>
                  </a:schemeClr>
                </a:solidFill>
                <a:cs typeface="Arial" pitchFamily="34" charset="0"/>
              </a:rPr>
              <a:t>Copyright© 2017 NTT </a:t>
            </a:r>
            <a:r>
              <a:rPr lang="en-US" altLang="ja-JP" sz="800" dirty="0" err="1">
                <a:solidFill>
                  <a:schemeClr val="bg1">
                    <a:lumMod val="50000"/>
                  </a:schemeClr>
                </a:solidFill>
                <a:cs typeface="Arial" pitchFamily="34" charset="0"/>
              </a:rPr>
              <a:t>TechnoCross</a:t>
            </a:r>
            <a:r>
              <a:rPr lang="en-US" altLang="ja-JP" sz="800" dirty="0">
                <a:solidFill>
                  <a:schemeClr val="bg1">
                    <a:lumMod val="50000"/>
                  </a:schemeClr>
                </a:solidFill>
                <a:cs typeface="Arial" pitchFamily="34" charset="0"/>
              </a:rPr>
              <a:t> Corporation</a:t>
            </a:r>
          </a:p>
        </p:txBody>
      </p:sp>
      <p:pic>
        <p:nvPicPr>
          <p:cNvPr id="26" name="図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746" y="6309320"/>
            <a:ext cx="2088950" cy="540000"/>
          </a:xfrm>
          <a:prstGeom prst="rect">
            <a:avLst/>
          </a:prstGeom>
        </p:spPr>
      </p:pic>
    </p:spTree>
    <p:extLst>
      <p:ext uri="{BB962C8B-B14F-4D97-AF65-F5344CB8AC3E}">
        <p14:creationId xmlns:p14="http://schemas.microsoft.com/office/powerpoint/2010/main" val="2694648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もくじ">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424608" y="116696"/>
            <a:ext cx="7848872" cy="576000"/>
          </a:xfrm>
        </p:spPr>
        <p:txBody>
          <a:bodyPr/>
          <a:lstStyle/>
          <a:p>
            <a:r>
              <a:rPr kumimoji="1" lang="ja-JP" altLang="en-US" dirty="0"/>
              <a:t>もくじの見出しを入力</a:t>
            </a:r>
          </a:p>
        </p:txBody>
      </p:sp>
      <p:sp>
        <p:nvSpPr>
          <p:cNvPr id="4" name="正方形/長方形 3"/>
          <p:cNvSpPr/>
          <p:nvPr userDrawn="1"/>
        </p:nvSpPr>
        <p:spPr>
          <a:xfrm>
            <a:off x="0" y="0"/>
            <a:ext cx="1351976" cy="6858000"/>
          </a:xfrm>
          <a:prstGeom prst="rect">
            <a:avLst/>
          </a:prstGeom>
          <a:solidFill>
            <a:srgbClr val="07A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1" hasCustomPrompt="1"/>
          </p:nvPr>
        </p:nvSpPr>
        <p:spPr>
          <a:xfrm>
            <a:off x="1424608" y="764704"/>
            <a:ext cx="7848872" cy="5688632"/>
          </a:xfrm>
        </p:spPr>
        <p:txBody>
          <a:bodyPr/>
          <a:lstStyle>
            <a:lvl1pPr marL="514350" indent="-514350">
              <a:buFont typeface="+mj-lt"/>
              <a:buAutoNum type="arabicPeriod"/>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kumimoji="1" lang="ja-JP" altLang="en-US" dirty="0"/>
              <a:t>もくじの第</a:t>
            </a:r>
            <a:r>
              <a:rPr kumimoji="1" lang="en-US" altLang="ja-JP" dirty="0"/>
              <a:t>1</a:t>
            </a:r>
            <a:r>
              <a:rPr kumimoji="1" lang="ja-JP" altLang="en-US" dirty="0"/>
              <a:t>レベル</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9" name="テキスト ボックス 8"/>
          <p:cNvSpPr txBox="1"/>
          <p:nvPr userDrawn="1"/>
        </p:nvSpPr>
        <p:spPr>
          <a:xfrm>
            <a:off x="8553400" y="6597376"/>
            <a:ext cx="720080" cy="216000"/>
          </a:xfrm>
          <a:prstGeom prst="rect">
            <a:avLst/>
          </a:prstGeom>
          <a:noFill/>
        </p:spPr>
        <p:txBody>
          <a:bodyPr wrap="square" lIns="0" tIns="0" rIns="0" bIns="0" rtlCol="0" anchor="ctr" anchorCtr="0">
            <a:noAutofit/>
          </a:bodyPr>
          <a:lstStyle/>
          <a:p>
            <a:pPr algn="r"/>
            <a:fld id="{EECAF037-1DEF-42AB-987C-717AB0F444BC}" type="slidenum">
              <a:rPr kumimoji="1" lang="ja-JP" altLang="en-US" sz="1200" smtClean="0">
                <a:latin typeface="+mn-lt"/>
              </a:rPr>
              <a:pPr algn="r"/>
              <a:t>‹#›</a:t>
            </a:fld>
            <a:endParaRPr kumimoji="1" lang="ja-JP" altLang="en-US" sz="1200" dirty="0">
              <a:latin typeface="+mn-lt"/>
            </a:endParaRPr>
          </a:p>
        </p:txBody>
      </p:sp>
      <p:grpSp>
        <p:nvGrpSpPr>
          <p:cNvPr id="3" name="グループ化 2"/>
          <p:cNvGrpSpPr/>
          <p:nvPr userDrawn="1"/>
        </p:nvGrpSpPr>
        <p:grpSpPr>
          <a:xfrm>
            <a:off x="1352600" y="692696"/>
            <a:ext cx="8558118" cy="36000"/>
            <a:chOff x="2072760" y="692696"/>
            <a:chExt cx="8558118" cy="36000"/>
          </a:xfrm>
        </p:grpSpPr>
        <p:sp>
          <p:nvSpPr>
            <p:cNvPr id="11" name="正方形/長方形 10"/>
            <p:cNvSpPr/>
            <p:nvPr userDrawn="1"/>
          </p:nvSpPr>
          <p:spPr>
            <a:xfrm>
              <a:off x="2072760" y="692696"/>
              <a:ext cx="720000" cy="36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2792840" y="692696"/>
              <a:ext cx="720000" cy="36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3512920" y="692696"/>
              <a:ext cx="720000" cy="36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4233000" y="692696"/>
              <a:ext cx="720000" cy="36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a:off x="4953080" y="692696"/>
              <a:ext cx="720000" cy="36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5673160" y="692696"/>
              <a:ext cx="720000" cy="36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userDrawn="1"/>
          </p:nvSpPr>
          <p:spPr>
            <a:xfrm>
              <a:off x="6393240" y="692696"/>
              <a:ext cx="720000" cy="36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7113320" y="692696"/>
              <a:ext cx="720000" cy="36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833400" y="692696"/>
              <a:ext cx="720000" cy="36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userDrawn="1"/>
          </p:nvSpPr>
          <p:spPr>
            <a:xfrm>
              <a:off x="8553480" y="692696"/>
              <a:ext cx="720000" cy="36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userDrawn="1"/>
          </p:nvSpPr>
          <p:spPr>
            <a:xfrm>
              <a:off x="9268762" y="692696"/>
              <a:ext cx="720000" cy="36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9993640" y="692696"/>
              <a:ext cx="637238" cy="36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4" name="正方形/長方形 23"/>
          <p:cNvSpPr/>
          <p:nvPr userDrawn="1"/>
        </p:nvSpPr>
        <p:spPr>
          <a:xfrm>
            <a:off x="2145000" y="6624270"/>
            <a:ext cx="5616000" cy="216000"/>
          </a:xfrm>
          <a:prstGeom prst="rect">
            <a:avLst/>
          </a:prstGeom>
        </p:spPr>
        <p:txBody>
          <a:bodyPr wrap="none" lIns="0" tIns="0" rIns="0" bIns="0">
            <a:noAutofit/>
          </a:bodyPr>
          <a:lstStyle/>
          <a:p>
            <a:pPr algn="ctr"/>
            <a:r>
              <a:rPr lang="en-US" altLang="ja-JP" sz="800" dirty="0">
                <a:solidFill>
                  <a:schemeClr val="bg1">
                    <a:lumMod val="50000"/>
                  </a:schemeClr>
                </a:solidFill>
                <a:cs typeface="Arial" pitchFamily="34" charset="0"/>
              </a:rPr>
              <a:t>Copyright© 2017 NTT </a:t>
            </a:r>
            <a:r>
              <a:rPr lang="en-US" altLang="ja-JP" sz="800" dirty="0" err="1">
                <a:solidFill>
                  <a:schemeClr val="bg1">
                    <a:lumMod val="50000"/>
                  </a:schemeClr>
                </a:solidFill>
                <a:cs typeface="Arial" pitchFamily="34" charset="0"/>
              </a:rPr>
              <a:t>TechnoCross</a:t>
            </a:r>
            <a:r>
              <a:rPr lang="en-US" altLang="ja-JP" sz="800" dirty="0">
                <a:solidFill>
                  <a:schemeClr val="bg1">
                    <a:lumMod val="50000"/>
                  </a:schemeClr>
                </a:solidFill>
                <a:cs typeface="Arial" pitchFamily="34" charset="0"/>
              </a:rPr>
              <a:t> Corporation</a:t>
            </a:r>
          </a:p>
        </p:txBody>
      </p:sp>
    </p:spTree>
    <p:extLst>
      <p:ext uri="{BB962C8B-B14F-4D97-AF65-F5344CB8AC3E}">
        <p14:creationId xmlns:p14="http://schemas.microsoft.com/office/powerpoint/2010/main" val="3500959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もくじ(白)">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352600" y="116696"/>
            <a:ext cx="7920880" cy="576000"/>
          </a:xfrm>
        </p:spPr>
        <p:txBody>
          <a:bodyPr/>
          <a:lstStyle/>
          <a:p>
            <a:r>
              <a:rPr kumimoji="1" lang="ja-JP" altLang="en-US" dirty="0"/>
              <a:t>もくじの見出しを入力</a:t>
            </a:r>
          </a:p>
        </p:txBody>
      </p:sp>
      <p:sp>
        <p:nvSpPr>
          <p:cNvPr id="12" name="テキスト プレースホルダー 11"/>
          <p:cNvSpPr>
            <a:spLocks noGrp="1"/>
          </p:cNvSpPr>
          <p:nvPr>
            <p:ph type="body" sz="quarter" idx="11" hasCustomPrompt="1"/>
          </p:nvPr>
        </p:nvSpPr>
        <p:spPr>
          <a:xfrm>
            <a:off x="1352600" y="764704"/>
            <a:ext cx="7920880" cy="5688632"/>
          </a:xfrm>
        </p:spPr>
        <p:txBody>
          <a:bodyPr/>
          <a:lstStyle>
            <a:lvl1pPr marL="514350" indent="-514350">
              <a:buFont typeface="+mj-lt"/>
              <a:buAutoNum type="arabicPeriod"/>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kumimoji="1" lang="ja-JP" altLang="en-US" dirty="0"/>
              <a:t>もくじの第</a:t>
            </a:r>
            <a:r>
              <a:rPr kumimoji="1" lang="en-US" altLang="ja-JP" dirty="0"/>
              <a:t>1</a:t>
            </a:r>
            <a:r>
              <a:rPr kumimoji="1" lang="ja-JP" altLang="en-US" dirty="0"/>
              <a:t>レベル</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9" name="テキスト ボックス 8"/>
          <p:cNvSpPr txBox="1"/>
          <p:nvPr userDrawn="1"/>
        </p:nvSpPr>
        <p:spPr>
          <a:xfrm>
            <a:off x="8553400" y="6597376"/>
            <a:ext cx="720080" cy="216000"/>
          </a:xfrm>
          <a:prstGeom prst="rect">
            <a:avLst/>
          </a:prstGeom>
          <a:noFill/>
        </p:spPr>
        <p:txBody>
          <a:bodyPr wrap="square" lIns="0" tIns="0" rIns="0" bIns="0" rtlCol="0" anchor="ctr" anchorCtr="0">
            <a:noAutofit/>
          </a:bodyPr>
          <a:lstStyle/>
          <a:p>
            <a:pPr algn="r"/>
            <a:fld id="{EECAF037-1DEF-42AB-987C-717AB0F444BC}" type="slidenum">
              <a:rPr kumimoji="1" lang="ja-JP" altLang="en-US" sz="1200" smtClean="0">
                <a:latin typeface="+mn-lt"/>
              </a:rPr>
              <a:pPr algn="r"/>
              <a:t>‹#›</a:t>
            </a:fld>
            <a:endParaRPr kumimoji="1" lang="ja-JP" altLang="en-US" sz="1200" dirty="0">
              <a:latin typeface="+mn-lt"/>
            </a:endParaRPr>
          </a:p>
        </p:txBody>
      </p:sp>
      <p:sp>
        <p:nvSpPr>
          <p:cNvPr id="24" name="正方形/長方形 23"/>
          <p:cNvSpPr/>
          <p:nvPr userDrawn="1"/>
        </p:nvSpPr>
        <p:spPr>
          <a:xfrm>
            <a:off x="2145000" y="6624270"/>
            <a:ext cx="5616000" cy="216000"/>
          </a:xfrm>
          <a:prstGeom prst="rect">
            <a:avLst/>
          </a:prstGeom>
        </p:spPr>
        <p:txBody>
          <a:bodyPr wrap="none" lIns="0" tIns="0" rIns="0" bIns="0">
            <a:noAutofit/>
          </a:bodyPr>
          <a:lstStyle/>
          <a:p>
            <a:pPr algn="ctr"/>
            <a:r>
              <a:rPr lang="en-US" altLang="ja-JP" sz="800" dirty="0">
                <a:solidFill>
                  <a:schemeClr val="bg1">
                    <a:lumMod val="50000"/>
                  </a:schemeClr>
                </a:solidFill>
                <a:cs typeface="Arial" pitchFamily="34" charset="0"/>
              </a:rPr>
              <a:t>Copyright© 2017 NTT </a:t>
            </a:r>
            <a:r>
              <a:rPr lang="en-US" altLang="ja-JP" sz="800" dirty="0" err="1">
                <a:solidFill>
                  <a:schemeClr val="bg1">
                    <a:lumMod val="50000"/>
                  </a:schemeClr>
                </a:solidFill>
                <a:cs typeface="Arial" pitchFamily="34" charset="0"/>
              </a:rPr>
              <a:t>TechnoCross</a:t>
            </a:r>
            <a:r>
              <a:rPr lang="en-US" altLang="ja-JP" sz="800" dirty="0">
                <a:solidFill>
                  <a:schemeClr val="bg1">
                    <a:lumMod val="50000"/>
                  </a:schemeClr>
                </a:solidFill>
                <a:cs typeface="Arial" pitchFamily="34" charset="0"/>
              </a:rPr>
              <a:t> Corporation</a:t>
            </a:r>
          </a:p>
        </p:txBody>
      </p:sp>
      <p:sp>
        <p:nvSpPr>
          <p:cNvPr id="26" name="正方形/長方形 25"/>
          <p:cNvSpPr/>
          <p:nvPr userDrawn="1"/>
        </p:nvSpPr>
        <p:spPr>
          <a:xfrm>
            <a:off x="1352600" y="692704"/>
            <a:ext cx="8553400" cy="36000"/>
          </a:xfrm>
          <a:prstGeom prst="rect">
            <a:avLst/>
          </a:prstGeom>
          <a:solidFill>
            <a:srgbClr val="07A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48647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grpSp>
        <p:nvGrpSpPr>
          <p:cNvPr id="23" name="グループ化 22"/>
          <p:cNvGrpSpPr/>
          <p:nvPr userDrawn="1"/>
        </p:nvGrpSpPr>
        <p:grpSpPr>
          <a:xfrm>
            <a:off x="1352600" y="4365104"/>
            <a:ext cx="8558118" cy="36000"/>
            <a:chOff x="2072760" y="692696"/>
            <a:chExt cx="8558118" cy="36000"/>
          </a:xfrm>
        </p:grpSpPr>
        <p:sp>
          <p:nvSpPr>
            <p:cNvPr id="24" name="正方形/長方形 23"/>
            <p:cNvSpPr/>
            <p:nvPr userDrawn="1"/>
          </p:nvSpPr>
          <p:spPr>
            <a:xfrm>
              <a:off x="2072760" y="692696"/>
              <a:ext cx="720000" cy="36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2792840" y="692696"/>
              <a:ext cx="720000" cy="36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3512920" y="692696"/>
              <a:ext cx="720000" cy="36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4233000" y="692696"/>
              <a:ext cx="720000" cy="36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4953080" y="692696"/>
              <a:ext cx="720000" cy="36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userDrawn="1"/>
          </p:nvSpPr>
          <p:spPr>
            <a:xfrm>
              <a:off x="5673160" y="692696"/>
              <a:ext cx="720000" cy="36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6393240" y="692696"/>
              <a:ext cx="720000" cy="36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userDrawn="1"/>
          </p:nvSpPr>
          <p:spPr>
            <a:xfrm>
              <a:off x="7113320" y="692696"/>
              <a:ext cx="720000" cy="36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userDrawn="1"/>
          </p:nvSpPr>
          <p:spPr>
            <a:xfrm>
              <a:off x="7833400" y="692696"/>
              <a:ext cx="720000" cy="36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8553480" y="692696"/>
              <a:ext cx="720000" cy="36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9268762" y="692696"/>
              <a:ext cx="720000" cy="36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9993640" y="692696"/>
              <a:ext cx="637238" cy="36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正方形/長方形 6"/>
          <p:cNvSpPr/>
          <p:nvPr userDrawn="1"/>
        </p:nvSpPr>
        <p:spPr>
          <a:xfrm>
            <a:off x="0" y="0"/>
            <a:ext cx="1351976" cy="6858000"/>
          </a:xfrm>
          <a:prstGeom prst="rect">
            <a:avLst/>
          </a:prstGeom>
          <a:solidFill>
            <a:srgbClr val="07A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hasCustomPrompt="1"/>
          </p:nvPr>
        </p:nvSpPr>
        <p:spPr>
          <a:xfrm>
            <a:off x="1424608" y="3429000"/>
            <a:ext cx="7848872" cy="936000"/>
          </a:xfrm>
        </p:spPr>
        <p:txBody>
          <a:bodyPr anchor="b"/>
          <a:lstStyle>
            <a:lvl1pPr>
              <a:defRPr sz="4200"/>
            </a:lvl1pPr>
          </a:lstStyle>
          <a:p>
            <a:r>
              <a:rPr lang="ja-JP" altLang="en-US" dirty="0"/>
              <a:t>セクションの見出しを入力</a:t>
            </a:r>
            <a:endParaRPr lang="en-US" dirty="0"/>
          </a:p>
        </p:txBody>
      </p:sp>
      <p:sp>
        <p:nvSpPr>
          <p:cNvPr id="3" name="Text Placeholder 2"/>
          <p:cNvSpPr>
            <a:spLocks noGrp="1"/>
          </p:cNvSpPr>
          <p:nvPr>
            <p:ph type="body" idx="1"/>
          </p:nvPr>
        </p:nvSpPr>
        <p:spPr>
          <a:xfrm>
            <a:off x="1424608" y="4437072"/>
            <a:ext cx="7848872" cy="576000"/>
          </a:xfrm>
        </p:spPr>
        <p:txBody>
          <a:bodyPr anchor="ctr" anchorCtr="0"/>
          <a:lstStyle>
            <a:lvl1pPr marL="0" indent="0">
              <a:buNone/>
              <a:defRPr sz="2400" baseline="0">
                <a:solidFill>
                  <a:schemeClr val="tx1"/>
                </a:solidFill>
                <a:latin typeface="+mj-lt"/>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dirty="0"/>
              <a:t>マスター テキストの書式設定</a:t>
            </a:r>
          </a:p>
        </p:txBody>
      </p:sp>
      <p:sp>
        <p:nvSpPr>
          <p:cNvPr id="9" name="テキスト ボックス 8"/>
          <p:cNvSpPr txBox="1"/>
          <p:nvPr userDrawn="1"/>
        </p:nvSpPr>
        <p:spPr>
          <a:xfrm>
            <a:off x="8553400" y="6597376"/>
            <a:ext cx="720080" cy="216000"/>
          </a:xfrm>
          <a:prstGeom prst="rect">
            <a:avLst/>
          </a:prstGeom>
          <a:noFill/>
        </p:spPr>
        <p:txBody>
          <a:bodyPr wrap="square" lIns="0" tIns="0" rIns="0" bIns="0" rtlCol="0" anchor="ctr" anchorCtr="0">
            <a:noAutofit/>
          </a:bodyPr>
          <a:lstStyle/>
          <a:p>
            <a:pPr algn="r"/>
            <a:fld id="{EECAF037-1DEF-42AB-987C-717AB0F444BC}" type="slidenum">
              <a:rPr kumimoji="1" lang="ja-JP" altLang="en-US" sz="1200" smtClean="0">
                <a:latin typeface="+mn-lt"/>
              </a:rPr>
              <a:pPr algn="r"/>
              <a:t>‹#›</a:t>
            </a:fld>
            <a:endParaRPr kumimoji="1" lang="ja-JP" altLang="en-US" sz="1200" dirty="0">
              <a:latin typeface="+mn-lt"/>
            </a:endParaRPr>
          </a:p>
        </p:txBody>
      </p:sp>
      <p:sp>
        <p:nvSpPr>
          <p:cNvPr id="20" name="正方形/長方形 19"/>
          <p:cNvSpPr/>
          <p:nvPr userDrawn="1"/>
        </p:nvSpPr>
        <p:spPr>
          <a:xfrm>
            <a:off x="2145000" y="6624270"/>
            <a:ext cx="5616000" cy="216000"/>
          </a:xfrm>
          <a:prstGeom prst="rect">
            <a:avLst/>
          </a:prstGeom>
        </p:spPr>
        <p:txBody>
          <a:bodyPr wrap="none" lIns="0" tIns="0" rIns="0" bIns="0">
            <a:noAutofit/>
          </a:bodyPr>
          <a:lstStyle/>
          <a:p>
            <a:pPr algn="ctr"/>
            <a:r>
              <a:rPr lang="en-US" altLang="ja-JP" sz="800" dirty="0">
                <a:solidFill>
                  <a:schemeClr val="bg1">
                    <a:lumMod val="50000"/>
                  </a:schemeClr>
                </a:solidFill>
                <a:cs typeface="Arial" pitchFamily="34" charset="0"/>
              </a:rPr>
              <a:t>Copyright© 2017 NTT </a:t>
            </a:r>
            <a:r>
              <a:rPr lang="en-US" altLang="ja-JP" sz="800" dirty="0" err="1">
                <a:solidFill>
                  <a:schemeClr val="bg1">
                    <a:lumMod val="50000"/>
                  </a:schemeClr>
                </a:solidFill>
                <a:cs typeface="Arial" pitchFamily="34" charset="0"/>
              </a:rPr>
              <a:t>TechnoCross</a:t>
            </a:r>
            <a:r>
              <a:rPr lang="en-US" altLang="ja-JP" sz="800" dirty="0">
                <a:solidFill>
                  <a:schemeClr val="bg1">
                    <a:lumMod val="50000"/>
                  </a:schemeClr>
                </a:solidFill>
                <a:cs typeface="Arial" pitchFamily="34" charset="0"/>
              </a:rPr>
              <a:t> Corporation</a:t>
            </a:r>
          </a:p>
        </p:txBody>
      </p:sp>
    </p:spTree>
    <p:extLst>
      <p:ext uri="{BB962C8B-B14F-4D97-AF65-F5344CB8AC3E}">
        <p14:creationId xmlns:p14="http://schemas.microsoft.com/office/powerpoint/2010/main" val="924971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白)">
    <p:spTree>
      <p:nvGrpSpPr>
        <p:cNvPr id="1" name=""/>
        <p:cNvGrpSpPr/>
        <p:nvPr/>
      </p:nvGrpSpPr>
      <p:grpSpPr>
        <a:xfrm>
          <a:off x="0" y="0"/>
          <a:ext cx="0" cy="0"/>
          <a:chOff x="0" y="0"/>
          <a:chExt cx="0" cy="0"/>
        </a:xfrm>
      </p:grpSpPr>
      <p:grpSp>
        <p:nvGrpSpPr>
          <p:cNvPr id="23" name="グループ化 22"/>
          <p:cNvGrpSpPr/>
          <p:nvPr userDrawn="1"/>
        </p:nvGrpSpPr>
        <p:grpSpPr>
          <a:xfrm>
            <a:off x="1352600" y="4437216"/>
            <a:ext cx="8558118" cy="72000"/>
            <a:chOff x="2072760" y="692696"/>
            <a:chExt cx="8558118" cy="36000"/>
          </a:xfrm>
        </p:grpSpPr>
        <p:sp>
          <p:nvSpPr>
            <p:cNvPr id="24" name="正方形/長方形 23"/>
            <p:cNvSpPr/>
            <p:nvPr userDrawn="1"/>
          </p:nvSpPr>
          <p:spPr>
            <a:xfrm>
              <a:off x="2072760" y="692696"/>
              <a:ext cx="720000" cy="36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2792840" y="692696"/>
              <a:ext cx="720000" cy="36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3512920" y="692696"/>
              <a:ext cx="720000" cy="36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4233000" y="692696"/>
              <a:ext cx="720000" cy="36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4953080" y="692696"/>
              <a:ext cx="720000" cy="36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userDrawn="1"/>
          </p:nvSpPr>
          <p:spPr>
            <a:xfrm>
              <a:off x="5673160" y="692696"/>
              <a:ext cx="720000" cy="36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6393240" y="692696"/>
              <a:ext cx="720000" cy="36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userDrawn="1"/>
          </p:nvSpPr>
          <p:spPr>
            <a:xfrm>
              <a:off x="7113320" y="692696"/>
              <a:ext cx="720000" cy="36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userDrawn="1"/>
          </p:nvSpPr>
          <p:spPr>
            <a:xfrm>
              <a:off x="7833400" y="692696"/>
              <a:ext cx="720000" cy="36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8553480" y="692696"/>
              <a:ext cx="720000" cy="36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9268762" y="692696"/>
              <a:ext cx="720000" cy="36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9993640" y="692696"/>
              <a:ext cx="637238" cy="36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Title 1"/>
          <p:cNvSpPr>
            <a:spLocks noGrp="1"/>
          </p:cNvSpPr>
          <p:nvPr>
            <p:ph type="title" hasCustomPrompt="1"/>
          </p:nvPr>
        </p:nvSpPr>
        <p:spPr>
          <a:xfrm>
            <a:off x="1352520" y="3429000"/>
            <a:ext cx="7920960" cy="936000"/>
          </a:xfrm>
        </p:spPr>
        <p:txBody>
          <a:bodyPr anchor="b"/>
          <a:lstStyle>
            <a:lvl1pPr>
              <a:defRPr sz="4200"/>
            </a:lvl1pPr>
          </a:lstStyle>
          <a:p>
            <a:r>
              <a:rPr lang="ja-JP" altLang="en-US" dirty="0"/>
              <a:t>セクションの見出しを入力</a:t>
            </a:r>
            <a:endParaRPr lang="en-US" dirty="0"/>
          </a:p>
        </p:txBody>
      </p:sp>
      <p:sp>
        <p:nvSpPr>
          <p:cNvPr id="3" name="Text Placeholder 2"/>
          <p:cNvSpPr>
            <a:spLocks noGrp="1"/>
          </p:cNvSpPr>
          <p:nvPr>
            <p:ph type="body" idx="1"/>
          </p:nvPr>
        </p:nvSpPr>
        <p:spPr>
          <a:xfrm>
            <a:off x="1352520" y="4509184"/>
            <a:ext cx="7920960" cy="576000"/>
          </a:xfrm>
        </p:spPr>
        <p:txBody>
          <a:bodyPr anchor="ctr" anchorCtr="0"/>
          <a:lstStyle>
            <a:lvl1pPr marL="0" indent="0">
              <a:buNone/>
              <a:defRPr sz="2400" baseline="0">
                <a:solidFill>
                  <a:schemeClr val="tx1"/>
                </a:solidFill>
                <a:latin typeface="+mj-lt"/>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dirty="0"/>
              <a:t>マスター テキストの書式設定</a:t>
            </a:r>
          </a:p>
        </p:txBody>
      </p:sp>
      <p:sp>
        <p:nvSpPr>
          <p:cNvPr id="9" name="テキスト ボックス 8"/>
          <p:cNvSpPr txBox="1"/>
          <p:nvPr userDrawn="1"/>
        </p:nvSpPr>
        <p:spPr>
          <a:xfrm>
            <a:off x="8553400" y="6597376"/>
            <a:ext cx="720080" cy="216000"/>
          </a:xfrm>
          <a:prstGeom prst="rect">
            <a:avLst/>
          </a:prstGeom>
          <a:noFill/>
        </p:spPr>
        <p:txBody>
          <a:bodyPr wrap="square" lIns="0" tIns="0" rIns="0" bIns="0" rtlCol="0" anchor="ctr" anchorCtr="0">
            <a:noAutofit/>
          </a:bodyPr>
          <a:lstStyle/>
          <a:p>
            <a:pPr algn="r"/>
            <a:fld id="{EECAF037-1DEF-42AB-987C-717AB0F444BC}" type="slidenum">
              <a:rPr kumimoji="1" lang="ja-JP" altLang="en-US" sz="1200" smtClean="0">
                <a:latin typeface="+mn-lt"/>
              </a:rPr>
              <a:pPr algn="r"/>
              <a:t>‹#›</a:t>
            </a:fld>
            <a:endParaRPr kumimoji="1" lang="ja-JP" altLang="en-US" sz="1200" dirty="0">
              <a:latin typeface="+mn-lt"/>
            </a:endParaRPr>
          </a:p>
        </p:txBody>
      </p:sp>
      <p:sp>
        <p:nvSpPr>
          <p:cNvPr id="20" name="正方形/長方形 19"/>
          <p:cNvSpPr/>
          <p:nvPr userDrawn="1"/>
        </p:nvSpPr>
        <p:spPr>
          <a:xfrm>
            <a:off x="2145000" y="6624270"/>
            <a:ext cx="5616000" cy="216000"/>
          </a:xfrm>
          <a:prstGeom prst="rect">
            <a:avLst/>
          </a:prstGeom>
        </p:spPr>
        <p:txBody>
          <a:bodyPr wrap="none" lIns="0" tIns="0" rIns="0" bIns="0">
            <a:noAutofit/>
          </a:bodyPr>
          <a:lstStyle/>
          <a:p>
            <a:pPr algn="ctr"/>
            <a:r>
              <a:rPr lang="en-US" altLang="ja-JP" sz="800" dirty="0">
                <a:solidFill>
                  <a:schemeClr val="bg1">
                    <a:lumMod val="50000"/>
                  </a:schemeClr>
                </a:solidFill>
                <a:cs typeface="Arial" pitchFamily="34" charset="0"/>
              </a:rPr>
              <a:t>Copyright© 2017 NTT </a:t>
            </a:r>
            <a:r>
              <a:rPr lang="en-US" altLang="ja-JP" sz="800" dirty="0" err="1">
                <a:solidFill>
                  <a:schemeClr val="bg1">
                    <a:lumMod val="50000"/>
                  </a:schemeClr>
                </a:solidFill>
                <a:cs typeface="Arial" pitchFamily="34" charset="0"/>
              </a:rPr>
              <a:t>TechnoCross</a:t>
            </a:r>
            <a:r>
              <a:rPr lang="en-US" altLang="ja-JP" sz="800" dirty="0">
                <a:solidFill>
                  <a:schemeClr val="bg1">
                    <a:lumMod val="50000"/>
                  </a:schemeClr>
                </a:solidFill>
                <a:cs typeface="Arial" pitchFamily="34" charset="0"/>
              </a:rPr>
              <a:t> Corporation</a:t>
            </a:r>
          </a:p>
        </p:txBody>
      </p:sp>
      <p:sp>
        <p:nvSpPr>
          <p:cNvPr id="21" name="正方形/長方形 20"/>
          <p:cNvSpPr/>
          <p:nvPr userDrawn="1"/>
        </p:nvSpPr>
        <p:spPr>
          <a:xfrm>
            <a:off x="1352600" y="4365128"/>
            <a:ext cx="8553400" cy="72000"/>
          </a:xfrm>
          <a:prstGeom prst="rect">
            <a:avLst/>
          </a:prstGeom>
          <a:solidFill>
            <a:srgbClr val="07A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19171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Tree>
    <p:extLst>
      <p:ext uri="{BB962C8B-B14F-4D97-AF65-F5344CB8AC3E}">
        <p14:creationId xmlns:p14="http://schemas.microsoft.com/office/powerpoint/2010/main" val="2320513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sz="half" idx="1"/>
          </p:nvPr>
        </p:nvSpPr>
        <p:spPr>
          <a:xfrm>
            <a:off x="632520" y="980728"/>
            <a:ext cx="4248000" cy="5472608"/>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Content Placeholder 3"/>
          <p:cNvSpPr>
            <a:spLocks noGrp="1"/>
          </p:cNvSpPr>
          <p:nvPr>
            <p:ph sz="half" idx="2"/>
          </p:nvPr>
        </p:nvSpPr>
        <p:spPr>
          <a:xfrm>
            <a:off x="5025480" y="980728"/>
            <a:ext cx="4248000" cy="5472608"/>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Tree>
    <p:extLst>
      <p:ext uri="{BB962C8B-B14F-4D97-AF65-F5344CB8AC3E}">
        <p14:creationId xmlns:p14="http://schemas.microsoft.com/office/powerpoint/2010/main" val="3199078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Tree>
    <p:extLst>
      <p:ext uri="{BB962C8B-B14F-4D97-AF65-F5344CB8AC3E}">
        <p14:creationId xmlns:p14="http://schemas.microsoft.com/office/powerpoint/2010/main" val="4197885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白紙">
    <p:spTree>
      <p:nvGrpSpPr>
        <p:cNvPr id="1" name=""/>
        <p:cNvGrpSpPr/>
        <p:nvPr/>
      </p:nvGrpSpPr>
      <p:grpSpPr>
        <a:xfrm>
          <a:off x="0" y="0"/>
          <a:ext cx="0" cy="0"/>
          <a:chOff x="0" y="0"/>
          <a:chExt cx="0" cy="0"/>
        </a:xfrm>
      </p:grpSpPr>
      <p:cxnSp>
        <p:nvCxnSpPr>
          <p:cNvPr id="4" name="直線コネクタ 3"/>
          <p:cNvCxnSpPr/>
          <p:nvPr userDrawn="1"/>
        </p:nvCxnSpPr>
        <p:spPr>
          <a:xfrm>
            <a:off x="0" y="6525344"/>
            <a:ext cx="9906000" cy="0"/>
          </a:xfrm>
          <a:prstGeom prst="line">
            <a:avLst/>
          </a:prstGeom>
          <a:ln w="127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 name="正方形/長方形 4"/>
          <p:cNvSpPr/>
          <p:nvPr userDrawn="1"/>
        </p:nvSpPr>
        <p:spPr>
          <a:xfrm>
            <a:off x="2145000" y="6624270"/>
            <a:ext cx="5616000" cy="216000"/>
          </a:xfrm>
          <a:prstGeom prst="rect">
            <a:avLst/>
          </a:prstGeom>
        </p:spPr>
        <p:txBody>
          <a:bodyPr wrap="none" lIns="0" tIns="0" rIns="0" bIns="0">
            <a:noAutofit/>
          </a:bodyPr>
          <a:lstStyle/>
          <a:p>
            <a:pPr algn="ctr"/>
            <a:r>
              <a:rPr lang="en-US" altLang="ja-JP" sz="800" dirty="0">
                <a:solidFill>
                  <a:schemeClr val="bg1">
                    <a:lumMod val="50000"/>
                  </a:schemeClr>
                </a:solidFill>
                <a:cs typeface="Arial" pitchFamily="34" charset="0"/>
              </a:rPr>
              <a:t>Copyright© 2017 NTT </a:t>
            </a:r>
            <a:r>
              <a:rPr lang="en-US" altLang="ja-JP" sz="800" dirty="0" err="1">
                <a:solidFill>
                  <a:schemeClr val="bg1">
                    <a:lumMod val="50000"/>
                  </a:schemeClr>
                </a:solidFill>
                <a:cs typeface="Arial" pitchFamily="34" charset="0"/>
              </a:rPr>
              <a:t>TechnoCross</a:t>
            </a:r>
            <a:r>
              <a:rPr lang="en-US" altLang="ja-JP" sz="800" dirty="0">
                <a:solidFill>
                  <a:schemeClr val="bg1">
                    <a:lumMod val="50000"/>
                  </a:schemeClr>
                </a:solidFill>
                <a:cs typeface="Arial" pitchFamily="34" charset="0"/>
              </a:rPr>
              <a:t> Corporation</a:t>
            </a:r>
          </a:p>
        </p:txBody>
      </p:sp>
      <p:sp>
        <p:nvSpPr>
          <p:cNvPr id="6" name="テキスト ボックス 5"/>
          <p:cNvSpPr txBox="1"/>
          <p:nvPr userDrawn="1"/>
        </p:nvSpPr>
        <p:spPr>
          <a:xfrm>
            <a:off x="8552768" y="6597376"/>
            <a:ext cx="720712" cy="216000"/>
          </a:xfrm>
          <a:prstGeom prst="rect">
            <a:avLst/>
          </a:prstGeom>
          <a:noFill/>
        </p:spPr>
        <p:txBody>
          <a:bodyPr wrap="square" lIns="0" tIns="0" rIns="0" bIns="0" rtlCol="0" anchor="ctr" anchorCtr="0">
            <a:noAutofit/>
          </a:bodyPr>
          <a:lstStyle/>
          <a:p>
            <a:pPr algn="r"/>
            <a:fld id="{EECAF037-1DEF-42AB-987C-717AB0F444BC}" type="slidenum">
              <a:rPr kumimoji="1" lang="ja-JP" altLang="en-US" sz="1200" smtClean="0">
                <a:latin typeface="+mn-lt"/>
              </a:rPr>
              <a:pPr algn="r"/>
              <a:t>‹#›</a:t>
            </a:fld>
            <a:endParaRPr kumimoji="1" lang="ja-JP" altLang="en-US" sz="1200" dirty="0">
              <a:latin typeface="+mn-lt"/>
            </a:endParaRPr>
          </a:p>
        </p:txBody>
      </p:sp>
      <p:grpSp>
        <p:nvGrpSpPr>
          <p:cNvPr id="8" name="グループ化 7"/>
          <p:cNvGrpSpPr/>
          <p:nvPr userDrawn="1"/>
        </p:nvGrpSpPr>
        <p:grpSpPr>
          <a:xfrm>
            <a:off x="7976736" y="6525344"/>
            <a:ext cx="576032" cy="332656"/>
            <a:chOff x="7976736" y="6525344"/>
            <a:chExt cx="576032" cy="720000"/>
          </a:xfrm>
        </p:grpSpPr>
        <p:sp>
          <p:nvSpPr>
            <p:cNvPr id="9" name="正方形/長方形 8"/>
            <p:cNvSpPr/>
            <p:nvPr userDrawn="1"/>
          </p:nvSpPr>
          <p:spPr>
            <a:xfrm>
              <a:off x="8120736" y="6525344"/>
              <a:ext cx="144000" cy="720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264752" y="6525344"/>
              <a:ext cx="144000" cy="720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408768" y="6525344"/>
              <a:ext cx="144000" cy="720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7976736" y="6525344"/>
              <a:ext cx="144000" cy="720000"/>
            </a:xfrm>
            <a:prstGeom prst="rect">
              <a:avLst/>
            </a:prstGeom>
            <a:solidFill>
              <a:srgbClr val="07A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3" name="図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545650"/>
            <a:ext cx="1114105" cy="288000"/>
          </a:xfrm>
          <a:prstGeom prst="rect">
            <a:avLst/>
          </a:prstGeom>
        </p:spPr>
      </p:pic>
    </p:spTree>
    <p:extLst>
      <p:ext uri="{BB962C8B-B14F-4D97-AF65-F5344CB8AC3E}">
        <p14:creationId xmlns:p14="http://schemas.microsoft.com/office/powerpoint/2010/main" val="53955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2520" y="116696"/>
            <a:ext cx="8640000" cy="576000"/>
          </a:xfrm>
          <a:prstGeom prst="rect">
            <a:avLst/>
          </a:prstGeom>
        </p:spPr>
        <p:txBody>
          <a:bodyPr vert="horz" lIns="0" tIns="108000" rIns="0" bIns="0" rtlCol="0" anchor="ctr">
            <a:no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32519" y="764727"/>
            <a:ext cx="8640000" cy="5687977"/>
          </a:xfrm>
          <a:prstGeom prst="rect">
            <a:avLst/>
          </a:prstGeom>
        </p:spPr>
        <p:txBody>
          <a:bodyPr vert="horz" lIns="0" tIns="36000" rIns="0" bIns="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8" name="直線コネクタ 7"/>
          <p:cNvCxnSpPr/>
          <p:nvPr userDrawn="1"/>
        </p:nvCxnSpPr>
        <p:spPr>
          <a:xfrm>
            <a:off x="0" y="6525344"/>
            <a:ext cx="9906000" cy="0"/>
          </a:xfrm>
          <a:prstGeom prst="line">
            <a:avLst/>
          </a:prstGeom>
          <a:ln w="127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0" name="正方形/長方形 9"/>
          <p:cNvSpPr/>
          <p:nvPr userDrawn="1"/>
        </p:nvSpPr>
        <p:spPr>
          <a:xfrm>
            <a:off x="2145000" y="6624270"/>
            <a:ext cx="5616000" cy="216000"/>
          </a:xfrm>
          <a:prstGeom prst="rect">
            <a:avLst/>
          </a:prstGeom>
        </p:spPr>
        <p:txBody>
          <a:bodyPr wrap="none" lIns="0" tIns="0" rIns="0" bIns="0">
            <a:noAutofit/>
          </a:bodyPr>
          <a:lstStyle/>
          <a:p>
            <a:pPr algn="ctr"/>
            <a:r>
              <a:rPr lang="en-US" altLang="ja-JP" sz="800" dirty="0">
                <a:solidFill>
                  <a:schemeClr val="bg1">
                    <a:lumMod val="50000"/>
                  </a:schemeClr>
                </a:solidFill>
                <a:cs typeface="Arial" pitchFamily="34" charset="0"/>
              </a:rPr>
              <a:t>Copyright© 2017 NTT </a:t>
            </a:r>
            <a:r>
              <a:rPr lang="en-US" altLang="ja-JP" sz="800" dirty="0" err="1">
                <a:solidFill>
                  <a:schemeClr val="bg1">
                    <a:lumMod val="50000"/>
                  </a:schemeClr>
                </a:solidFill>
                <a:cs typeface="Arial" pitchFamily="34" charset="0"/>
              </a:rPr>
              <a:t>TechnoCross</a:t>
            </a:r>
            <a:r>
              <a:rPr lang="en-US" altLang="ja-JP" sz="800" dirty="0">
                <a:solidFill>
                  <a:schemeClr val="bg1">
                    <a:lumMod val="50000"/>
                  </a:schemeClr>
                </a:solidFill>
                <a:cs typeface="Arial" pitchFamily="34" charset="0"/>
              </a:rPr>
              <a:t> Corporation</a:t>
            </a:r>
          </a:p>
        </p:txBody>
      </p:sp>
      <p:sp>
        <p:nvSpPr>
          <p:cNvPr id="4" name="テキスト ボックス 3"/>
          <p:cNvSpPr txBox="1"/>
          <p:nvPr userDrawn="1"/>
        </p:nvSpPr>
        <p:spPr>
          <a:xfrm>
            <a:off x="8552768" y="6597376"/>
            <a:ext cx="720712" cy="216000"/>
          </a:xfrm>
          <a:prstGeom prst="rect">
            <a:avLst/>
          </a:prstGeom>
          <a:noFill/>
        </p:spPr>
        <p:txBody>
          <a:bodyPr wrap="square" lIns="0" tIns="0" rIns="0" bIns="0" rtlCol="0" anchor="ctr" anchorCtr="0">
            <a:noAutofit/>
          </a:bodyPr>
          <a:lstStyle/>
          <a:p>
            <a:pPr algn="r"/>
            <a:fld id="{EECAF037-1DEF-42AB-987C-717AB0F444BC}" type="slidenum">
              <a:rPr kumimoji="1" lang="ja-JP" altLang="en-US" sz="1200" smtClean="0">
                <a:latin typeface="+mn-lt"/>
              </a:rPr>
              <a:pPr algn="r"/>
              <a:t>‹#›</a:t>
            </a:fld>
            <a:endParaRPr kumimoji="1" lang="ja-JP" altLang="en-US" sz="1200" dirty="0">
              <a:latin typeface="+mn-lt"/>
            </a:endParaRPr>
          </a:p>
        </p:txBody>
      </p:sp>
      <p:grpSp>
        <p:nvGrpSpPr>
          <p:cNvPr id="5" name="グループ化 4"/>
          <p:cNvGrpSpPr/>
          <p:nvPr userDrawn="1"/>
        </p:nvGrpSpPr>
        <p:grpSpPr>
          <a:xfrm>
            <a:off x="7976736" y="6525344"/>
            <a:ext cx="576032" cy="332656"/>
            <a:chOff x="7976736" y="6525344"/>
            <a:chExt cx="576032" cy="720000"/>
          </a:xfrm>
        </p:grpSpPr>
        <p:sp>
          <p:nvSpPr>
            <p:cNvPr id="11" name="正方形/長方形 10"/>
            <p:cNvSpPr/>
            <p:nvPr userDrawn="1"/>
          </p:nvSpPr>
          <p:spPr>
            <a:xfrm>
              <a:off x="8120736" y="6525344"/>
              <a:ext cx="144000" cy="720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8264752" y="6525344"/>
              <a:ext cx="144000" cy="720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8408768" y="6525344"/>
              <a:ext cx="144000" cy="720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7976736" y="6525344"/>
              <a:ext cx="144000" cy="720000"/>
            </a:xfrm>
            <a:prstGeom prst="rect">
              <a:avLst/>
            </a:prstGeom>
            <a:solidFill>
              <a:srgbClr val="07A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 name="直線コネクタ 15"/>
          <p:cNvCxnSpPr/>
          <p:nvPr userDrawn="1"/>
        </p:nvCxnSpPr>
        <p:spPr>
          <a:xfrm flipV="1">
            <a:off x="-6878" y="692696"/>
            <a:ext cx="9936000" cy="632"/>
          </a:xfrm>
          <a:prstGeom prst="line">
            <a:avLst/>
          </a:prstGeom>
          <a:ln w="19050">
            <a:solidFill>
              <a:srgbClr val="07A0C3"/>
            </a:solidFill>
          </a:ln>
        </p:spPr>
        <p:style>
          <a:lnRef idx="1">
            <a:schemeClr val="accent1"/>
          </a:lnRef>
          <a:fillRef idx="0">
            <a:schemeClr val="accent1"/>
          </a:fillRef>
          <a:effectRef idx="0">
            <a:schemeClr val="accent1"/>
          </a:effectRef>
          <a:fontRef idx="minor">
            <a:schemeClr val="tx1"/>
          </a:fontRef>
        </p:style>
      </p:cxnSp>
      <p:pic>
        <p:nvPicPr>
          <p:cNvPr id="15" name="図 14"/>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0" y="6545650"/>
            <a:ext cx="1114105" cy="288000"/>
          </a:xfrm>
          <a:prstGeom prst="rect">
            <a:avLst/>
          </a:prstGeom>
        </p:spPr>
      </p:pic>
    </p:spTree>
    <p:extLst>
      <p:ext uri="{BB962C8B-B14F-4D97-AF65-F5344CB8AC3E}">
        <p14:creationId xmlns:p14="http://schemas.microsoft.com/office/powerpoint/2010/main" val="2509155209"/>
      </p:ext>
    </p:extLst>
  </p:cSld>
  <p:clrMap bg1="lt1" tx1="dk1" bg2="lt2" tx2="dk2" accent1="accent1" accent2="accent2" accent3="accent3" accent4="accent4" accent5="accent5" accent6="accent6" hlink="hlink" folHlink="folHlink"/>
  <p:sldLayoutIdLst>
    <p:sldLayoutId id="2147483663" r:id="rId1"/>
    <p:sldLayoutId id="2147483674" r:id="rId2"/>
    <p:sldLayoutId id="2147483678" r:id="rId3"/>
    <p:sldLayoutId id="2147483675" r:id="rId4"/>
    <p:sldLayoutId id="2147483677" r:id="rId5"/>
    <p:sldLayoutId id="2147483664" r:id="rId6"/>
    <p:sldLayoutId id="2147483666" r:id="rId7"/>
    <p:sldLayoutId id="2147483668" r:id="rId8"/>
    <p:sldLayoutId id="2147483676" r:id="rId9"/>
  </p:sldLayoutIdLst>
  <p:hf hdr="0" ftr="0" dt="0"/>
  <p:txStyles>
    <p:titleStyle>
      <a:lvl1pPr algn="l" defTabSz="914400" rtl="0" eaLnBrk="1" latinLnBrk="0" hangingPunct="1">
        <a:lnSpc>
          <a:spcPct val="90000"/>
        </a:lnSpc>
        <a:spcBef>
          <a:spcPct val="0"/>
        </a:spcBef>
        <a:buNone/>
        <a:defRPr kumimoji="1" sz="2800" b="1" kern="1200">
          <a:solidFill>
            <a:schemeClr val="tx1"/>
          </a:solidFill>
          <a:latin typeface="+mj-lt"/>
          <a:ea typeface="+mj-ea"/>
          <a:cs typeface="+mj-cs"/>
        </a:defRPr>
      </a:lvl1pPr>
    </p:titleStyle>
    <p:bodyStyle>
      <a:lvl1pPr marL="228600" indent="-228600" algn="just" defTabSz="914400" rtl="0" eaLnBrk="1" latinLnBrk="0" hangingPunct="1">
        <a:lnSpc>
          <a:spcPct val="120000"/>
        </a:lnSpc>
        <a:spcBef>
          <a:spcPts val="1000"/>
        </a:spcBef>
        <a:spcAft>
          <a:spcPts val="70"/>
        </a:spcAft>
        <a:buFont typeface="Arial" panose="020B0604020202020204" pitchFamily="34" charset="0"/>
        <a:buChar char="•"/>
        <a:defRPr kumimoji="1" sz="2800" kern="1200" baseline="0">
          <a:solidFill>
            <a:schemeClr val="tx1"/>
          </a:solidFill>
          <a:latin typeface="+mn-lt"/>
          <a:ea typeface="+mn-ea"/>
          <a:cs typeface="メイリオ" panose="020B0604030504040204" pitchFamily="50" charset="-128"/>
        </a:defRPr>
      </a:lvl1pPr>
      <a:lvl2pPr marL="685800" indent="-228600" algn="just" defTabSz="914400" rtl="0" eaLnBrk="1" latinLnBrk="0" hangingPunct="1">
        <a:lnSpc>
          <a:spcPct val="120000"/>
        </a:lnSpc>
        <a:spcBef>
          <a:spcPts val="500"/>
        </a:spcBef>
        <a:spcAft>
          <a:spcPts val="70"/>
        </a:spcAft>
        <a:buFont typeface="Arial" panose="020B0604020202020204" pitchFamily="34" charset="0"/>
        <a:buChar char="•"/>
        <a:defRPr kumimoji="1" sz="2400" kern="1200" baseline="0">
          <a:solidFill>
            <a:schemeClr val="tx1"/>
          </a:solidFill>
          <a:latin typeface="+mn-lt"/>
          <a:ea typeface="+mn-ea"/>
          <a:cs typeface="メイリオ" panose="020B0604030504040204" pitchFamily="50" charset="-128"/>
        </a:defRPr>
      </a:lvl2pPr>
      <a:lvl3pPr marL="1143000" indent="-228600" algn="just" defTabSz="914400" rtl="0" eaLnBrk="1" latinLnBrk="0" hangingPunct="1">
        <a:lnSpc>
          <a:spcPct val="120000"/>
        </a:lnSpc>
        <a:spcBef>
          <a:spcPts val="500"/>
        </a:spcBef>
        <a:spcAft>
          <a:spcPts val="70"/>
        </a:spcAft>
        <a:buFont typeface="Arial" panose="020B0604020202020204" pitchFamily="34" charset="0"/>
        <a:buChar char="•"/>
        <a:defRPr kumimoji="1" sz="2000" kern="1200" baseline="0">
          <a:solidFill>
            <a:schemeClr val="tx1"/>
          </a:solidFill>
          <a:latin typeface="+mn-lt"/>
          <a:ea typeface="+mn-ea"/>
          <a:cs typeface="メイリオ" panose="020B0604030504040204" pitchFamily="50" charset="-128"/>
        </a:defRPr>
      </a:lvl3pPr>
      <a:lvl4pPr marL="1600200" indent="-228600" algn="just" defTabSz="914400" rtl="0" eaLnBrk="1" latinLnBrk="0" hangingPunct="1">
        <a:lnSpc>
          <a:spcPct val="120000"/>
        </a:lnSpc>
        <a:spcBef>
          <a:spcPts val="500"/>
        </a:spcBef>
        <a:spcAft>
          <a:spcPts val="70"/>
        </a:spcAft>
        <a:buFont typeface="Arial" panose="020B0604020202020204" pitchFamily="34" charset="0"/>
        <a:buChar char="•"/>
        <a:defRPr kumimoji="1" sz="1800" kern="1200" baseline="0">
          <a:solidFill>
            <a:schemeClr val="tx1"/>
          </a:solidFill>
          <a:latin typeface="+mn-lt"/>
          <a:ea typeface="+mn-ea"/>
          <a:cs typeface="メイリオ" panose="020B0604030504040204" pitchFamily="50" charset="-128"/>
        </a:defRPr>
      </a:lvl4pPr>
      <a:lvl5pPr marL="2057400" indent="-228600" algn="just" defTabSz="914400" rtl="0" eaLnBrk="1" latinLnBrk="0" hangingPunct="1">
        <a:lnSpc>
          <a:spcPct val="120000"/>
        </a:lnSpc>
        <a:spcBef>
          <a:spcPts val="500"/>
        </a:spcBef>
        <a:spcAft>
          <a:spcPts val="70"/>
        </a:spcAft>
        <a:buFont typeface="Arial" panose="020B0604020202020204" pitchFamily="34" charset="0"/>
        <a:buChar char="•"/>
        <a:defRPr kumimoji="1" sz="1800" kern="1200" baseline="0">
          <a:solidFill>
            <a:schemeClr val="tx1"/>
          </a:solidFill>
          <a:latin typeface="+mn-lt"/>
          <a:ea typeface="+mn-ea"/>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12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ctrTitle"/>
          </p:nvPr>
        </p:nvSpPr>
        <p:spPr>
          <a:xfrm>
            <a:off x="704528" y="2853040"/>
            <a:ext cx="9201472" cy="936000"/>
          </a:xfrm>
        </p:spPr>
        <p:txBody>
          <a:bodyPr>
            <a:normAutofit/>
          </a:bodyPr>
          <a:lstStyle/>
          <a:p>
            <a:r>
              <a:rPr lang="en-US" altLang="ja-JP" dirty="0" err="1"/>
              <a:t>spp</a:t>
            </a:r>
            <a:r>
              <a:rPr lang="ja-JP" altLang="en-US" dirty="0"/>
              <a:t>コマンド機能の実装と拡張方針について</a:t>
            </a:r>
            <a:endParaRPr kumimoji="1" lang="ja-JP" altLang="en-US" dirty="0"/>
          </a:p>
        </p:txBody>
      </p:sp>
      <p:sp>
        <p:nvSpPr>
          <p:cNvPr id="9" name="テキスト プレースホルダー 8"/>
          <p:cNvSpPr>
            <a:spLocks noGrp="1"/>
          </p:cNvSpPr>
          <p:nvPr>
            <p:ph type="body" sz="quarter" idx="10"/>
          </p:nvPr>
        </p:nvSpPr>
        <p:spPr/>
        <p:txBody>
          <a:bodyPr/>
          <a:lstStyle/>
          <a:p>
            <a:r>
              <a:rPr kumimoji="1" lang="en-US" altLang="ja-JP" dirty="0"/>
              <a:t>2017/8/10</a:t>
            </a:r>
            <a:endParaRPr lang="en-US" altLang="ja-JP" dirty="0"/>
          </a:p>
          <a:p>
            <a:r>
              <a:rPr kumimoji="1" lang="en-US" altLang="ja-JP" dirty="0"/>
              <a:t>NTT-TX</a:t>
            </a:r>
            <a:endParaRPr kumimoji="1" lang="ja-JP" altLang="en-US" dirty="0"/>
          </a:p>
        </p:txBody>
      </p:sp>
    </p:spTree>
    <p:extLst>
      <p:ext uri="{BB962C8B-B14F-4D97-AF65-F5344CB8AC3E}">
        <p14:creationId xmlns:p14="http://schemas.microsoft.com/office/powerpoint/2010/main" val="2072077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a:t>以下参考</a:t>
            </a:r>
          </a:p>
        </p:txBody>
      </p:sp>
    </p:spTree>
    <p:extLst>
      <p:ext uri="{BB962C8B-B14F-4D97-AF65-F5344CB8AC3E}">
        <p14:creationId xmlns:p14="http://schemas.microsoft.com/office/powerpoint/2010/main" val="4285939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Spp_vf</a:t>
            </a:r>
            <a:r>
              <a:rPr lang="ja-JP" altLang="en-US" dirty="0"/>
              <a:t>実装（中）の概要</a:t>
            </a:r>
            <a:endParaRPr kumimoji="1" lang="ja-JP" altLang="en-US" dirty="0"/>
          </a:p>
        </p:txBody>
      </p:sp>
      <p:sp>
        <p:nvSpPr>
          <p:cNvPr id="5" name="正方形/長方形 4"/>
          <p:cNvSpPr/>
          <p:nvPr/>
        </p:nvSpPr>
        <p:spPr>
          <a:xfrm>
            <a:off x="488504" y="1196752"/>
            <a:ext cx="4248472" cy="230425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344488" y="1052736"/>
            <a:ext cx="4248472" cy="230425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dirty="0" err="1">
                <a:solidFill>
                  <a:schemeClr val="tx1"/>
                </a:solidFill>
              </a:rPr>
              <a:t>Spp_vf</a:t>
            </a:r>
            <a:endParaRPr kumimoji="1" lang="ja-JP" altLang="en-US" dirty="0">
              <a:solidFill>
                <a:schemeClr val="tx1"/>
              </a:solidFill>
            </a:endParaRPr>
          </a:p>
        </p:txBody>
      </p:sp>
      <p:sp>
        <p:nvSpPr>
          <p:cNvPr id="7" name="正方形/長方形 6"/>
          <p:cNvSpPr/>
          <p:nvPr/>
        </p:nvSpPr>
        <p:spPr>
          <a:xfrm>
            <a:off x="7791581" y="1052736"/>
            <a:ext cx="1512168" cy="230425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600" dirty="0" err="1">
                <a:solidFill>
                  <a:schemeClr val="tx1"/>
                </a:solidFill>
              </a:rPr>
              <a:t>Spp</a:t>
            </a:r>
            <a:r>
              <a:rPr kumimoji="1" lang="en-US" altLang="ja-JP" sz="1600" dirty="0">
                <a:solidFill>
                  <a:schemeClr val="tx1"/>
                </a:solidFill>
              </a:rPr>
              <a:t>-agent</a:t>
            </a:r>
            <a:r>
              <a:rPr kumimoji="1" lang="ja-JP" altLang="en-US" sz="1600" dirty="0">
                <a:solidFill>
                  <a:schemeClr val="tx1"/>
                </a:solidFill>
              </a:rPr>
              <a:t>？</a:t>
            </a:r>
          </a:p>
        </p:txBody>
      </p:sp>
      <p:sp>
        <p:nvSpPr>
          <p:cNvPr id="10" name="正方形/長方形 9"/>
          <p:cNvSpPr/>
          <p:nvPr/>
        </p:nvSpPr>
        <p:spPr>
          <a:xfrm>
            <a:off x="2792760" y="1123446"/>
            <a:ext cx="1728192" cy="2089530"/>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8" name="正方形/長方形 7"/>
          <p:cNvSpPr/>
          <p:nvPr/>
        </p:nvSpPr>
        <p:spPr>
          <a:xfrm>
            <a:off x="2936776" y="1232662"/>
            <a:ext cx="1490464" cy="684170"/>
          </a:xfrm>
          <a:prstGeom prst="rect">
            <a:avLst/>
          </a:prstGeom>
          <a:ln>
            <a:solidFill>
              <a:schemeClr val="tx2"/>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400" dirty="0">
                <a:solidFill>
                  <a:schemeClr val="tx1"/>
                </a:solidFill>
              </a:rPr>
              <a:t>コマンド受付部</a:t>
            </a:r>
          </a:p>
        </p:txBody>
      </p:sp>
      <p:sp>
        <p:nvSpPr>
          <p:cNvPr id="9" name="正方形/長方形 8"/>
          <p:cNvSpPr/>
          <p:nvPr/>
        </p:nvSpPr>
        <p:spPr>
          <a:xfrm>
            <a:off x="2936776" y="2348015"/>
            <a:ext cx="1490464" cy="684170"/>
          </a:xfrm>
          <a:prstGeom prst="rect">
            <a:avLst/>
          </a:prstGeom>
          <a:ln>
            <a:solidFill>
              <a:schemeClr val="tx2"/>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400" dirty="0">
                <a:solidFill>
                  <a:schemeClr val="tx1"/>
                </a:solidFill>
              </a:rPr>
              <a:t>制御機能部</a:t>
            </a:r>
          </a:p>
        </p:txBody>
      </p:sp>
      <p:sp>
        <p:nvSpPr>
          <p:cNvPr id="11" name="正方形/長方形 10"/>
          <p:cNvSpPr/>
          <p:nvPr/>
        </p:nvSpPr>
        <p:spPr>
          <a:xfrm>
            <a:off x="538513" y="1735324"/>
            <a:ext cx="1490464" cy="684170"/>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400" dirty="0">
                <a:solidFill>
                  <a:schemeClr val="tx1"/>
                </a:solidFill>
              </a:rPr>
              <a:t>制御機能部</a:t>
            </a:r>
          </a:p>
        </p:txBody>
      </p:sp>
      <p:sp>
        <p:nvSpPr>
          <p:cNvPr id="12" name="正方形/長方形 11"/>
          <p:cNvSpPr/>
          <p:nvPr/>
        </p:nvSpPr>
        <p:spPr>
          <a:xfrm>
            <a:off x="624038" y="1853530"/>
            <a:ext cx="1490464" cy="684170"/>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400" dirty="0">
                <a:solidFill>
                  <a:schemeClr val="tx1"/>
                </a:solidFill>
              </a:rPr>
              <a:t>コンポーネント</a:t>
            </a:r>
          </a:p>
        </p:txBody>
      </p:sp>
      <p:sp>
        <p:nvSpPr>
          <p:cNvPr id="13" name="正方形/長方形 12"/>
          <p:cNvSpPr/>
          <p:nvPr/>
        </p:nvSpPr>
        <p:spPr>
          <a:xfrm>
            <a:off x="776438" y="2005930"/>
            <a:ext cx="1490464" cy="684170"/>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400" dirty="0">
                <a:solidFill>
                  <a:schemeClr val="tx1"/>
                </a:solidFill>
              </a:rPr>
              <a:t>コンポーネント</a:t>
            </a:r>
          </a:p>
        </p:txBody>
      </p:sp>
      <p:sp>
        <p:nvSpPr>
          <p:cNvPr id="14" name="正方形/長方形 13"/>
          <p:cNvSpPr/>
          <p:nvPr/>
        </p:nvSpPr>
        <p:spPr>
          <a:xfrm>
            <a:off x="8337376" y="30810"/>
            <a:ext cx="1360048" cy="215120"/>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200" dirty="0">
                <a:solidFill>
                  <a:schemeClr val="tx1"/>
                </a:solidFill>
              </a:rPr>
              <a:t>スレッド</a:t>
            </a:r>
          </a:p>
        </p:txBody>
      </p:sp>
      <p:sp>
        <p:nvSpPr>
          <p:cNvPr id="15" name="正方形/長方形 14"/>
          <p:cNvSpPr/>
          <p:nvPr/>
        </p:nvSpPr>
        <p:spPr>
          <a:xfrm>
            <a:off x="8337376" y="303575"/>
            <a:ext cx="1360048" cy="234785"/>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プロセス</a:t>
            </a:r>
          </a:p>
        </p:txBody>
      </p:sp>
      <p:sp>
        <p:nvSpPr>
          <p:cNvPr id="16" name="正方形/長方形 15"/>
          <p:cNvSpPr/>
          <p:nvPr/>
        </p:nvSpPr>
        <p:spPr>
          <a:xfrm>
            <a:off x="8337376" y="618498"/>
            <a:ext cx="1360048" cy="217484"/>
          </a:xfrm>
          <a:prstGeom prst="rect">
            <a:avLst/>
          </a:prstGeom>
          <a:ln>
            <a:solidFill>
              <a:schemeClr val="tx2"/>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400" dirty="0">
                <a:solidFill>
                  <a:schemeClr val="tx1"/>
                </a:solidFill>
              </a:rPr>
              <a:t>機能ブロック</a:t>
            </a:r>
            <a:endParaRPr kumimoji="1" lang="ja-JP" altLang="en-US" sz="1400" dirty="0">
              <a:solidFill>
                <a:schemeClr val="tx1"/>
              </a:solidFill>
            </a:endParaRPr>
          </a:p>
        </p:txBody>
      </p:sp>
      <p:cxnSp>
        <p:nvCxnSpPr>
          <p:cNvPr id="18" name="直線矢印コネクタ 17"/>
          <p:cNvCxnSpPr/>
          <p:nvPr/>
        </p:nvCxnSpPr>
        <p:spPr>
          <a:xfrm flipV="1">
            <a:off x="4438092" y="1278586"/>
            <a:ext cx="3364341" cy="1795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5395078" y="1019542"/>
            <a:ext cx="1398396" cy="276999"/>
          </a:xfrm>
          <a:prstGeom prst="rect">
            <a:avLst/>
          </a:prstGeom>
          <a:noFill/>
        </p:spPr>
        <p:txBody>
          <a:bodyPr wrap="none" rtlCol="0">
            <a:spAutoFit/>
          </a:bodyPr>
          <a:lstStyle/>
          <a:p>
            <a:r>
              <a:rPr kumimoji="1" lang="en-US" altLang="ja-JP" sz="1200" dirty="0"/>
              <a:t>TCP</a:t>
            </a:r>
            <a:r>
              <a:rPr kumimoji="1" lang="ja-JP" altLang="en-US" sz="1200" dirty="0"/>
              <a:t>コネクション</a:t>
            </a:r>
          </a:p>
        </p:txBody>
      </p:sp>
      <p:sp>
        <p:nvSpPr>
          <p:cNvPr id="22" name="矢印: 左右 21"/>
          <p:cNvSpPr/>
          <p:nvPr/>
        </p:nvSpPr>
        <p:spPr>
          <a:xfrm>
            <a:off x="4425550" y="1555585"/>
            <a:ext cx="3353489" cy="278783"/>
          </a:xfrm>
          <a:prstGeom prst="leftRightArrow">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1" name="フローチャート: 書類 20"/>
          <p:cNvSpPr/>
          <p:nvPr/>
        </p:nvSpPr>
        <p:spPr>
          <a:xfrm>
            <a:off x="5591067" y="1416597"/>
            <a:ext cx="914400" cy="612648"/>
          </a:xfrm>
          <a:prstGeom prst="flowChartDocumen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err="1"/>
              <a:t>Json</a:t>
            </a:r>
            <a:endParaRPr kumimoji="1" lang="ja-JP" altLang="en-US" dirty="0"/>
          </a:p>
        </p:txBody>
      </p:sp>
      <p:cxnSp>
        <p:nvCxnSpPr>
          <p:cNvPr id="24" name="直線矢印コネクタ 23"/>
          <p:cNvCxnSpPr>
            <a:stCxn id="8" idx="2"/>
            <a:endCxn id="9" idx="0"/>
          </p:cNvCxnSpPr>
          <p:nvPr/>
        </p:nvCxnSpPr>
        <p:spPr>
          <a:xfrm>
            <a:off x="3682008" y="1916832"/>
            <a:ext cx="0" cy="43118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3625263" y="2024082"/>
            <a:ext cx="889987" cy="261610"/>
          </a:xfrm>
          <a:prstGeom prst="rect">
            <a:avLst/>
          </a:prstGeom>
          <a:noFill/>
        </p:spPr>
        <p:txBody>
          <a:bodyPr wrap="none" rtlCol="0">
            <a:spAutoFit/>
          </a:bodyPr>
          <a:lstStyle/>
          <a:p>
            <a:r>
              <a:rPr kumimoji="1" lang="ja-JP" altLang="en-US" sz="1100" dirty="0"/>
              <a:t>関数コール</a:t>
            </a:r>
          </a:p>
        </p:txBody>
      </p:sp>
      <p:cxnSp>
        <p:nvCxnSpPr>
          <p:cNvPr id="26" name="直線矢印コネクタ 25"/>
          <p:cNvCxnSpPr>
            <a:endCxn id="9" idx="1"/>
          </p:cNvCxnSpPr>
          <p:nvPr/>
        </p:nvCxnSpPr>
        <p:spPr>
          <a:xfrm>
            <a:off x="2432720" y="2005930"/>
            <a:ext cx="504056" cy="6841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endCxn id="9" idx="1"/>
          </p:cNvCxnSpPr>
          <p:nvPr/>
        </p:nvCxnSpPr>
        <p:spPr>
          <a:xfrm>
            <a:off x="2359117" y="2348015"/>
            <a:ext cx="577659" cy="3420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538513" y="3678316"/>
            <a:ext cx="9022999" cy="2585323"/>
          </a:xfrm>
          <a:prstGeom prst="rect">
            <a:avLst/>
          </a:prstGeom>
          <a:noFill/>
        </p:spPr>
        <p:txBody>
          <a:bodyPr wrap="square" rtlCol="0">
            <a:spAutoFit/>
          </a:bodyPr>
          <a:lstStyle/>
          <a:p>
            <a:r>
              <a:rPr kumimoji="1" lang="ja-JP" altLang="en-US" dirty="0"/>
              <a:t>○</a:t>
            </a:r>
            <a:r>
              <a:rPr kumimoji="1" lang="en-US" altLang="ja-JP" dirty="0" err="1"/>
              <a:t>spp_vf</a:t>
            </a:r>
            <a:r>
              <a:rPr kumimoji="1" lang="ja-JP" altLang="en-US" dirty="0"/>
              <a:t>プロセス内コマンド受付部から</a:t>
            </a:r>
            <a:r>
              <a:rPr kumimoji="1" lang="en-US" altLang="ja-JP" dirty="0"/>
              <a:t>TCP</a:t>
            </a:r>
            <a:r>
              <a:rPr kumimoji="1" lang="ja-JP" altLang="en-US" dirty="0"/>
              <a:t>コネクションを設定し、当該コネクションから</a:t>
            </a:r>
            <a:r>
              <a:rPr kumimoji="1" lang="en-US" altLang="ja-JP" dirty="0" err="1"/>
              <a:t>Json</a:t>
            </a:r>
            <a:r>
              <a:rPr kumimoji="1" lang="ja-JP" altLang="en-US" dirty="0"/>
              <a:t>形式電文を受信する</a:t>
            </a:r>
            <a:endParaRPr kumimoji="1" lang="en-US" altLang="ja-JP" dirty="0"/>
          </a:p>
          <a:p>
            <a:r>
              <a:rPr kumimoji="1" lang="ja-JP" altLang="en-US" dirty="0"/>
              <a:t>○コマンド受付部は</a:t>
            </a:r>
            <a:r>
              <a:rPr kumimoji="1" lang="en-US" altLang="ja-JP" dirty="0" err="1"/>
              <a:t>Json</a:t>
            </a:r>
            <a:r>
              <a:rPr kumimoji="1" lang="ja-JP" altLang="en-US" dirty="0"/>
              <a:t>形式電文をパースし、構造体*形式で制御機能部に引き継ぐ。</a:t>
            </a:r>
            <a:endParaRPr kumimoji="1" lang="en-US" altLang="ja-JP" dirty="0"/>
          </a:p>
          <a:p>
            <a:r>
              <a:rPr lang="ja-JP" altLang="en-US" dirty="0"/>
              <a:t>○制御機能部は、“</a:t>
            </a:r>
            <a:r>
              <a:rPr lang="en-US" altLang="ja-JP" dirty="0"/>
              <a:t>flush</a:t>
            </a:r>
            <a:r>
              <a:rPr lang="ja-JP" altLang="en-US" dirty="0"/>
              <a:t>”以外の構造体データをプール、“</a:t>
            </a:r>
            <a:r>
              <a:rPr lang="en-US" altLang="ja-JP" dirty="0"/>
              <a:t>flush”</a:t>
            </a:r>
            <a:r>
              <a:rPr lang="ja-JP" altLang="en-US" dirty="0"/>
              <a:t>時には各コンポーネントの特定の関数を呼び出す。</a:t>
            </a:r>
            <a:endParaRPr lang="en-US" altLang="ja-JP" dirty="0"/>
          </a:p>
          <a:p>
            <a:r>
              <a:rPr kumimoji="1" lang="ja-JP" altLang="en-US" dirty="0"/>
              <a:t>○上記で起動されたコンポーネント内関数で、コンポーネント内部のデータデータテーブル（</a:t>
            </a:r>
            <a:r>
              <a:rPr kumimoji="1" lang="en-US" altLang="ja-JP" dirty="0" err="1"/>
              <a:t>ex,Classifire</a:t>
            </a:r>
            <a:r>
              <a:rPr kumimoji="1" lang="ja-JP" altLang="en-US" dirty="0"/>
              <a:t>の</a:t>
            </a:r>
            <a:r>
              <a:rPr kumimoji="1" lang="en-US" altLang="ja-JP" dirty="0"/>
              <a:t>Hash</a:t>
            </a:r>
            <a:r>
              <a:rPr kumimoji="1" lang="ja-JP" altLang="en-US" dirty="0"/>
              <a:t>テーブル）を更新する。</a:t>
            </a:r>
            <a:endParaRPr kumimoji="1" lang="en-US" altLang="ja-JP" dirty="0"/>
          </a:p>
          <a:p>
            <a:endParaRPr lang="en-US" altLang="ja-JP" dirty="0"/>
          </a:p>
          <a:p>
            <a:r>
              <a:rPr kumimoji="1" lang="ja-JP" altLang="en-US" dirty="0"/>
              <a:t>*</a:t>
            </a:r>
            <a:r>
              <a:rPr kumimoji="1" lang="en-US" altLang="ja-JP" dirty="0"/>
              <a:t>)</a:t>
            </a:r>
            <a:r>
              <a:rPr kumimoji="1" lang="ja-JP" altLang="en-US" dirty="0"/>
              <a:t>現状のコンポーネント（</a:t>
            </a:r>
            <a:r>
              <a:rPr kumimoji="1" lang="en-US" altLang="ja-JP" dirty="0"/>
              <a:t>Classifier/Merge/FWD</a:t>
            </a:r>
            <a:r>
              <a:rPr kumimoji="1" lang="ja-JP" altLang="en-US" dirty="0"/>
              <a:t>）用のデータを</a:t>
            </a:r>
            <a:r>
              <a:rPr kumimoji="1" lang="en-US" altLang="ja-JP" dirty="0"/>
              <a:t>OR</a:t>
            </a:r>
            <a:r>
              <a:rPr kumimoji="1" lang="ja-JP" altLang="en-US" dirty="0"/>
              <a:t>で保持</a:t>
            </a:r>
          </a:p>
        </p:txBody>
      </p:sp>
    </p:spTree>
    <p:extLst>
      <p:ext uri="{BB962C8B-B14F-4D97-AF65-F5344CB8AC3E}">
        <p14:creationId xmlns:p14="http://schemas.microsoft.com/office/powerpoint/2010/main" val="297598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spp</a:t>
            </a:r>
            <a:r>
              <a:rPr lang="en-US" altLang="ja-JP" dirty="0" err="1"/>
              <a:t>_nfv</a:t>
            </a:r>
            <a:r>
              <a:rPr lang="ja-JP" altLang="en-US" dirty="0"/>
              <a:t>の実装</a:t>
            </a:r>
            <a:endParaRPr kumimoji="1" lang="ja-JP" altLang="en-US" dirty="0"/>
          </a:p>
        </p:txBody>
      </p:sp>
      <p:sp>
        <p:nvSpPr>
          <p:cNvPr id="4" name="正方形/長方形 3"/>
          <p:cNvSpPr/>
          <p:nvPr/>
        </p:nvSpPr>
        <p:spPr>
          <a:xfrm>
            <a:off x="488504" y="1196752"/>
            <a:ext cx="4248472" cy="230425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344488" y="1052736"/>
            <a:ext cx="4248472" cy="230425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dirty="0" err="1">
                <a:solidFill>
                  <a:schemeClr val="tx1"/>
                </a:solidFill>
              </a:rPr>
              <a:t>Spp_nfv</a:t>
            </a:r>
            <a:endParaRPr kumimoji="1" lang="ja-JP" altLang="en-US" dirty="0">
              <a:solidFill>
                <a:schemeClr val="tx1"/>
              </a:solidFill>
            </a:endParaRPr>
          </a:p>
        </p:txBody>
      </p:sp>
      <p:sp>
        <p:nvSpPr>
          <p:cNvPr id="6" name="正方形/長方形 5"/>
          <p:cNvSpPr/>
          <p:nvPr/>
        </p:nvSpPr>
        <p:spPr>
          <a:xfrm>
            <a:off x="7791581" y="1052736"/>
            <a:ext cx="1512168" cy="230425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600" dirty="0">
                <a:solidFill>
                  <a:schemeClr val="tx1"/>
                </a:solidFill>
              </a:rPr>
              <a:t>Spp.py</a:t>
            </a:r>
            <a:endParaRPr kumimoji="1" lang="ja-JP" altLang="en-US" sz="1600" dirty="0">
              <a:solidFill>
                <a:schemeClr val="tx1"/>
              </a:solidFill>
            </a:endParaRPr>
          </a:p>
        </p:txBody>
      </p:sp>
      <p:sp>
        <p:nvSpPr>
          <p:cNvPr id="14" name="テキスト ボックス 13"/>
          <p:cNvSpPr txBox="1"/>
          <p:nvPr/>
        </p:nvSpPr>
        <p:spPr>
          <a:xfrm>
            <a:off x="5395078" y="1019542"/>
            <a:ext cx="1398396" cy="276999"/>
          </a:xfrm>
          <a:prstGeom prst="rect">
            <a:avLst/>
          </a:prstGeom>
          <a:noFill/>
        </p:spPr>
        <p:txBody>
          <a:bodyPr wrap="none" rtlCol="0">
            <a:spAutoFit/>
          </a:bodyPr>
          <a:lstStyle/>
          <a:p>
            <a:r>
              <a:rPr kumimoji="1" lang="en-US" altLang="ja-JP" sz="1200" dirty="0"/>
              <a:t>TCP</a:t>
            </a:r>
            <a:r>
              <a:rPr kumimoji="1" lang="ja-JP" altLang="en-US" sz="1200" dirty="0"/>
              <a:t>コネクション</a:t>
            </a:r>
          </a:p>
        </p:txBody>
      </p:sp>
      <p:sp>
        <p:nvSpPr>
          <p:cNvPr id="21" name="テキスト ボックス 20"/>
          <p:cNvSpPr txBox="1"/>
          <p:nvPr/>
        </p:nvSpPr>
        <p:spPr>
          <a:xfrm>
            <a:off x="488504" y="4091696"/>
            <a:ext cx="9022999" cy="1477328"/>
          </a:xfrm>
          <a:prstGeom prst="rect">
            <a:avLst/>
          </a:prstGeom>
          <a:noFill/>
        </p:spPr>
        <p:txBody>
          <a:bodyPr wrap="square" rtlCol="0">
            <a:spAutoFit/>
          </a:bodyPr>
          <a:lstStyle/>
          <a:p>
            <a:r>
              <a:rPr kumimoji="1" lang="ja-JP" altLang="en-US" dirty="0"/>
              <a:t>○</a:t>
            </a:r>
            <a:r>
              <a:rPr kumimoji="1" lang="en-US" altLang="ja-JP" dirty="0" err="1"/>
              <a:t>do_connection</a:t>
            </a:r>
            <a:r>
              <a:rPr lang="en-US" altLang="ja-JP" dirty="0"/>
              <a:t>()</a:t>
            </a:r>
            <a:r>
              <a:rPr lang="ja-JP" altLang="en-US" dirty="0"/>
              <a:t>内で、</a:t>
            </a:r>
            <a:r>
              <a:rPr lang="en-US" altLang="ja-JP" dirty="0"/>
              <a:t>TCP</a:t>
            </a:r>
            <a:r>
              <a:rPr lang="ja-JP" altLang="en-US" dirty="0"/>
              <a:t>コネクションを設定</a:t>
            </a:r>
            <a:endParaRPr kumimoji="1" lang="en-US" altLang="ja-JP" dirty="0"/>
          </a:p>
          <a:p>
            <a:r>
              <a:rPr kumimoji="1" lang="ja-JP" altLang="en-US" dirty="0"/>
              <a:t>○</a:t>
            </a:r>
            <a:r>
              <a:rPr kumimoji="1" lang="en-US" altLang="ja-JP" dirty="0" err="1"/>
              <a:t>do_receive</a:t>
            </a:r>
            <a:r>
              <a:rPr kumimoji="1" lang="en-US" altLang="ja-JP" dirty="0"/>
              <a:t>()</a:t>
            </a:r>
            <a:r>
              <a:rPr kumimoji="1" lang="ja-JP" altLang="en-US" dirty="0"/>
              <a:t>内でソケットから文字列を読み出し。</a:t>
            </a:r>
            <a:endParaRPr kumimoji="1" lang="en-US" altLang="ja-JP" dirty="0"/>
          </a:p>
          <a:p>
            <a:r>
              <a:rPr lang="ja-JP" altLang="en-US" dirty="0"/>
              <a:t>○</a:t>
            </a:r>
            <a:r>
              <a:rPr lang="en-US" altLang="ja-JP" dirty="0" err="1"/>
              <a:t>parse_command</a:t>
            </a:r>
            <a:r>
              <a:rPr lang="en-US" altLang="ja-JP" dirty="0"/>
              <a:t>()</a:t>
            </a:r>
            <a:r>
              <a:rPr lang="ja-JP" altLang="en-US" dirty="0"/>
              <a:t>内で、コマンド文字列に対応した処理を実行。（認識できない文字列は無視・いわゆるバリデーションはなし）</a:t>
            </a:r>
            <a:endParaRPr lang="en-US" altLang="ja-JP" dirty="0"/>
          </a:p>
          <a:p>
            <a:r>
              <a:rPr kumimoji="1" lang="ja-JP" altLang="en-US" dirty="0"/>
              <a:t>○</a:t>
            </a:r>
            <a:r>
              <a:rPr kumimoji="1" lang="en-US" altLang="ja-JP" dirty="0" err="1"/>
              <a:t>do_send</a:t>
            </a:r>
            <a:r>
              <a:rPr kumimoji="1" lang="en-US" altLang="ja-JP" dirty="0"/>
              <a:t>()</a:t>
            </a:r>
            <a:r>
              <a:rPr lang="ja-JP" altLang="en-US" dirty="0"/>
              <a:t>内で、レスポンスを返送。</a:t>
            </a:r>
            <a:endParaRPr kumimoji="1" lang="ja-JP" altLang="en-US" dirty="0"/>
          </a:p>
        </p:txBody>
      </p:sp>
      <p:sp>
        <p:nvSpPr>
          <p:cNvPr id="23"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24" name="正方形/長方形 23"/>
          <p:cNvSpPr/>
          <p:nvPr/>
        </p:nvSpPr>
        <p:spPr>
          <a:xfrm>
            <a:off x="8337376" y="263172"/>
            <a:ext cx="1360048" cy="234785"/>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プロセス</a:t>
            </a:r>
          </a:p>
        </p:txBody>
      </p:sp>
      <p:sp>
        <p:nvSpPr>
          <p:cNvPr id="25" name="正方形/長方形 24"/>
          <p:cNvSpPr/>
          <p:nvPr/>
        </p:nvSpPr>
        <p:spPr>
          <a:xfrm>
            <a:off x="8337376" y="544145"/>
            <a:ext cx="1360048" cy="217484"/>
          </a:xfrm>
          <a:prstGeom prst="rect">
            <a:avLst/>
          </a:prstGeom>
          <a:ln>
            <a:solidFill>
              <a:schemeClr val="tx2"/>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400" dirty="0">
                <a:solidFill>
                  <a:schemeClr val="tx1"/>
                </a:solidFill>
              </a:rPr>
              <a:t>関数</a:t>
            </a:r>
            <a:endParaRPr kumimoji="1" lang="ja-JP" altLang="en-US" sz="1400" dirty="0">
              <a:solidFill>
                <a:schemeClr val="tx1"/>
              </a:solidFill>
            </a:endParaRPr>
          </a:p>
        </p:txBody>
      </p:sp>
      <p:sp>
        <p:nvSpPr>
          <p:cNvPr id="2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27" name="Rectangle 4"/>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29" name="Rectangle 5"/>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19" name="正方形/長方形 18"/>
          <p:cNvSpPr/>
          <p:nvPr/>
        </p:nvSpPr>
        <p:spPr>
          <a:xfrm>
            <a:off x="659239" y="1900686"/>
            <a:ext cx="1490464" cy="684170"/>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400" dirty="0">
                <a:solidFill>
                  <a:schemeClr val="tx1"/>
                </a:solidFill>
              </a:rPr>
              <a:t>転送スレッド</a:t>
            </a:r>
          </a:p>
        </p:txBody>
      </p:sp>
      <p:sp>
        <p:nvSpPr>
          <p:cNvPr id="20" name="正方形/長方形 19"/>
          <p:cNvSpPr/>
          <p:nvPr/>
        </p:nvSpPr>
        <p:spPr>
          <a:xfrm>
            <a:off x="8337376" y="30810"/>
            <a:ext cx="1360048" cy="215120"/>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200" dirty="0">
                <a:solidFill>
                  <a:schemeClr val="tx1"/>
                </a:solidFill>
              </a:rPr>
              <a:t>スレッド</a:t>
            </a:r>
          </a:p>
        </p:txBody>
      </p:sp>
      <p:sp>
        <p:nvSpPr>
          <p:cNvPr id="22" name="正方形/長方形 21"/>
          <p:cNvSpPr/>
          <p:nvPr/>
        </p:nvSpPr>
        <p:spPr>
          <a:xfrm>
            <a:off x="2792760" y="1123446"/>
            <a:ext cx="1728192" cy="2089530"/>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8" name="正方形/長方形 7"/>
          <p:cNvSpPr/>
          <p:nvPr/>
        </p:nvSpPr>
        <p:spPr>
          <a:xfrm>
            <a:off x="2819479" y="1296541"/>
            <a:ext cx="1634480" cy="684170"/>
          </a:xfrm>
          <a:prstGeom prst="rect">
            <a:avLst/>
          </a:prstGeom>
          <a:ln>
            <a:solidFill>
              <a:schemeClr val="tx2"/>
            </a:solidFill>
          </a:ln>
        </p:spPr>
        <p:style>
          <a:lnRef idx="1">
            <a:schemeClr val="accent3"/>
          </a:lnRef>
          <a:fillRef idx="2">
            <a:schemeClr val="accent3"/>
          </a:fillRef>
          <a:effectRef idx="1">
            <a:schemeClr val="accent3"/>
          </a:effectRef>
          <a:fontRef idx="minor">
            <a:schemeClr val="dk1"/>
          </a:fontRef>
        </p:style>
        <p:txBody>
          <a:bodyPr rtlCol="0" anchor="ctr"/>
          <a:lstStyle/>
          <a:p>
            <a:r>
              <a:rPr kumimoji="0" lang="ja-JP" altLang="ja-JP" sz="1400" dirty="0">
                <a:solidFill>
                  <a:srgbClr val="000000"/>
                </a:solidFill>
                <a:latin typeface="Arial Unicode MS" panose="020B0604020202020204" pitchFamily="50" charset="-128"/>
              </a:rPr>
              <a:t>do_connection</a:t>
            </a:r>
            <a:r>
              <a:rPr kumimoji="0" lang="en-US" altLang="ja-JP" sz="1400" dirty="0">
                <a:solidFill>
                  <a:srgbClr val="000000"/>
                </a:solidFill>
                <a:latin typeface="Arial Unicode MS" panose="020B0604020202020204" pitchFamily="50" charset="-128"/>
              </a:rPr>
              <a:t>(</a:t>
            </a:r>
            <a:r>
              <a:rPr kumimoji="0" lang="ja-JP" altLang="ja-JP" sz="1400" dirty="0">
                <a:solidFill>
                  <a:srgbClr val="000000"/>
                </a:solidFill>
                <a:latin typeface="Arial Unicode MS" panose="020B0604020202020204" pitchFamily="50" charset="-128"/>
              </a:rPr>
              <a:t>)</a:t>
            </a:r>
            <a:r>
              <a:rPr kumimoji="0" lang="ja-JP" altLang="ja-JP" sz="800" dirty="0">
                <a:solidFill>
                  <a:schemeClr val="tx1"/>
                </a:solidFill>
              </a:rPr>
              <a:t> </a:t>
            </a:r>
            <a:endParaRPr kumimoji="0" lang="ja-JP" altLang="ja-JP" sz="3200" dirty="0">
              <a:solidFill>
                <a:schemeClr val="tx1"/>
              </a:solidFill>
              <a:latin typeface="Arial" panose="020B0604020202020204" pitchFamily="34" charset="0"/>
            </a:endParaRPr>
          </a:p>
        </p:txBody>
      </p:sp>
      <p:sp>
        <p:nvSpPr>
          <p:cNvPr id="9" name="正方形/長方形 8"/>
          <p:cNvSpPr/>
          <p:nvPr/>
        </p:nvSpPr>
        <p:spPr>
          <a:xfrm>
            <a:off x="2819479" y="2411894"/>
            <a:ext cx="1634480" cy="684170"/>
          </a:xfrm>
          <a:prstGeom prst="rect">
            <a:avLst/>
          </a:prstGeom>
          <a:ln>
            <a:solidFill>
              <a:schemeClr val="tx2"/>
            </a:solidFill>
          </a:ln>
        </p:spPr>
        <p:style>
          <a:lnRef idx="1">
            <a:schemeClr val="accent3"/>
          </a:lnRef>
          <a:fillRef idx="2">
            <a:schemeClr val="accent3"/>
          </a:fillRef>
          <a:effectRef idx="1">
            <a:schemeClr val="accent3"/>
          </a:effectRef>
          <a:fontRef idx="minor">
            <a:schemeClr val="dk1"/>
          </a:fontRef>
        </p:style>
        <p:txBody>
          <a:bodyPr rtlCol="0" anchor="ctr"/>
          <a:lstStyle/>
          <a:p>
            <a:pPr lvl="0" eaLnBrk="0" fontAlgn="base" hangingPunct="0">
              <a:spcBef>
                <a:spcPct val="0"/>
              </a:spcBef>
              <a:spcAft>
                <a:spcPct val="0"/>
              </a:spcAft>
            </a:pPr>
            <a:r>
              <a:rPr kumimoji="0" lang="ja-JP" altLang="ja-JP" sz="1400" dirty="0">
                <a:solidFill>
                  <a:srgbClr val="000000"/>
                </a:solidFill>
                <a:latin typeface="Arial Unicode MS" panose="020B0604020202020204" pitchFamily="50" charset="-128"/>
              </a:rPr>
              <a:t>do_receive()</a:t>
            </a:r>
            <a:endParaRPr kumimoji="0" lang="en-US" altLang="ja-JP" sz="1400" dirty="0">
              <a:solidFill>
                <a:srgbClr val="000000"/>
              </a:solidFill>
              <a:latin typeface="Arial Unicode MS" panose="020B0604020202020204" pitchFamily="50" charset="-128"/>
            </a:endParaRPr>
          </a:p>
          <a:p>
            <a:pPr eaLnBrk="0" fontAlgn="base" hangingPunct="0">
              <a:spcBef>
                <a:spcPct val="0"/>
              </a:spcBef>
              <a:spcAft>
                <a:spcPct val="0"/>
              </a:spcAft>
            </a:pPr>
            <a:r>
              <a:rPr kumimoji="0" lang="ja-JP" altLang="ja-JP" sz="1400" dirty="0">
                <a:solidFill>
                  <a:srgbClr val="000000"/>
                </a:solidFill>
                <a:latin typeface="Arial Unicode MS" panose="020B0604020202020204" pitchFamily="50" charset="-128"/>
              </a:rPr>
              <a:t>parse_command()</a:t>
            </a:r>
            <a:endParaRPr kumimoji="0" lang="en-US" altLang="ja-JP" sz="1400" dirty="0">
              <a:solidFill>
                <a:srgbClr val="000000"/>
              </a:solidFill>
              <a:latin typeface="Arial Unicode MS" panose="020B0604020202020204" pitchFamily="50" charset="-128"/>
            </a:endParaRPr>
          </a:p>
          <a:p>
            <a:pPr eaLnBrk="0" fontAlgn="base" hangingPunct="0">
              <a:spcBef>
                <a:spcPct val="0"/>
              </a:spcBef>
              <a:spcAft>
                <a:spcPct val="0"/>
              </a:spcAft>
            </a:pPr>
            <a:r>
              <a:rPr kumimoji="0" lang="ja-JP" altLang="ja-JP" sz="1400" dirty="0">
                <a:solidFill>
                  <a:srgbClr val="000000"/>
                </a:solidFill>
                <a:latin typeface="Arial Unicode MS" panose="020B0604020202020204" pitchFamily="50" charset="-128"/>
              </a:rPr>
              <a:t>do_send()</a:t>
            </a:r>
            <a:endParaRPr kumimoji="0" lang="ja-JP" altLang="ja-JP" sz="1400" dirty="0">
              <a:solidFill>
                <a:schemeClr val="tx1"/>
              </a:solidFill>
              <a:latin typeface="Arial" panose="020B0604020202020204" pitchFamily="34" charset="0"/>
            </a:endParaRPr>
          </a:p>
        </p:txBody>
      </p:sp>
      <p:cxnSp>
        <p:nvCxnSpPr>
          <p:cNvPr id="13" name="直線矢印コネクタ 12"/>
          <p:cNvCxnSpPr/>
          <p:nvPr/>
        </p:nvCxnSpPr>
        <p:spPr>
          <a:xfrm flipV="1">
            <a:off x="4438092" y="1278586"/>
            <a:ext cx="3364341" cy="1795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矢印: 左右 14"/>
          <p:cNvSpPr/>
          <p:nvPr/>
        </p:nvSpPr>
        <p:spPr>
          <a:xfrm>
            <a:off x="4425550" y="2620848"/>
            <a:ext cx="3353489" cy="278783"/>
          </a:xfrm>
          <a:prstGeom prst="leftRightArrow">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16" name="フローチャート: 書類 15"/>
          <p:cNvSpPr/>
          <p:nvPr/>
        </p:nvSpPr>
        <p:spPr>
          <a:xfrm>
            <a:off x="5591067" y="2481860"/>
            <a:ext cx="914400" cy="612648"/>
          </a:xfrm>
          <a:prstGeom prst="flowChartDocumen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dirty="0"/>
              <a:t>text</a:t>
            </a:r>
            <a:endParaRPr kumimoji="1" lang="ja-JP" altLang="en-US" dirty="0"/>
          </a:p>
        </p:txBody>
      </p:sp>
    </p:spTree>
    <p:extLst>
      <p:ext uri="{BB962C8B-B14F-4D97-AF65-F5344CB8AC3E}">
        <p14:creationId xmlns:p14="http://schemas.microsoft.com/office/powerpoint/2010/main" val="249958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spp.py</a:t>
            </a:r>
            <a:r>
              <a:rPr lang="ja-JP" altLang="en-US" dirty="0"/>
              <a:t>との接続対応</a:t>
            </a:r>
            <a:endParaRPr kumimoji="1" lang="ja-JP" altLang="en-US" dirty="0"/>
          </a:p>
        </p:txBody>
      </p:sp>
      <p:sp>
        <p:nvSpPr>
          <p:cNvPr id="4" name="正方形/長方形 3"/>
          <p:cNvSpPr/>
          <p:nvPr/>
        </p:nvSpPr>
        <p:spPr>
          <a:xfrm>
            <a:off x="8145883" y="908720"/>
            <a:ext cx="1512168" cy="5112568"/>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600" dirty="0">
                <a:solidFill>
                  <a:schemeClr val="tx1"/>
                </a:solidFill>
              </a:rPr>
              <a:t>Spp.py</a:t>
            </a:r>
            <a:endParaRPr kumimoji="1" lang="ja-JP" altLang="en-US" sz="1600" dirty="0">
              <a:solidFill>
                <a:schemeClr val="tx1"/>
              </a:solidFill>
            </a:endParaRPr>
          </a:p>
        </p:txBody>
      </p:sp>
      <p:sp>
        <p:nvSpPr>
          <p:cNvPr id="5" name="正方形/長方形 4"/>
          <p:cNvSpPr/>
          <p:nvPr/>
        </p:nvSpPr>
        <p:spPr>
          <a:xfrm>
            <a:off x="347998" y="4005064"/>
            <a:ext cx="4248472" cy="230425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03982" y="3861048"/>
            <a:ext cx="4248472" cy="230425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dirty="0" err="1">
                <a:solidFill>
                  <a:schemeClr val="tx1"/>
                </a:solidFill>
              </a:rPr>
              <a:t>Spp_nfv</a:t>
            </a:r>
            <a:endParaRPr kumimoji="1" lang="ja-JP" altLang="en-US" dirty="0">
              <a:solidFill>
                <a:schemeClr val="tx1"/>
              </a:solidFill>
            </a:endParaRPr>
          </a:p>
        </p:txBody>
      </p:sp>
      <p:sp>
        <p:nvSpPr>
          <p:cNvPr id="7" name="正方形/長方形 6"/>
          <p:cNvSpPr/>
          <p:nvPr/>
        </p:nvSpPr>
        <p:spPr>
          <a:xfrm>
            <a:off x="2652254" y="4040974"/>
            <a:ext cx="1634480" cy="684170"/>
          </a:xfrm>
          <a:prstGeom prst="rect">
            <a:avLst/>
          </a:prstGeom>
          <a:ln>
            <a:solidFill>
              <a:schemeClr val="tx2"/>
            </a:solidFill>
          </a:ln>
        </p:spPr>
        <p:style>
          <a:lnRef idx="1">
            <a:schemeClr val="accent3"/>
          </a:lnRef>
          <a:fillRef idx="2">
            <a:schemeClr val="accent3"/>
          </a:fillRef>
          <a:effectRef idx="1">
            <a:schemeClr val="accent3"/>
          </a:effectRef>
          <a:fontRef idx="minor">
            <a:schemeClr val="dk1"/>
          </a:fontRef>
        </p:style>
        <p:txBody>
          <a:bodyPr rtlCol="0" anchor="ctr"/>
          <a:lstStyle/>
          <a:p>
            <a:r>
              <a:rPr kumimoji="0" lang="ja-JP" altLang="ja-JP" sz="1400" dirty="0">
                <a:solidFill>
                  <a:srgbClr val="000000"/>
                </a:solidFill>
                <a:latin typeface="Arial Unicode MS" panose="020B0604020202020204" pitchFamily="50" charset="-128"/>
              </a:rPr>
              <a:t>do_connection</a:t>
            </a:r>
            <a:r>
              <a:rPr kumimoji="0" lang="en-US" altLang="ja-JP" sz="1400" dirty="0">
                <a:solidFill>
                  <a:srgbClr val="000000"/>
                </a:solidFill>
                <a:latin typeface="Arial Unicode MS" panose="020B0604020202020204" pitchFamily="50" charset="-128"/>
              </a:rPr>
              <a:t>(</a:t>
            </a:r>
            <a:r>
              <a:rPr kumimoji="0" lang="ja-JP" altLang="ja-JP" sz="1400" dirty="0">
                <a:solidFill>
                  <a:srgbClr val="000000"/>
                </a:solidFill>
                <a:latin typeface="Arial Unicode MS" panose="020B0604020202020204" pitchFamily="50" charset="-128"/>
              </a:rPr>
              <a:t>)</a:t>
            </a:r>
            <a:r>
              <a:rPr kumimoji="0" lang="ja-JP" altLang="ja-JP" sz="800" dirty="0">
                <a:solidFill>
                  <a:schemeClr val="tx1"/>
                </a:solidFill>
              </a:rPr>
              <a:t> </a:t>
            </a:r>
            <a:endParaRPr kumimoji="0" lang="ja-JP" altLang="ja-JP" sz="3200" dirty="0">
              <a:solidFill>
                <a:schemeClr val="tx1"/>
              </a:solidFill>
              <a:latin typeface="Arial" panose="020B0604020202020204" pitchFamily="34" charset="0"/>
            </a:endParaRPr>
          </a:p>
        </p:txBody>
      </p:sp>
      <p:sp>
        <p:nvSpPr>
          <p:cNvPr id="8" name="正方形/長方形 7"/>
          <p:cNvSpPr/>
          <p:nvPr/>
        </p:nvSpPr>
        <p:spPr>
          <a:xfrm>
            <a:off x="2652254" y="5156327"/>
            <a:ext cx="1634480" cy="684170"/>
          </a:xfrm>
          <a:prstGeom prst="rect">
            <a:avLst/>
          </a:prstGeom>
          <a:ln>
            <a:solidFill>
              <a:schemeClr val="tx2"/>
            </a:solidFill>
          </a:ln>
        </p:spPr>
        <p:style>
          <a:lnRef idx="1">
            <a:schemeClr val="accent3"/>
          </a:lnRef>
          <a:fillRef idx="2">
            <a:schemeClr val="accent3"/>
          </a:fillRef>
          <a:effectRef idx="1">
            <a:schemeClr val="accent3"/>
          </a:effectRef>
          <a:fontRef idx="minor">
            <a:schemeClr val="dk1"/>
          </a:fontRef>
        </p:style>
        <p:txBody>
          <a:bodyPr rtlCol="0" anchor="ctr"/>
          <a:lstStyle/>
          <a:p>
            <a:pPr lvl="0" eaLnBrk="0" fontAlgn="base" hangingPunct="0">
              <a:spcBef>
                <a:spcPct val="0"/>
              </a:spcBef>
              <a:spcAft>
                <a:spcPct val="0"/>
              </a:spcAft>
            </a:pPr>
            <a:r>
              <a:rPr kumimoji="0" lang="ja-JP" altLang="ja-JP" sz="1400" dirty="0">
                <a:solidFill>
                  <a:srgbClr val="000000"/>
                </a:solidFill>
                <a:latin typeface="Arial Unicode MS" panose="020B0604020202020204" pitchFamily="50" charset="-128"/>
              </a:rPr>
              <a:t>do_receive()</a:t>
            </a:r>
            <a:endParaRPr kumimoji="0" lang="en-US" altLang="ja-JP" sz="1400" dirty="0">
              <a:solidFill>
                <a:srgbClr val="000000"/>
              </a:solidFill>
              <a:latin typeface="Arial Unicode MS" panose="020B0604020202020204" pitchFamily="50" charset="-128"/>
            </a:endParaRPr>
          </a:p>
          <a:p>
            <a:pPr eaLnBrk="0" fontAlgn="base" hangingPunct="0">
              <a:spcBef>
                <a:spcPct val="0"/>
              </a:spcBef>
              <a:spcAft>
                <a:spcPct val="0"/>
              </a:spcAft>
            </a:pPr>
            <a:r>
              <a:rPr kumimoji="0" lang="ja-JP" altLang="ja-JP" sz="1400" dirty="0">
                <a:solidFill>
                  <a:srgbClr val="000000"/>
                </a:solidFill>
                <a:latin typeface="Arial Unicode MS" panose="020B0604020202020204" pitchFamily="50" charset="-128"/>
              </a:rPr>
              <a:t>parse_command()</a:t>
            </a:r>
            <a:endParaRPr kumimoji="0" lang="en-US" altLang="ja-JP" sz="1400" dirty="0">
              <a:solidFill>
                <a:srgbClr val="000000"/>
              </a:solidFill>
              <a:latin typeface="Arial Unicode MS" panose="020B0604020202020204" pitchFamily="50" charset="-128"/>
            </a:endParaRPr>
          </a:p>
          <a:p>
            <a:pPr eaLnBrk="0" fontAlgn="base" hangingPunct="0">
              <a:spcBef>
                <a:spcPct val="0"/>
              </a:spcBef>
              <a:spcAft>
                <a:spcPct val="0"/>
              </a:spcAft>
            </a:pPr>
            <a:r>
              <a:rPr kumimoji="0" lang="ja-JP" altLang="ja-JP" sz="1400" dirty="0">
                <a:solidFill>
                  <a:srgbClr val="000000"/>
                </a:solidFill>
                <a:latin typeface="Arial Unicode MS" panose="020B0604020202020204" pitchFamily="50" charset="-128"/>
              </a:rPr>
              <a:t>do_send()</a:t>
            </a:r>
            <a:endParaRPr kumimoji="0" lang="ja-JP" altLang="ja-JP" sz="1400" dirty="0">
              <a:solidFill>
                <a:schemeClr val="tx1"/>
              </a:solidFill>
              <a:latin typeface="Arial" panose="020B0604020202020204" pitchFamily="34" charset="0"/>
            </a:endParaRPr>
          </a:p>
        </p:txBody>
      </p:sp>
      <p:cxnSp>
        <p:nvCxnSpPr>
          <p:cNvPr id="9" name="直線矢印コネクタ 8"/>
          <p:cNvCxnSpPr/>
          <p:nvPr/>
        </p:nvCxnSpPr>
        <p:spPr>
          <a:xfrm flipV="1">
            <a:off x="4211216" y="4085707"/>
            <a:ext cx="3890035" cy="2076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5470596" y="3827854"/>
            <a:ext cx="1398396" cy="276999"/>
          </a:xfrm>
          <a:prstGeom prst="rect">
            <a:avLst/>
          </a:prstGeom>
          <a:noFill/>
        </p:spPr>
        <p:txBody>
          <a:bodyPr wrap="none" rtlCol="0">
            <a:spAutoFit/>
          </a:bodyPr>
          <a:lstStyle/>
          <a:p>
            <a:r>
              <a:rPr kumimoji="1" lang="en-US" altLang="ja-JP" sz="1200" dirty="0"/>
              <a:t>TCP</a:t>
            </a:r>
            <a:r>
              <a:rPr kumimoji="1" lang="ja-JP" altLang="en-US" sz="1200" dirty="0"/>
              <a:t>コネクション</a:t>
            </a:r>
          </a:p>
        </p:txBody>
      </p:sp>
      <p:sp>
        <p:nvSpPr>
          <p:cNvPr id="11" name="矢印: 左右 10"/>
          <p:cNvSpPr/>
          <p:nvPr/>
        </p:nvSpPr>
        <p:spPr>
          <a:xfrm>
            <a:off x="4501068" y="5429160"/>
            <a:ext cx="3600183" cy="278783"/>
          </a:xfrm>
          <a:prstGeom prst="leftRightArrow">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12" name="フローチャート: 書類 11"/>
          <p:cNvSpPr/>
          <p:nvPr/>
        </p:nvSpPr>
        <p:spPr>
          <a:xfrm>
            <a:off x="5666585" y="5290172"/>
            <a:ext cx="914400" cy="612648"/>
          </a:xfrm>
          <a:prstGeom prst="flowChartDocumen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dirty="0"/>
              <a:t>text</a:t>
            </a:r>
            <a:endParaRPr kumimoji="1" lang="ja-JP" altLang="en-US" dirty="0"/>
          </a:p>
        </p:txBody>
      </p:sp>
      <p:sp>
        <p:nvSpPr>
          <p:cNvPr id="13" name="正方形/長方形 12"/>
          <p:cNvSpPr/>
          <p:nvPr/>
        </p:nvSpPr>
        <p:spPr>
          <a:xfrm>
            <a:off x="272480" y="1196752"/>
            <a:ext cx="4248472" cy="230425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28464" y="1052736"/>
            <a:ext cx="4248472" cy="230425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dirty="0" err="1">
                <a:solidFill>
                  <a:schemeClr val="tx1"/>
                </a:solidFill>
              </a:rPr>
              <a:t>Spp_vf</a:t>
            </a:r>
            <a:endParaRPr kumimoji="1" lang="ja-JP" altLang="en-US" dirty="0">
              <a:solidFill>
                <a:schemeClr val="tx1"/>
              </a:solidFill>
            </a:endParaRPr>
          </a:p>
        </p:txBody>
      </p:sp>
      <p:sp>
        <p:nvSpPr>
          <p:cNvPr id="15" name="正方形/長方形 14"/>
          <p:cNvSpPr/>
          <p:nvPr/>
        </p:nvSpPr>
        <p:spPr>
          <a:xfrm>
            <a:off x="2576736" y="1123446"/>
            <a:ext cx="1728192" cy="2089530"/>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6" name="正方形/長方形 15"/>
          <p:cNvSpPr/>
          <p:nvPr/>
        </p:nvSpPr>
        <p:spPr>
          <a:xfrm>
            <a:off x="2720752" y="1232662"/>
            <a:ext cx="1490464" cy="684170"/>
          </a:xfrm>
          <a:prstGeom prst="rect">
            <a:avLst/>
          </a:prstGeom>
          <a:ln>
            <a:solidFill>
              <a:schemeClr val="tx2"/>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400" dirty="0">
                <a:solidFill>
                  <a:schemeClr val="tx1"/>
                </a:solidFill>
              </a:rPr>
              <a:t>コマンド受付部</a:t>
            </a:r>
          </a:p>
        </p:txBody>
      </p:sp>
      <p:sp>
        <p:nvSpPr>
          <p:cNvPr id="17" name="正方形/長方形 16"/>
          <p:cNvSpPr/>
          <p:nvPr/>
        </p:nvSpPr>
        <p:spPr>
          <a:xfrm>
            <a:off x="2720752" y="2348015"/>
            <a:ext cx="1490464" cy="684170"/>
          </a:xfrm>
          <a:prstGeom prst="rect">
            <a:avLst/>
          </a:prstGeom>
          <a:ln>
            <a:solidFill>
              <a:schemeClr val="tx2"/>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400" dirty="0">
                <a:solidFill>
                  <a:schemeClr val="tx1"/>
                </a:solidFill>
              </a:rPr>
              <a:t>制御機能部</a:t>
            </a:r>
          </a:p>
        </p:txBody>
      </p:sp>
      <p:sp>
        <p:nvSpPr>
          <p:cNvPr id="18" name="正方形/長方形 17"/>
          <p:cNvSpPr/>
          <p:nvPr/>
        </p:nvSpPr>
        <p:spPr>
          <a:xfrm>
            <a:off x="322489" y="1735324"/>
            <a:ext cx="1490464" cy="684170"/>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400" dirty="0">
                <a:solidFill>
                  <a:schemeClr val="tx1"/>
                </a:solidFill>
              </a:rPr>
              <a:t>制御機能部</a:t>
            </a:r>
          </a:p>
        </p:txBody>
      </p:sp>
      <p:sp>
        <p:nvSpPr>
          <p:cNvPr id="19" name="正方形/長方形 18"/>
          <p:cNvSpPr/>
          <p:nvPr/>
        </p:nvSpPr>
        <p:spPr>
          <a:xfrm>
            <a:off x="408014" y="1853530"/>
            <a:ext cx="1490464" cy="684170"/>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400" dirty="0">
                <a:solidFill>
                  <a:schemeClr val="tx1"/>
                </a:solidFill>
              </a:rPr>
              <a:t>コンポーネント</a:t>
            </a:r>
          </a:p>
        </p:txBody>
      </p:sp>
      <p:sp>
        <p:nvSpPr>
          <p:cNvPr id="20" name="正方形/長方形 19"/>
          <p:cNvSpPr/>
          <p:nvPr/>
        </p:nvSpPr>
        <p:spPr>
          <a:xfrm>
            <a:off x="560414" y="2005930"/>
            <a:ext cx="1490464" cy="684170"/>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400" dirty="0">
                <a:solidFill>
                  <a:schemeClr val="tx1"/>
                </a:solidFill>
              </a:rPr>
              <a:t>コンポーネント</a:t>
            </a:r>
          </a:p>
        </p:txBody>
      </p:sp>
      <p:cxnSp>
        <p:nvCxnSpPr>
          <p:cNvPr id="21" name="直線矢印コネクタ 20"/>
          <p:cNvCxnSpPr/>
          <p:nvPr/>
        </p:nvCxnSpPr>
        <p:spPr>
          <a:xfrm flipV="1">
            <a:off x="4238593" y="1286492"/>
            <a:ext cx="2082558" cy="1111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4706731" y="993217"/>
            <a:ext cx="1398396" cy="276999"/>
          </a:xfrm>
          <a:prstGeom prst="rect">
            <a:avLst/>
          </a:prstGeom>
          <a:noFill/>
        </p:spPr>
        <p:txBody>
          <a:bodyPr wrap="none" rtlCol="0">
            <a:spAutoFit/>
          </a:bodyPr>
          <a:lstStyle/>
          <a:p>
            <a:r>
              <a:rPr kumimoji="1" lang="en-US" altLang="ja-JP" sz="1200" dirty="0"/>
              <a:t>TCP</a:t>
            </a:r>
            <a:r>
              <a:rPr kumimoji="1" lang="ja-JP" altLang="en-US" sz="1200" dirty="0"/>
              <a:t>コネクション</a:t>
            </a:r>
          </a:p>
        </p:txBody>
      </p:sp>
      <p:sp>
        <p:nvSpPr>
          <p:cNvPr id="23" name="矢印: 左右 22"/>
          <p:cNvSpPr/>
          <p:nvPr/>
        </p:nvSpPr>
        <p:spPr>
          <a:xfrm>
            <a:off x="4425551" y="1555585"/>
            <a:ext cx="1895602" cy="278783"/>
          </a:xfrm>
          <a:prstGeom prst="leftRightArrow">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cxnSp>
        <p:nvCxnSpPr>
          <p:cNvPr id="25" name="直線矢印コネクタ 24"/>
          <p:cNvCxnSpPr>
            <a:stCxn id="16" idx="2"/>
            <a:endCxn id="17" idx="0"/>
          </p:cNvCxnSpPr>
          <p:nvPr/>
        </p:nvCxnSpPr>
        <p:spPr>
          <a:xfrm>
            <a:off x="3465984" y="1916832"/>
            <a:ext cx="0" cy="43118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3409239" y="2024082"/>
            <a:ext cx="889987" cy="261610"/>
          </a:xfrm>
          <a:prstGeom prst="rect">
            <a:avLst/>
          </a:prstGeom>
          <a:noFill/>
        </p:spPr>
        <p:txBody>
          <a:bodyPr wrap="none" rtlCol="0">
            <a:spAutoFit/>
          </a:bodyPr>
          <a:lstStyle/>
          <a:p>
            <a:r>
              <a:rPr kumimoji="1" lang="ja-JP" altLang="en-US" sz="1100" dirty="0"/>
              <a:t>関数コール</a:t>
            </a:r>
          </a:p>
        </p:txBody>
      </p:sp>
      <p:cxnSp>
        <p:nvCxnSpPr>
          <p:cNvPr id="27" name="直線矢印コネクタ 26"/>
          <p:cNvCxnSpPr>
            <a:endCxn id="17" idx="1"/>
          </p:cNvCxnSpPr>
          <p:nvPr/>
        </p:nvCxnSpPr>
        <p:spPr>
          <a:xfrm>
            <a:off x="2216696" y="2005930"/>
            <a:ext cx="504056" cy="6841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endCxn id="17" idx="1"/>
          </p:cNvCxnSpPr>
          <p:nvPr/>
        </p:nvCxnSpPr>
        <p:spPr>
          <a:xfrm>
            <a:off x="2143093" y="2348015"/>
            <a:ext cx="577659" cy="3420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正方形/長方形 29"/>
          <p:cNvSpPr/>
          <p:nvPr/>
        </p:nvSpPr>
        <p:spPr>
          <a:xfrm>
            <a:off x="6301052" y="1016083"/>
            <a:ext cx="884196" cy="230425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dirty="0">
                <a:solidFill>
                  <a:schemeClr val="tx1"/>
                </a:solidFill>
              </a:rPr>
              <a:t>Proxy(</a:t>
            </a:r>
            <a:r>
              <a:rPr kumimoji="1" lang="ja-JP" altLang="en-US" dirty="0">
                <a:solidFill>
                  <a:schemeClr val="tx1"/>
                </a:solidFill>
              </a:rPr>
              <a:t>仮</a:t>
            </a:r>
            <a:r>
              <a:rPr kumimoji="1" lang="en-US" altLang="ja-JP" dirty="0">
                <a:solidFill>
                  <a:schemeClr val="tx1"/>
                </a:solidFill>
              </a:rPr>
              <a:t>)</a:t>
            </a:r>
            <a:endParaRPr kumimoji="1" lang="ja-JP" altLang="en-US" dirty="0">
              <a:solidFill>
                <a:schemeClr val="tx1"/>
              </a:solidFill>
            </a:endParaRPr>
          </a:p>
        </p:txBody>
      </p:sp>
      <p:cxnSp>
        <p:nvCxnSpPr>
          <p:cNvPr id="33" name="直線矢印コネクタ 32"/>
          <p:cNvCxnSpPr/>
          <p:nvPr/>
        </p:nvCxnSpPr>
        <p:spPr>
          <a:xfrm>
            <a:off x="7229880" y="1286492"/>
            <a:ext cx="916003"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フローチャート: 書類 34"/>
          <p:cNvSpPr/>
          <p:nvPr/>
        </p:nvSpPr>
        <p:spPr>
          <a:xfrm>
            <a:off x="4931296" y="1436595"/>
            <a:ext cx="914400" cy="612648"/>
          </a:xfrm>
          <a:prstGeom prst="flowChartDocumen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err="1"/>
              <a:t>Json</a:t>
            </a:r>
            <a:endParaRPr kumimoji="1" lang="ja-JP" altLang="en-US" dirty="0"/>
          </a:p>
        </p:txBody>
      </p:sp>
      <p:sp>
        <p:nvSpPr>
          <p:cNvPr id="38" name="矢印: 左右 37"/>
          <p:cNvSpPr/>
          <p:nvPr/>
        </p:nvSpPr>
        <p:spPr>
          <a:xfrm>
            <a:off x="6825208" y="2005930"/>
            <a:ext cx="1715914" cy="278783"/>
          </a:xfrm>
          <a:prstGeom prst="leftRightArrow">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39" name="フローチャート: 書類 38"/>
          <p:cNvSpPr/>
          <p:nvPr/>
        </p:nvSpPr>
        <p:spPr>
          <a:xfrm>
            <a:off x="7313724" y="1906409"/>
            <a:ext cx="738882" cy="612648"/>
          </a:xfrm>
          <a:prstGeom prst="flowChartDocumen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dirty="0"/>
              <a:t>text</a:t>
            </a:r>
            <a:endParaRPr kumimoji="1" lang="ja-JP" altLang="en-US" dirty="0"/>
          </a:p>
        </p:txBody>
      </p:sp>
    </p:spTree>
    <p:extLst>
      <p:ext uri="{BB962C8B-B14F-4D97-AF65-F5344CB8AC3E}">
        <p14:creationId xmlns:p14="http://schemas.microsoft.com/office/powerpoint/2010/main" val="3803688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3" name="コンテンツ プレースホルダー 2"/>
          <p:cNvSpPr>
            <a:spLocks noGrp="1"/>
          </p:cNvSpPr>
          <p:nvPr>
            <p:ph idx="1"/>
          </p:nvPr>
        </p:nvSpPr>
        <p:spPr>
          <a:xfrm>
            <a:off x="200472" y="764727"/>
            <a:ext cx="9361039" cy="5687977"/>
          </a:xfrm>
        </p:spPr>
        <p:txBody>
          <a:bodyPr>
            <a:normAutofit fontScale="77500" lnSpcReduction="20000"/>
          </a:bodyPr>
          <a:lstStyle/>
          <a:p>
            <a:r>
              <a:rPr lang="en-US" altLang="ja-JP" dirty="0"/>
              <a:t>Spp.py</a:t>
            </a:r>
            <a:r>
              <a:rPr lang="ja-JP" altLang="en-US" dirty="0"/>
              <a:t>は</a:t>
            </a:r>
            <a:r>
              <a:rPr lang="en-US" altLang="ja-JP" dirty="0" err="1"/>
              <a:t>spp_nfv</a:t>
            </a:r>
            <a:r>
              <a:rPr lang="ja-JP" altLang="en-US" dirty="0"/>
              <a:t>に特化したコマンドバリデーションを行っており拡張性がそもそもない／修正は避けられない。</a:t>
            </a:r>
            <a:endParaRPr lang="en-US" altLang="ja-JP" dirty="0"/>
          </a:p>
          <a:p>
            <a:pPr lvl="1"/>
            <a:r>
              <a:rPr lang="ja-JP" altLang="en-US" dirty="0"/>
              <a:t>修正案１：中途半端なバリデーションは行わないように修正／（マルチコネクション対応版“</a:t>
            </a:r>
            <a:r>
              <a:rPr lang="en-US" altLang="ja-JP" dirty="0" err="1"/>
              <a:t>nc</a:t>
            </a:r>
            <a:r>
              <a:rPr lang="ja-JP" altLang="en-US" dirty="0"/>
              <a:t>” ？）</a:t>
            </a:r>
            <a:endParaRPr lang="en-US" altLang="ja-JP" dirty="0"/>
          </a:p>
          <a:p>
            <a:pPr lvl="1"/>
            <a:r>
              <a:rPr lang="ja-JP" altLang="en-US" dirty="0"/>
              <a:t>修正案２：</a:t>
            </a:r>
            <a:r>
              <a:rPr lang="en-US" altLang="ja-JP" dirty="0"/>
              <a:t>Proxy(</a:t>
            </a:r>
            <a:r>
              <a:rPr lang="ja-JP" altLang="en-US" dirty="0"/>
              <a:t>仮</a:t>
            </a:r>
            <a:r>
              <a:rPr lang="en-US" altLang="ja-JP" dirty="0"/>
              <a:t>)</a:t>
            </a:r>
            <a:r>
              <a:rPr lang="ja-JP" altLang="en-US" dirty="0"/>
              <a:t>相当の機能を</a:t>
            </a:r>
            <a:r>
              <a:rPr lang="en-US" altLang="ja-JP" dirty="0"/>
              <a:t>spp.py</a:t>
            </a:r>
            <a:r>
              <a:rPr lang="ja-JP" altLang="en-US" dirty="0"/>
              <a:t>に実装し、バリデーション機能はコンポーネント側に任せる。</a:t>
            </a:r>
            <a:endParaRPr lang="en-US" altLang="ja-JP" dirty="0"/>
          </a:p>
          <a:p>
            <a:r>
              <a:rPr lang="en-US" altLang="ja-JP" dirty="0"/>
              <a:t>Proxy(</a:t>
            </a:r>
            <a:r>
              <a:rPr lang="ja-JP" altLang="en-US" dirty="0"/>
              <a:t>仮</a:t>
            </a:r>
            <a:r>
              <a:rPr lang="en-US" altLang="ja-JP" dirty="0"/>
              <a:t>)</a:t>
            </a:r>
            <a:r>
              <a:rPr lang="ja-JP" altLang="en-US" dirty="0"/>
              <a:t>の変換処理は、テータ（</a:t>
            </a:r>
            <a:r>
              <a:rPr lang="en-US" altLang="ja-JP" dirty="0"/>
              <a:t>Text/</a:t>
            </a:r>
            <a:r>
              <a:rPr lang="en-US" altLang="ja-JP" dirty="0" err="1"/>
              <a:t>Json</a:t>
            </a:r>
            <a:r>
              <a:rPr lang="ja-JP" altLang="en-US" dirty="0"/>
              <a:t>変換テーブル）とロジックを分離して、ある程度の機能追加性を担保できる可能性あり</a:t>
            </a:r>
            <a:endParaRPr lang="en-US" altLang="ja-JP" dirty="0"/>
          </a:p>
          <a:p>
            <a:pPr lvl="1"/>
            <a:r>
              <a:rPr lang="en-US" altLang="ja-JP" dirty="0"/>
              <a:t>python</a:t>
            </a:r>
            <a:r>
              <a:rPr lang="ja-JP" altLang="en-US" dirty="0"/>
              <a:t>で作るならもっと賢くできる？</a:t>
            </a:r>
            <a:endParaRPr lang="en-US" altLang="ja-JP" dirty="0"/>
          </a:p>
          <a:p>
            <a:pPr lvl="1"/>
            <a:r>
              <a:rPr lang="ja-JP" altLang="en-US" dirty="0"/>
              <a:t>現状の</a:t>
            </a:r>
            <a:r>
              <a:rPr lang="en-US" altLang="ja-JP" dirty="0"/>
              <a:t>Text-&gt;Text</a:t>
            </a:r>
            <a:r>
              <a:rPr lang="ja-JP" altLang="en-US" dirty="0"/>
              <a:t>（</a:t>
            </a:r>
            <a:r>
              <a:rPr lang="en-US" altLang="ja-JP" dirty="0" err="1"/>
              <a:t>spp_nfv</a:t>
            </a:r>
            <a:r>
              <a:rPr lang="ja-JP" altLang="en-US" dirty="0"/>
              <a:t>向け）、</a:t>
            </a:r>
            <a:r>
              <a:rPr lang="en-US" altLang="ja-JP" dirty="0"/>
              <a:t>Text-&gt;</a:t>
            </a:r>
            <a:r>
              <a:rPr lang="en-US" altLang="ja-JP" dirty="0" err="1"/>
              <a:t>Json</a:t>
            </a:r>
            <a:r>
              <a:rPr lang="ja-JP" altLang="en-US" dirty="0"/>
              <a:t>（</a:t>
            </a:r>
            <a:r>
              <a:rPr lang="en-US" altLang="ja-JP" dirty="0" err="1"/>
              <a:t>spp_vf</a:t>
            </a:r>
            <a:r>
              <a:rPr lang="ja-JP" altLang="en-US" dirty="0"/>
              <a:t>）もテーブル構成で対応可能？（修正案２の場合）</a:t>
            </a:r>
            <a:endParaRPr lang="en-US" altLang="ja-JP" dirty="0"/>
          </a:p>
          <a:p>
            <a:r>
              <a:rPr lang="ja-JP" altLang="en-US" dirty="0"/>
              <a:t>各コンポーネントのコマンド仕様条件（</a:t>
            </a:r>
            <a:r>
              <a:rPr lang="en-US" altLang="ja-JP" dirty="0"/>
              <a:t>Text/</a:t>
            </a:r>
            <a:r>
              <a:rPr lang="en-US" altLang="ja-JP" dirty="0" err="1"/>
              <a:t>Json</a:t>
            </a:r>
            <a:r>
              <a:rPr lang="ja-JP" altLang="en-US" dirty="0"/>
              <a:t>変換テーブル）の変更を</a:t>
            </a:r>
            <a:r>
              <a:rPr lang="en-US" altLang="ja-JP" dirty="0"/>
              <a:t>Proxy(</a:t>
            </a:r>
            <a:r>
              <a:rPr lang="ja-JP" altLang="en-US" dirty="0"/>
              <a:t>仮）間と“動的に”行うことは可能？（コネクション設定時にネゴシエーション？） </a:t>
            </a:r>
            <a:endParaRPr lang="en-US" altLang="ja-JP" dirty="0"/>
          </a:p>
          <a:p>
            <a:pPr lvl="1"/>
            <a:r>
              <a:rPr lang="ja-JP" altLang="en-US" dirty="0"/>
              <a:t>ここまで凝っても、ネゴシエーションシーケンスの仕様を一旦決めると、その範囲内での拡張性になる。</a:t>
            </a:r>
            <a:endParaRPr lang="en-US" altLang="ja-JP" dirty="0"/>
          </a:p>
          <a:p>
            <a:endParaRPr lang="en-US" altLang="ja-JP" dirty="0"/>
          </a:p>
          <a:p>
            <a:endParaRPr lang="en-US" altLang="ja-JP" dirty="0"/>
          </a:p>
          <a:p>
            <a:pPr lvl="1"/>
            <a:endParaRPr kumimoji="1" lang="ja-JP" altLang="en-US" dirty="0"/>
          </a:p>
        </p:txBody>
      </p:sp>
    </p:spTree>
    <p:extLst>
      <p:ext uri="{BB962C8B-B14F-4D97-AF65-F5344CB8AC3E}">
        <p14:creationId xmlns:p14="http://schemas.microsoft.com/office/powerpoint/2010/main" val="4100209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機能要件</a:t>
            </a:r>
          </a:p>
        </p:txBody>
      </p:sp>
      <p:sp>
        <p:nvSpPr>
          <p:cNvPr id="4" name="正方形/長方形 3"/>
          <p:cNvSpPr/>
          <p:nvPr/>
        </p:nvSpPr>
        <p:spPr>
          <a:xfrm>
            <a:off x="4304928" y="1314127"/>
            <a:ext cx="4680520" cy="1008112"/>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err="1">
                <a:solidFill>
                  <a:schemeClr val="tx1"/>
                </a:solidFill>
              </a:rPr>
              <a:t>Spp</a:t>
            </a:r>
            <a:r>
              <a:rPr kumimoji="1" lang="ja-JP" altLang="en-US" dirty="0">
                <a:solidFill>
                  <a:schemeClr val="tx1"/>
                </a:solidFill>
              </a:rPr>
              <a:t>コンポーネント</a:t>
            </a:r>
            <a:r>
              <a:rPr kumimoji="1" lang="en-US" altLang="ja-JP" dirty="0">
                <a:solidFill>
                  <a:schemeClr val="tx1"/>
                </a:solidFill>
              </a:rPr>
              <a:t>#0</a:t>
            </a:r>
            <a:endParaRPr kumimoji="1" lang="ja-JP" altLang="en-US" dirty="0">
              <a:solidFill>
                <a:schemeClr val="tx1"/>
              </a:solidFill>
            </a:endParaRPr>
          </a:p>
        </p:txBody>
      </p:sp>
      <p:sp>
        <p:nvSpPr>
          <p:cNvPr id="5" name="正方形/長方形 4"/>
          <p:cNvSpPr/>
          <p:nvPr/>
        </p:nvSpPr>
        <p:spPr>
          <a:xfrm>
            <a:off x="1064568" y="3339714"/>
            <a:ext cx="2304256" cy="12241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tx1"/>
                </a:solidFill>
              </a:rPr>
              <a:t>Interactive</a:t>
            </a:r>
            <a:r>
              <a:rPr kumimoji="1" lang="ja-JP" altLang="en-US" dirty="0">
                <a:solidFill>
                  <a:schemeClr val="tx1"/>
                </a:solidFill>
              </a:rPr>
              <a:t> </a:t>
            </a:r>
            <a:r>
              <a:rPr kumimoji="1" lang="en-US" altLang="ja-JP" dirty="0">
                <a:solidFill>
                  <a:schemeClr val="tx1"/>
                </a:solidFill>
              </a:rPr>
              <a:t>Shell</a:t>
            </a:r>
            <a:endParaRPr kumimoji="1" lang="ja-JP" altLang="en-US" dirty="0">
              <a:solidFill>
                <a:schemeClr val="tx1"/>
              </a:solidFill>
            </a:endParaRPr>
          </a:p>
        </p:txBody>
      </p:sp>
      <p:sp>
        <p:nvSpPr>
          <p:cNvPr id="7" name="正方形/長方形 6"/>
          <p:cNvSpPr/>
          <p:nvPr/>
        </p:nvSpPr>
        <p:spPr>
          <a:xfrm>
            <a:off x="4304928" y="2852936"/>
            <a:ext cx="4680520" cy="1008112"/>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err="1">
                <a:solidFill>
                  <a:schemeClr val="tx1"/>
                </a:solidFill>
              </a:rPr>
              <a:t>Spp</a:t>
            </a:r>
            <a:r>
              <a:rPr kumimoji="1" lang="ja-JP" altLang="en-US" dirty="0">
                <a:solidFill>
                  <a:schemeClr val="tx1"/>
                </a:solidFill>
              </a:rPr>
              <a:t>コンポーネント</a:t>
            </a:r>
            <a:r>
              <a:rPr kumimoji="1" lang="en-US" altLang="ja-JP" dirty="0">
                <a:solidFill>
                  <a:schemeClr val="tx1"/>
                </a:solidFill>
              </a:rPr>
              <a:t>#1</a:t>
            </a:r>
            <a:endParaRPr kumimoji="1" lang="ja-JP" altLang="en-US" dirty="0">
              <a:solidFill>
                <a:schemeClr val="tx1"/>
              </a:solidFill>
            </a:endParaRPr>
          </a:p>
        </p:txBody>
      </p:sp>
      <p:sp>
        <p:nvSpPr>
          <p:cNvPr id="8" name="正方形/長方形 7"/>
          <p:cNvSpPr/>
          <p:nvPr/>
        </p:nvSpPr>
        <p:spPr>
          <a:xfrm>
            <a:off x="1064568" y="1710171"/>
            <a:ext cx="2304256" cy="12241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tx1"/>
                </a:solidFill>
              </a:rPr>
              <a:t>OpenStack</a:t>
            </a:r>
            <a:r>
              <a:rPr lang="en-US" altLang="ja-JP" dirty="0">
                <a:solidFill>
                  <a:schemeClr val="tx1"/>
                </a:solidFill>
              </a:rPr>
              <a:t>-IF</a:t>
            </a:r>
            <a:endParaRPr kumimoji="1" lang="ja-JP" altLang="en-US" dirty="0">
              <a:solidFill>
                <a:schemeClr val="tx1"/>
              </a:solidFill>
            </a:endParaRPr>
          </a:p>
        </p:txBody>
      </p:sp>
      <p:cxnSp>
        <p:nvCxnSpPr>
          <p:cNvPr id="10" name="直線コネクタ 9"/>
          <p:cNvCxnSpPr/>
          <p:nvPr/>
        </p:nvCxnSpPr>
        <p:spPr>
          <a:xfrm>
            <a:off x="6213140" y="4005064"/>
            <a:ext cx="0" cy="612068"/>
          </a:xfrm>
          <a:prstGeom prst="line">
            <a:avLst/>
          </a:prstGeom>
          <a:ln w="2222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4304928" y="4746303"/>
            <a:ext cx="4680520" cy="1008112"/>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err="1">
                <a:solidFill>
                  <a:schemeClr val="tx1"/>
                </a:solidFill>
              </a:rPr>
              <a:t>Spp</a:t>
            </a:r>
            <a:r>
              <a:rPr kumimoji="1" lang="ja-JP" altLang="en-US" dirty="0">
                <a:solidFill>
                  <a:schemeClr val="tx1"/>
                </a:solidFill>
              </a:rPr>
              <a:t>コンポーネント</a:t>
            </a:r>
            <a:r>
              <a:rPr kumimoji="1" lang="en-US" altLang="ja-JP" dirty="0">
                <a:solidFill>
                  <a:schemeClr val="tx1"/>
                </a:solidFill>
              </a:rPr>
              <a:t>#n</a:t>
            </a:r>
            <a:endParaRPr kumimoji="1" lang="ja-JP" altLang="en-US" dirty="0">
              <a:solidFill>
                <a:schemeClr val="tx1"/>
              </a:solidFill>
            </a:endParaRPr>
          </a:p>
        </p:txBody>
      </p:sp>
      <p:sp>
        <p:nvSpPr>
          <p:cNvPr id="12" name="正方形/長方形 11"/>
          <p:cNvSpPr/>
          <p:nvPr/>
        </p:nvSpPr>
        <p:spPr>
          <a:xfrm>
            <a:off x="6095100" y="1650792"/>
            <a:ext cx="900100" cy="3240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転送処理</a:t>
            </a:r>
            <a:endParaRPr kumimoji="1" lang="ja-JP" altLang="en-US" sz="1100" dirty="0">
              <a:solidFill>
                <a:schemeClr val="tx1"/>
              </a:solidFill>
            </a:endParaRPr>
          </a:p>
        </p:txBody>
      </p:sp>
      <p:sp>
        <p:nvSpPr>
          <p:cNvPr id="13" name="正方形/長方形 12"/>
          <p:cNvSpPr/>
          <p:nvPr/>
        </p:nvSpPr>
        <p:spPr>
          <a:xfrm>
            <a:off x="6095100" y="2066509"/>
            <a:ext cx="900100" cy="261391"/>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a:solidFill>
                  <a:schemeClr val="tx1"/>
                </a:solidFill>
              </a:rPr>
              <a:t>Config</a:t>
            </a:r>
            <a:endParaRPr kumimoji="1" lang="ja-JP" altLang="en-US" sz="1100" dirty="0">
              <a:solidFill>
                <a:schemeClr val="tx1"/>
              </a:solidFill>
            </a:endParaRPr>
          </a:p>
        </p:txBody>
      </p:sp>
      <p:sp>
        <p:nvSpPr>
          <p:cNvPr id="14" name="正方形/長方形 13"/>
          <p:cNvSpPr/>
          <p:nvPr/>
        </p:nvSpPr>
        <p:spPr>
          <a:xfrm>
            <a:off x="7568648" y="1962199"/>
            <a:ext cx="1262569" cy="360038"/>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転送条件バックアップ</a:t>
            </a:r>
            <a:r>
              <a:rPr lang="en-US" altLang="ja-JP" sz="1100" dirty="0">
                <a:solidFill>
                  <a:schemeClr val="tx1"/>
                </a:solidFill>
              </a:rPr>
              <a:t>/</a:t>
            </a:r>
            <a:r>
              <a:rPr lang="ja-JP" altLang="en-US" sz="1100" dirty="0">
                <a:solidFill>
                  <a:schemeClr val="tx1"/>
                </a:solidFill>
              </a:rPr>
              <a:t>リストア</a:t>
            </a:r>
            <a:endParaRPr kumimoji="1" lang="ja-JP" altLang="en-US" sz="1100" dirty="0">
              <a:solidFill>
                <a:schemeClr val="tx1"/>
              </a:solidFill>
            </a:endParaRPr>
          </a:p>
        </p:txBody>
      </p:sp>
      <p:sp>
        <p:nvSpPr>
          <p:cNvPr id="15" name="フローチャート: 書類 14"/>
          <p:cNvSpPr/>
          <p:nvPr/>
        </p:nvSpPr>
        <p:spPr>
          <a:xfrm>
            <a:off x="7931304" y="1484345"/>
            <a:ext cx="765152" cy="343202"/>
          </a:xfrm>
          <a:prstGeom prst="flowChartDocumen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2"/>
                </a:solidFill>
              </a:rPr>
              <a:t>転送条件</a:t>
            </a:r>
          </a:p>
        </p:txBody>
      </p:sp>
      <p:sp>
        <p:nvSpPr>
          <p:cNvPr id="16" name="正方形/長方形 15"/>
          <p:cNvSpPr/>
          <p:nvPr/>
        </p:nvSpPr>
        <p:spPr>
          <a:xfrm>
            <a:off x="4707579" y="2063678"/>
            <a:ext cx="900100" cy="261391"/>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コマンド</a:t>
            </a:r>
            <a:r>
              <a:rPr lang="en-US" altLang="ja-JP" sz="1100" dirty="0">
                <a:solidFill>
                  <a:schemeClr val="tx1"/>
                </a:solidFill>
              </a:rPr>
              <a:t>IF</a:t>
            </a:r>
            <a:endParaRPr kumimoji="1" lang="ja-JP" altLang="en-US" sz="1100" dirty="0">
              <a:solidFill>
                <a:schemeClr val="tx1"/>
              </a:solidFill>
            </a:endParaRPr>
          </a:p>
        </p:txBody>
      </p:sp>
      <p:sp>
        <p:nvSpPr>
          <p:cNvPr id="17" name="正方形/長方形 16"/>
          <p:cNvSpPr/>
          <p:nvPr/>
        </p:nvSpPr>
        <p:spPr>
          <a:xfrm>
            <a:off x="6095100" y="3189603"/>
            <a:ext cx="900100" cy="3240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転送処理</a:t>
            </a:r>
            <a:endParaRPr kumimoji="1" lang="ja-JP" altLang="en-US" sz="1100" dirty="0">
              <a:solidFill>
                <a:schemeClr val="tx1"/>
              </a:solidFill>
            </a:endParaRPr>
          </a:p>
        </p:txBody>
      </p:sp>
      <p:sp>
        <p:nvSpPr>
          <p:cNvPr id="18" name="正方形/長方形 17"/>
          <p:cNvSpPr/>
          <p:nvPr/>
        </p:nvSpPr>
        <p:spPr>
          <a:xfrm>
            <a:off x="6095100" y="3605320"/>
            <a:ext cx="900100" cy="261391"/>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a:solidFill>
                  <a:schemeClr val="tx1"/>
                </a:solidFill>
              </a:rPr>
              <a:t>Config</a:t>
            </a:r>
            <a:endParaRPr kumimoji="1" lang="ja-JP" altLang="en-US" sz="1100" dirty="0">
              <a:solidFill>
                <a:schemeClr val="tx1"/>
              </a:solidFill>
            </a:endParaRPr>
          </a:p>
        </p:txBody>
      </p:sp>
      <p:sp>
        <p:nvSpPr>
          <p:cNvPr id="19" name="正方形/長方形 18"/>
          <p:cNvSpPr/>
          <p:nvPr/>
        </p:nvSpPr>
        <p:spPr>
          <a:xfrm>
            <a:off x="7568648" y="3501010"/>
            <a:ext cx="1262569" cy="360038"/>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転送条件バックアップ</a:t>
            </a:r>
            <a:r>
              <a:rPr lang="en-US" altLang="ja-JP" sz="1100" dirty="0">
                <a:solidFill>
                  <a:schemeClr val="tx1"/>
                </a:solidFill>
              </a:rPr>
              <a:t>/</a:t>
            </a:r>
            <a:r>
              <a:rPr lang="ja-JP" altLang="en-US" sz="1100" dirty="0">
                <a:solidFill>
                  <a:schemeClr val="tx1"/>
                </a:solidFill>
              </a:rPr>
              <a:t>リストア</a:t>
            </a:r>
            <a:endParaRPr kumimoji="1" lang="ja-JP" altLang="en-US" sz="1100" dirty="0">
              <a:solidFill>
                <a:schemeClr val="tx1"/>
              </a:solidFill>
            </a:endParaRPr>
          </a:p>
        </p:txBody>
      </p:sp>
      <p:sp>
        <p:nvSpPr>
          <p:cNvPr id="20" name="フローチャート: 書類 19"/>
          <p:cNvSpPr/>
          <p:nvPr/>
        </p:nvSpPr>
        <p:spPr>
          <a:xfrm>
            <a:off x="7931304" y="3023156"/>
            <a:ext cx="765152" cy="343202"/>
          </a:xfrm>
          <a:prstGeom prst="flowChartDocumen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2"/>
                </a:solidFill>
              </a:rPr>
              <a:t>転送条件</a:t>
            </a:r>
          </a:p>
        </p:txBody>
      </p:sp>
      <p:sp>
        <p:nvSpPr>
          <p:cNvPr id="21" name="正方形/長方形 20"/>
          <p:cNvSpPr/>
          <p:nvPr/>
        </p:nvSpPr>
        <p:spPr>
          <a:xfrm>
            <a:off x="4707579" y="3602489"/>
            <a:ext cx="900100" cy="261391"/>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コマンド</a:t>
            </a:r>
            <a:r>
              <a:rPr lang="en-US" altLang="ja-JP" sz="1100" dirty="0">
                <a:solidFill>
                  <a:schemeClr val="tx1"/>
                </a:solidFill>
              </a:rPr>
              <a:t>IF</a:t>
            </a:r>
            <a:endParaRPr kumimoji="1" lang="ja-JP" altLang="en-US" sz="1100" dirty="0">
              <a:solidFill>
                <a:schemeClr val="tx1"/>
              </a:solidFill>
            </a:endParaRPr>
          </a:p>
        </p:txBody>
      </p:sp>
      <p:sp>
        <p:nvSpPr>
          <p:cNvPr id="22" name="正方形/長方形 21"/>
          <p:cNvSpPr/>
          <p:nvPr/>
        </p:nvSpPr>
        <p:spPr>
          <a:xfrm>
            <a:off x="6083598" y="5084539"/>
            <a:ext cx="900100" cy="3240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転送処理</a:t>
            </a:r>
            <a:endParaRPr kumimoji="1" lang="ja-JP" altLang="en-US" sz="1100" dirty="0">
              <a:solidFill>
                <a:schemeClr val="tx1"/>
              </a:solidFill>
            </a:endParaRPr>
          </a:p>
        </p:txBody>
      </p:sp>
      <p:sp>
        <p:nvSpPr>
          <p:cNvPr id="23" name="正方形/長方形 22"/>
          <p:cNvSpPr/>
          <p:nvPr/>
        </p:nvSpPr>
        <p:spPr>
          <a:xfrm>
            <a:off x="6083598" y="5500256"/>
            <a:ext cx="900100" cy="261391"/>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a:solidFill>
                  <a:schemeClr val="tx1"/>
                </a:solidFill>
              </a:rPr>
              <a:t>Config</a:t>
            </a:r>
            <a:endParaRPr kumimoji="1" lang="ja-JP" altLang="en-US" sz="1100" dirty="0">
              <a:solidFill>
                <a:schemeClr val="tx1"/>
              </a:solidFill>
            </a:endParaRPr>
          </a:p>
        </p:txBody>
      </p:sp>
      <p:sp>
        <p:nvSpPr>
          <p:cNvPr id="24" name="正方形/長方形 23"/>
          <p:cNvSpPr/>
          <p:nvPr/>
        </p:nvSpPr>
        <p:spPr>
          <a:xfrm>
            <a:off x="7557146" y="5395946"/>
            <a:ext cx="1262569" cy="360038"/>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転送条件バックアップ</a:t>
            </a:r>
            <a:r>
              <a:rPr lang="en-US" altLang="ja-JP" sz="1100" dirty="0">
                <a:solidFill>
                  <a:schemeClr val="tx1"/>
                </a:solidFill>
              </a:rPr>
              <a:t>/</a:t>
            </a:r>
            <a:r>
              <a:rPr lang="ja-JP" altLang="en-US" sz="1100" dirty="0">
                <a:solidFill>
                  <a:schemeClr val="tx1"/>
                </a:solidFill>
              </a:rPr>
              <a:t>リストア</a:t>
            </a:r>
            <a:endParaRPr kumimoji="1" lang="ja-JP" altLang="en-US" sz="1100" dirty="0">
              <a:solidFill>
                <a:schemeClr val="tx1"/>
              </a:solidFill>
            </a:endParaRPr>
          </a:p>
        </p:txBody>
      </p:sp>
      <p:sp>
        <p:nvSpPr>
          <p:cNvPr id="25" name="フローチャート: 書類 24"/>
          <p:cNvSpPr/>
          <p:nvPr/>
        </p:nvSpPr>
        <p:spPr>
          <a:xfrm>
            <a:off x="7919802" y="4918092"/>
            <a:ext cx="765152" cy="343202"/>
          </a:xfrm>
          <a:prstGeom prst="flowChartDocumen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2"/>
                </a:solidFill>
              </a:rPr>
              <a:t>転送条件</a:t>
            </a:r>
          </a:p>
        </p:txBody>
      </p:sp>
      <p:sp>
        <p:nvSpPr>
          <p:cNvPr id="26" name="正方形/長方形 25"/>
          <p:cNvSpPr/>
          <p:nvPr/>
        </p:nvSpPr>
        <p:spPr>
          <a:xfrm>
            <a:off x="4696077" y="5497425"/>
            <a:ext cx="900100" cy="261391"/>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コマンド</a:t>
            </a:r>
            <a:r>
              <a:rPr lang="en-US" altLang="ja-JP" sz="1100" dirty="0">
                <a:solidFill>
                  <a:schemeClr val="tx1"/>
                </a:solidFill>
              </a:rPr>
              <a:t>IF</a:t>
            </a:r>
            <a:endParaRPr kumimoji="1" lang="ja-JP" altLang="en-US" sz="1100" dirty="0">
              <a:solidFill>
                <a:schemeClr val="tx1"/>
              </a:solidFill>
            </a:endParaRPr>
          </a:p>
        </p:txBody>
      </p:sp>
      <p:cxnSp>
        <p:nvCxnSpPr>
          <p:cNvPr id="31" name="直線コネクタ 30"/>
          <p:cNvCxnSpPr>
            <a:stCxn id="8" idx="3"/>
            <a:endCxn id="16" idx="1"/>
          </p:cNvCxnSpPr>
          <p:nvPr/>
        </p:nvCxnSpPr>
        <p:spPr>
          <a:xfrm flipV="1">
            <a:off x="3368824" y="2194374"/>
            <a:ext cx="1338755" cy="1278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p:cNvCxnSpPr>
            <a:stCxn id="5" idx="3"/>
            <a:endCxn id="16" idx="1"/>
          </p:cNvCxnSpPr>
          <p:nvPr/>
        </p:nvCxnSpPr>
        <p:spPr>
          <a:xfrm flipV="1">
            <a:off x="3368824" y="2194374"/>
            <a:ext cx="1338755" cy="1757408"/>
          </a:xfrm>
          <a:prstGeom prst="line">
            <a:avLst/>
          </a:prstGeom>
        </p:spPr>
        <p:style>
          <a:lnRef idx="1">
            <a:schemeClr val="accent1"/>
          </a:lnRef>
          <a:fillRef idx="0">
            <a:schemeClr val="accent1"/>
          </a:fillRef>
          <a:effectRef idx="0">
            <a:schemeClr val="accent1"/>
          </a:effectRef>
          <a:fontRef idx="minor">
            <a:schemeClr val="tx1"/>
          </a:fontRef>
        </p:style>
      </p:cxnSp>
      <p:sp>
        <p:nvSpPr>
          <p:cNvPr id="50" name="楕円 49"/>
          <p:cNvSpPr/>
          <p:nvPr/>
        </p:nvSpPr>
        <p:spPr>
          <a:xfrm>
            <a:off x="7257256" y="1916613"/>
            <a:ext cx="1872208" cy="504056"/>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p:cNvSpPr/>
          <p:nvPr/>
        </p:nvSpPr>
        <p:spPr>
          <a:xfrm>
            <a:off x="7284244" y="3424319"/>
            <a:ext cx="1872208" cy="504056"/>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p:cNvSpPr/>
          <p:nvPr/>
        </p:nvSpPr>
        <p:spPr>
          <a:xfrm>
            <a:off x="7286462" y="5317686"/>
            <a:ext cx="1872208" cy="504056"/>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p:nvSpPr>
        <p:spPr>
          <a:xfrm>
            <a:off x="5891041" y="1987957"/>
            <a:ext cx="1305484" cy="504056"/>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p:nvSpPr>
        <p:spPr>
          <a:xfrm>
            <a:off x="5891041" y="3477577"/>
            <a:ext cx="1305484" cy="504056"/>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p:nvSpPr>
        <p:spPr>
          <a:xfrm>
            <a:off x="5865337" y="5391478"/>
            <a:ext cx="1305484" cy="504056"/>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p:cNvSpPr/>
          <p:nvPr/>
        </p:nvSpPr>
        <p:spPr>
          <a:xfrm>
            <a:off x="272481" y="4685153"/>
            <a:ext cx="3591106" cy="768307"/>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外部（</a:t>
            </a:r>
            <a:r>
              <a:rPr kumimoji="1" lang="en-US" altLang="ja-JP" sz="1100" dirty="0">
                <a:solidFill>
                  <a:schemeClr val="tx1"/>
                </a:solidFill>
              </a:rPr>
              <a:t>Shell</a:t>
            </a:r>
            <a:r>
              <a:rPr lang="ja-JP" altLang="en-US" sz="1100" dirty="0">
                <a:solidFill>
                  <a:schemeClr val="tx1"/>
                </a:solidFill>
              </a:rPr>
              <a:t>等）に履歴</a:t>
            </a:r>
            <a:r>
              <a:rPr lang="en-US" altLang="ja-JP" sz="1100" dirty="0">
                <a:solidFill>
                  <a:schemeClr val="tx1"/>
                </a:solidFill>
              </a:rPr>
              <a:t>DB</a:t>
            </a:r>
            <a:r>
              <a:rPr lang="ja-JP" altLang="en-US" sz="1100" dirty="0">
                <a:solidFill>
                  <a:schemeClr val="tx1"/>
                </a:solidFill>
              </a:rPr>
              <a:t>を持ち、コンポーネントリスタート時にコマンドを再投入する前提に立つと不要？</a:t>
            </a:r>
            <a:endParaRPr kumimoji="1" lang="ja-JP" altLang="en-US" sz="1100" dirty="0">
              <a:solidFill>
                <a:schemeClr val="tx1"/>
              </a:solidFill>
            </a:endParaRPr>
          </a:p>
        </p:txBody>
      </p:sp>
      <p:sp>
        <p:nvSpPr>
          <p:cNvPr id="60" name="楕円 59"/>
          <p:cNvSpPr/>
          <p:nvPr/>
        </p:nvSpPr>
        <p:spPr>
          <a:xfrm>
            <a:off x="272481" y="5682775"/>
            <a:ext cx="3591106" cy="504056"/>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上記の前提に立つと初期状態の</a:t>
            </a:r>
            <a:endParaRPr kumimoji="1" lang="en-US" altLang="ja-JP" sz="1100" dirty="0">
              <a:solidFill>
                <a:schemeClr val="tx1"/>
              </a:solidFill>
            </a:endParaRPr>
          </a:p>
          <a:p>
            <a:pPr algn="ctr"/>
            <a:r>
              <a:rPr kumimoji="1" lang="ja-JP" altLang="en-US" sz="1100" dirty="0">
                <a:solidFill>
                  <a:schemeClr val="tx1"/>
                </a:solidFill>
              </a:rPr>
              <a:t>コンフィグも不要？</a:t>
            </a:r>
          </a:p>
        </p:txBody>
      </p:sp>
      <p:sp>
        <p:nvSpPr>
          <p:cNvPr id="61" name="テキスト ボックス 60"/>
          <p:cNvSpPr txBox="1"/>
          <p:nvPr/>
        </p:nvSpPr>
        <p:spPr>
          <a:xfrm>
            <a:off x="3058433" y="6201112"/>
            <a:ext cx="2492990" cy="369332"/>
          </a:xfrm>
          <a:prstGeom prst="rect">
            <a:avLst/>
          </a:prstGeom>
          <a:noFill/>
        </p:spPr>
        <p:txBody>
          <a:bodyPr wrap="none" rtlCol="0">
            <a:spAutoFit/>
          </a:bodyPr>
          <a:lstStyle/>
          <a:p>
            <a:r>
              <a:rPr kumimoji="1" lang="ja-JP" altLang="en-US" dirty="0"/>
              <a:t>要不要は別途整理？？</a:t>
            </a:r>
          </a:p>
        </p:txBody>
      </p:sp>
      <p:sp>
        <p:nvSpPr>
          <p:cNvPr id="62" name="正方形/長方形 61"/>
          <p:cNvSpPr/>
          <p:nvPr/>
        </p:nvSpPr>
        <p:spPr>
          <a:xfrm>
            <a:off x="3224808" y="1987957"/>
            <a:ext cx="1584176" cy="2089115"/>
          </a:xfrm>
          <a:prstGeom prst="rect">
            <a:avLst/>
          </a:prstGeom>
          <a:noFill/>
          <a:ln w="31750">
            <a:solidFill>
              <a:schemeClr val="accent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テキスト ボックス 62"/>
          <p:cNvSpPr txBox="1"/>
          <p:nvPr/>
        </p:nvSpPr>
        <p:spPr>
          <a:xfrm>
            <a:off x="3122419" y="2729187"/>
            <a:ext cx="1788954" cy="646331"/>
          </a:xfrm>
          <a:prstGeom prst="rect">
            <a:avLst/>
          </a:prstGeom>
          <a:noFill/>
        </p:spPr>
        <p:txBody>
          <a:bodyPr wrap="square" rtlCol="0">
            <a:spAutoFit/>
          </a:bodyPr>
          <a:lstStyle/>
          <a:p>
            <a:pPr algn="ctr"/>
            <a:r>
              <a:rPr kumimoji="1" lang="ja-JP" altLang="en-US" dirty="0"/>
              <a:t>今回資料の</a:t>
            </a:r>
            <a:endParaRPr kumimoji="1" lang="en-US" altLang="ja-JP" dirty="0"/>
          </a:p>
          <a:p>
            <a:pPr algn="ctr"/>
            <a:r>
              <a:rPr kumimoji="1" lang="ja-JP" altLang="en-US" dirty="0"/>
              <a:t>スコープ</a:t>
            </a:r>
          </a:p>
        </p:txBody>
      </p:sp>
    </p:spTree>
    <p:extLst>
      <p:ext uri="{BB962C8B-B14F-4D97-AF65-F5344CB8AC3E}">
        <p14:creationId xmlns:p14="http://schemas.microsoft.com/office/powerpoint/2010/main" val="1569441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課題</a:t>
            </a:r>
          </a:p>
        </p:txBody>
      </p:sp>
      <p:sp>
        <p:nvSpPr>
          <p:cNvPr id="3" name="コンテンツ プレースホルダー 2"/>
          <p:cNvSpPr>
            <a:spLocks noGrp="1"/>
          </p:cNvSpPr>
          <p:nvPr>
            <p:ph idx="1"/>
          </p:nvPr>
        </p:nvSpPr>
        <p:spPr>
          <a:xfrm>
            <a:off x="416496" y="764727"/>
            <a:ext cx="9217024" cy="5687977"/>
          </a:xfrm>
        </p:spPr>
        <p:txBody>
          <a:bodyPr>
            <a:normAutofit lnSpcReduction="10000"/>
          </a:bodyPr>
          <a:lstStyle/>
          <a:p>
            <a:r>
              <a:rPr kumimoji="1" lang="en-US" altLang="ja-JP" dirty="0"/>
              <a:t>【</a:t>
            </a:r>
            <a:r>
              <a:rPr kumimoji="1" lang="ja-JP" altLang="en-US" dirty="0"/>
              <a:t>課題</a:t>
            </a:r>
            <a:r>
              <a:rPr kumimoji="1" lang="en-US" altLang="ja-JP" dirty="0"/>
              <a:t>】</a:t>
            </a:r>
            <a:r>
              <a:rPr kumimoji="1" lang="ja-JP" altLang="en-US" dirty="0"/>
              <a:t>転送処理の効率を考えると“転送条件”は</a:t>
            </a:r>
            <a:r>
              <a:rPr kumimoji="1" lang="en-US" altLang="ja-JP" dirty="0"/>
              <a:t>C</a:t>
            </a:r>
            <a:r>
              <a:rPr kumimoji="1" lang="ja-JP" altLang="en-US" dirty="0"/>
              <a:t>言語の構造体型（バイナリ）が不可避だが、その内容を外部から設定・参照・削除することが直接はできない。</a:t>
            </a:r>
            <a:endParaRPr kumimoji="1" lang="en-US" altLang="ja-JP" dirty="0"/>
          </a:p>
          <a:p>
            <a:r>
              <a:rPr lang="ja-JP" altLang="en-US" dirty="0"/>
              <a:t>コンポーネント毎に“転送条件”</a:t>
            </a:r>
            <a:r>
              <a:rPr lang="en-US" altLang="ja-JP" dirty="0"/>
              <a:t>/</a:t>
            </a:r>
            <a:r>
              <a:rPr lang="ja-JP" altLang="en-US" dirty="0"/>
              <a:t>機能が異なる。</a:t>
            </a:r>
            <a:endParaRPr lang="en-US" altLang="ja-JP" dirty="0"/>
          </a:p>
          <a:p>
            <a:pPr lvl="1"/>
            <a:r>
              <a:rPr kumimoji="1" lang="ja-JP" altLang="en-US" dirty="0"/>
              <a:t>“</a:t>
            </a:r>
            <a:r>
              <a:rPr lang="ja-JP" altLang="en-US" dirty="0"/>
              <a:t>設定・参照・削除”ときの値チェック（バリデーション）はコンポーネント毎にあるべきだが、現状</a:t>
            </a:r>
            <a:r>
              <a:rPr lang="en-US" altLang="ja-JP" dirty="0"/>
              <a:t>spp.py</a:t>
            </a:r>
            <a:r>
              <a:rPr lang="ja-JP" altLang="en-US" dirty="0"/>
              <a:t>でもチェックを行っている。→</a:t>
            </a:r>
            <a:r>
              <a:rPr lang="en-US" altLang="ja-JP" dirty="0"/>
              <a:t>【</a:t>
            </a:r>
            <a:r>
              <a:rPr lang="ja-JP" altLang="en-US" dirty="0"/>
              <a:t>対策・結論？</a:t>
            </a:r>
            <a:r>
              <a:rPr lang="en-US" altLang="ja-JP" dirty="0"/>
              <a:t>】</a:t>
            </a:r>
            <a:r>
              <a:rPr lang="ja-JP" altLang="en-US" dirty="0"/>
              <a:t>コンポーネント固有のバリデーションチェックはコンポーネント側に実装する。</a:t>
            </a:r>
            <a:endParaRPr lang="en-US" altLang="ja-JP" dirty="0"/>
          </a:p>
          <a:p>
            <a:pPr lvl="1"/>
            <a:r>
              <a:rPr lang="en-US" altLang="ja-JP" dirty="0"/>
              <a:t>【</a:t>
            </a:r>
            <a:r>
              <a:rPr lang="ja-JP" altLang="en-US" dirty="0"/>
              <a:t>考慮点</a:t>
            </a:r>
            <a:r>
              <a:rPr lang="en-US" altLang="ja-JP" dirty="0"/>
              <a:t>】</a:t>
            </a:r>
            <a:r>
              <a:rPr lang="ja-JP" altLang="en-US" dirty="0"/>
              <a:t>新規コンポーネント追加時に、新たなコマンドシンタックスが発生するが、現状の</a:t>
            </a:r>
            <a:r>
              <a:rPr lang="en-US" altLang="ja-JP" dirty="0" err="1"/>
              <a:t>spp_vf</a:t>
            </a:r>
            <a:r>
              <a:rPr lang="ja-JP" altLang="en-US" dirty="0"/>
              <a:t>（</a:t>
            </a:r>
            <a:r>
              <a:rPr lang="en-US" altLang="ja-JP" dirty="0" err="1"/>
              <a:t>spp_agent</a:t>
            </a:r>
            <a:r>
              <a:rPr lang="ja-JP" altLang="en-US" dirty="0"/>
              <a:t>？）の実装でも個別に拡張が必要（課題１の対策の検討の評価観点として考慮）</a:t>
            </a:r>
            <a:endParaRPr kumimoji="1" lang="ja-JP" altLang="en-US" dirty="0"/>
          </a:p>
        </p:txBody>
      </p:sp>
    </p:spTree>
    <p:extLst>
      <p:ext uri="{BB962C8B-B14F-4D97-AF65-F5344CB8AC3E}">
        <p14:creationId xmlns:p14="http://schemas.microsoft.com/office/powerpoint/2010/main" val="3750061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課題</a:t>
            </a:r>
            <a:r>
              <a:rPr lang="en-US" altLang="ja-JP" dirty="0"/>
              <a:t>】</a:t>
            </a:r>
            <a:r>
              <a:rPr lang="ja-JP" altLang="en-US" dirty="0"/>
              <a:t>検討の前提／要件</a:t>
            </a:r>
            <a:endParaRPr kumimoji="1" lang="ja-JP" altLang="en-US" dirty="0"/>
          </a:p>
        </p:txBody>
      </p:sp>
      <p:sp>
        <p:nvSpPr>
          <p:cNvPr id="4" name="正方形/長方形 3"/>
          <p:cNvSpPr/>
          <p:nvPr/>
        </p:nvSpPr>
        <p:spPr>
          <a:xfrm>
            <a:off x="4160912" y="1599328"/>
            <a:ext cx="5399640" cy="2042865"/>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err="1">
                <a:solidFill>
                  <a:schemeClr val="tx1"/>
                </a:solidFill>
              </a:rPr>
              <a:t>Spp</a:t>
            </a:r>
            <a:r>
              <a:rPr kumimoji="1" lang="ja-JP" altLang="en-US" dirty="0">
                <a:solidFill>
                  <a:schemeClr val="tx1"/>
                </a:solidFill>
              </a:rPr>
              <a:t>コンポーネント</a:t>
            </a:r>
            <a:r>
              <a:rPr kumimoji="1" lang="en-US" altLang="ja-JP" dirty="0">
                <a:solidFill>
                  <a:schemeClr val="tx1"/>
                </a:solidFill>
              </a:rPr>
              <a:t>#</a:t>
            </a:r>
            <a:r>
              <a:rPr kumimoji="1" lang="ja-JP" altLang="en-US" dirty="0">
                <a:solidFill>
                  <a:schemeClr val="tx1"/>
                </a:solidFill>
              </a:rPr>
              <a:t>ｎ</a:t>
            </a:r>
          </a:p>
        </p:txBody>
      </p:sp>
      <p:sp>
        <p:nvSpPr>
          <p:cNvPr id="5" name="正方形/長方形 4"/>
          <p:cNvSpPr/>
          <p:nvPr/>
        </p:nvSpPr>
        <p:spPr>
          <a:xfrm>
            <a:off x="4376936" y="2348880"/>
            <a:ext cx="4968552" cy="1293313"/>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100" dirty="0">
                <a:solidFill>
                  <a:schemeClr val="tx1"/>
                </a:solidFill>
              </a:rPr>
              <a:t>コマンド</a:t>
            </a:r>
            <a:r>
              <a:rPr lang="en-US" altLang="ja-JP" sz="1100" dirty="0">
                <a:solidFill>
                  <a:schemeClr val="tx1"/>
                </a:solidFill>
              </a:rPr>
              <a:t>IF</a:t>
            </a:r>
            <a:endParaRPr kumimoji="1" lang="ja-JP" altLang="en-US" sz="1100" dirty="0">
              <a:solidFill>
                <a:schemeClr val="tx1"/>
              </a:solidFill>
            </a:endParaRPr>
          </a:p>
        </p:txBody>
      </p:sp>
      <p:sp>
        <p:nvSpPr>
          <p:cNvPr id="6" name="正方形/長方形 5"/>
          <p:cNvSpPr/>
          <p:nvPr/>
        </p:nvSpPr>
        <p:spPr>
          <a:xfrm>
            <a:off x="6115925" y="3057746"/>
            <a:ext cx="1501371" cy="584447"/>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100" dirty="0">
                <a:solidFill>
                  <a:schemeClr val="tx1"/>
                </a:solidFill>
              </a:rPr>
              <a:t>バリデーション</a:t>
            </a:r>
            <a:endParaRPr kumimoji="1" lang="ja-JP" altLang="en-US" sz="1100" dirty="0">
              <a:solidFill>
                <a:schemeClr val="tx1"/>
              </a:solidFill>
            </a:endParaRPr>
          </a:p>
        </p:txBody>
      </p:sp>
      <p:sp>
        <p:nvSpPr>
          <p:cNvPr id="7" name="正方形/長方形 6"/>
          <p:cNvSpPr/>
          <p:nvPr/>
        </p:nvSpPr>
        <p:spPr>
          <a:xfrm>
            <a:off x="4489866" y="3057746"/>
            <a:ext cx="1501371" cy="584447"/>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100" dirty="0">
                <a:solidFill>
                  <a:schemeClr val="tx1"/>
                </a:solidFill>
              </a:rPr>
              <a:t>受付部</a:t>
            </a:r>
            <a:endParaRPr kumimoji="1" lang="ja-JP" altLang="en-US" sz="1100" dirty="0">
              <a:solidFill>
                <a:schemeClr val="tx1"/>
              </a:solidFill>
            </a:endParaRPr>
          </a:p>
        </p:txBody>
      </p:sp>
      <p:sp>
        <p:nvSpPr>
          <p:cNvPr id="8" name="正方形/長方形 7"/>
          <p:cNvSpPr/>
          <p:nvPr/>
        </p:nvSpPr>
        <p:spPr>
          <a:xfrm>
            <a:off x="7680773" y="3057746"/>
            <a:ext cx="1501371" cy="584447"/>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100" dirty="0">
                <a:solidFill>
                  <a:schemeClr val="tx1"/>
                </a:solidFill>
              </a:rPr>
              <a:t>転送条件操作</a:t>
            </a:r>
            <a:endParaRPr kumimoji="1" lang="ja-JP" altLang="en-US" sz="1100" dirty="0">
              <a:solidFill>
                <a:schemeClr val="tx1"/>
              </a:solidFill>
            </a:endParaRPr>
          </a:p>
        </p:txBody>
      </p:sp>
      <p:sp>
        <p:nvSpPr>
          <p:cNvPr id="9" name="フローチャート: 書類 8"/>
          <p:cNvSpPr/>
          <p:nvPr/>
        </p:nvSpPr>
        <p:spPr>
          <a:xfrm>
            <a:off x="8219336" y="1769547"/>
            <a:ext cx="765152" cy="343202"/>
          </a:xfrm>
          <a:prstGeom prst="flowChartDocumen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2"/>
                </a:solidFill>
              </a:rPr>
              <a:t>転送条件</a:t>
            </a:r>
          </a:p>
        </p:txBody>
      </p:sp>
      <p:sp>
        <p:nvSpPr>
          <p:cNvPr id="10" name="正方形/長方形 9"/>
          <p:cNvSpPr/>
          <p:nvPr/>
        </p:nvSpPr>
        <p:spPr>
          <a:xfrm>
            <a:off x="672790" y="2924944"/>
            <a:ext cx="2304256" cy="12241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tx1"/>
                </a:solidFill>
              </a:rPr>
              <a:t>Interactive</a:t>
            </a:r>
            <a:r>
              <a:rPr kumimoji="1" lang="ja-JP" altLang="en-US" dirty="0">
                <a:solidFill>
                  <a:schemeClr val="tx1"/>
                </a:solidFill>
              </a:rPr>
              <a:t> </a:t>
            </a:r>
            <a:r>
              <a:rPr kumimoji="1" lang="en-US" altLang="ja-JP" dirty="0">
                <a:solidFill>
                  <a:schemeClr val="tx1"/>
                </a:solidFill>
              </a:rPr>
              <a:t>Shell</a:t>
            </a:r>
            <a:endParaRPr kumimoji="1" lang="ja-JP" altLang="en-US" dirty="0">
              <a:solidFill>
                <a:schemeClr val="tx1"/>
              </a:solidFill>
            </a:endParaRPr>
          </a:p>
        </p:txBody>
      </p:sp>
      <p:sp>
        <p:nvSpPr>
          <p:cNvPr id="11" name="正方形/長方形 10"/>
          <p:cNvSpPr/>
          <p:nvPr/>
        </p:nvSpPr>
        <p:spPr>
          <a:xfrm>
            <a:off x="672790" y="1295401"/>
            <a:ext cx="2304256" cy="12241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tx1"/>
                </a:solidFill>
              </a:rPr>
              <a:t>OpenStack</a:t>
            </a:r>
            <a:r>
              <a:rPr lang="en-US" altLang="ja-JP" dirty="0">
                <a:solidFill>
                  <a:schemeClr val="tx1"/>
                </a:solidFill>
              </a:rPr>
              <a:t>-IF</a:t>
            </a:r>
            <a:endParaRPr kumimoji="1" lang="ja-JP" altLang="en-US" dirty="0">
              <a:solidFill>
                <a:schemeClr val="tx1"/>
              </a:solidFill>
            </a:endParaRPr>
          </a:p>
        </p:txBody>
      </p:sp>
      <p:cxnSp>
        <p:nvCxnSpPr>
          <p:cNvPr id="12" name="直線コネクタ 11"/>
          <p:cNvCxnSpPr>
            <a:stCxn id="11" idx="3"/>
            <a:endCxn id="7" idx="1"/>
          </p:cNvCxnSpPr>
          <p:nvPr/>
        </p:nvCxnSpPr>
        <p:spPr>
          <a:xfrm>
            <a:off x="2977046" y="1907469"/>
            <a:ext cx="1512820" cy="1442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p:cNvCxnSpPr>
            <a:stCxn id="10" idx="3"/>
            <a:endCxn id="7" idx="1"/>
          </p:cNvCxnSpPr>
          <p:nvPr/>
        </p:nvCxnSpPr>
        <p:spPr>
          <a:xfrm flipV="1">
            <a:off x="2977046" y="3349970"/>
            <a:ext cx="1512820" cy="187042"/>
          </a:xfrm>
          <a:prstGeom prst="line">
            <a:avLst/>
          </a:prstGeom>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3215997" y="1950531"/>
            <a:ext cx="737702" cy="369332"/>
          </a:xfrm>
          <a:prstGeom prst="rect">
            <a:avLst/>
          </a:prstGeom>
          <a:noFill/>
        </p:spPr>
        <p:txBody>
          <a:bodyPr wrap="none" rtlCol="0">
            <a:spAutoFit/>
          </a:bodyPr>
          <a:lstStyle/>
          <a:p>
            <a:r>
              <a:rPr kumimoji="1" lang="en-US" altLang="ja-JP"/>
              <a:t>IF#1</a:t>
            </a:r>
            <a:endParaRPr kumimoji="1" lang="ja-JP" altLang="en-US" dirty="0"/>
          </a:p>
        </p:txBody>
      </p:sp>
      <p:sp>
        <p:nvSpPr>
          <p:cNvPr id="21" name="テキスト ボックス 20"/>
          <p:cNvSpPr txBox="1"/>
          <p:nvPr/>
        </p:nvSpPr>
        <p:spPr>
          <a:xfrm>
            <a:off x="3259866" y="3497835"/>
            <a:ext cx="737702" cy="369332"/>
          </a:xfrm>
          <a:prstGeom prst="rect">
            <a:avLst/>
          </a:prstGeom>
          <a:noFill/>
        </p:spPr>
        <p:txBody>
          <a:bodyPr wrap="none" rtlCol="0">
            <a:spAutoFit/>
          </a:bodyPr>
          <a:lstStyle/>
          <a:p>
            <a:r>
              <a:rPr kumimoji="1" lang="en-US" altLang="ja-JP" dirty="0"/>
              <a:t>IF#2</a:t>
            </a:r>
            <a:endParaRPr kumimoji="1" lang="ja-JP" altLang="en-US" dirty="0"/>
          </a:p>
        </p:txBody>
      </p:sp>
      <p:sp>
        <p:nvSpPr>
          <p:cNvPr id="22" name="テキスト ボックス 21"/>
          <p:cNvSpPr txBox="1"/>
          <p:nvPr/>
        </p:nvSpPr>
        <p:spPr>
          <a:xfrm>
            <a:off x="571136" y="4391745"/>
            <a:ext cx="8989416" cy="2031325"/>
          </a:xfrm>
          <a:prstGeom prst="rect">
            <a:avLst/>
          </a:prstGeom>
          <a:noFill/>
        </p:spPr>
        <p:txBody>
          <a:bodyPr wrap="square" rtlCol="0">
            <a:spAutoFit/>
          </a:bodyPr>
          <a:lstStyle/>
          <a:p>
            <a:r>
              <a:rPr kumimoji="1" lang="ja-JP" altLang="en-US" u="sng" dirty="0"/>
              <a:t>課題検討での前提・要件：</a:t>
            </a:r>
            <a:endParaRPr kumimoji="1" lang="en-US" altLang="ja-JP" u="sng" dirty="0"/>
          </a:p>
          <a:p>
            <a:pPr marL="285750" indent="-285750">
              <a:buFont typeface="Arial" panose="020B0604020202020204" pitchFamily="34" charset="0"/>
              <a:buChar char="•"/>
            </a:pPr>
            <a:r>
              <a:rPr lang="ja-JP" altLang="en-US" dirty="0"/>
              <a:t>基本的な構成は上図を前提としたい。</a:t>
            </a:r>
            <a:endParaRPr lang="en-US" altLang="ja-JP" dirty="0"/>
          </a:p>
          <a:p>
            <a:r>
              <a:rPr kumimoji="1" lang="ja-JP" altLang="en-US" dirty="0"/>
              <a:t>→バリデーションおよび転送条件の操作はコンポーネントの個別実装範囲と整理</a:t>
            </a:r>
            <a:endParaRPr kumimoji="1" lang="en-US" altLang="ja-JP" dirty="0"/>
          </a:p>
          <a:p>
            <a:r>
              <a:rPr lang="ja-JP" altLang="en-US" dirty="0"/>
              <a:t>→受付部はコンポーネント間での個別実装範囲をより少なくしたい。</a:t>
            </a:r>
            <a:endParaRPr kumimoji="1" lang="en-US" altLang="ja-JP" dirty="0"/>
          </a:p>
          <a:p>
            <a:pPr marL="742950" lvl="1" indent="-285750">
              <a:buFont typeface="Arial" panose="020B0604020202020204" pitchFamily="34" charset="0"/>
              <a:buChar char="•"/>
            </a:pPr>
            <a:r>
              <a:rPr kumimoji="1" lang="en-US" altLang="ja-JP" dirty="0"/>
              <a:t>IF#1</a:t>
            </a:r>
            <a:r>
              <a:rPr kumimoji="1" lang="ja-JP" altLang="en-US" dirty="0"/>
              <a:t>と</a:t>
            </a:r>
            <a:r>
              <a:rPr kumimoji="1" lang="en-US" altLang="ja-JP" dirty="0"/>
              <a:t>IF</a:t>
            </a:r>
            <a:r>
              <a:rPr kumimoji="1" lang="ja-JP" altLang="en-US" dirty="0"/>
              <a:t>＃２は同じ</a:t>
            </a:r>
            <a:r>
              <a:rPr kumimoji="1" lang="en-US" altLang="ja-JP" dirty="0"/>
              <a:t>IF</a:t>
            </a:r>
            <a:r>
              <a:rPr kumimoji="1" lang="ja-JP" altLang="en-US" dirty="0"/>
              <a:t>条件としたい。</a:t>
            </a:r>
            <a:endParaRPr kumimoji="1" lang="en-US" altLang="ja-JP" dirty="0"/>
          </a:p>
          <a:p>
            <a:pPr marL="742950" lvl="1" indent="-285750">
              <a:buFont typeface="Arial" panose="020B0604020202020204" pitchFamily="34" charset="0"/>
              <a:buChar char="•"/>
            </a:pPr>
            <a:r>
              <a:rPr lang="en-US" altLang="ja-JP" dirty="0" err="1"/>
              <a:t>spp</a:t>
            </a:r>
            <a:r>
              <a:rPr lang="ja-JP" altLang="en-US" dirty="0"/>
              <a:t>コンポーネント側の要件だけで考えると、“転送条件”の構造体型を“なるべく”そのまま</a:t>
            </a:r>
            <a:r>
              <a:rPr lang="en-US" altLang="ja-JP" dirty="0"/>
              <a:t>IF#1/IF#</a:t>
            </a:r>
            <a:r>
              <a:rPr lang="ja-JP" altLang="en-US" dirty="0"/>
              <a:t>２で転送される形態が実装負担は少ない。</a:t>
            </a:r>
            <a:endParaRPr kumimoji="1" lang="ja-JP" altLang="en-US" dirty="0"/>
          </a:p>
        </p:txBody>
      </p:sp>
    </p:spTree>
    <p:extLst>
      <p:ext uri="{BB962C8B-B14F-4D97-AF65-F5344CB8AC3E}">
        <p14:creationId xmlns:p14="http://schemas.microsoft.com/office/powerpoint/2010/main" val="3422869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対案実装イメージ（１／４）</a:t>
            </a:r>
            <a:endParaRPr kumimoji="1" lang="ja-JP" altLang="en-US" dirty="0"/>
          </a:p>
        </p:txBody>
      </p:sp>
      <p:sp>
        <p:nvSpPr>
          <p:cNvPr id="4" name="正方形/長方形 3"/>
          <p:cNvSpPr/>
          <p:nvPr/>
        </p:nvSpPr>
        <p:spPr>
          <a:xfrm>
            <a:off x="4088904" y="1340768"/>
            <a:ext cx="5399640" cy="2042865"/>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err="1">
                <a:solidFill>
                  <a:schemeClr val="tx1"/>
                </a:solidFill>
              </a:rPr>
              <a:t>Spp</a:t>
            </a:r>
            <a:r>
              <a:rPr kumimoji="1" lang="ja-JP" altLang="en-US" dirty="0">
                <a:solidFill>
                  <a:schemeClr val="tx1"/>
                </a:solidFill>
              </a:rPr>
              <a:t>コンポーネント</a:t>
            </a:r>
            <a:r>
              <a:rPr kumimoji="1" lang="en-US" altLang="ja-JP" dirty="0">
                <a:solidFill>
                  <a:schemeClr val="tx1"/>
                </a:solidFill>
              </a:rPr>
              <a:t>#</a:t>
            </a:r>
            <a:r>
              <a:rPr kumimoji="1" lang="ja-JP" altLang="en-US" dirty="0">
                <a:solidFill>
                  <a:schemeClr val="tx1"/>
                </a:solidFill>
              </a:rPr>
              <a:t>ｎ</a:t>
            </a:r>
          </a:p>
        </p:txBody>
      </p:sp>
      <p:sp>
        <p:nvSpPr>
          <p:cNvPr id="5" name="正方形/長方形 4"/>
          <p:cNvSpPr/>
          <p:nvPr/>
        </p:nvSpPr>
        <p:spPr>
          <a:xfrm>
            <a:off x="4304928" y="2090320"/>
            <a:ext cx="4968552" cy="1293313"/>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100" dirty="0">
                <a:solidFill>
                  <a:schemeClr val="tx1"/>
                </a:solidFill>
              </a:rPr>
              <a:t>コマンド</a:t>
            </a:r>
            <a:r>
              <a:rPr lang="en-US" altLang="ja-JP" sz="1100" dirty="0">
                <a:solidFill>
                  <a:schemeClr val="tx1"/>
                </a:solidFill>
              </a:rPr>
              <a:t>IF</a:t>
            </a:r>
            <a:endParaRPr kumimoji="1" lang="ja-JP" altLang="en-US" sz="1100" dirty="0">
              <a:solidFill>
                <a:schemeClr val="tx1"/>
              </a:solidFill>
            </a:endParaRPr>
          </a:p>
        </p:txBody>
      </p:sp>
      <p:sp>
        <p:nvSpPr>
          <p:cNvPr id="6" name="正方形/長方形 5"/>
          <p:cNvSpPr/>
          <p:nvPr/>
        </p:nvSpPr>
        <p:spPr>
          <a:xfrm>
            <a:off x="6043917" y="2799186"/>
            <a:ext cx="1501371" cy="584447"/>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100" dirty="0">
                <a:solidFill>
                  <a:schemeClr val="tx1"/>
                </a:solidFill>
              </a:rPr>
              <a:t>バリデーション</a:t>
            </a:r>
            <a:endParaRPr kumimoji="1" lang="ja-JP" altLang="en-US" sz="1100" dirty="0">
              <a:solidFill>
                <a:schemeClr val="tx1"/>
              </a:solidFill>
            </a:endParaRPr>
          </a:p>
        </p:txBody>
      </p:sp>
      <p:sp>
        <p:nvSpPr>
          <p:cNvPr id="7" name="正方形/長方形 6"/>
          <p:cNvSpPr/>
          <p:nvPr/>
        </p:nvSpPr>
        <p:spPr>
          <a:xfrm>
            <a:off x="4417858" y="2799186"/>
            <a:ext cx="1501371" cy="584447"/>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100" dirty="0">
                <a:solidFill>
                  <a:schemeClr val="tx1"/>
                </a:solidFill>
              </a:rPr>
              <a:t>受付部</a:t>
            </a:r>
            <a:endParaRPr kumimoji="1" lang="ja-JP" altLang="en-US" sz="1100" dirty="0">
              <a:solidFill>
                <a:schemeClr val="tx1"/>
              </a:solidFill>
            </a:endParaRPr>
          </a:p>
        </p:txBody>
      </p:sp>
      <p:sp>
        <p:nvSpPr>
          <p:cNvPr id="8" name="正方形/長方形 7"/>
          <p:cNvSpPr/>
          <p:nvPr/>
        </p:nvSpPr>
        <p:spPr>
          <a:xfrm>
            <a:off x="7608765" y="2799186"/>
            <a:ext cx="1501371" cy="584447"/>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100" dirty="0">
                <a:solidFill>
                  <a:schemeClr val="tx1"/>
                </a:solidFill>
              </a:rPr>
              <a:t>転送条件操作</a:t>
            </a:r>
            <a:endParaRPr kumimoji="1" lang="ja-JP" altLang="en-US" sz="1100" dirty="0">
              <a:solidFill>
                <a:schemeClr val="tx1"/>
              </a:solidFill>
            </a:endParaRPr>
          </a:p>
        </p:txBody>
      </p:sp>
      <p:sp>
        <p:nvSpPr>
          <p:cNvPr id="9" name="フローチャート: 書類 8"/>
          <p:cNvSpPr/>
          <p:nvPr/>
        </p:nvSpPr>
        <p:spPr>
          <a:xfrm>
            <a:off x="8147328" y="1510987"/>
            <a:ext cx="765152" cy="343202"/>
          </a:xfrm>
          <a:prstGeom prst="flowChartDocumen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2"/>
                </a:solidFill>
              </a:rPr>
              <a:t>転送条件</a:t>
            </a:r>
          </a:p>
        </p:txBody>
      </p:sp>
      <p:sp>
        <p:nvSpPr>
          <p:cNvPr id="10" name="正方形/長方形 9"/>
          <p:cNvSpPr/>
          <p:nvPr/>
        </p:nvSpPr>
        <p:spPr>
          <a:xfrm>
            <a:off x="416496" y="1510987"/>
            <a:ext cx="2916325" cy="1701989"/>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tx1"/>
                </a:solidFill>
              </a:rPr>
              <a:t>Interactive</a:t>
            </a:r>
            <a:r>
              <a:rPr kumimoji="1" lang="ja-JP" altLang="en-US" dirty="0">
                <a:solidFill>
                  <a:schemeClr val="tx1"/>
                </a:solidFill>
              </a:rPr>
              <a:t> </a:t>
            </a:r>
            <a:r>
              <a:rPr kumimoji="1" lang="en-US" altLang="ja-JP" dirty="0">
                <a:solidFill>
                  <a:schemeClr val="tx1"/>
                </a:solidFill>
              </a:rPr>
              <a:t>Shell/</a:t>
            </a:r>
          </a:p>
          <a:p>
            <a:pPr algn="ctr"/>
            <a:r>
              <a:rPr kumimoji="1" lang="en-US" altLang="ja-JP" dirty="0">
                <a:solidFill>
                  <a:schemeClr val="tx1"/>
                </a:solidFill>
              </a:rPr>
              <a:t>OpenStack-IF</a:t>
            </a:r>
          </a:p>
          <a:p>
            <a:pPr algn="ctr"/>
            <a:endParaRPr kumimoji="1" lang="en-US" altLang="ja-JP" dirty="0">
              <a:solidFill>
                <a:schemeClr val="tx1"/>
              </a:solidFill>
            </a:endParaRPr>
          </a:p>
          <a:p>
            <a:pPr algn="ctr"/>
            <a:r>
              <a:rPr lang="ja-JP" altLang="en-US" dirty="0">
                <a:solidFill>
                  <a:schemeClr val="tx1"/>
                </a:solidFill>
              </a:rPr>
              <a:t>＝</a:t>
            </a:r>
            <a:r>
              <a:rPr lang="en-US" altLang="ja-JP" dirty="0">
                <a:solidFill>
                  <a:schemeClr val="tx1"/>
                </a:solidFill>
              </a:rPr>
              <a:t>spp.py</a:t>
            </a:r>
          </a:p>
          <a:p>
            <a:pPr algn="ctr"/>
            <a:r>
              <a:rPr lang="ja-JP" altLang="en-US" dirty="0">
                <a:solidFill>
                  <a:schemeClr val="tx1"/>
                </a:solidFill>
              </a:rPr>
              <a:t>－バリデーション</a:t>
            </a:r>
            <a:endParaRPr lang="en-US" altLang="ja-JP" dirty="0">
              <a:solidFill>
                <a:schemeClr val="tx1"/>
              </a:solidFill>
            </a:endParaRPr>
          </a:p>
          <a:p>
            <a:pPr algn="ctr"/>
            <a:r>
              <a:rPr lang="ja-JP" altLang="en-US" dirty="0">
                <a:solidFill>
                  <a:schemeClr val="tx1"/>
                </a:solidFill>
              </a:rPr>
              <a:t>＋</a:t>
            </a:r>
            <a:r>
              <a:rPr lang="en-US" altLang="ja-JP" dirty="0">
                <a:solidFill>
                  <a:schemeClr val="tx1"/>
                </a:solidFill>
              </a:rPr>
              <a:t>OpenStack</a:t>
            </a:r>
            <a:r>
              <a:rPr lang="ja-JP" altLang="en-US" dirty="0">
                <a:solidFill>
                  <a:schemeClr val="tx1"/>
                </a:solidFill>
              </a:rPr>
              <a:t>対応</a:t>
            </a:r>
            <a:endParaRPr kumimoji="1" lang="ja-JP" altLang="en-US" dirty="0">
              <a:solidFill>
                <a:schemeClr val="tx1"/>
              </a:solidFill>
            </a:endParaRPr>
          </a:p>
        </p:txBody>
      </p:sp>
      <p:cxnSp>
        <p:nvCxnSpPr>
          <p:cNvPr id="11" name="直線コネクタ 10"/>
          <p:cNvCxnSpPr>
            <a:stCxn id="10" idx="3"/>
            <a:endCxn id="7" idx="1"/>
          </p:cNvCxnSpPr>
          <p:nvPr/>
        </p:nvCxnSpPr>
        <p:spPr>
          <a:xfrm>
            <a:off x="3332821" y="2361982"/>
            <a:ext cx="1085037" cy="729428"/>
          </a:xfrm>
          <a:prstGeom prst="line">
            <a:avLst/>
          </a:prstGeom>
        </p:spPr>
        <p:style>
          <a:lnRef idx="1">
            <a:schemeClr val="accent1"/>
          </a:lnRef>
          <a:fillRef idx="0">
            <a:schemeClr val="accent1"/>
          </a:fillRef>
          <a:effectRef idx="0">
            <a:schemeClr val="accent1"/>
          </a:effectRef>
          <a:fontRef idx="minor">
            <a:schemeClr val="tx1"/>
          </a:fontRef>
        </p:style>
      </p:cxnSp>
      <p:sp>
        <p:nvSpPr>
          <p:cNvPr id="13" name="コンテンツ プレースホルダー 2"/>
          <p:cNvSpPr>
            <a:spLocks noGrp="1"/>
          </p:cNvSpPr>
          <p:nvPr>
            <p:ph idx="1"/>
          </p:nvPr>
        </p:nvSpPr>
        <p:spPr>
          <a:xfrm>
            <a:off x="488504" y="764727"/>
            <a:ext cx="8784015" cy="1064525"/>
          </a:xfrm>
        </p:spPr>
        <p:txBody>
          <a:bodyPr>
            <a:normAutofit/>
          </a:bodyPr>
          <a:lstStyle/>
          <a:p>
            <a:r>
              <a:rPr lang="ja-JP" altLang="en-US" sz="2000" dirty="0"/>
              <a:t>案０：</a:t>
            </a:r>
            <a:r>
              <a:rPr lang="en-US" altLang="ja-JP" sz="2000" dirty="0"/>
              <a:t>spp.py</a:t>
            </a:r>
            <a:r>
              <a:rPr lang="ja-JP" altLang="en-US" sz="2000" dirty="0"/>
              <a:t>からバリデーションを削除</a:t>
            </a:r>
            <a:endParaRPr kumimoji="1" lang="ja-JP" altLang="en-US" sz="2000" dirty="0"/>
          </a:p>
        </p:txBody>
      </p:sp>
      <p:sp>
        <p:nvSpPr>
          <p:cNvPr id="14" name="テキスト ボックス 13"/>
          <p:cNvSpPr txBox="1"/>
          <p:nvPr/>
        </p:nvSpPr>
        <p:spPr>
          <a:xfrm>
            <a:off x="380011" y="3777875"/>
            <a:ext cx="9001000" cy="2308324"/>
          </a:xfrm>
          <a:prstGeom prst="rect">
            <a:avLst/>
          </a:prstGeom>
          <a:noFill/>
        </p:spPr>
        <p:txBody>
          <a:bodyPr wrap="square" rtlCol="0">
            <a:spAutoFit/>
          </a:bodyPr>
          <a:lstStyle/>
          <a:p>
            <a:r>
              <a:rPr kumimoji="1" lang="ja-JP" altLang="en-US" dirty="0"/>
              <a:t>・“</a:t>
            </a:r>
            <a:r>
              <a:rPr kumimoji="1" lang="en-US" altLang="ja-JP" dirty="0"/>
              <a:t>Text”/TCP</a:t>
            </a:r>
            <a:r>
              <a:rPr kumimoji="1" lang="ja-JP" altLang="en-US" dirty="0"/>
              <a:t>という独自プロトコルではある。</a:t>
            </a:r>
            <a:endParaRPr lang="en-US" altLang="ja-JP" dirty="0"/>
          </a:p>
          <a:p>
            <a:r>
              <a:rPr kumimoji="1" lang="ja-JP" altLang="en-US" dirty="0"/>
              <a:t>・</a:t>
            </a:r>
            <a:r>
              <a:rPr kumimoji="1" lang="en-US" altLang="ja-JP" dirty="0"/>
              <a:t>C</a:t>
            </a:r>
            <a:r>
              <a:rPr kumimoji="1" lang="ja-JP" altLang="en-US" dirty="0"/>
              <a:t>言語の構造体型を直接やりとりするのは無理だが、</a:t>
            </a:r>
            <a:r>
              <a:rPr kumimoji="1" lang="en-US" altLang="ja-JP" dirty="0" err="1"/>
              <a:t>Json</a:t>
            </a:r>
            <a:r>
              <a:rPr kumimoji="1" lang="ja-JP" altLang="en-US" dirty="0"/>
              <a:t>をパースするよりはまだまし（あるいは</a:t>
            </a:r>
            <a:r>
              <a:rPr lang="en-US" altLang="ja-JP" dirty="0"/>
              <a:t>C</a:t>
            </a:r>
            <a:r>
              <a:rPr lang="ja-JP" altLang="en-US" dirty="0"/>
              <a:t>コードでやりやすいコマンドシンタックスにしておく）</a:t>
            </a:r>
            <a:endParaRPr lang="en-US" altLang="ja-JP" dirty="0"/>
          </a:p>
          <a:p>
            <a:r>
              <a:rPr kumimoji="1" lang="ja-JP" altLang="en-US" dirty="0"/>
              <a:t>・</a:t>
            </a:r>
            <a:r>
              <a:rPr kumimoji="1" lang="en-US" altLang="ja-JP" dirty="0"/>
              <a:t>spp.py</a:t>
            </a:r>
            <a:r>
              <a:rPr kumimoji="1" lang="ja-JP" altLang="en-US" dirty="0"/>
              <a:t>コネクションを設定しにきた、</a:t>
            </a:r>
            <a:r>
              <a:rPr kumimoji="1" lang="en-US" altLang="ja-JP" dirty="0" err="1"/>
              <a:t>spp</a:t>
            </a:r>
            <a:r>
              <a:rPr kumimoji="1" lang="ja-JP" altLang="en-US" dirty="0"/>
              <a:t>コンポーネントに外部から来たコマンドをそのまま転送（バリデーションなし）するだけなので、コンポーネント追加は上記の範囲では自然に対応できる。</a:t>
            </a:r>
            <a:endParaRPr kumimoji="1" lang="en-US" altLang="ja-JP" dirty="0"/>
          </a:p>
          <a:p>
            <a:r>
              <a:rPr lang="ja-JP" altLang="en-US" dirty="0"/>
              <a:t>・</a:t>
            </a:r>
            <a:r>
              <a:rPr lang="en-US" altLang="ja-JP" dirty="0"/>
              <a:t>OpenStack-IF</a:t>
            </a:r>
            <a:r>
              <a:rPr lang="ja-JP" altLang="en-US" dirty="0"/>
              <a:t>対応では</a:t>
            </a:r>
            <a:r>
              <a:rPr lang="en-US" altLang="ja-JP" dirty="0"/>
              <a:t>OpenStack</a:t>
            </a:r>
            <a:r>
              <a:rPr lang="ja-JP" altLang="en-US" dirty="0"/>
              <a:t>のお約束に従った適切なバリデーションが必要？？（</a:t>
            </a:r>
            <a:r>
              <a:rPr lang="en-US" altLang="ja-JP" dirty="0"/>
              <a:t>VA</a:t>
            </a:r>
            <a:r>
              <a:rPr lang="ja-JP" altLang="en-US" dirty="0" err="1"/>
              <a:t>さんと</a:t>
            </a:r>
            <a:r>
              <a:rPr lang="ja-JP" altLang="en-US" dirty="0"/>
              <a:t>整理が要？）</a:t>
            </a:r>
            <a:endParaRPr kumimoji="1" lang="ja-JP" altLang="en-US" dirty="0"/>
          </a:p>
        </p:txBody>
      </p:sp>
    </p:spTree>
    <p:extLst>
      <p:ext uri="{BB962C8B-B14F-4D97-AF65-F5344CB8AC3E}">
        <p14:creationId xmlns:p14="http://schemas.microsoft.com/office/powerpoint/2010/main" val="1976995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対案実装イメージ（２／４）</a:t>
            </a:r>
            <a:endParaRPr kumimoji="1" lang="ja-JP" altLang="en-US" dirty="0"/>
          </a:p>
        </p:txBody>
      </p:sp>
      <p:sp>
        <p:nvSpPr>
          <p:cNvPr id="3" name="コンテンツ プレースホルダー 2"/>
          <p:cNvSpPr>
            <a:spLocks noGrp="1"/>
          </p:cNvSpPr>
          <p:nvPr>
            <p:ph idx="1"/>
          </p:nvPr>
        </p:nvSpPr>
        <p:spPr>
          <a:xfrm>
            <a:off x="488504" y="764727"/>
            <a:ext cx="8784015" cy="1064525"/>
          </a:xfrm>
        </p:spPr>
        <p:txBody>
          <a:bodyPr>
            <a:normAutofit/>
          </a:bodyPr>
          <a:lstStyle/>
          <a:p>
            <a:r>
              <a:rPr kumimoji="1" lang="ja-JP" altLang="en-US" sz="2000" dirty="0"/>
              <a:t>案１：スクリプト言語（</a:t>
            </a:r>
            <a:r>
              <a:rPr lang="en-US" altLang="ja-JP" sz="2000" dirty="0"/>
              <a:t>python</a:t>
            </a:r>
            <a:r>
              <a:rPr lang="ja-JP" altLang="en-US" sz="2000" dirty="0"/>
              <a:t>）と</a:t>
            </a:r>
            <a:r>
              <a:rPr lang="en-US" altLang="ja-JP" sz="2000" dirty="0"/>
              <a:t>C</a:t>
            </a:r>
            <a:r>
              <a:rPr lang="ja-JP" altLang="en-US" sz="2000" dirty="0"/>
              <a:t>言語の</a:t>
            </a:r>
            <a:r>
              <a:rPr lang="en-US" altLang="ja-JP" sz="2000" dirty="0"/>
              <a:t>Binding</a:t>
            </a:r>
            <a:r>
              <a:rPr lang="ja-JP" altLang="en-US" sz="2000" dirty="0"/>
              <a:t>機構を使う</a:t>
            </a:r>
            <a:endParaRPr kumimoji="1" lang="ja-JP" altLang="en-US" sz="2000" dirty="0"/>
          </a:p>
        </p:txBody>
      </p:sp>
      <p:sp>
        <p:nvSpPr>
          <p:cNvPr id="5" name="正方形/長方形 4"/>
          <p:cNvSpPr/>
          <p:nvPr/>
        </p:nvSpPr>
        <p:spPr>
          <a:xfrm>
            <a:off x="919592" y="1348577"/>
            <a:ext cx="2304256" cy="12241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tx1"/>
                </a:solidFill>
              </a:rPr>
              <a:t>OpenStack</a:t>
            </a:r>
            <a:r>
              <a:rPr lang="en-US" altLang="ja-JP" dirty="0">
                <a:solidFill>
                  <a:schemeClr val="tx1"/>
                </a:solidFill>
              </a:rPr>
              <a:t>-IF</a:t>
            </a:r>
            <a:endParaRPr kumimoji="1" lang="ja-JP" altLang="en-US" dirty="0">
              <a:solidFill>
                <a:schemeClr val="tx1"/>
              </a:solidFill>
            </a:endParaRPr>
          </a:p>
        </p:txBody>
      </p:sp>
      <p:sp>
        <p:nvSpPr>
          <p:cNvPr id="4" name="正方形/長方形 3"/>
          <p:cNvSpPr/>
          <p:nvPr/>
        </p:nvSpPr>
        <p:spPr>
          <a:xfrm>
            <a:off x="1135616" y="1708301"/>
            <a:ext cx="2304256" cy="12241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tx1"/>
                </a:solidFill>
              </a:rPr>
              <a:t>Interactive</a:t>
            </a:r>
            <a:r>
              <a:rPr kumimoji="1" lang="ja-JP" altLang="en-US" dirty="0">
                <a:solidFill>
                  <a:schemeClr val="tx1"/>
                </a:solidFill>
              </a:rPr>
              <a:t> </a:t>
            </a:r>
            <a:r>
              <a:rPr kumimoji="1" lang="en-US" altLang="ja-JP" dirty="0">
                <a:solidFill>
                  <a:schemeClr val="tx1"/>
                </a:solidFill>
              </a:rPr>
              <a:t>Shell</a:t>
            </a:r>
            <a:endParaRPr kumimoji="1" lang="ja-JP" altLang="en-US" dirty="0">
              <a:solidFill>
                <a:schemeClr val="tx1"/>
              </a:solidFill>
            </a:endParaRPr>
          </a:p>
        </p:txBody>
      </p:sp>
      <p:sp>
        <p:nvSpPr>
          <p:cNvPr id="6" name="正方形/長方形 5"/>
          <p:cNvSpPr/>
          <p:nvPr/>
        </p:nvSpPr>
        <p:spPr>
          <a:xfrm>
            <a:off x="3693485" y="1981077"/>
            <a:ext cx="836318" cy="72008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err="1">
                <a:solidFill>
                  <a:schemeClr val="tx1"/>
                </a:solidFill>
              </a:rPr>
              <a:t>PythonC</a:t>
            </a:r>
            <a:r>
              <a:rPr kumimoji="1" lang="en-US" altLang="ja-JP" sz="1100" dirty="0">
                <a:solidFill>
                  <a:schemeClr val="tx1"/>
                </a:solidFill>
              </a:rPr>
              <a:t>-Binding</a:t>
            </a:r>
            <a:endParaRPr kumimoji="1" lang="ja-JP" altLang="en-US" sz="1100" dirty="0">
              <a:solidFill>
                <a:schemeClr val="tx1"/>
              </a:solidFill>
            </a:endParaRPr>
          </a:p>
        </p:txBody>
      </p:sp>
      <p:sp>
        <p:nvSpPr>
          <p:cNvPr id="7" name="正方形/長方形 6"/>
          <p:cNvSpPr/>
          <p:nvPr/>
        </p:nvSpPr>
        <p:spPr>
          <a:xfrm>
            <a:off x="4736976" y="1412776"/>
            <a:ext cx="4751568" cy="150273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err="1">
                <a:solidFill>
                  <a:schemeClr val="tx1"/>
                </a:solidFill>
              </a:rPr>
              <a:t>Spp</a:t>
            </a:r>
            <a:r>
              <a:rPr kumimoji="1" lang="ja-JP" altLang="en-US" dirty="0">
                <a:solidFill>
                  <a:schemeClr val="tx1"/>
                </a:solidFill>
              </a:rPr>
              <a:t>コンポーネント</a:t>
            </a:r>
            <a:r>
              <a:rPr kumimoji="1" lang="en-US" altLang="ja-JP" dirty="0">
                <a:solidFill>
                  <a:schemeClr val="tx1"/>
                </a:solidFill>
              </a:rPr>
              <a:t>#</a:t>
            </a:r>
            <a:r>
              <a:rPr kumimoji="1" lang="ja-JP" altLang="en-US" dirty="0">
                <a:solidFill>
                  <a:schemeClr val="tx1"/>
                </a:solidFill>
              </a:rPr>
              <a:t>ｎ</a:t>
            </a:r>
          </a:p>
        </p:txBody>
      </p:sp>
      <p:sp>
        <p:nvSpPr>
          <p:cNvPr id="8" name="正方形/長方形 7"/>
          <p:cNvSpPr/>
          <p:nvPr/>
        </p:nvSpPr>
        <p:spPr>
          <a:xfrm>
            <a:off x="4886148" y="1981393"/>
            <a:ext cx="4372220" cy="95136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100" dirty="0">
                <a:solidFill>
                  <a:schemeClr val="tx1"/>
                </a:solidFill>
              </a:rPr>
              <a:t>コマンド</a:t>
            </a:r>
            <a:r>
              <a:rPr lang="en-US" altLang="ja-JP" sz="1100" dirty="0">
                <a:solidFill>
                  <a:schemeClr val="tx1"/>
                </a:solidFill>
              </a:rPr>
              <a:t>IF</a:t>
            </a:r>
            <a:endParaRPr kumimoji="1" lang="ja-JP" altLang="en-US" sz="1100" dirty="0">
              <a:solidFill>
                <a:schemeClr val="tx1"/>
              </a:solidFill>
            </a:endParaRPr>
          </a:p>
        </p:txBody>
      </p:sp>
      <p:sp>
        <p:nvSpPr>
          <p:cNvPr id="9" name="正方形/長方形 8"/>
          <p:cNvSpPr/>
          <p:nvPr/>
        </p:nvSpPr>
        <p:spPr>
          <a:xfrm>
            <a:off x="5206613" y="2483908"/>
            <a:ext cx="1321174" cy="429919"/>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100" dirty="0">
                <a:solidFill>
                  <a:schemeClr val="tx1"/>
                </a:solidFill>
              </a:rPr>
              <a:t>受付部</a:t>
            </a:r>
            <a:endParaRPr kumimoji="1" lang="ja-JP" altLang="en-US" sz="1100" dirty="0">
              <a:solidFill>
                <a:schemeClr val="tx1"/>
              </a:solidFill>
            </a:endParaRPr>
          </a:p>
        </p:txBody>
      </p:sp>
      <p:cxnSp>
        <p:nvCxnSpPr>
          <p:cNvPr id="12" name="直線矢印コネクタ 11"/>
          <p:cNvCxnSpPr>
            <a:stCxn id="9" idx="1"/>
            <a:endCxn id="6" idx="3"/>
          </p:cNvCxnSpPr>
          <p:nvPr/>
        </p:nvCxnSpPr>
        <p:spPr>
          <a:xfrm flipH="1" flipV="1">
            <a:off x="4529803" y="2341117"/>
            <a:ext cx="676810" cy="3577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6" idx="1"/>
            <a:endCxn id="4" idx="3"/>
          </p:cNvCxnSpPr>
          <p:nvPr/>
        </p:nvCxnSpPr>
        <p:spPr>
          <a:xfrm flipH="1" flipV="1">
            <a:off x="3439872" y="2320369"/>
            <a:ext cx="253613" cy="207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601209" y="3054622"/>
            <a:ext cx="9001000" cy="1754326"/>
          </a:xfrm>
          <a:prstGeom prst="rect">
            <a:avLst/>
          </a:prstGeom>
          <a:noFill/>
        </p:spPr>
        <p:txBody>
          <a:bodyPr wrap="square" rtlCol="0">
            <a:spAutoFit/>
          </a:bodyPr>
          <a:lstStyle/>
          <a:p>
            <a:r>
              <a:rPr kumimoji="1" lang="ja-JP" altLang="en-US" dirty="0"/>
              <a:t>・</a:t>
            </a:r>
            <a:r>
              <a:rPr kumimoji="1" lang="en-US" altLang="ja-JP" dirty="0"/>
              <a:t>python-</a:t>
            </a:r>
            <a:r>
              <a:rPr lang="en-US" altLang="ja-JP" dirty="0"/>
              <a:t>VM</a:t>
            </a:r>
            <a:r>
              <a:rPr lang="ja-JP" altLang="en-US" dirty="0"/>
              <a:t>の</a:t>
            </a:r>
            <a:r>
              <a:rPr lang="en-US" altLang="ja-JP" dirty="0"/>
              <a:t>GC</a:t>
            </a:r>
            <a:r>
              <a:rPr lang="ja-JP" altLang="en-US" dirty="0"/>
              <a:t>と仲良くできないといけない</a:t>
            </a:r>
            <a:endParaRPr lang="en-US" altLang="ja-JP" dirty="0"/>
          </a:p>
          <a:p>
            <a:r>
              <a:rPr kumimoji="1" lang="ja-JP" altLang="en-US" dirty="0"/>
              <a:t>・複数の</a:t>
            </a:r>
            <a:r>
              <a:rPr kumimoji="1" lang="en-US" altLang="ja-JP" dirty="0"/>
              <a:t>Python</a:t>
            </a:r>
            <a:r>
              <a:rPr kumimoji="1" lang="ja-JP" altLang="en-US" dirty="0"/>
              <a:t>スクリプト（</a:t>
            </a:r>
            <a:r>
              <a:rPr kumimoji="1" lang="en-US" altLang="ja-JP" dirty="0"/>
              <a:t>OpenStack/Shell</a:t>
            </a:r>
            <a:r>
              <a:rPr kumimoji="1" lang="ja-JP" altLang="en-US" dirty="0"/>
              <a:t>）から同時に呼ばれたときにスレッドセーフに動かないといけない。</a:t>
            </a:r>
            <a:endParaRPr kumimoji="1" lang="en-US" altLang="ja-JP" dirty="0"/>
          </a:p>
          <a:p>
            <a:r>
              <a:rPr lang="ja-JP" altLang="en-US" dirty="0"/>
              <a:t>・コンポーネント追加時には共有</a:t>
            </a:r>
            <a:r>
              <a:rPr lang="en-US" altLang="ja-JP" dirty="0"/>
              <a:t>Lib</a:t>
            </a:r>
            <a:r>
              <a:rPr lang="ja-JP" altLang="en-US" dirty="0"/>
              <a:t>の追加インストールと、</a:t>
            </a:r>
            <a:r>
              <a:rPr lang="en-US" altLang="ja-JP" dirty="0"/>
              <a:t>python</a:t>
            </a:r>
            <a:r>
              <a:rPr lang="ja-JP" altLang="en-US" dirty="0"/>
              <a:t>側のコード改修（簡易化する方法がある？？）</a:t>
            </a:r>
            <a:endParaRPr lang="en-US" altLang="ja-JP" dirty="0"/>
          </a:p>
          <a:p>
            <a:r>
              <a:rPr kumimoji="1" lang="ja-JP" altLang="en-US" dirty="0"/>
              <a:t>・</a:t>
            </a:r>
            <a:r>
              <a:rPr kumimoji="1" lang="en-US" altLang="ja-JP" dirty="0"/>
              <a:t>C</a:t>
            </a:r>
            <a:r>
              <a:rPr kumimoji="1" lang="ja-JP" altLang="en-US" dirty="0"/>
              <a:t>言語の構造体型を直接やりとりするのは無理</a:t>
            </a:r>
          </a:p>
        </p:txBody>
      </p:sp>
      <p:sp>
        <p:nvSpPr>
          <p:cNvPr id="21" name="テキスト ボックス 20"/>
          <p:cNvSpPr txBox="1"/>
          <p:nvPr/>
        </p:nvSpPr>
        <p:spPr>
          <a:xfrm>
            <a:off x="3701952" y="2677287"/>
            <a:ext cx="797013" cy="307777"/>
          </a:xfrm>
          <a:prstGeom prst="rect">
            <a:avLst/>
          </a:prstGeom>
          <a:noFill/>
        </p:spPr>
        <p:txBody>
          <a:bodyPr wrap="none" rtlCol="0">
            <a:spAutoFit/>
          </a:bodyPr>
          <a:lstStyle/>
          <a:p>
            <a:r>
              <a:rPr kumimoji="1" lang="ja-JP" altLang="en-US" sz="1400" dirty="0"/>
              <a:t>共有</a:t>
            </a:r>
            <a:r>
              <a:rPr kumimoji="1" lang="en-US" altLang="ja-JP" sz="1400" dirty="0"/>
              <a:t>Lib</a:t>
            </a:r>
            <a:endParaRPr kumimoji="1" lang="ja-JP" altLang="en-US" sz="1400" dirty="0"/>
          </a:p>
        </p:txBody>
      </p:sp>
    </p:spTree>
    <p:extLst>
      <p:ext uri="{BB962C8B-B14F-4D97-AF65-F5344CB8AC3E}">
        <p14:creationId xmlns:p14="http://schemas.microsoft.com/office/powerpoint/2010/main" val="352540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対案実装イメージ（３／４）</a:t>
            </a:r>
            <a:endParaRPr kumimoji="1" lang="ja-JP" altLang="en-US" dirty="0"/>
          </a:p>
        </p:txBody>
      </p:sp>
      <p:sp>
        <p:nvSpPr>
          <p:cNvPr id="4" name="コンテンツ プレースホルダー 2"/>
          <p:cNvSpPr txBox="1">
            <a:spLocks/>
          </p:cNvSpPr>
          <p:nvPr/>
        </p:nvSpPr>
        <p:spPr>
          <a:xfrm>
            <a:off x="488504" y="764727"/>
            <a:ext cx="8784015" cy="1064525"/>
          </a:xfrm>
          <a:prstGeom prst="rect">
            <a:avLst/>
          </a:prstGeom>
        </p:spPr>
        <p:txBody>
          <a:bodyPr vert="horz" lIns="0" tIns="36000" rIns="0" bIns="0" rtlCol="0">
            <a:normAutofit/>
          </a:bodyPr>
          <a:lstStyle>
            <a:lvl1pPr marL="228600" indent="-228600" algn="just" defTabSz="914400" rtl="0" eaLnBrk="1" latinLnBrk="0" hangingPunct="1">
              <a:lnSpc>
                <a:spcPct val="120000"/>
              </a:lnSpc>
              <a:spcBef>
                <a:spcPts val="1000"/>
              </a:spcBef>
              <a:spcAft>
                <a:spcPts val="70"/>
              </a:spcAft>
              <a:buFont typeface="Arial" panose="020B0604020202020204" pitchFamily="34" charset="0"/>
              <a:buChar char="•"/>
              <a:defRPr kumimoji="1" sz="2800" kern="1200" baseline="0">
                <a:solidFill>
                  <a:schemeClr val="tx1"/>
                </a:solidFill>
                <a:latin typeface="+mn-lt"/>
                <a:ea typeface="+mn-ea"/>
                <a:cs typeface="メイリオ" panose="020B0604030504040204" pitchFamily="50" charset="-128"/>
              </a:defRPr>
            </a:lvl1pPr>
            <a:lvl2pPr marL="685800" indent="-228600" algn="just" defTabSz="914400" rtl="0" eaLnBrk="1" latinLnBrk="0" hangingPunct="1">
              <a:lnSpc>
                <a:spcPct val="120000"/>
              </a:lnSpc>
              <a:spcBef>
                <a:spcPts val="500"/>
              </a:spcBef>
              <a:spcAft>
                <a:spcPts val="70"/>
              </a:spcAft>
              <a:buFont typeface="Arial" panose="020B0604020202020204" pitchFamily="34" charset="0"/>
              <a:buChar char="•"/>
              <a:defRPr kumimoji="1" sz="2400" kern="1200" baseline="0">
                <a:solidFill>
                  <a:schemeClr val="tx1"/>
                </a:solidFill>
                <a:latin typeface="+mn-lt"/>
                <a:ea typeface="+mn-ea"/>
                <a:cs typeface="メイリオ" panose="020B0604030504040204" pitchFamily="50" charset="-128"/>
              </a:defRPr>
            </a:lvl2pPr>
            <a:lvl3pPr marL="1143000" indent="-228600" algn="just" defTabSz="914400" rtl="0" eaLnBrk="1" latinLnBrk="0" hangingPunct="1">
              <a:lnSpc>
                <a:spcPct val="120000"/>
              </a:lnSpc>
              <a:spcBef>
                <a:spcPts val="500"/>
              </a:spcBef>
              <a:spcAft>
                <a:spcPts val="70"/>
              </a:spcAft>
              <a:buFont typeface="Arial" panose="020B0604020202020204" pitchFamily="34" charset="0"/>
              <a:buChar char="•"/>
              <a:defRPr kumimoji="1" sz="2000" kern="1200" baseline="0">
                <a:solidFill>
                  <a:schemeClr val="tx1"/>
                </a:solidFill>
                <a:latin typeface="+mn-lt"/>
                <a:ea typeface="+mn-ea"/>
                <a:cs typeface="メイリオ" panose="020B0604030504040204" pitchFamily="50" charset="-128"/>
              </a:defRPr>
            </a:lvl3pPr>
            <a:lvl4pPr marL="1600200" indent="-228600" algn="just" defTabSz="914400" rtl="0" eaLnBrk="1" latinLnBrk="0" hangingPunct="1">
              <a:lnSpc>
                <a:spcPct val="120000"/>
              </a:lnSpc>
              <a:spcBef>
                <a:spcPts val="500"/>
              </a:spcBef>
              <a:spcAft>
                <a:spcPts val="70"/>
              </a:spcAft>
              <a:buFont typeface="Arial" panose="020B0604020202020204" pitchFamily="34" charset="0"/>
              <a:buChar char="•"/>
              <a:defRPr kumimoji="1" sz="1800" kern="1200" baseline="0">
                <a:solidFill>
                  <a:schemeClr val="tx1"/>
                </a:solidFill>
                <a:latin typeface="+mn-lt"/>
                <a:ea typeface="+mn-ea"/>
                <a:cs typeface="メイリオ" panose="020B0604030504040204" pitchFamily="50" charset="-128"/>
              </a:defRPr>
            </a:lvl4pPr>
            <a:lvl5pPr marL="2057400" indent="-228600" algn="just" defTabSz="914400" rtl="0" eaLnBrk="1" latinLnBrk="0" hangingPunct="1">
              <a:lnSpc>
                <a:spcPct val="120000"/>
              </a:lnSpc>
              <a:spcBef>
                <a:spcPts val="500"/>
              </a:spcBef>
              <a:spcAft>
                <a:spcPts val="70"/>
              </a:spcAft>
              <a:buFont typeface="Arial" panose="020B0604020202020204" pitchFamily="34" charset="0"/>
              <a:buChar char="•"/>
              <a:defRPr kumimoji="1" sz="1800" kern="1200" baseline="0">
                <a:solidFill>
                  <a:schemeClr val="tx1"/>
                </a:solidFill>
                <a:latin typeface="+mn-lt"/>
                <a:ea typeface="+mn-ea"/>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t>案２：</a:t>
            </a:r>
            <a:r>
              <a:rPr lang="ja-JP" altLang="en-US" sz="2000" dirty="0"/>
              <a:t>コマンドを</a:t>
            </a:r>
            <a:r>
              <a:rPr lang="en-US" altLang="ja-JP" sz="2000" dirty="0"/>
              <a:t>C</a:t>
            </a:r>
            <a:r>
              <a:rPr lang="ja-JP" altLang="en-US" sz="2000" dirty="0"/>
              <a:t>言語のコマンドバイナリとして用意する。</a:t>
            </a:r>
            <a:endParaRPr lang="ja-JP" altLang="en-US" sz="2000" dirty="0"/>
          </a:p>
        </p:txBody>
      </p:sp>
      <p:sp>
        <p:nvSpPr>
          <p:cNvPr id="5" name="正方形/長方形 4"/>
          <p:cNvSpPr/>
          <p:nvPr/>
        </p:nvSpPr>
        <p:spPr>
          <a:xfrm>
            <a:off x="331224" y="1363162"/>
            <a:ext cx="2304256" cy="12241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tx1"/>
                </a:solidFill>
              </a:rPr>
              <a:t>OpenStack</a:t>
            </a:r>
            <a:r>
              <a:rPr lang="en-US" altLang="ja-JP" dirty="0">
                <a:solidFill>
                  <a:schemeClr val="tx1"/>
                </a:solidFill>
              </a:rPr>
              <a:t>-IF</a:t>
            </a:r>
            <a:endParaRPr kumimoji="1" lang="ja-JP" altLang="en-US" dirty="0">
              <a:solidFill>
                <a:schemeClr val="tx1"/>
              </a:solidFill>
            </a:endParaRPr>
          </a:p>
        </p:txBody>
      </p:sp>
      <p:sp>
        <p:nvSpPr>
          <p:cNvPr id="6" name="正方形/長方形 5"/>
          <p:cNvSpPr/>
          <p:nvPr/>
        </p:nvSpPr>
        <p:spPr>
          <a:xfrm>
            <a:off x="547248" y="1722886"/>
            <a:ext cx="2304256" cy="12241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tx1"/>
                </a:solidFill>
              </a:rPr>
              <a:t>Interactive</a:t>
            </a:r>
            <a:r>
              <a:rPr kumimoji="1" lang="ja-JP" altLang="en-US" dirty="0">
                <a:solidFill>
                  <a:schemeClr val="tx1"/>
                </a:solidFill>
              </a:rPr>
              <a:t> </a:t>
            </a:r>
            <a:r>
              <a:rPr kumimoji="1" lang="en-US" altLang="ja-JP" dirty="0">
                <a:solidFill>
                  <a:schemeClr val="tx1"/>
                </a:solidFill>
              </a:rPr>
              <a:t>Shell</a:t>
            </a:r>
            <a:endParaRPr kumimoji="1" lang="ja-JP" altLang="en-US" dirty="0">
              <a:solidFill>
                <a:schemeClr val="tx1"/>
              </a:solidFill>
            </a:endParaRPr>
          </a:p>
        </p:txBody>
      </p:sp>
      <p:sp>
        <p:nvSpPr>
          <p:cNvPr id="7" name="正方形/長方形 6"/>
          <p:cNvSpPr/>
          <p:nvPr/>
        </p:nvSpPr>
        <p:spPr>
          <a:xfrm>
            <a:off x="3582611" y="1978787"/>
            <a:ext cx="836318" cy="72008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コマンドプロセス（</a:t>
            </a:r>
            <a:r>
              <a:rPr lang="en-US" altLang="ja-JP" sz="1100" dirty="0">
                <a:solidFill>
                  <a:schemeClr val="tx1"/>
                </a:solidFill>
              </a:rPr>
              <a:t>C</a:t>
            </a:r>
            <a:r>
              <a:rPr lang="ja-JP" altLang="en-US" sz="1100" dirty="0">
                <a:solidFill>
                  <a:schemeClr val="tx1"/>
                </a:solidFill>
              </a:rPr>
              <a:t>言語）</a:t>
            </a:r>
            <a:endParaRPr kumimoji="1" lang="ja-JP" altLang="en-US" sz="1100" dirty="0">
              <a:solidFill>
                <a:schemeClr val="tx1"/>
              </a:solidFill>
            </a:endParaRPr>
          </a:p>
        </p:txBody>
      </p:sp>
      <p:sp>
        <p:nvSpPr>
          <p:cNvPr id="8" name="正方形/長方形 7"/>
          <p:cNvSpPr/>
          <p:nvPr/>
        </p:nvSpPr>
        <p:spPr>
          <a:xfrm>
            <a:off x="5097016" y="1412776"/>
            <a:ext cx="4608512" cy="150273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err="1">
                <a:solidFill>
                  <a:schemeClr val="tx1"/>
                </a:solidFill>
              </a:rPr>
              <a:t>Spp</a:t>
            </a:r>
            <a:r>
              <a:rPr kumimoji="1" lang="ja-JP" altLang="en-US" dirty="0">
                <a:solidFill>
                  <a:schemeClr val="tx1"/>
                </a:solidFill>
              </a:rPr>
              <a:t>コンポーネント</a:t>
            </a:r>
            <a:r>
              <a:rPr kumimoji="1" lang="en-US" altLang="ja-JP" dirty="0">
                <a:solidFill>
                  <a:schemeClr val="tx1"/>
                </a:solidFill>
              </a:rPr>
              <a:t>#</a:t>
            </a:r>
            <a:r>
              <a:rPr kumimoji="1" lang="ja-JP" altLang="en-US" dirty="0">
                <a:solidFill>
                  <a:schemeClr val="tx1"/>
                </a:solidFill>
              </a:rPr>
              <a:t>ｎ</a:t>
            </a:r>
          </a:p>
        </p:txBody>
      </p:sp>
      <p:sp>
        <p:nvSpPr>
          <p:cNvPr id="9" name="正方形/長方形 8"/>
          <p:cNvSpPr/>
          <p:nvPr/>
        </p:nvSpPr>
        <p:spPr>
          <a:xfrm>
            <a:off x="5234766" y="1981393"/>
            <a:ext cx="4240585" cy="95136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100" dirty="0">
                <a:solidFill>
                  <a:schemeClr val="tx1"/>
                </a:solidFill>
              </a:rPr>
              <a:t>コマンド</a:t>
            </a:r>
            <a:r>
              <a:rPr lang="en-US" altLang="ja-JP" sz="1100" dirty="0">
                <a:solidFill>
                  <a:schemeClr val="tx1"/>
                </a:solidFill>
              </a:rPr>
              <a:t>IF</a:t>
            </a:r>
            <a:endParaRPr kumimoji="1" lang="ja-JP" altLang="en-US" sz="1100" dirty="0">
              <a:solidFill>
                <a:schemeClr val="tx1"/>
              </a:solidFill>
            </a:endParaRPr>
          </a:p>
        </p:txBody>
      </p:sp>
      <p:sp>
        <p:nvSpPr>
          <p:cNvPr id="10" name="正方形/長方形 9"/>
          <p:cNvSpPr/>
          <p:nvPr/>
        </p:nvSpPr>
        <p:spPr>
          <a:xfrm>
            <a:off x="5463373" y="2483908"/>
            <a:ext cx="1281397" cy="429919"/>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100" dirty="0">
                <a:solidFill>
                  <a:schemeClr val="tx1"/>
                </a:solidFill>
              </a:rPr>
              <a:t>受付部</a:t>
            </a:r>
            <a:endParaRPr kumimoji="1" lang="ja-JP" altLang="en-US" sz="1100" dirty="0">
              <a:solidFill>
                <a:schemeClr val="tx1"/>
              </a:solidFill>
            </a:endParaRPr>
          </a:p>
        </p:txBody>
      </p:sp>
      <p:cxnSp>
        <p:nvCxnSpPr>
          <p:cNvPr id="11" name="直線矢印コネクタ 10"/>
          <p:cNvCxnSpPr>
            <a:stCxn id="10" idx="1"/>
            <a:endCxn id="7" idx="3"/>
          </p:cNvCxnSpPr>
          <p:nvPr/>
        </p:nvCxnSpPr>
        <p:spPr>
          <a:xfrm flipH="1" flipV="1">
            <a:off x="4418929" y="2338827"/>
            <a:ext cx="1044444" cy="36004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1"/>
            <a:endCxn id="6" idx="3"/>
          </p:cNvCxnSpPr>
          <p:nvPr/>
        </p:nvCxnSpPr>
        <p:spPr>
          <a:xfrm flipH="1" flipV="1">
            <a:off x="2851504" y="2334954"/>
            <a:ext cx="731107" cy="387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143638" y="3292161"/>
            <a:ext cx="9473745" cy="3046988"/>
          </a:xfrm>
          <a:prstGeom prst="rect">
            <a:avLst/>
          </a:prstGeom>
          <a:noFill/>
        </p:spPr>
        <p:txBody>
          <a:bodyPr wrap="square" rtlCol="0">
            <a:spAutoFit/>
          </a:bodyPr>
          <a:lstStyle/>
          <a:p>
            <a:pPr marL="285750" indent="-285750">
              <a:buFont typeface="Arial" panose="020B0604020202020204" pitchFamily="34" charset="0"/>
              <a:buChar char="•"/>
            </a:pPr>
            <a:r>
              <a:rPr lang="ja-JP" altLang="en-US" i="1" dirty="0"/>
              <a:t>追加性については、バイナリを</a:t>
            </a:r>
            <a:r>
              <a:rPr lang="en-US" altLang="ja-JP" i="1" dirty="0"/>
              <a:t>1</a:t>
            </a:r>
            <a:r>
              <a:rPr lang="ja-JP" altLang="en-US" i="1" dirty="0" err="1"/>
              <a:t>つで</a:t>
            </a:r>
            <a:r>
              <a:rPr lang="ja-JP" altLang="en-US" i="1" dirty="0"/>
              <a:t>コマンドのパラメータから送信するデータを作成する様にすれば、案１とそこまで差はでないと考えている。</a:t>
            </a:r>
            <a:endParaRPr lang="en-US" altLang="ja-JP" i="1" dirty="0"/>
          </a:p>
          <a:p>
            <a:pPr marL="742950" lvl="1" indent="-285750">
              <a:buFont typeface="Arial" panose="020B0604020202020204" pitchFamily="34" charset="0"/>
              <a:buChar char="•"/>
            </a:pPr>
            <a:r>
              <a:rPr lang="ja-JP" altLang="en-US" i="1" dirty="0"/>
              <a:t>例</a:t>
            </a:r>
            <a:r>
              <a:rPr lang="en-US" altLang="ja-JP" i="1" dirty="0"/>
              <a:t>) </a:t>
            </a:r>
            <a:r>
              <a:rPr lang="ja-JP" altLang="en-US" i="1" dirty="0"/>
              <a:t>「</a:t>
            </a:r>
            <a:r>
              <a:rPr lang="en-US" altLang="ja-JP" i="1" dirty="0" err="1"/>
              <a:t>spp_command</a:t>
            </a:r>
            <a:r>
              <a:rPr lang="en-US" altLang="ja-JP" i="1" dirty="0"/>
              <a:t> --sec 0 --command ”add ring 0“</a:t>
            </a:r>
            <a:r>
              <a:rPr lang="ja-JP" altLang="en-US" i="1" dirty="0"/>
              <a:t>」で実行すると、</a:t>
            </a:r>
            <a:r>
              <a:rPr lang="en-US" altLang="ja-JP" i="1" dirty="0"/>
              <a:t>spp.py</a:t>
            </a:r>
            <a:r>
              <a:rPr lang="ja-JP" altLang="en-US" i="1" dirty="0"/>
              <a:t>の</a:t>
            </a:r>
            <a:r>
              <a:rPr lang="en-US" altLang="ja-JP" i="1" dirty="0"/>
              <a:t>add</a:t>
            </a:r>
            <a:r>
              <a:rPr lang="ja-JP" altLang="en-US" i="1" dirty="0"/>
              <a:t>コマンド相当を行えるなど。 </a:t>
            </a:r>
            <a:r>
              <a:rPr lang="en-US" altLang="ja-JP" i="1" dirty="0"/>
              <a:t>(</a:t>
            </a:r>
            <a:r>
              <a:rPr lang="ja-JP" altLang="en-US" i="1" dirty="0"/>
              <a:t>パラメータは要検討。上記の例は分かり易い様に</a:t>
            </a:r>
            <a:r>
              <a:rPr lang="en-US" altLang="ja-JP" i="1" dirty="0"/>
              <a:t>spp.py</a:t>
            </a:r>
            <a:r>
              <a:rPr lang="ja-JP" altLang="en-US" i="1" dirty="0"/>
              <a:t>に入力する形式をそのまま記載している。；</a:t>
            </a:r>
            <a:r>
              <a:rPr lang="en-US" altLang="ja-JP" i="1" dirty="0" err="1"/>
              <a:t>ovs-vsctl</a:t>
            </a:r>
            <a:r>
              <a:rPr lang="ja-JP" altLang="en-US" i="1" dirty="0"/>
              <a:t>を真似する？</a:t>
            </a:r>
            <a:r>
              <a:rPr lang="en-US" altLang="ja-JP" i="1" dirty="0"/>
              <a:t>)</a:t>
            </a:r>
          </a:p>
          <a:p>
            <a:pPr marL="285750" indent="-285750">
              <a:buFont typeface="Arial" panose="020B0604020202020204" pitchFamily="34" charset="0"/>
              <a:buChar char="•"/>
            </a:pPr>
            <a:r>
              <a:rPr lang="ja-JP" altLang="en-US" i="1" dirty="0"/>
              <a:t>バイナリをＳＰＰコンポーネントのコマンド毎に用意する形態もありえる。</a:t>
            </a:r>
            <a:endParaRPr lang="en-US" altLang="ja-JP" i="1" dirty="0"/>
          </a:p>
          <a:p>
            <a:pPr marL="742950" lvl="1" indent="-285750">
              <a:buFont typeface="Arial" panose="020B0604020202020204" pitchFamily="34" charset="0"/>
              <a:buChar char="•"/>
            </a:pPr>
            <a:r>
              <a:rPr lang="ja-JP" altLang="en-US" i="1" dirty="0"/>
              <a:t>例</a:t>
            </a:r>
            <a:r>
              <a:rPr lang="en-US" altLang="ja-JP" i="1" dirty="0"/>
              <a:t>) </a:t>
            </a:r>
            <a:r>
              <a:rPr lang="ja-JP" altLang="en-US" i="1" dirty="0"/>
              <a:t>「</a:t>
            </a:r>
            <a:r>
              <a:rPr lang="en-US" altLang="ja-JP" i="1" dirty="0" err="1"/>
              <a:t>spp_add_command</a:t>
            </a:r>
            <a:r>
              <a:rPr lang="en-US" altLang="ja-JP" i="1" dirty="0"/>
              <a:t> --sec 0</a:t>
            </a:r>
            <a:r>
              <a:rPr lang="ja-JP" altLang="en-US" i="1" dirty="0"/>
              <a:t>　</a:t>
            </a:r>
            <a:r>
              <a:rPr lang="en-US" altLang="ja-JP" i="1" dirty="0"/>
              <a:t>--port “ring0”</a:t>
            </a:r>
            <a:r>
              <a:rPr lang="ja-JP" altLang="en-US" i="1" dirty="0"/>
              <a:t>」で実行すると、</a:t>
            </a:r>
            <a:r>
              <a:rPr lang="en-US" altLang="ja-JP" i="1" dirty="0"/>
              <a:t>spp.py</a:t>
            </a:r>
            <a:r>
              <a:rPr lang="ja-JP" altLang="en-US" i="1" dirty="0"/>
              <a:t>の</a:t>
            </a:r>
            <a:r>
              <a:rPr lang="en-US" altLang="ja-JP" i="1" dirty="0"/>
              <a:t>add</a:t>
            </a:r>
            <a:r>
              <a:rPr lang="ja-JP" altLang="en-US" i="1" dirty="0"/>
              <a:t>コマンド相当となる。</a:t>
            </a:r>
            <a:endParaRPr lang="en-US" altLang="ja-JP" i="1" dirty="0"/>
          </a:p>
          <a:p>
            <a:pPr marL="285750" indent="-285750">
              <a:buFont typeface="Arial" panose="020B0604020202020204" pitchFamily="34" charset="0"/>
              <a:buChar char="•"/>
            </a:pPr>
            <a:r>
              <a:rPr lang="ja-JP" altLang="en-US" sz="1600" i="1" dirty="0"/>
              <a:t>メリット：コマンドと</a:t>
            </a:r>
            <a:r>
              <a:rPr lang="en-US" altLang="ja-JP" sz="1600" i="1" dirty="0"/>
              <a:t>SPP</a:t>
            </a:r>
            <a:r>
              <a:rPr lang="ja-JP" altLang="en-US" sz="1600" i="1" dirty="0"/>
              <a:t>間のデータのやりとりを、管理データを共有メモリに用意するなどする事で、共有メモリを介して行う事も可能。</a:t>
            </a:r>
            <a:r>
              <a:rPr lang="en-US" altLang="ja-JP" sz="1600" i="1" dirty="0"/>
              <a:t>Linux</a:t>
            </a:r>
            <a:r>
              <a:rPr lang="ja-JP" altLang="en-US" sz="1600" i="1" dirty="0"/>
              <a:t>コマンドが実行できる言語であれば使用可能。</a:t>
            </a:r>
            <a:endParaRPr lang="en-US" altLang="ja-JP" sz="1600" i="1" dirty="0"/>
          </a:p>
          <a:p>
            <a:pPr marL="285750" indent="-285750">
              <a:buFont typeface="Arial" panose="020B0604020202020204" pitchFamily="34" charset="0"/>
              <a:buChar char="•"/>
            </a:pPr>
            <a:r>
              <a:rPr lang="ja-JP" altLang="en-US" sz="1600" i="1" dirty="0"/>
              <a:t>デメリット：コマンド部分のソース製造などが必要。</a:t>
            </a:r>
            <a:endParaRPr lang="ja-JP" altLang="en-US" i="1" dirty="0"/>
          </a:p>
        </p:txBody>
      </p:sp>
      <p:cxnSp>
        <p:nvCxnSpPr>
          <p:cNvPr id="19" name="直線矢印コネクタ 18"/>
          <p:cNvCxnSpPr>
            <a:stCxn id="7" idx="1"/>
          </p:cNvCxnSpPr>
          <p:nvPr/>
        </p:nvCxnSpPr>
        <p:spPr>
          <a:xfrm flipH="1" flipV="1">
            <a:off x="2601040" y="1618748"/>
            <a:ext cx="981571" cy="7200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2933094" y="1412776"/>
            <a:ext cx="654090" cy="523220"/>
          </a:xfrm>
          <a:prstGeom prst="rect">
            <a:avLst/>
          </a:prstGeom>
          <a:noFill/>
        </p:spPr>
        <p:txBody>
          <a:bodyPr wrap="none" rtlCol="0">
            <a:spAutoFit/>
          </a:bodyPr>
          <a:lstStyle/>
          <a:p>
            <a:r>
              <a:rPr kumimoji="1" lang="en-US" altLang="ja-JP" sz="1400" dirty="0"/>
              <a:t>Fork/</a:t>
            </a:r>
          </a:p>
          <a:p>
            <a:r>
              <a:rPr kumimoji="1" lang="en-US" altLang="ja-JP" sz="1400" dirty="0"/>
              <a:t>exec</a:t>
            </a:r>
            <a:endParaRPr kumimoji="1" lang="ja-JP" altLang="en-US" sz="1400" dirty="0"/>
          </a:p>
        </p:txBody>
      </p:sp>
      <p:sp>
        <p:nvSpPr>
          <p:cNvPr id="23" name="テキスト ボックス 22"/>
          <p:cNvSpPr txBox="1"/>
          <p:nvPr/>
        </p:nvSpPr>
        <p:spPr>
          <a:xfrm>
            <a:off x="4432659" y="1811734"/>
            <a:ext cx="902811" cy="523220"/>
          </a:xfrm>
          <a:prstGeom prst="rect">
            <a:avLst/>
          </a:prstGeom>
          <a:noFill/>
        </p:spPr>
        <p:txBody>
          <a:bodyPr wrap="none" rtlCol="0">
            <a:spAutoFit/>
          </a:bodyPr>
          <a:lstStyle/>
          <a:p>
            <a:r>
              <a:rPr kumimoji="1" lang="ja-JP" altLang="en-US" sz="1400" dirty="0"/>
              <a:t>共有</a:t>
            </a:r>
            <a:endParaRPr kumimoji="1" lang="en-US" altLang="ja-JP" sz="1400" dirty="0"/>
          </a:p>
          <a:p>
            <a:r>
              <a:rPr kumimoji="1" lang="ja-JP" altLang="en-US" sz="1400" dirty="0"/>
              <a:t>メモリ？</a:t>
            </a:r>
          </a:p>
        </p:txBody>
      </p:sp>
    </p:spTree>
    <p:extLst>
      <p:ext uri="{BB962C8B-B14F-4D97-AF65-F5344CB8AC3E}">
        <p14:creationId xmlns:p14="http://schemas.microsoft.com/office/powerpoint/2010/main" val="2488720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対案実装イメージ（４／４）</a:t>
            </a:r>
            <a:endParaRPr kumimoji="1" lang="ja-JP" altLang="en-US" dirty="0"/>
          </a:p>
        </p:txBody>
      </p:sp>
      <p:sp>
        <p:nvSpPr>
          <p:cNvPr id="4" name="コンテンツ プレースホルダー 2"/>
          <p:cNvSpPr txBox="1">
            <a:spLocks/>
          </p:cNvSpPr>
          <p:nvPr/>
        </p:nvSpPr>
        <p:spPr>
          <a:xfrm>
            <a:off x="488504" y="764727"/>
            <a:ext cx="8784015" cy="1064525"/>
          </a:xfrm>
          <a:prstGeom prst="rect">
            <a:avLst/>
          </a:prstGeom>
        </p:spPr>
        <p:txBody>
          <a:bodyPr vert="horz" lIns="0" tIns="36000" rIns="0" bIns="0" rtlCol="0">
            <a:normAutofit/>
          </a:bodyPr>
          <a:lstStyle>
            <a:lvl1pPr marL="228600" indent="-228600" algn="just" defTabSz="914400" rtl="0" eaLnBrk="1" latinLnBrk="0" hangingPunct="1">
              <a:lnSpc>
                <a:spcPct val="120000"/>
              </a:lnSpc>
              <a:spcBef>
                <a:spcPts val="1000"/>
              </a:spcBef>
              <a:spcAft>
                <a:spcPts val="70"/>
              </a:spcAft>
              <a:buFont typeface="Arial" panose="020B0604020202020204" pitchFamily="34" charset="0"/>
              <a:buChar char="•"/>
              <a:defRPr kumimoji="1" sz="2800" kern="1200" baseline="0">
                <a:solidFill>
                  <a:schemeClr val="tx1"/>
                </a:solidFill>
                <a:latin typeface="+mn-lt"/>
                <a:ea typeface="+mn-ea"/>
                <a:cs typeface="メイリオ" panose="020B0604030504040204" pitchFamily="50" charset="-128"/>
              </a:defRPr>
            </a:lvl1pPr>
            <a:lvl2pPr marL="685800" indent="-228600" algn="just" defTabSz="914400" rtl="0" eaLnBrk="1" latinLnBrk="0" hangingPunct="1">
              <a:lnSpc>
                <a:spcPct val="120000"/>
              </a:lnSpc>
              <a:spcBef>
                <a:spcPts val="500"/>
              </a:spcBef>
              <a:spcAft>
                <a:spcPts val="70"/>
              </a:spcAft>
              <a:buFont typeface="Arial" panose="020B0604020202020204" pitchFamily="34" charset="0"/>
              <a:buChar char="•"/>
              <a:defRPr kumimoji="1" sz="2400" kern="1200" baseline="0">
                <a:solidFill>
                  <a:schemeClr val="tx1"/>
                </a:solidFill>
                <a:latin typeface="+mn-lt"/>
                <a:ea typeface="+mn-ea"/>
                <a:cs typeface="メイリオ" panose="020B0604030504040204" pitchFamily="50" charset="-128"/>
              </a:defRPr>
            </a:lvl2pPr>
            <a:lvl3pPr marL="1143000" indent="-228600" algn="just" defTabSz="914400" rtl="0" eaLnBrk="1" latinLnBrk="0" hangingPunct="1">
              <a:lnSpc>
                <a:spcPct val="120000"/>
              </a:lnSpc>
              <a:spcBef>
                <a:spcPts val="500"/>
              </a:spcBef>
              <a:spcAft>
                <a:spcPts val="70"/>
              </a:spcAft>
              <a:buFont typeface="Arial" panose="020B0604020202020204" pitchFamily="34" charset="0"/>
              <a:buChar char="•"/>
              <a:defRPr kumimoji="1" sz="2000" kern="1200" baseline="0">
                <a:solidFill>
                  <a:schemeClr val="tx1"/>
                </a:solidFill>
                <a:latin typeface="+mn-lt"/>
                <a:ea typeface="+mn-ea"/>
                <a:cs typeface="メイリオ" panose="020B0604030504040204" pitchFamily="50" charset="-128"/>
              </a:defRPr>
            </a:lvl3pPr>
            <a:lvl4pPr marL="1600200" indent="-228600" algn="just" defTabSz="914400" rtl="0" eaLnBrk="1" latinLnBrk="0" hangingPunct="1">
              <a:lnSpc>
                <a:spcPct val="120000"/>
              </a:lnSpc>
              <a:spcBef>
                <a:spcPts val="500"/>
              </a:spcBef>
              <a:spcAft>
                <a:spcPts val="70"/>
              </a:spcAft>
              <a:buFont typeface="Arial" panose="020B0604020202020204" pitchFamily="34" charset="0"/>
              <a:buChar char="•"/>
              <a:defRPr kumimoji="1" sz="1800" kern="1200" baseline="0">
                <a:solidFill>
                  <a:schemeClr val="tx1"/>
                </a:solidFill>
                <a:latin typeface="+mn-lt"/>
                <a:ea typeface="+mn-ea"/>
                <a:cs typeface="メイリオ" panose="020B0604030504040204" pitchFamily="50" charset="-128"/>
              </a:defRPr>
            </a:lvl4pPr>
            <a:lvl5pPr marL="2057400" indent="-228600" algn="just" defTabSz="914400" rtl="0" eaLnBrk="1" latinLnBrk="0" hangingPunct="1">
              <a:lnSpc>
                <a:spcPct val="120000"/>
              </a:lnSpc>
              <a:spcBef>
                <a:spcPts val="500"/>
              </a:spcBef>
              <a:spcAft>
                <a:spcPts val="70"/>
              </a:spcAft>
              <a:buFont typeface="Arial" panose="020B0604020202020204" pitchFamily="34" charset="0"/>
              <a:buChar char="•"/>
              <a:defRPr kumimoji="1" sz="1800" kern="1200" baseline="0">
                <a:solidFill>
                  <a:schemeClr val="tx1"/>
                </a:solidFill>
                <a:latin typeface="+mn-lt"/>
                <a:ea typeface="+mn-ea"/>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t>案３：</a:t>
            </a:r>
            <a:r>
              <a:rPr lang="en-US" altLang="ja-JP" sz="2000" dirty="0"/>
              <a:t>AMQP</a:t>
            </a:r>
            <a:r>
              <a:rPr lang="ja-JP" altLang="en-US" sz="2000" dirty="0"/>
              <a:t>準拠のメッセーグ機構を使う。</a:t>
            </a:r>
          </a:p>
        </p:txBody>
      </p:sp>
      <p:sp>
        <p:nvSpPr>
          <p:cNvPr id="5" name="正方形/長方形 4"/>
          <p:cNvSpPr/>
          <p:nvPr/>
        </p:nvSpPr>
        <p:spPr>
          <a:xfrm>
            <a:off x="704528" y="1348577"/>
            <a:ext cx="2304256" cy="12241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tx1"/>
                </a:solidFill>
              </a:rPr>
              <a:t>OpenStack</a:t>
            </a:r>
            <a:r>
              <a:rPr lang="en-US" altLang="ja-JP" dirty="0">
                <a:solidFill>
                  <a:schemeClr val="tx1"/>
                </a:solidFill>
              </a:rPr>
              <a:t>-IF</a:t>
            </a:r>
            <a:endParaRPr kumimoji="1" lang="ja-JP" altLang="en-US" dirty="0">
              <a:solidFill>
                <a:schemeClr val="tx1"/>
              </a:solidFill>
            </a:endParaRPr>
          </a:p>
        </p:txBody>
      </p:sp>
      <p:sp>
        <p:nvSpPr>
          <p:cNvPr id="6" name="正方形/長方形 5"/>
          <p:cNvSpPr/>
          <p:nvPr/>
        </p:nvSpPr>
        <p:spPr>
          <a:xfrm>
            <a:off x="920552" y="1708301"/>
            <a:ext cx="2304256" cy="12241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tx1"/>
                </a:solidFill>
              </a:rPr>
              <a:t>Interactive</a:t>
            </a:r>
            <a:r>
              <a:rPr kumimoji="1" lang="ja-JP" altLang="en-US" dirty="0">
                <a:solidFill>
                  <a:schemeClr val="tx1"/>
                </a:solidFill>
              </a:rPr>
              <a:t> </a:t>
            </a:r>
            <a:r>
              <a:rPr kumimoji="1" lang="en-US" altLang="ja-JP" dirty="0">
                <a:solidFill>
                  <a:schemeClr val="tx1"/>
                </a:solidFill>
              </a:rPr>
              <a:t>Shell</a:t>
            </a:r>
            <a:endParaRPr kumimoji="1" lang="ja-JP" altLang="en-US" dirty="0">
              <a:solidFill>
                <a:schemeClr val="tx1"/>
              </a:solidFill>
            </a:endParaRPr>
          </a:p>
        </p:txBody>
      </p:sp>
      <p:sp>
        <p:nvSpPr>
          <p:cNvPr id="7" name="正方形/長方形 6"/>
          <p:cNvSpPr/>
          <p:nvPr/>
        </p:nvSpPr>
        <p:spPr>
          <a:xfrm>
            <a:off x="3373980" y="1708301"/>
            <a:ext cx="1281992" cy="94194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rPr>
              <a:t>AMQP</a:t>
            </a:r>
            <a:r>
              <a:rPr kumimoji="1" lang="ja-JP" altLang="en-US" sz="1100" dirty="0">
                <a:solidFill>
                  <a:schemeClr val="tx1"/>
                </a:solidFill>
              </a:rPr>
              <a:t>（</a:t>
            </a:r>
            <a:r>
              <a:rPr kumimoji="1" lang="en-US" altLang="ja-JP" sz="1100" dirty="0" err="1">
                <a:solidFill>
                  <a:schemeClr val="tx1"/>
                </a:solidFill>
              </a:rPr>
              <a:t>ex,RapidMQ</a:t>
            </a:r>
            <a:r>
              <a:rPr kumimoji="1" lang="ja-JP" altLang="en-US" sz="1100" dirty="0">
                <a:solidFill>
                  <a:schemeClr val="tx1"/>
                </a:solidFill>
              </a:rPr>
              <a:t>）</a:t>
            </a:r>
          </a:p>
        </p:txBody>
      </p:sp>
      <p:sp>
        <p:nvSpPr>
          <p:cNvPr id="8" name="正方形/長方形 7"/>
          <p:cNvSpPr/>
          <p:nvPr/>
        </p:nvSpPr>
        <p:spPr>
          <a:xfrm>
            <a:off x="4736976" y="1412776"/>
            <a:ext cx="4751568" cy="150273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err="1">
                <a:solidFill>
                  <a:schemeClr val="tx1"/>
                </a:solidFill>
              </a:rPr>
              <a:t>Spp</a:t>
            </a:r>
            <a:r>
              <a:rPr kumimoji="1" lang="ja-JP" altLang="en-US" dirty="0">
                <a:solidFill>
                  <a:schemeClr val="tx1"/>
                </a:solidFill>
              </a:rPr>
              <a:t>コンポーネント</a:t>
            </a:r>
            <a:r>
              <a:rPr kumimoji="1" lang="en-US" altLang="ja-JP" dirty="0">
                <a:solidFill>
                  <a:schemeClr val="tx1"/>
                </a:solidFill>
              </a:rPr>
              <a:t>#</a:t>
            </a:r>
            <a:r>
              <a:rPr kumimoji="1" lang="ja-JP" altLang="en-US" dirty="0">
                <a:solidFill>
                  <a:schemeClr val="tx1"/>
                </a:solidFill>
              </a:rPr>
              <a:t>ｎ</a:t>
            </a:r>
          </a:p>
        </p:txBody>
      </p:sp>
      <p:sp>
        <p:nvSpPr>
          <p:cNvPr id="9" name="正方形/長方形 8"/>
          <p:cNvSpPr/>
          <p:nvPr/>
        </p:nvSpPr>
        <p:spPr>
          <a:xfrm>
            <a:off x="4886148" y="1981393"/>
            <a:ext cx="4372220" cy="95136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100" dirty="0">
                <a:solidFill>
                  <a:schemeClr val="tx1"/>
                </a:solidFill>
              </a:rPr>
              <a:t>コマンド</a:t>
            </a:r>
            <a:r>
              <a:rPr lang="en-US" altLang="ja-JP" sz="1100" dirty="0">
                <a:solidFill>
                  <a:schemeClr val="tx1"/>
                </a:solidFill>
              </a:rPr>
              <a:t>IF</a:t>
            </a:r>
            <a:endParaRPr kumimoji="1" lang="ja-JP" altLang="en-US" sz="1100" dirty="0">
              <a:solidFill>
                <a:schemeClr val="tx1"/>
              </a:solidFill>
            </a:endParaRPr>
          </a:p>
        </p:txBody>
      </p:sp>
      <p:sp>
        <p:nvSpPr>
          <p:cNvPr id="10" name="正方形/長方形 9"/>
          <p:cNvSpPr/>
          <p:nvPr/>
        </p:nvSpPr>
        <p:spPr>
          <a:xfrm>
            <a:off x="5206613" y="2483908"/>
            <a:ext cx="1321174" cy="429919"/>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100" dirty="0">
                <a:solidFill>
                  <a:schemeClr val="tx1"/>
                </a:solidFill>
              </a:rPr>
              <a:t>受付部</a:t>
            </a:r>
            <a:endParaRPr kumimoji="1" lang="ja-JP" altLang="en-US" sz="1100" dirty="0">
              <a:solidFill>
                <a:schemeClr val="tx1"/>
              </a:solidFill>
            </a:endParaRPr>
          </a:p>
        </p:txBody>
      </p:sp>
      <p:cxnSp>
        <p:nvCxnSpPr>
          <p:cNvPr id="11" name="直線矢印コネクタ 10"/>
          <p:cNvCxnSpPr>
            <a:stCxn id="10" idx="1"/>
            <a:endCxn id="7" idx="3"/>
          </p:cNvCxnSpPr>
          <p:nvPr/>
        </p:nvCxnSpPr>
        <p:spPr>
          <a:xfrm flipH="1" flipV="1">
            <a:off x="4655972" y="2179271"/>
            <a:ext cx="550641" cy="51959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1"/>
            <a:endCxn id="6" idx="3"/>
          </p:cNvCxnSpPr>
          <p:nvPr/>
        </p:nvCxnSpPr>
        <p:spPr>
          <a:xfrm flipH="1">
            <a:off x="3224808" y="2179271"/>
            <a:ext cx="149172" cy="1410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12097" y="3207966"/>
            <a:ext cx="9001000" cy="3139321"/>
          </a:xfrm>
          <a:prstGeom prst="rect">
            <a:avLst/>
          </a:prstGeom>
          <a:noFill/>
        </p:spPr>
        <p:txBody>
          <a:bodyPr wrap="square" rtlCol="0">
            <a:spAutoFit/>
          </a:bodyPr>
          <a:lstStyle/>
          <a:p>
            <a:r>
              <a:rPr kumimoji="1" lang="ja-JP" altLang="en-US" dirty="0"/>
              <a:t>・</a:t>
            </a:r>
            <a:r>
              <a:rPr kumimoji="1" lang="en-US" altLang="ja-JP" dirty="0"/>
              <a:t>Shell/OpenStack</a:t>
            </a:r>
            <a:r>
              <a:rPr lang="ja-JP" altLang="en-US" dirty="0"/>
              <a:t>の</a:t>
            </a:r>
            <a:r>
              <a:rPr lang="en-US" altLang="ja-JP" dirty="0"/>
              <a:t>AMQP</a:t>
            </a:r>
            <a:r>
              <a:rPr lang="ja-JP" altLang="en-US" dirty="0"/>
              <a:t>の範囲内で言語を自由に選ぶことができる。したがって、</a:t>
            </a:r>
            <a:r>
              <a:rPr kumimoji="1" lang="en-US" altLang="ja-JP" dirty="0"/>
              <a:t>python-</a:t>
            </a:r>
            <a:r>
              <a:rPr lang="en-US" altLang="ja-JP" dirty="0"/>
              <a:t>VM</a:t>
            </a:r>
            <a:r>
              <a:rPr lang="ja-JP" altLang="en-US" dirty="0"/>
              <a:t>の</a:t>
            </a:r>
            <a:r>
              <a:rPr lang="en-US" altLang="ja-JP" dirty="0"/>
              <a:t>GC</a:t>
            </a:r>
            <a:r>
              <a:rPr lang="ja-JP" altLang="en-US" dirty="0"/>
              <a:t>とかの条件を考慮しなくて良い。</a:t>
            </a:r>
            <a:endParaRPr lang="en-US" altLang="ja-JP" dirty="0"/>
          </a:p>
          <a:p>
            <a:r>
              <a:rPr kumimoji="1" lang="ja-JP" altLang="en-US" dirty="0"/>
              <a:t>・複数の</a:t>
            </a:r>
            <a:r>
              <a:rPr kumimoji="1" lang="en-US" altLang="ja-JP" dirty="0"/>
              <a:t>Python</a:t>
            </a:r>
            <a:r>
              <a:rPr kumimoji="1" lang="ja-JP" altLang="en-US" dirty="0"/>
              <a:t>スクリプト（</a:t>
            </a:r>
            <a:r>
              <a:rPr kumimoji="1" lang="en-US" altLang="ja-JP" dirty="0"/>
              <a:t>OpenStack/Shell</a:t>
            </a:r>
            <a:r>
              <a:rPr kumimoji="1" lang="ja-JP" altLang="en-US" dirty="0"/>
              <a:t>）から同時に呼ばれても、</a:t>
            </a:r>
            <a:r>
              <a:rPr kumimoji="1" lang="en-US" altLang="ja-JP" dirty="0"/>
              <a:t>Queue</a:t>
            </a:r>
            <a:r>
              <a:rPr kumimoji="1" lang="ja-JP" altLang="en-US" dirty="0"/>
              <a:t>がよろしくやってくれる。（そもそもメッセージングなのでコンテキストを考えなくて良い）</a:t>
            </a:r>
            <a:endParaRPr kumimoji="1" lang="en-US" altLang="ja-JP" dirty="0"/>
          </a:p>
          <a:p>
            <a:r>
              <a:rPr lang="ja-JP" altLang="en-US" dirty="0"/>
              <a:t>・コンポーネント追加時にはメッセージング機構を使って独自プロトコルで外部に</a:t>
            </a:r>
            <a:r>
              <a:rPr lang="en-US" altLang="ja-JP" dirty="0" err="1"/>
              <a:t>spp</a:t>
            </a:r>
            <a:r>
              <a:rPr lang="ja-JP" altLang="en-US" dirty="0"/>
              <a:t>コンポーネントの仕様をアドバタイズすることはできる（</a:t>
            </a:r>
            <a:r>
              <a:rPr lang="en-US" altLang="ja-JP" dirty="0"/>
              <a:t>WDSL</a:t>
            </a:r>
            <a:r>
              <a:rPr lang="ja-JP" altLang="en-US" dirty="0"/>
              <a:t>っぽい）。結構大変な割りには、結局アドバタイズする側・される側も大変だし、</a:t>
            </a:r>
            <a:r>
              <a:rPr lang="en-US" altLang="ja-JP" dirty="0"/>
              <a:t>AMQP</a:t>
            </a:r>
            <a:r>
              <a:rPr lang="ja-JP" altLang="en-US" dirty="0"/>
              <a:t>上に独自プロトコルを作っているので拡張性がどこまで担保されるか不明。</a:t>
            </a:r>
            <a:endParaRPr lang="en-US" altLang="ja-JP" dirty="0"/>
          </a:p>
          <a:p>
            <a:r>
              <a:rPr kumimoji="1" lang="ja-JP" altLang="en-US" dirty="0"/>
              <a:t>・メッセージの中身はメッセージング機構内に制約がないため、</a:t>
            </a:r>
            <a:r>
              <a:rPr kumimoji="1" lang="en-US" altLang="ja-JP" dirty="0"/>
              <a:t>C</a:t>
            </a:r>
            <a:r>
              <a:rPr kumimoji="1" lang="ja-JP" altLang="en-US" dirty="0"/>
              <a:t>言語の型をそのままやり取りできる。（</a:t>
            </a:r>
            <a:r>
              <a:rPr lang="en-US" altLang="ja-JP" dirty="0"/>
              <a:t>Sub</a:t>
            </a:r>
            <a:r>
              <a:rPr lang="ja-JP" altLang="en-US" dirty="0"/>
              <a:t>側がスクリプト言語だった場合は？？）</a:t>
            </a:r>
            <a:endParaRPr kumimoji="1" lang="ja-JP" altLang="en-US" dirty="0"/>
          </a:p>
        </p:txBody>
      </p:sp>
    </p:spTree>
    <p:extLst>
      <p:ext uri="{BB962C8B-B14F-4D97-AF65-F5344CB8AC3E}">
        <p14:creationId xmlns:p14="http://schemas.microsoft.com/office/powerpoint/2010/main" val="2520843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結論？</a:t>
            </a:r>
          </a:p>
        </p:txBody>
      </p:sp>
      <p:sp>
        <p:nvSpPr>
          <p:cNvPr id="3" name="コンテンツ プレースホルダー 2"/>
          <p:cNvSpPr>
            <a:spLocks noGrp="1"/>
          </p:cNvSpPr>
          <p:nvPr>
            <p:ph idx="1"/>
          </p:nvPr>
        </p:nvSpPr>
        <p:spPr>
          <a:xfrm>
            <a:off x="200472" y="764727"/>
            <a:ext cx="9577064" cy="5687977"/>
          </a:xfrm>
        </p:spPr>
        <p:txBody>
          <a:bodyPr>
            <a:normAutofit/>
          </a:bodyPr>
          <a:lstStyle/>
          <a:p>
            <a:pPr algn="l"/>
            <a:r>
              <a:rPr kumimoji="1" lang="ja-JP" altLang="en-US" sz="2400" dirty="0"/>
              <a:t>案０：</a:t>
            </a:r>
            <a:r>
              <a:rPr lang="en-US" altLang="ja-JP" sz="2400" dirty="0"/>
              <a:t>spp.py</a:t>
            </a:r>
            <a:r>
              <a:rPr lang="ja-JP" altLang="en-US" sz="2400" dirty="0"/>
              <a:t>－バリデーション＋</a:t>
            </a:r>
            <a:r>
              <a:rPr lang="en-US" altLang="ja-JP" sz="2400" dirty="0"/>
              <a:t>OpenStack</a:t>
            </a:r>
            <a:r>
              <a:rPr lang="ja-JP" altLang="en-US" sz="2400" dirty="0"/>
              <a:t>対応だと、現状のコードはほとんど残らない、</a:t>
            </a:r>
            <a:r>
              <a:rPr lang="en-US" altLang="ja-JP" sz="2400" dirty="0"/>
              <a:t>Text/TCP</a:t>
            </a:r>
            <a:r>
              <a:rPr lang="ja-JP" altLang="en-US" sz="2400" dirty="0"/>
              <a:t>という独自プロトコルをどこまで排除するか次第？</a:t>
            </a:r>
            <a:endParaRPr kumimoji="1" lang="en-US" altLang="ja-JP" sz="2400" dirty="0"/>
          </a:p>
          <a:p>
            <a:r>
              <a:rPr kumimoji="1" lang="ja-JP" altLang="en-US" sz="2400" dirty="0"/>
              <a:t>案１：作るのに結構ノウハウや考慮点が</a:t>
            </a:r>
            <a:r>
              <a:rPr lang="ja-JP" altLang="en-US" sz="2400" dirty="0"/>
              <a:t>必要。拡張性は</a:t>
            </a:r>
            <a:r>
              <a:rPr lang="ja-JP" altLang="en-US" sz="2400" dirty="0" err="1"/>
              <a:t>そこそこ</a:t>
            </a:r>
            <a:r>
              <a:rPr lang="ja-JP" altLang="en-US" sz="2400" dirty="0"/>
              <a:t>。</a:t>
            </a:r>
            <a:endParaRPr lang="en-US" altLang="ja-JP" sz="2400" dirty="0"/>
          </a:p>
          <a:p>
            <a:r>
              <a:rPr lang="ja-JP" altLang="en-US" sz="2400" dirty="0"/>
              <a:t>案２：</a:t>
            </a:r>
            <a:r>
              <a:rPr lang="en-US" altLang="ja-JP" sz="2400" dirty="0" err="1"/>
              <a:t>ovs-vsctl</a:t>
            </a:r>
            <a:r>
              <a:rPr lang="ja-JP" altLang="en-US" sz="2400" dirty="0"/>
              <a:t>相当というと親和性の高い人は多いのでは？機能追加性は</a:t>
            </a:r>
            <a:r>
              <a:rPr lang="ja-JP" altLang="en-US" sz="2400" dirty="0" err="1"/>
              <a:t>そこそこ</a:t>
            </a:r>
            <a:r>
              <a:rPr lang="ja-JP" altLang="en-US" sz="2400" dirty="0"/>
              <a:t>。</a:t>
            </a:r>
            <a:endParaRPr lang="en-US" altLang="ja-JP" sz="2400" dirty="0"/>
          </a:p>
          <a:p>
            <a:r>
              <a:rPr kumimoji="1" lang="ja-JP" altLang="en-US" sz="2400" dirty="0"/>
              <a:t>案３：</a:t>
            </a:r>
            <a:r>
              <a:rPr lang="en-US" altLang="ja-JP" sz="2400" dirty="0"/>
              <a:t> </a:t>
            </a:r>
            <a:r>
              <a:rPr lang="en-US" altLang="ja-JP" sz="2400" dirty="0" err="1"/>
              <a:t>RapidMQ</a:t>
            </a:r>
            <a:r>
              <a:rPr lang="ja-JP" altLang="en-US" sz="2400" dirty="0"/>
              <a:t>などのミドルウェアのインストールは必要だが、</a:t>
            </a:r>
            <a:r>
              <a:rPr kumimoji="1" lang="ja-JP" altLang="en-US" sz="2400" dirty="0"/>
              <a:t>作るのは簡単そう。拡張性は頑張ればできそうだが、労多くして実りなし？</a:t>
            </a:r>
            <a:endParaRPr kumimoji="1" lang="en-US" altLang="ja-JP" sz="2400" dirty="0"/>
          </a:p>
          <a:p>
            <a:r>
              <a:rPr lang="en-US" altLang="ja-JP" sz="2000" dirty="0"/>
              <a:t>OpenStack</a:t>
            </a:r>
            <a:r>
              <a:rPr lang="ja-JP" altLang="en-US" sz="2000" dirty="0"/>
              <a:t>側の観点もあるので、</a:t>
            </a:r>
            <a:r>
              <a:rPr lang="en-US" altLang="ja-JP" sz="2000" dirty="0"/>
              <a:t>VA</a:t>
            </a:r>
            <a:r>
              <a:rPr lang="ja-JP" altLang="en-US" sz="2000" dirty="0"/>
              <a:t>社さまも交えて議論？</a:t>
            </a:r>
            <a:endParaRPr kumimoji="1" lang="ja-JP" altLang="en-US" sz="2000" dirty="0"/>
          </a:p>
        </p:txBody>
      </p:sp>
    </p:spTree>
    <p:extLst>
      <p:ext uri="{BB962C8B-B14F-4D97-AF65-F5344CB8AC3E}">
        <p14:creationId xmlns:p14="http://schemas.microsoft.com/office/powerpoint/2010/main" val="50201561"/>
      </p:ext>
    </p:extLst>
  </p:cSld>
  <p:clrMapOvr>
    <a:masterClrMapping/>
  </p:clrMapOvr>
</p:sld>
</file>

<file path=ppt/theme/theme1.xml><?xml version="1.0" encoding="utf-8"?>
<a:theme xmlns:a="http://schemas.openxmlformats.org/drawingml/2006/main" name="Office テーマ">
  <a:themeElements>
    <a:clrScheme name="社員証配色">
      <a:dk1>
        <a:srgbClr val="4F4A46"/>
      </a:dk1>
      <a:lt1>
        <a:srgbClr val="FFFFFF"/>
      </a:lt1>
      <a:dk2>
        <a:srgbClr val="000000"/>
      </a:dk2>
      <a:lt2>
        <a:srgbClr val="B0B5B9"/>
      </a:lt2>
      <a:accent1>
        <a:srgbClr val="07A0C3"/>
      </a:accent1>
      <a:accent2>
        <a:srgbClr val="DD1C1A"/>
      </a:accent2>
      <a:accent3>
        <a:srgbClr val="F0C808"/>
      </a:accent3>
      <a:accent4>
        <a:srgbClr val="C2E812"/>
      </a:accent4>
      <a:accent5>
        <a:srgbClr val="C3F2FD"/>
      </a:accent5>
      <a:accent6>
        <a:srgbClr val="F9CBCB"/>
      </a:accent6>
      <a:hlink>
        <a:srgbClr val="0000FF"/>
      </a:hlink>
      <a:folHlink>
        <a:srgbClr val="800080"/>
      </a:folHlink>
    </a:clrScheme>
    <a:fontScheme name="メイリオ+メイリオ">
      <a:majorFont>
        <a:latin typeface="メイリオ"/>
        <a:ea typeface="メイリオ"/>
        <a:cs typeface=""/>
      </a:majorFont>
      <a:minorFont>
        <a:latin typeface="メイリオ"/>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20000"/>
            <a:lumOff val="80000"/>
          </a:schemeClr>
        </a:solidFill>
        <a:ln>
          <a:solidFill>
            <a:schemeClr val="accent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4色1青_2016r3.potx" id="{FD220688-37E0-4CB2-A158-C0CB788AA961}" vid="{D4E3D4E0-88B4-49BB-B291-7387918BF9E1}"/>
    </a:ext>
  </a:extLst>
</a:theme>
</file>

<file path=ppt/theme/theme2.xml><?xml version="1.0" encoding="utf-8"?>
<a:theme xmlns:a="http://schemas.openxmlformats.org/drawingml/2006/main" name="Office テーマ">
  <a:themeElements>
    <a:clrScheme name="社員証配色">
      <a:dk1>
        <a:srgbClr val="4F4A46"/>
      </a:dk1>
      <a:lt1>
        <a:srgbClr val="FFFFFF"/>
      </a:lt1>
      <a:dk2>
        <a:srgbClr val="000000"/>
      </a:dk2>
      <a:lt2>
        <a:srgbClr val="B0B5B9"/>
      </a:lt2>
      <a:accent1>
        <a:srgbClr val="07A0C3"/>
      </a:accent1>
      <a:accent2>
        <a:srgbClr val="DD1C1A"/>
      </a:accent2>
      <a:accent3>
        <a:srgbClr val="F0C808"/>
      </a:accent3>
      <a:accent4>
        <a:srgbClr val="C2E812"/>
      </a:accent4>
      <a:accent5>
        <a:srgbClr val="C3F2FD"/>
      </a:accent5>
      <a:accent6>
        <a:srgbClr val="F9CBCB"/>
      </a:accent6>
      <a:hlink>
        <a:srgbClr val="0000FF"/>
      </a:hlink>
      <a:folHlink>
        <a:srgbClr val="800080"/>
      </a:folHlink>
    </a:clrScheme>
    <a:fontScheme name="メイリオ+メイリオ">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社員証配色">
      <a:dk1>
        <a:srgbClr val="4F4A46"/>
      </a:dk1>
      <a:lt1>
        <a:srgbClr val="FFFFFF"/>
      </a:lt1>
      <a:dk2>
        <a:srgbClr val="000000"/>
      </a:dk2>
      <a:lt2>
        <a:srgbClr val="B0B5B9"/>
      </a:lt2>
      <a:accent1>
        <a:srgbClr val="07A0C3"/>
      </a:accent1>
      <a:accent2>
        <a:srgbClr val="DD1C1A"/>
      </a:accent2>
      <a:accent3>
        <a:srgbClr val="F0C808"/>
      </a:accent3>
      <a:accent4>
        <a:srgbClr val="C2E812"/>
      </a:accent4>
      <a:accent5>
        <a:srgbClr val="C3F2FD"/>
      </a:accent5>
      <a:accent6>
        <a:srgbClr val="F9CBCB"/>
      </a:accent6>
      <a:hlink>
        <a:srgbClr val="0000FF"/>
      </a:hlink>
      <a:folHlink>
        <a:srgbClr val="800080"/>
      </a:folHlink>
    </a:clrScheme>
    <a:fontScheme name="メイリオ+メイリオ">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1661</Words>
  <Application>Microsoft Office PowerPoint</Application>
  <PresentationFormat>A4 210 x 297 mm</PresentationFormat>
  <Paragraphs>187</Paragraphs>
  <Slides>14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14</vt:i4>
      </vt:variant>
    </vt:vector>
  </HeadingPairs>
  <TitlesOfParts>
    <vt:vector size="18" baseType="lpstr">
      <vt:lpstr>Arial Unicode MS</vt:lpstr>
      <vt:lpstr>メイリオ</vt:lpstr>
      <vt:lpstr>Arial</vt:lpstr>
      <vt:lpstr>Office テーマ</vt:lpstr>
      <vt:lpstr>sppコマンド機能の実装と拡張方針について</vt:lpstr>
      <vt:lpstr>機能要件</vt:lpstr>
      <vt:lpstr>課題</vt:lpstr>
      <vt:lpstr>【課題】検討の前提／要件</vt:lpstr>
      <vt:lpstr>対案実装イメージ（１／４）</vt:lpstr>
      <vt:lpstr>対案実装イメージ（２／４）</vt:lpstr>
      <vt:lpstr>対案実装イメージ（３／４）</vt:lpstr>
      <vt:lpstr>対案実装イメージ（４／４）</vt:lpstr>
      <vt:lpstr>結論？</vt:lpstr>
      <vt:lpstr>PowerPoint プレゼンテーション</vt:lpstr>
      <vt:lpstr>Spp_vf実装（中）の概要</vt:lpstr>
      <vt:lpstr>spp_nfvの実装</vt:lpstr>
      <vt:lpstr>spp.pyとの接続対応</vt:lpstr>
      <vt:lpstr>考察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2017-02-10T04:13:29Z</dcterms:created>
  <dcterms:modified xsi:type="dcterms:W3CDTF">2017-08-09T10:10:04Z</dcterms:modified>
</cp:coreProperties>
</file>