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1" r:id="rId15"/>
    <p:sldId id="272" r:id="rId16"/>
    <p:sldId id="281" r:id="rId17"/>
    <p:sldId id="273" r:id="rId18"/>
    <p:sldId id="274" r:id="rId19"/>
    <p:sldId id="275" r:id="rId20"/>
    <p:sldId id="276" r:id="rId21"/>
    <p:sldId id="277" r:id="rId22"/>
    <p:sldId id="278" r:id="rId23"/>
    <p:sldId id="279" r:id="rId24"/>
    <p:sldId id="280" r:id="rId25"/>
    <p:sldId id="284" r:id="rId26"/>
    <p:sldId id="285" r:id="rId27"/>
    <p:sldId id="291" r:id="rId28"/>
    <p:sldId id="287" r:id="rId29"/>
    <p:sldId id="288" r:id="rId30"/>
    <p:sldId id="290" r:id="rId31"/>
    <p:sldId id="289" r:id="rId32"/>
    <p:sldId id="292" r:id="rId33"/>
    <p:sldId id="294"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autoAdjust="0"/>
    <p:restoredTop sz="94605" autoAdjust="0"/>
  </p:normalViewPr>
  <p:slideViewPr>
    <p:cSldViewPr snapToGrid="0" snapToObjects="1">
      <p:cViewPr varScale="1">
        <p:scale>
          <a:sx n="83" d="100"/>
          <a:sy n="83" d="100"/>
        </p:scale>
        <p:origin x="-12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71DCF6-D633-194A-9C5D-7151C98F4CB5}"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extLst>
      <p:ext uri="{BB962C8B-B14F-4D97-AF65-F5344CB8AC3E}">
        <p14:creationId xmlns:p14="http://schemas.microsoft.com/office/powerpoint/2010/main" val="28509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1DCF6-D633-194A-9C5D-7151C98F4CB5}"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2151529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1DCF6-D633-194A-9C5D-7151C98F4CB5}"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38317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71DCF6-D633-194A-9C5D-7151C98F4CB5}"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3881730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71DCF6-D633-194A-9C5D-7151C98F4CB5}" type="datetimeFigureOut">
              <a:rPr lang="en-US" smtClean="0"/>
              <a:t>1/24/18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8079A4-7AA8-4A4F-87E2-7781EC5097DD}" type="slidenum">
              <a:rPr lang="en-US" smtClean="0"/>
              <a:pPr/>
              <a:t>‹#›</a:t>
            </a:fld>
            <a:endParaRPr lang="en-US"/>
          </a:p>
        </p:txBody>
      </p:sp>
    </p:spTree>
    <p:extLst>
      <p:ext uri="{BB962C8B-B14F-4D97-AF65-F5344CB8AC3E}">
        <p14:creationId xmlns:p14="http://schemas.microsoft.com/office/powerpoint/2010/main" val="4056651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71DCF6-D633-194A-9C5D-7151C98F4CB5}"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4192668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71DCF6-D633-194A-9C5D-7151C98F4CB5}" type="datetimeFigureOut">
              <a:rPr lang="en-US" smtClean="0"/>
              <a:t>1/24/18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392904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71DCF6-D633-194A-9C5D-7151C98F4CB5}" type="datetimeFigureOut">
              <a:rPr lang="en-US" smtClean="0"/>
              <a:t>1/24/18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67342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71DCF6-D633-194A-9C5D-7151C98F4CB5}" type="datetimeFigureOut">
              <a:rPr lang="en-US" smtClean="0"/>
              <a:t>1/24/18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71234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1DCF6-D633-194A-9C5D-7151C98F4CB5}"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extLst>
      <p:ext uri="{BB962C8B-B14F-4D97-AF65-F5344CB8AC3E}">
        <p14:creationId xmlns:p14="http://schemas.microsoft.com/office/powerpoint/2010/main" val="421159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71DCF6-D633-194A-9C5D-7151C98F4CB5}" type="datetimeFigureOut">
              <a:rPr lang="en-US" smtClean="0"/>
              <a:t>1/24/18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2E033F-BE05-1149-8E9A-029BA4E0B8D0}" type="slidenum">
              <a:rPr lang="en-US" smtClean="0"/>
              <a:t>‹#›</a:t>
            </a:fld>
            <a:endParaRPr lang="en-US"/>
          </a:p>
        </p:txBody>
      </p:sp>
    </p:spTree>
    <p:extLst>
      <p:ext uri="{BB962C8B-B14F-4D97-AF65-F5344CB8AC3E}">
        <p14:creationId xmlns:p14="http://schemas.microsoft.com/office/powerpoint/2010/main" val="196510666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71DCF6-D633-194A-9C5D-7151C98F4CB5}" type="datetimeFigureOut">
              <a:rPr lang="en-US" smtClean="0"/>
              <a:t>1/24/18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E033F-BE05-1149-8E9A-029BA4E0B8D0}" type="slidenum">
              <a:rPr lang="en-US" smtClean="0"/>
              <a:t>‹#›</a:t>
            </a:fld>
            <a:endParaRPr lang="en-US"/>
          </a:p>
        </p:txBody>
      </p:sp>
    </p:spTree>
    <p:extLst>
      <p:ext uri="{BB962C8B-B14F-4D97-AF65-F5344CB8AC3E}">
        <p14:creationId xmlns:p14="http://schemas.microsoft.com/office/powerpoint/2010/main" val="1164641380"/>
      </p:ext>
    </p:extLst>
  </p:cSld>
  <p:clrMap bg1="lt1" tx1="dk1" bg2="lt2" tx2="dk2" accent1="accent1" accent2="accent2" accent3="accent3" accent4="accent4" accent5="accent5" accent6="accent6" hlink="hlink" folHlink="folHlink"/>
  <p:sldLayoutIdLst>
    <p:sldLayoutId id="2147484161" r:id="rId1"/>
    <p:sldLayoutId id="2147484162" r:id="rId2"/>
    <p:sldLayoutId id="2147484163" r:id="rId3"/>
    <p:sldLayoutId id="2147484164" r:id="rId4"/>
    <p:sldLayoutId id="2147484165" r:id="rId5"/>
    <p:sldLayoutId id="2147484166" r:id="rId6"/>
    <p:sldLayoutId id="2147484167" r:id="rId7"/>
    <p:sldLayoutId id="2147484168" r:id="rId8"/>
    <p:sldLayoutId id="2147484169" r:id="rId9"/>
    <p:sldLayoutId id="2147484170" r:id="rId10"/>
    <p:sldLayoutId id="21474841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aseball-reference.com/" TargetMode="External"/><Relationship Id="rId3" Type="http://schemas.openxmlformats.org/officeDocument/2006/relationships/hyperlink" Target="https://www.baseball-reference.com/players/r/ruthba01.s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imdb.com/" TargetMode="External"/><Relationship Id="rId3" Type="http://schemas.openxmlformats.org/officeDocument/2006/relationships/hyperlink" Target="http://www.imdb.com/name/nm000009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What is Data Science	</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Haiyan</a:t>
            </a:r>
            <a:r>
              <a:rPr lang="en-US" dirty="0" smtClean="0"/>
              <a:t> Cheng </a:t>
            </a:r>
          </a:p>
          <a:p>
            <a:r>
              <a:rPr lang="en-US" dirty="0" smtClean="0"/>
              <a:t>Willamette University</a:t>
            </a:r>
          </a:p>
          <a:p>
            <a:r>
              <a:rPr lang="en-US" dirty="0" smtClean="0"/>
              <a:t>CS-429 </a:t>
            </a:r>
          </a:p>
          <a:p>
            <a:r>
              <a:rPr lang="en-US" dirty="0" smtClean="0"/>
              <a:t>Spring 2018</a:t>
            </a:r>
            <a:endParaRPr lang="en-US" dirty="0"/>
          </a:p>
        </p:txBody>
      </p:sp>
    </p:spTree>
    <p:extLst>
      <p:ext uri="{BB962C8B-B14F-4D97-AF65-F5344CB8AC3E}">
        <p14:creationId xmlns:p14="http://schemas.microsoft.com/office/powerpoint/2010/main" val="400954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Perspective of </a:t>
            </a:r>
            <a:r>
              <a:rPr lang="en-US" dirty="0" err="1" smtClean="0"/>
              <a:t>datafication</a:t>
            </a:r>
            <a:r>
              <a:rPr lang="en-US" dirty="0" smtClean="0"/>
              <a:t>	</a:t>
            </a:r>
            <a:endParaRPr lang="en-US" dirty="0"/>
          </a:p>
        </p:txBody>
      </p:sp>
      <p:sp>
        <p:nvSpPr>
          <p:cNvPr id="3" name="Content Placeholder 2"/>
          <p:cNvSpPr>
            <a:spLocks noGrp="1"/>
          </p:cNvSpPr>
          <p:nvPr>
            <p:ph idx="1"/>
          </p:nvPr>
        </p:nvSpPr>
        <p:spPr/>
        <p:txBody>
          <a:bodyPr/>
          <a:lstStyle/>
          <a:p>
            <a:r>
              <a:rPr lang="en-US" dirty="0" smtClean="0"/>
              <a:t>“Once we </a:t>
            </a:r>
            <a:r>
              <a:rPr lang="en-US" dirty="0" err="1" smtClean="0"/>
              <a:t>datafy</a:t>
            </a:r>
            <a:r>
              <a:rPr lang="en-US" dirty="0" smtClean="0"/>
              <a:t> things, we can transform their purpose and turn the information into new forms of value.”</a:t>
            </a:r>
          </a:p>
          <a:p>
            <a:endParaRPr lang="en-US" dirty="0"/>
          </a:p>
          <a:p>
            <a:r>
              <a:rPr lang="en-US" dirty="0" smtClean="0"/>
              <a:t>Who is “WE”? What are the “VALUE”</a:t>
            </a:r>
          </a:p>
          <a:p>
            <a:pPr marL="0" indent="0">
              <a:buNone/>
            </a:pPr>
            <a:endParaRPr lang="en-US" dirty="0"/>
          </a:p>
        </p:txBody>
      </p:sp>
    </p:spTree>
    <p:extLst>
      <p:ext uri="{BB962C8B-B14F-4D97-AF65-F5344CB8AC3E}">
        <p14:creationId xmlns:p14="http://schemas.microsoft.com/office/powerpoint/2010/main" val="23349366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Modelers</a:t>
            </a:r>
          </a:p>
          <a:p>
            <a:r>
              <a:rPr lang="en-US" dirty="0" smtClean="0"/>
              <a:t>Business owner, entrepreneurs</a:t>
            </a:r>
          </a:p>
          <a:p>
            <a:endParaRPr lang="en-US" dirty="0"/>
          </a:p>
          <a:p>
            <a:r>
              <a:rPr lang="en-US" dirty="0" smtClean="0"/>
              <a:t>Getting people to buy stuff</a:t>
            </a:r>
          </a:p>
          <a:p>
            <a:r>
              <a:rPr lang="en-US" dirty="0" smtClean="0"/>
              <a:t>Increased efficiency</a:t>
            </a:r>
          </a:p>
          <a:p>
            <a:r>
              <a:rPr lang="en-US" dirty="0" smtClean="0"/>
              <a:t>Welfare of human being</a:t>
            </a:r>
          </a:p>
          <a:p>
            <a:endParaRPr lang="en-US" dirty="0"/>
          </a:p>
        </p:txBody>
      </p:sp>
    </p:spTree>
    <p:extLst>
      <p:ext uri="{BB962C8B-B14F-4D97-AF65-F5344CB8AC3E}">
        <p14:creationId xmlns:p14="http://schemas.microsoft.com/office/powerpoint/2010/main" val="25314346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 1 of Data Science</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a:t>Metamarket</a:t>
            </a:r>
            <a:r>
              <a:rPr lang="en-US" dirty="0"/>
              <a:t> CEO Mike </a:t>
            </a:r>
            <a:r>
              <a:rPr lang="en-US" dirty="0" err="1"/>
              <a:t>Driscolli</a:t>
            </a:r>
            <a:r>
              <a:rPr lang="en-US" dirty="0"/>
              <a:t> (on </a:t>
            </a:r>
            <a:r>
              <a:rPr lang="en-US" dirty="0" err="1"/>
              <a:t>Quora</a:t>
            </a:r>
            <a:r>
              <a:rPr lang="en-US" dirty="0"/>
              <a:t> discussion from 2010 on “What is Data Science”): </a:t>
            </a:r>
            <a:endParaRPr lang="en-US" dirty="0" smtClean="0"/>
          </a:p>
          <a:p>
            <a:pPr marL="0" indent="0">
              <a:buNone/>
            </a:pPr>
            <a:endParaRPr lang="en-US" dirty="0" smtClean="0">
              <a:effectLst/>
            </a:endParaRPr>
          </a:p>
          <a:p>
            <a:pPr marL="457200" lvl="1" indent="0">
              <a:buNone/>
            </a:pPr>
            <a:r>
              <a:rPr lang="en-US" i="1" dirty="0"/>
              <a:t>Data Science, as practiced, is a blend of Red-Bull-fueled hacking and espresso-inspired statistics. </a:t>
            </a:r>
            <a:endParaRPr lang="en-US" i="1" dirty="0" smtClean="0"/>
          </a:p>
          <a:p>
            <a:pPr marL="457200" lvl="1" indent="0">
              <a:buNone/>
            </a:pPr>
            <a:endParaRPr lang="en-US" dirty="0" smtClean="0">
              <a:effectLst/>
            </a:endParaRPr>
          </a:p>
          <a:p>
            <a:r>
              <a:rPr lang="en-US" i="1" dirty="0"/>
              <a:t>But data science is not merely hacking—because when hackers finish debugging their Bash one-liners and Pig scripts, few of them care about non-Euclidean distance metrics. </a:t>
            </a:r>
            <a:endParaRPr lang="en-US" dirty="0" smtClean="0">
              <a:effectLst/>
            </a:endParaRPr>
          </a:p>
          <a:p>
            <a:r>
              <a:rPr lang="en-US" i="1" dirty="0"/>
              <a:t>And data science is not merely statistics, because when statisticians finish theorizing the perfect model, few could read a tab-delimited file into R if their job depended on it. </a:t>
            </a:r>
            <a:endParaRPr lang="en-US" dirty="0" smtClean="0">
              <a:effectLst/>
            </a:endParaRPr>
          </a:p>
          <a:p>
            <a:r>
              <a:rPr lang="en-US" i="1" dirty="0"/>
              <a:t>Data science is the civil engineering of data. Its acolytes possess a practical knowledge of tools and materials, coupled with a theoretical understanding of what’s possible. </a:t>
            </a:r>
            <a:endParaRPr lang="en-US" dirty="0" smtClean="0">
              <a:effectLst/>
            </a:endParaRPr>
          </a:p>
          <a:p>
            <a:endParaRPr lang="en-US" dirty="0"/>
          </a:p>
        </p:txBody>
      </p:sp>
    </p:spTree>
    <p:extLst>
      <p:ext uri="{BB962C8B-B14F-4D97-AF65-F5344CB8AC3E}">
        <p14:creationId xmlns:p14="http://schemas.microsoft.com/office/powerpoint/2010/main" val="23909185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 2 of Data Science</a:t>
            </a:r>
            <a:endParaRPr lang="en-US" dirty="0"/>
          </a:p>
        </p:txBody>
      </p:sp>
      <p:pic>
        <p:nvPicPr>
          <p:cNvPr id="5" name="Picture 4" descr="Data_Science_V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333" y="1397000"/>
            <a:ext cx="5401733" cy="5156200"/>
          </a:xfrm>
          <a:prstGeom prst="rect">
            <a:avLst/>
          </a:prstGeom>
        </p:spPr>
      </p:pic>
      <p:sp>
        <p:nvSpPr>
          <p:cNvPr id="6" name="TextBox 5"/>
          <p:cNvSpPr txBox="1"/>
          <p:nvPr/>
        </p:nvSpPr>
        <p:spPr>
          <a:xfrm>
            <a:off x="3895323" y="6457890"/>
            <a:ext cx="5248677" cy="400110"/>
          </a:xfrm>
          <a:prstGeom prst="rect">
            <a:avLst/>
          </a:prstGeom>
          <a:noFill/>
        </p:spPr>
        <p:txBody>
          <a:bodyPr wrap="square" rtlCol="0">
            <a:spAutoFit/>
          </a:bodyPr>
          <a:lstStyle/>
          <a:p>
            <a:r>
              <a:rPr lang="en-US" sz="2000" b="1" dirty="0" smtClean="0"/>
              <a:t>Drew Conway’s Venn diagram of data science</a:t>
            </a:r>
          </a:p>
        </p:txBody>
      </p:sp>
    </p:spTree>
    <p:extLst>
      <p:ext uri="{BB962C8B-B14F-4D97-AF65-F5344CB8AC3E}">
        <p14:creationId xmlns:p14="http://schemas.microsoft.com/office/powerpoint/2010/main" val="325560811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Opinion 3 of Data Science</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Vasant</a:t>
            </a:r>
            <a:r>
              <a:rPr lang="en-US" dirty="0"/>
              <a:t> </a:t>
            </a:r>
            <a:r>
              <a:rPr lang="en-US" dirty="0" err="1"/>
              <a:t>Dhar</a:t>
            </a:r>
            <a:r>
              <a:rPr lang="en-US" dirty="0"/>
              <a:t>, in the article “Data Science and Prediction”, Communications of the ACM, Dec 2013, makes the following three big points: </a:t>
            </a:r>
            <a:endParaRPr lang="en-US" dirty="0" smtClean="0">
              <a:effectLst/>
            </a:endParaRPr>
          </a:p>
          <a:p>
            <a:pPr marL="457200" lvl="1" indent="0">
              <a:buNone/>
            </a:pPr>
            <a:endParaRPr lang="en-US" dirty="0" smtClean="0">
              <a:effectLst/>
            </a:endParaRPr>
          </a:p>
          <a:p>
            <a:r>
              <a:rPr lang="en-US" dirty="0"/>
              <a:t> </a:t>
            </a:r>
            <a:r>
              <a:rPr lang="en-US" i="1" dirty="0"/>
              <a:t>Data Science is the study of the generalizable extraction of knowledge from data. </a:t>
            </a:r>
            <a:endParaRPr lang="en-US" dirty="0" smtClean="0">
              <a:effectLst/>
            </a:endParaRPr>
          </a:p>
          <a:p>
            <a:r>
              <a:rPr lang="en-US" dirty="0"/>
              <a:t>•  </a:t>
            </a:r>
            <a:r>
              <a:rPr lang="en-US" i="1" dirty="0"/>
              <a:t>A common requirement in assessing whether new knowledge is actionable for decision making is its predictive power, not just its ability to explain the past. </a:t>
            </a:r>
            <a:endParaRPr lang="en-US" dirty="0" smtClean="0">
              <a:effectLst/>
            </a:endParaRPr>
          </a:p>
          <a:p>
            <a:r>
              <a:rPr lang="en-US" dirty="0"/>
              <a:t>•  </a:t>
            </a:r>
            <a:r>
              <a:rPr lang="en-US" i="1" dirty="0"/>
              <a:t>A data scientist requires an integrated skill set spanning math, ML, statistics, computer science, along with a deep understanding of the craft of problem formulation to engineer effective solutions. </a:t>
            </a:r>
            <a:endParaRPr lang="en-US" dirty="0" smtClean="0">
              <a:effectLst/>
            </a:endParaRPr>
          </a:p>
          <a:p>
            <a:endParaRPr lang="en-US" dirty="0"/>
          </a:p>
        </p:txBody>
      </p:sp>
    </p:spTree>
    <p:extLst>
      <p:ext uri="{BB962C8B-B14F-4D97-AF65-F5344CB8AC3E}">
        <p14:creationId xmlns:p14="http://schemas.microsoft.com/office/powerpoint/2010/main" val="35130264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 science profile</a:t>
            </a:r>
            <a:endParaRPr lang="en-US" dirty="0"/>
          </a:p>
        </p:txBody>
      </p:sp>
      <p:sp>
        <p:nvSpPr>
          <p:cNvPr id="3" name="Content Placeholder 2"/>
          <p:cNvSpPr>
            <a:spLocks noGrp="1"/>
          </p:cNvSpPr>
          <p:nvPr>
            <p:ph idx="1"/>
          </p:nvPr>
        </p:nvSpPr>
        <p:spPr/>
        <p:txBody>
          <a:bodyPr>
            <a:normAutofit/>
          </a:bodyPr>
          <a:lstStyle/>
          <a:p>
            <a:r>
              <a:rPr lang="en-US" dirty="0" smtClean="0"/>
              <a:t>Computer Science</a:t>
            </a:r>
          </a:p>
          <a:p>
            <a:r>
              <a:rPr lang="en-US" dirty="0" smtClean="0">
                <a:effectLst/>
              </a:rPr>
              <a:t>Math</a:t>
            </a:r>
          </a:p>
          <a:p>
            <a:r>
              <a:rPr lang="en-US" dirty="0" smtClean="0"/>
              <a:t>Statistics</a:t>
            </a:r>
          </a:p>
          <a:p>
            <a:r>
              <a:rPr lang="en-US" dirty="0" smtClean="0">
                <a:effectLst/>
              </a:rPr>
              <a:t>Machine learning</a:t>
            </a:r>
          </a:p>
          <a:p>
            <a:r>
              <a:rPr lang="en-US" dirty="0" smtClean="0"/>
              <a:t>Domain expertise</a:t>
            </a:r>
          </a:p>
          <a:p>
            <a:r>
              <a:rPr lang="en-US" dirty="0" smtClean="0">
                <a:effectLst/>
              </a:rPr>
              <a:t>Communication and presentation skills </a:t>
            </a:r>
          </a:p>
          <a:p>
            <a:r>
              <a:rPr lang="en-US" dirty="0" smtClean="0"/>
              <a:t>Data Visualization</a:t>
            </a:r>
            <a:endParaRPr lang="en-US" dirty="0" smtClean="0">
              <a:effectLst/>
            </a:endParaRPr>
          </a:p>
          <a:p>
            <a:endParaRPr lang="en-US" dirty="0"/>
          </a:p>
        </p:txBody>
      </p:sp>
    </p:spTree>
    <p:extLst>
      <p:ext uri="{BB962C8B-B14F-4D97-AF65-F5344CB8AC3E}">
        <p14:creationId xmlns:p14="http://schemas.microsoft.com/office/powerpoint/2010/main" val="37674833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your data science profile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 Science</a:t>
            </a:r>
          </a:p>
          <a:p>
            <a:r>
              <a:rPr lang="en-US" dirty="0" smtClean="0">
                <a:effectLst/>
              </a:rPr>
              <a:t>Math</a:t>
            </a:r>
          </a:p>
          <a:p>
            <a:r>
              <a:rPr lang="en-US" dirty="0" smtClean="0"/>
              <a:t>Statistics</a:t>
            </a:r>
          </a:p>
          <a:p>
            <a:r>
              <a:rPr lang="en-US" dirty="0" smtClean="0"/>
              <a:t>Domain expertise</a:t>
            </a:r>
          </a:p>
          <a:p>
            <a:r>
              <a:rPr lang="en-US" dirty="0" smtClean="0">
                <a:effectLst/>
              </a:rPr>
              <a:t>Communication and presentation skills </a:t>
            </a:r>
          </a:p>
          <a:p>
            <a:r>
              <a:rPr lang="en-US" dirty="0" smtClean="0"/>
              <a:t>Data Visualization</a:t>
            </a:r>
          </a:p>
          <a:p>
            <a:r>
              <a:rPr lang="en-US" dirty="0" smtClean="0">
                <a:effectLst/>
              </a:rPr>
              <a:t>Python</a:t>
            </a:r>
          </a:p>
          <a:p>
            <a:r>
              <a:rPr lang="en-US" dirty="0" smtClean="0"/>
              <a:t>R</a:t>
            </a:r>
          </a:p>
          <a:p>
            <a:r>
              <a:rPr lang="en-US" dirty="0" err="1" smtClean="0">
                <a:effectLst/>
              </a:rPr>
              <a:t>Matlab</a:t>
            </a:r>
            <a:endParaRPr lang="en-US" dirty="0" smtClean="0">
              <a:effectLst/>
            </a:endParaRPr>
          </a:p>
          <a:p>
            <a:endParaRPr lang="en-US" dirty="0"/>
          </a:p>
        </p:txBody>
      </p:sp>
    </p:spTree>
    <p:extLst>
      <p:ext uri="{BB962C8B-B14F-4D97-AF65-F5344CB8AC3E}">
        <p14:creationId xmlns:p14="http://schemas.microsoft.com/office/powerpoint/2010/main" val="33007074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Appreciating Data</a:t>
            </a:r>
            <a:endParaRPr lang="en-US" dirty="0"/>
          </a:p>
        </p:txBody>
      </p:sp>
      <p:sp>
        <p:nvSpPr>
          <p:cNvPr id="3" name="Content Placeholder 2"/>
          <p:cNvSpPr>
            <a:spLocks noGrp="1"/>
          </p:cNvSpPr>
          <p:nvPr>
            <p:ph idx="1"/>
          </p:nvPr>
        </p:nvSpPr>
        <p:spPr/>
        <p:txBody>
          <a:bodyPr>
            <a:normAutofit fontScale="92500"/>
          </a:bodyPr>
          <a:lstStyle/>
          <a:p>
            <a:r>
              <a:rPr lang="en-US" dirty="0" smtClean="0"/>
              <a:t>Computer Scientists </a:t>
            </a:r>
            <a:r>
              <a:rPr lang="en-US" dirty="0"/>
              <a:t>d</a:t>
            </a:r>
            <a:r>
              <a:rPr lang="en-US" dirty="0" smtClean="0"/>
              <a:t>o not naturally appreciate data: it’s just stuff to run through a program</a:t>
            </a:r>
            <a:endParaRPr lang="en-US" dirty="0"/>
          </a:p>
          <a:p>
            <a:r>
              <a:rPr lang="en-US" dirty="0" smtClean="0"/>
              <a:t>The usual way to test algorithm performance is to run the implementation on “random data” </a:t>
            </a:r>
          </a:p>
          <a:p>
            <a:r>
              <a:rPr lang="en-US" dirty="0" smtClean="0"/>
              <a:t>BUT...</a:t>
            </a:r>
          </a:p>
          <a:p>
            <a:r>
              <a:rPr lang="en-US" dirty="0" smtClean="0"/>
              <a:t>Interesting data sets are a scarce resource, which requires hard work and imagination to obtain.</a:t>
            </a:r>
            <a:endParaRPr lang="en-US" dirty="0"/>
          </a:p>
        </p:txBody>
      </p:sp>
    </p:spTree>
    <p:extLst>
      <p:ext uri="{BB962C8B-B14F-4D97-AF65-F5344CB8AC3E}">
        <p14:creationId xmlns:p14="http://schemas.microsoft.com/office/powerpoint/2010/main" val="517411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Scientist </a:t>
            </a:r>
            <a:r>
              <a:rPr lang="en-US" dirty="0" err="1" smtClean="0"/>
              <a:t>vs</a:t>
            </a:r>
            <a:r>
              <a:rPr lang="en-US" dirty="0" smtClean="0"/>
              <a:t> Real scientists</a:t>
            </a:r>
            <a:endParaRPr lang="en-US" dirty="0"/>
          </a:p>
        </p:txBody>
      </p:sp>
      <p:sp>
        <p:nvSpPr>
          <p:cNvPr id="3" name="Content Placeholder 2"/>
          <p:cNvSpPr>
            <a:spLocks noGrp="1"/>
          </p:cNvSpPr>
          <p:nvPr>
            <p:ph idx="1"/>
          </p:nvPr>
        </p:nvSpPr>
        <p:spPr/>
        <p:txBody>
          <a:bodyPr/>
          <a:lstStyle/>
          <a:p>
            <a:r>
              <a:rPr lang="en-US" dirty="0" smtClean="0"/>
              <a:t>Scientists strive to understand the complicated and messy natural world, while computer scientists build their own clean and virtual worlds. Thus:</a:t>
            </a:r>
          </a:p>
          <a:p>
            <a:r>
              <a:rPr lang="en-US" dirty="0" smtClean="0"/>
              <a:t>Nothing is ever completely true or false in science, while everything is either true or false in computer science/mathematics</a:t>
            </a:r>
            <a:endParaRPr lang="en-US" dirty="0"/>
          </a:p>
        </p:txBody>
      </p:sp>
    </p:spTree>
    <p:extLst>
      <p:ext uri="{BB962C8B-B14F-4D97-AF65-F5344CB8AC3E}">
        <p14:creationId xmlns:p14="http://schemas.microsoft.com/office/powerpoint/2010/main" val="264057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Computer Scientist </a:t>
            </a:r>
            <a:r>
              <a:rPr lang="en-US" dirty="0" err="1" smtClean="0"/>
              <a:t>vs</a:t>
            </a:r>
            <a:r>
              <a:rPr lang="en-US" dirty="0" smtClean="0"/>
              <a:t> Real scientists</a:t>
            </a:r>
            <a:endParaRPr lang="en-US" dirty="0"/>
          </a:p>
        </p:txBody>
      </p:sp>
      <p:sp>
        <p:nvSpPr>
          <p:cNvPr id="3" name="Content Placeholder 2"/>
          <p:cNvSpPr>
            <a:spLocks noGrp="1"/>
          </p:cNvSpPr>
          <p:nvPr>
            <p:ph idx="1"/>
          </p:nvPr>
        </p:nvSpPr>
        <p:spPr/>
        <p:txBody>
          <a:bodyPr/>
          <a:lstStyle/>
          <a:p>
            <a:r>
              <a:rPr lang="en-US" dirty="0" smtClean="0"/>
              <a:t>Scientists are data-driven, while computer scientists are algorithm-driven.</a:t>
            </a:r>
          </a:p>
          <a:p>
            <a:r>
              <a:rPr lang="en-US" dirty="0" smtClean="0"/>
              <a:t>Scientists obsess about discovering things, which computer scientists invent rather than discover.</a:t>
            </a:r>
          </a:p>
        </p:txBody>
      </p:sp>
    </p:spTree>
    <p:extLst>
      <p:ext uri="{BB962C8B-B14F-4D97-AF65-F5344CB8AC3E}">
        <p14:creationId xmlns:p14="http://schemas.microsoft.com/office/powerpoint/2010/main" val="41311456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Data Science Hype</a:t>
            </a:r>
            <a:endParaRPr lang="en-US" dirty="0"/>
          </a:p>
        </p:txBody>
      </p:sp>
      <p:sp>
        <p:nvSpPr>
          <p:cNvPr id="3" name="Content Placeholder 2"/>
          <p:cNvSpPr>
            <a:spLocks noGrp="1"/>
          </p:cNvSpPr>
          <p:nvPr>
            <p:ph idx="1"/>
          </p:nvPr>
        </p:nvSpPr>
        <p:spPr/>
        <p:txBody>
          <a:bodyPr/>
          <a:lstStyle/>
          <a:p>
            <a:r>
              <a:rPr lang="en-US" dirty="0" smtClean="0"/>
              <a:t>Lack of definition around basic terminology</a:t>
            </a:r>
          </a:p>
          <a:p>
            <a:r>
              <a:rPr lang="en-US" dirty="0" smtClean="0"/>
              <a:t>Lack of recognition of researchers in academic and industry</a:t>
            </a:r>
          </a:p>
          <a:p>
            <a:r>
              <a:rPr lang="en-US" dirty="0" smtClean="0"/>
              <a:t>The hype is crazy</a:t>
            </a:r>
          </a:p>
          <a:p>
            <a:r>
              <a:rPr lang="en-US" dirty="0" smtClean="0"/>
              <a:t>Statisticians feels like it’s a rebranding (50 years of data science)</a:t>
            </a:r>
          </a:p>
          <a:p>
            <a:r>
              <a:rPr lang="en-US" dirty="0" smtClean="0"/>
              <a:t>May not be a true science but more of a craft</a:t>
            </a:r>
          </a:p>
          <a:p>
            <a:endParaRPr lang="en-US" dirty="0"/>
          </a:p>
        </p:txBody>
      </p:sp>
    </p:spTree>
    <p:extLst>
      <p:ext uri="{BB962C8B-B14F-4D97-AF65-F5344CB8AC3E}">
        <p14:creationId xmlns:p14="http://schemas.microsoft.com/office/powerpoint/2010/main" val="42842145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Genius </a:t>
            </a:r>
            <a:r>
              <a:rPr lang="en-US" dirty="0" err="1" smtClean="0"/>
              <a:t>vs</a:t>
            </a:r>
            <a:r>
              <a:rPr lang="en-US" dirty="0" smtClean="0"/>
              <a:t> Wisdom	</a:t>
            </a:r>
            <a:endParaRPr lang="en-US" dirty="0"/>
          </a:p>
        </p:txBody>
      </p:sp>
      <p:sp>
        <p:nvSpPr>
          <p:cNvPr id="3" name="Content Placeholder 2"/>
          <p:cNvSpPr>
            <a:spLocks noGrp="1"/>
          </p:cNvSpPr>
          <p:nvPr>
            <p:ph idx="1"/>
          </p:nvPr>
        </p:nvSpPr>
        <p:spPr/>
        <p:txBody>
          <a:bodyPr/>
          <a:lstStyle/>
          <a:p>
            <a:r>
              <a:rPr lang="en-US" dirty="0" smtClean="0"/>
              <a:t>Software developers are hired to produce code</a:t>
            </a:r>
          </a:p>
          <a:p>
            <a:r>
              <a:rPr lang="en-US" dirty="0" smtClean="0"/>
              <a:t>Data scientists are hired to produce insights.</a:t>
            </a:r>
          </a:p>
          <a:p>
            <a:r>
              <a:rPr lang="en-US" dirty="0" smtClean="0"/>
              <a:t>Genius shows in finding the right answer.</a:t>
            </a:r>
          </a:p>
          <a:p>
            <a:r>
              <a:rPr lang="en-US" dirty="0" smtClean="0"/>
              <a:t>Wisdom show in avoiding the wrong answers.</a:t>
            </a:r>
          </a:p>
          <a:p>
            <a:r>
              <a:rPr lang="en-US" dirty="0" smtClean="0"/>
              <a:t>Data science benefit more from wisdom than from genius.</a:t>
            </a:r>
            <a:endParaRPr lang="en-US" dirty="0"/>
          </a:p>
        </p:txBody>
      </p:sp>
    </p:spTree>
    <p:extLst>
      <p:ext uri="{BB962C8B-B14F-4D97-AF65-F5344CB8AC3E}">
        <p14:creationId xmlns:p14="http://schemas.microsoft.com/office/powerpoint/2010/main" val="29282948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Wisdom	</a:t>
            </a:r>
            <a:endParaRPr lang="en-US" dirty="0"/>
          </a:p>
        </p:txBody>
      </p:sp>
      <p:sp>
        <p:nvSpPr>
          <p:cNvPr id="3" name="Content Placeholder 2"/>
          <p:cNvSpPr>
            <a:spLocks noGrp="1"/>
          </p:cNvSpPr>
          <p:nvPr>
            <p:ph idx="1"/>
          </p:nvPr>
        </p:nvSpPr>
        <p:spPr/>
        <p:txBody>
          <a:bodyPr/>
          <a:lstStyle/>
          <a:p>
            <a:r>
              <a:rPr lang="en-US" dirty="0" smtClean="0"/>
              <a:t>Wisdom comes from experience</a:t>
            </a:r>
          </a:p>
          <a:p>
            <a:r>
              <a:rPr lang="en-US" dirty="0" smtClean="0"/>
              <a:t>Wisdom comes from general knowledge</a:t>
            </a:r>
          </a:p>
          <a:p>
            <a:r>
              <a:rPr lang="en-US" dirty="0" smtClean="0"/>
              <a:t>Wisdom comes from listening to others</a:t>
            </a:r>
          </a:p>
          <a:p>
            <a:r>
              <a:rPr lang="en-US" dirty="0" smtClean="0"/>
              <a:t>Wisdom comes from humility, observing how often you have been wrong and why/how.</a:t>
            </a:r>
          </a:p>
          <a:p>
            <a:endParaRPr lang="en-US" dirty="0"/>
          </a:p>
        </p:txBody>
      </p:sp>
    </p:spTree>
    <p:extLst>
      <p:ext uri="{BB962C8B-B14F-4D97-AF65-F5344CB8AC3E}">
        <p14:creationId xmlns:p14="http://schemas.microsoft.com/office/powerpoint/2010/main" val="24484334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curiosity</a:t>
            </a:r>
            <a:endParaRPr lang="en-US" dirty="0"/>
          </a:p>
        </p:txBody>
      </p:sp>
      <p:sp>
        <p:nvSpPr>
          <p:cNvPr id="3" name="Content Placeholder 2"/>
          <p:cNvSpPr>
            <a:spLocks noGrp="1"/>
          </p:cNvSpPr>
          <p:nvPr>
            <p:ph idx="1"/>
          </p:nvPr>
        </p:nvSpPr>
        <p:spPr/>
        <p:txBody>
          <a:bodyPr/>
          <a:lstStyle/>
          <a:p>
            <a:r>
              <a:rPr lang="en-US" dirty="0" smtClean="0"/>
              <a:t>The good data scientist develop a curiosity about the domain/application they are working in.</a:t>
            </a:r>
          </a:p>
          <a:p>
            <a:r>
              <a:rPr lang="en-US" dirty="0" smtClean="0"/>
              <a:t>They talk with the people whose data they are working on.</a:t>
            </a:r>
          </a:p>
          <a:p>
            <a:r>
              <a:rPr lang="en-US" dirty="0" smtClean="0"/>
              <a:t>They read the newspaper every day, to get a broader perspective on the world. </a:t>
            </a:r>
            <a:endParaRPr lang="en-US" dirty="0"/>
          </a:p>
        </p:txBody>
      </p:sp>
    </p:spTree>
    <p:extLst>
      <p:ext uri="{BB962C8B-B14F-4D97-AF65-F5344CB8AC3E}">
        <p14:creationId xmlns:p14="http://schemas.microsoft.com/office/powerpoint/2010/main" val="2084190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Asking good questions</a:t>
            </a:r>
            <a:endParaRPr lang="en-US" dirty="0"/>
          </a:p>
        </p:txBody>
      </p:sp>
      <p:sp>
        <p:nvSpPr>
          <p:cNvPr id="3" name="Content Placeholder 2"/>
          <p:cNvSpPr>
            <a:spLocks noGrp="1"/>
          </p:cNvSpPr>
          <p:nvPr>
            <p:ph idx="1"/>
          </p:nvPr>
        </p:nvSpPr>
        <p:spPr/>
        <p:txBody>
          <a:bodyPr/>
          <a:lstStyle/>
          <a:p>
            <a:r>
              <a:rPr lang="en-US" dirty="0" smtClean="0"/>
              <a:t>Software developers are not encouraged to ask questions, but data scientists are: </a:t>
            </a:r>
          </a:p>
          <a:p>
            <a:r>
              <a:rPr lang="en-US" dirty="0" smtClean="0"/>
              <a:t>What exciting things might you be able to learn from a given data set?</a:t>
            </a:r>
          </a:p>
          <a:p>
            <a:r>
              <a:rPr lang="en-US" dirty="0" smtClean="0"/>
              <a:t>What things do you/your people really want to know?</a:t>
            </a:r>
          </a:p>
          <a:p>
            <a:r>
              <a:rPr lang="en-US" dirty="0" smtClean="0"/>
              <a:t>What data sets might get you there?</a:t>
            </a:r>
            <a:endParaRPr lang="en-US" dirty="0"/>
          </a:p>
        </p:txBody>
      </p:sp>
    </p:spTree>
    <p:extLst>
      <p:ext uri="{BB962C8B-B14F-4D97-AF65-F5344CB8AC3E}">
        <p14:creationId xmlns:p14="http://schemas.microsoft.com/office/powerpoint/2010/main" val="13876877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asking questions!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Who, what, where, when and why </a:t>
            </a:r>
            <a:r>
              <a:rPr lang="en-US" dirty="0" smtClean="0"/>
              <a:t>on the following datasets:</a:t>
            </a:r>
          </a:p>
          <a:p>
            <a:r>
              <a:rPr lang="en-US" dirty="0" smtClean="0">
                <a:hlinkClick r:id="rId2"/>
              </a:rPr>
              <a:t>Baseball-reference.com</a:t>
            </a:r>
            <a:r>
              <a:rPr lang="en-US" dirty="0" smtClean="0"/>
              <a:t> (</a:t>
            </a:r>
            <a:r>
              <a:rPr lang="en-US" dirty="0" smtClean="0">
                <a:hlinkClick r:id="rId3"/>
              </a:rPr>
              <a:t>Babe Ruth</a:t>
            </a:r>
            <a:r>
              <a:rPr lang="en-US" dirty="0" smtClean="0"/>
              <a:t>)</a:t>
            </a:r>
          </a:p>
          <a:p>
            <a:pPr lvl="1"/>
            <a:r>
              <a:rPr lang="en-US" dirty="0" smtClean="0"/>
              <a:t>Summary statistics of each years batting, pitching, and fielding record, with teams and awards. </a:t>
            </a:r>
            <a:endParaRPr lang="en-US" dirty="0"/>
          </a:p>
          <a:p>
            <a:endParaRPr lang="en-US" dirty="0" smtClean="0"/>
          </a:p>
          <a:p>
            <a:endParaRPr lang="en-US" dirty="0" smtClean="0"/>
          </a:p>
        </p:txBody>
      </p:sp>
    </p:spTree>
    <p:extLst>
      <p:ext uri="{BB962C8B-B14F-4D97-AF65-F5344CB8AC3E}">
        <p14:creationId xmlns:p14="http://schemas.microsoft.com/office/powerpoint/2010/main" val="15094958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Baseball questions: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2069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Baseball questions:</a:t>
            </a:r>
            <a:endParaRPr lang="en-US" dirty="0"/>
          </a:p>
        </p:txBody>
      </p:sp>
      <p:sp>
        <p:nvSpPr>
          <p:cNvPr id="3" name="Content Placeholder 2"/>
          <p:cNvSpPr>
            <a:spLocks noGrp="1"/>
          </p:cNvSpPr>
          <p:nvPr>
            <p:ph idx="1"/>
          </p:nvPr>
        </p:nvSpPr>
        <p:spPr/>
        <p:txBody>
          <a:bodyPr/>
          <a:lstStyle/>
          <a:p>
            <a:r>
              <a:rPr lang="en-US" dirty="0" smtClean="0"/>
              <a:t>How to best measure individual player’s skill, value or performance?</a:t>
            </a:r>
          </a:p>
          <a:p>
            <a:r>
              <a:rPr lang="en-US" dirty="0" smtClean="0"/>
              <a:t>How fair do trades between teams work out?</a:t>
            </a:r>
          </a:p>
          <a:p>
            <a:r>
              <a:rPr lang="en-US" dirty="0" smtClean="0"/>
              <a:t>What is the trajectory of player’s performances as they mature and age? </a:t>
            </a:r>
          </a:p>
          <a:p>
            <a:r>
              <a:rPr lang="en-US" dirty="0" smtClean="0"/>
              <a:t>To what extend does batting performance correlate with the position played? </a:t>
            </a:r>
            <a:endParaRPr lang="en-US" dirty="0"/>
          </a:p>
        </p:txBody>
      </p:sp>
    </p:spTree>
    <p:extLst>
      <p:ext uri="{BB962C8B-B14F-4D97-AF65-F5344CB8AC3E}">
        <p14:creationId xmlns:p14="http://schemas.microsoft.com/office/powerpoint/2010/main" val="38020755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questions: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66436165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Demographic  questions:</a:t>
            </a:r>
            <a:endParaRPr lang="en-US" dirty="0"/>
          </a:p>
        </p:txBody>
      </p:sp>
      <p:sp>
        <p:nvSpPr>
          <p:cNvPr id="3" name="Content Placeholder 2"/>
          <p:cNvSpPr>
            <a:spLocks noGrp="1"/>
          </p:cNvSpPr>
          <p:nvPr>
            <p:ph idx="1"/>
          </p:nvPr>
        </p:nvSpPr>
        <p:spPr/>
        <p:txBody>
          <a:bodyPr/>
          <a:lstStyle/>
          <a:p>
            <a:r>
              <a:rPr lang="en-US" dirty="0" smtClean="0"/>
              <a:t>Do left-handed people have shorter lifespans than right-handers?</a:t>
            </a:r>
          </a:p>
          <a:p>
            <a:r>
              <a:rPr lang="en-US" dirty="0" smtClean="0"/>
              <a:t>How often do people return to where they were born?</a:t>
            </a:r>
          </a:p>
          <a:p>
            <a:r>
              <a:rPr lang="en-US" dirty="0" smtClean="0"/>
              <a:t>Do player salaries reflect past, present, or future performance?</a:t>
            </a:r>
          </a:p>
          <a:p>
            <a:r>
              <a:rPr lang="en-US" dirty="0" smtClean="0"/>
              <a:t>Are heights and weights increasing in the population? </a:t>
            </a:r>
            <a:endParaRPr lang="en-US" dirty="0"/>
          </a:p>
        </p:txBody>
      </p:sp>
    </p:spTree>
    <p:extLst>
      <p:ext uri="{BB962C8B-B14F-4D97-AF65-F5344CB8AC3E}">
        <p14:creationId xmlns:p14="http://schemas.microsoft.com/office/powerpoint/2010/main" val="169095478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practice asking questions!</a:t>
            </a:r>
            <a:endParaRPr lang="en-US" dirty="0"/>
          </a:p>
        </p:txBody>
      </p:sp>
      <p:sp>
        <p:nvSpPr>
          <p:cNvPr id="3" name="Content Placeholder 2"/>
          <p:cNvSpPr>
            <a:spLocks noGrp="1"/>
          </p:cNvSpPr>
          <p:nvPr>
            <p:ph idx="1"/>
          </p:nvPr>
        </p:nvSpPr>
        <p:spPr/>
        <p:txBody>
          <a:bodyPr/>
          <a:lstStyle/>
          <a:p>
            <a:r>
              <a:rPr lang="en-US" dirty="0" smtClean="0"/>
              <a:t>Who, what, where, when and why on the following datasets:</a:t>
            </a:r>
          </a:p>
          <a:p>
            <a:r>
              <a:rPr lang="en-US" dirty="0" smtClean="0">
                <a:hlinkClick r:id="rId2"/>
              </a:rPr>
              <a:t>International Movie Database (IMDB)</a:t>
            </a:r>
            <a:r>
              <a:rPr lang="en-US" dirty="0" smtClean="0"/>
              <a:t> (</a:t>
            </a:r>
            <a:r>
              <a:rPr lang="en-US" dirty="0" smtClean="0">
                <a:hlinkClick r:id="rId3"/>
              </a:rPr>
              <a:t>Brad Pitt</a:t>
            </a:r>
            <a:r>
              <a:rPr lang="en-US" dirty="0" smtClean="0"/>
              <a:t>)</a:t>
            </a:r>
          </a:p>
          <a:p>
            <a:endParaRPr lang="en-US" dirty="0" smtClean="0"/>
          </a:p>
          <a:p>
            <a:endParaRPr lang="en-US" dirty="0" smtClean="0"/>
          </a:p>
        </p:txBody>
      </p:sp>
    </p:spTree>
    <p:extLst>
      <p:ext uri="{BB962C8B-B14F-4D97-AF65-F5344CB8AC3E}">
        <p14:creationId xmlns:p14="http://schemas.microsoft.com/office/powerpoint/2010/main" val="32069188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past the hype</a:t>
            </a:r>
            <a:endParaRPr lang="en-US" dirty="0"/>
          </a:p>
        </p:txBody>
      </p:sp>
      <p:sp>
        <p:nvSpPr>
          <p:cNvPr id="3" name="Content Placeholder 2"/>
          <p:cNvSpPr>
            <a:spLocks noGrp="1"/>
          </p:cNvSpPr>
          <p:nvPr>
            <p:ph idx="1"/>
          </p:nvPr>
        </p:nvSpPr>
        <p:spPr/>
        <p:txBody>
          <a:bodyPr/>
          <a:lstStyle/>
          <a:p>
            <a:r>
              <a:rPr lang="en-US" dirty="0" smtClean="0"/>
              <a:t>Data science is something new-it has access to </a:t>
            </a:r>
            <a:r>
              <a:rPr lang="en-US" dirty="0" smtClean="0">
                <a:solidFill>
                  <a:srgbClr val="FF0000"/>
                </a:solidFill>
              </a:rPr>
              <a:t>a large body of knowledge </a:t>
            </a:r>
            <a:r>
              <a:rPr lang="en-US" dirty="0" smtClean="0"/>
              <a:t>and </a:t>
            </a:r>
            <a:r>
              <a:rPr lang="en-US" dirty="0" smtClean="0">
                <a:solidFill>
                  <a:srgbClr val="FF0000"/>
                </a:solidFill>
              </a:rPr>
              <a:t>methodology</a:t>
            </a:r>
            <a:r>
              <a:rPr lang="en-US" dirty="0" smtClean="0"/>
              <a:t> as well as a process that has foundations in both </a:t>
            </a:r>
            <a:r>
              <a:rPr lang="en-US" dirty="0" smtClean="0">
                <a:solidFill>
                  <a:srgbClr val="FF0000"/>
                </a:solidFill>
              </a:rPr>
              <a:t>statistics and computer science</a:t>
            </a:r>
            <a:endParaRPr lang="en-US" dirty="0">
              <a:solidFill>
                <a:srgbClr val="FF0000"/>
              </a:solidFill>
            </a:endParaRPr>
          </a:p>
        </p:txBody>
      </p:sp>
    </p:spTree>
    <p:extLst>
      <p:ext uri="{BB962C8B-B14F-4D97-AF65-F5344CB8AC3E}">
        <p14:creationId xmlns:p14="http://schemas.microsoft.com/office/powerpoint/2010/main" val="269965178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questions: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7444729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questions:</a:t>
            </a:r>
            <a:endParaRPr lang="en-US" dirty="0"/>
          </a:p>
        </p:txBody>
      </p:sp>
      <p:sp>
        <p:nvSpPr>
          <p:cNvPr id="3" name="Content Placeholder 2"/>
          <p:cNvSpPr>
            <a:spLocks noGrp="1"/>
          </p:cNvSpPr>
          <p:nvPr>
            <p:ph idx="1"/>
          </p:nvPr>
        </p:nvSpPr>
        <p:spPr/>
        <p:txBody>
          <a:bodyPr/>
          <a:lstStyle/>
          <a:p>
            <a:r>
              <a:rPr lang="en-US" dirty="0" smtClean="0"/>
              <a:t>Can we predict how well people will like a movie? What about its gross?</a:t>
            </a:r>
          </a:p>
          <a:p>
            <a:r>
              <a:rPr lang="en-US" dirty="0" smtClean="0"/>
              <a:t>What does the social network of actors look like (Six degrees of Kevin Bacon)</a:t>
            </a:r>
          </a:p>
          <a:p>
            <a:r>
              <a:rPr lang="en-US" dirty="0" smtClean="0"/>
              <a:t>What is the age distribution of actors and actresses in film?</a:t>
            </a:r>
          </a:p>
          <a:p>
            <a:r>
              <a:rPr lang="en-US" dirty="0" smtClean="0"/>
              <a:t>Do stars live longer or shorter lives than the bit players or public?</a:t>
            </a:r>
            <a:endParaRPr lang="en-US" dirty="0"/>
          </a:p>
        </p:txBody>
      </p:sp>
    </p:spTree>
    <p:extLst>
      <p:ext uri="{BB962C8B-B14F-4D97-AF65-F5344CB8AC3E}">
        <p14:creationId xmlns:p14="http://schemas.microsoft.com/office/powerpoint/2010/main" val="236543691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a data scientist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Academia</a:t>
            </a:r>
          </a:p>
          <a:p>
            <a:pPr lvl="1"/>
            <a:r>
              <a:rPr lang="en-US" dirty="0" smtClean="0"/>
              <a:t>No one really calls themself data scientist</a:t>
            </a:r>
            <a:endParaRPr lang="en-US" dirty="0" smtClean="0"/>
          </a:p>
          <a:p>
            <a:pPr lvl="1"/>
            <a:r>
              <a:rPr lang="en-US" dirty="0" smtClean="0"/>
              <a:t>People interested in figuring out says to solve important problems, often of social values, with data</a:t>
            </a:r>
            <a:endParaRPr lang="en-US" dirty="0"/>
          </a:p>
          <a:p>
            <a:r>
              <a:rPr lang="en-US" dirty="0" smtClean="0">
                <a:solidFill>
                  <a:srgbClr val="FF0000"/>
                </a:solidFill>
              </a:rPr>
              <a:t>A scientist, trained in anything from social science to biology, who works with large amount of data, and must grapple with computational problems posed by the structure, size, messiness, and the complexity and nature of the data, while simultaneously solving a real world problem.</a:t>
            </a:r>
          </a:p>
        </p:txBody>
      </p:sp>
    </p:spTree>
    <p:extLst>
      <p:ext uri="{BB962C8B-B14F-4D97-AF65-F5344CB8AC3E}">
        <p14:creationId xmlns:p14="http://schemas.microsoft.com/office/powerpoint/2010/main" val="7645830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 of a data scientist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Industry</a:t>
            </a:r>
          </a:p>
          <a:p>
            <a:pPr lvl="1"/>
            <a:r>
              <a:rPr lang="en-US" dirty="0" smtClean="0"/>
              <a:t>Depends on the level of seniority</a:t>
            </a:r>
          </a:p>
          <a:p>
            <a:r>
              <a:rPr lang="en-US" dirty="0" smtClean="0"/>
              <a:t>A chief data scientist</a:t>
            </a:r>
          </a:p>
          <a:p>
            <a:pPr lvl="1"/>
            <a:r>
              <a:rPr lang="en-US" dirty="0" smtClean="0"/>
              <a:t>Setting the data strategy of the company (engineering, infrastructure for collecting, logging, privacy, decision making, data product, setting research goals)</a:t>
            </a:r>
          </a:p>
          <a:p>
            <a:pPr lvl="1"/>
            <a:r>
              <a:rPr lang="en-US" dirty="0" smtClean="0"/>
              <a:t>Manage a team of engineers, scientists and analysts. </a:t>
            </a:r>
            <a:endParaRPr lang="en-US" dirty="0"/>
          </a:p>
          <a:p>
            <a:pPr lvl="1"/>
            <a:r>
              <a:rPr lang="en-US" dirty="0" smtClean="0"/>
              <a:t>Communicate with leadership: CEO, CTO,...</a:t>
            </a:r>
          </a:p>
          <a:p>
            <a:r>
              <a:rPr lang="en-US" dirty="0" smtClean="0"/>
              <a:t>Data scientist</a:t>
            </a:r>
          </a:p>
          <a:p>
            <a:pPr lvl="1"/>
            <a:r>
              <a:rPr lang="en-US" dirty="0" smtClean="0"/>
              <a:t>Knows how to extract meaning from and interpret data</a:t>
            </a:r>
          </a:p>
          <a:p>
            <a:pPr lvl="1"/>
            <a:r>
              <a:rPr lang="en-US" dirty="0" smtClean="0"/>
              <a:t>Requires tools and methods from statistics and ML</a:t>
            </a:r>
          </a:p>
          <a:p>
            <a:pPr lvl="1"/>
            <a:r>
              <a:rPr lang="en-US" dirty="0" smtClean="0"/>
              <a:t>Collecting, cleaning, </a:t>
            </a:r>
            <a:r>
              <a:rPr lang="en-US" dirty="0" err="1" smtClean="0"/>
              <a:t>munging</a:t>
            </a:r>
            <a:r>
              <a:rPr lang="en-US" dirty="0" smtClean="0"/>
              <a:t> data, perform EDA, find pattern, build models and algorithms.</a:t>
            </a:r>
          </a:p>
          <a:p>
            <a:pPr lvl="1"/>
            <a:r>
              <a:rPr lang="en-US" dirty="0" smtClean="0"/>
              <a:t>Help with data-driven </a:t>
            </a:r>
            <a:r>
              <a:rPr lang="en-US" smtClean="0"/>
              <a:t>decision making</a:t>
            </a:r>
          </a:p>
          <a:p>
            <a:pPr lvl="1"/>
            <a:endParaRPr lang="en-US" dirty="0" smtClean="0"/>
          </a:p>
          <a:p>
            <a:pPr lvl="1"/>
            <a:endParaRPr lang="en-US" dirty="0" smtClean="0"/>
          </a:p>
        </p:txBody>
      </p:sp>
    </p:spTree>
    <p:extLst>
      <p:ext uri="{BB962C8B-B14F-4D97-AF65-F5344CB8AC3E}">
        <p14:creationId xmlns:p14="http://schemas.microsoft.com/office/powerpoint/2010/main" val="63449612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now?</a:t>
            </a:r>
            <a:endParaRPr lang="en-US" dirty="0"/>
          </a:p>
        </p:txBody>
      </p:sp>
      <p:sp>
        <p:nvSpPr>
          <p:cNvPr id="3" name="Content Placeholder 2"/>
          <p:cNvSpPr>
            <a:spLocks noGrp="1"/>
          </p:cNvSpPr>
          <p:nvPr>
            <p:ph idx="1"/>
          </p:nvPr>
        </p:nvSpPr>
        <p:spPr/>
        <p:txBody>
          <a:bodyPr/>
          <a:lstStyle/>
          <a:p>
            <a:r>
              <a:rPr lang="en-US" dirty="0" smtClean="0"/>
              <a:t>Massive amount of data about many aspects of our lives (Internet data, finance, medical industry, pharmaceuticals, bioinformatics, social welfare, government, education, retail...)</a:t>
            </a:r>
          </a:p>
          <a:p>
            <a:r>
              <a:rPr lang="en-US" dirty="0" smtClean="0"/>
              <a:t>An abundance of inexpensive computing power</a:t>
            </a:r>
          </a:p>
          <a:p>
            <a:endParaRPr lang="en-US" dirty="0"/>
          </a:p>
        </p:txBody>
      </p:sp>
    </p:spTree>
    <p:extLst>
      <p:ext uri="{BB962C8B-B14F-4D97-AF65-F5344CB8AC3E}">
        <p14:creationId xmlns:p14="http://schemas.microsoft.com/office/powerpoint/2010/main" val="3490788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data to data products</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recommendation systems</a:t>
            </a:r>
          </a:p>
          <a:p>
            <a:r>
              <a:rPr lang="en-US" dirty="0" smtClean="0"/>
              <a:t>Friend recommendations on </a:t>
            </a:r>
            <a:r>
              <a:rPr lang="en-US" dirty="0"/>
              <a:t>F</a:t>
            </a:r>
            <a:r>
              <a:rPr lang="en-US" dirty="0" smtClean="0"/>
              <a:t>acebook</a:t>
            </a:r>
          </a:p>
          <a:p>
            <a:r>
              <a:rPr lang="en-US" dirty="0" smtClean="0"/>
              <a:t>Film and music recommendations</a:t>
            </a:r>
          </a:p>
          <a:p>
            <a:r>
              <a:rPr lang="en-US" dirty="0" smtClean="0"/>
              <a:t>Credit rating</a:t>
            </a:r>
          </a:p>
          <a:p>
            <a:r>
              <a:rPr lang="en-US" dirty="0" smtClean="0"/>
              <a:t>Trading algorithms and models</a:t>
            </a:r>
          </a:p>
          <a:p>
            <a:r>
              <a:rPr lang="en-US" dirty="0" smtClean="0"/>
              <a:t>Dynamic personalized learning and assessment</a:t>
            </a:r>
          </a:p>
          <a:p>
            <a:r>
              <a:rPr lang="en-US" dirty="0" smtClean="0"/>
              <a:t>........</a:t>
            </a:r>
            <a:endParaRPr lang="en-US" dirty="0"/>
          </a:p>
        </p:txBody>
      </p:sp>
    </p:spTree>
    <p:extLst>
      <p:ext uri="{BB962C8B-B14F-4D97-AF65-F5344CB8AC3E}">
        <p14:creationId xmlns:p14="http://schemas.microsoft.com/office/powerpoint/2010/main" val="40788845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feedback loop</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Our behavior changes the product</a:t>
            </a:r>
          </a:p>
          <a:p>
            <a:r>
              <a:rPr lang="en-US" dirty="0" smtClean="0"/>
              <a:t>The product changes our behavior</a:t>
            </a:r>
          </a:p>
          <a:p>
            <a:endParaRPr lang="en-US" dirty="0"/>
          </a:p>
          <a:p>
            <a:r>
              <a:rPr lang="en-US" dirty="0" smtClean="0"/>
              <a:t>Technology</a:t>
            </a:r>
          </a:p>
          <a:p>
            <a:pPr lvl="1"/>
            <a:r>
              <a:rPr lang="en-US" dirty="0" smtClean="0"/>
              <a:t>Infrastructure for large-scale data processing</a:t>
            </a:r>
          </a:p>
          <a:p>
            <a:pPr lvl="1"/>
            <a:r>
              <a:rPr lang="en-US" dirty="0" smtClean="0"/>
              <a:t>Increased memory and bandwidth</a:t>
            </a:r>
          </a:p>
          <a:p>
            <a:pPr lvl="1"/>
            <a:r>
              <a:rPr lang="en-US" dirty="0" smtClean="0"/>
              <a:t>Breakthrough of algorithms: machine learning, data mining, fundamental advancement in CS, Math and statistics.</a:t>
            </a:r>
          </a:p>
          <a:p>
            <a:pPr lvl="1"/>
            <a:r>
              <a:rPr lang="en-US" dirty="0" smtClean="0"/>
              <a:t>Powerful models to produce increasing amount of volume of data </a:t>
            </a:r>
          </a:p>
          <a:p>
            <a:pPr lvl="1"/>
            <a:r>
              <a:rPr lang="en-US" dirty="0" smtClean="0"/>
              <a:t>Cultural acceptance of technology</a:t>
            </a:r>
          </a:p>
          <a:p>
            <a:endParaRPr lang="en-US" dirty="0"/>
          </a:p>
        </p:txBody>
      </p:sp>
    </p:spTree>
    <p:extLst>
      <p:ext uri="{BB962C8B-B14F-4D97-AF65-F5344CB8AC3E}">
        <p14:creationId xmlns:p14="http://schemas.microsoft.com/office/powerpoint/2010/main" val="2659871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consideration		</a:t>
            </a:r>
            <a:endParaRPr lang="en-US" dirty="0"/>
          </a:p>
        </p:txBody>
      </p:sp>
      <p:sp>
        <p:nvSpPr>
          <p:cNvPr id="3" name="Content Placeholder 2"/>
          <p:cNvSpPr>
            <a:spLocks noGrp="1"/>
          </p:cNvSpPr>
          <p:nvPr>
            <p:ph idx="1"/>
          </p:nvPr>
        </p:nvSpPr>
        <p:spPr/>
        <p:txBody>
          <a:bodyPr/>
          <a:lstStyle/>
          <a:p>
            <a:r>
              <a:rPr lang="en-US" dirty="0" smtClean="0"/>
              <a:t>Data collection</a:t>
            </a:r>
          </a:p>
          <a:p>
            <a:r>
              <a:rPr lang="en-US" dirty="0" smtClean="0"/>
              <a:t>Data processing</a:t>
            </a:r>
          </a:p>
          <a:p>
            <a:r>
              <a:rPr lang="en-US" dirty="0" smtClean="0"/>
              <a:t>Security</a:t>
            </a:r>
          </a:p>
          <a:p>
            <a:r>
              <a:rPr lang="en-US" dirty="0" smtClean="0"/>
              <a:t>Ethical responsibility and technological responsibility</a:t>
            </a:r>
          </a:p>
          <a:p>
            <a:r>
              <a:rPr lang="en-US" dirty="0" smtClean="0"/>
              <a:t>...</a:t>
            </a:r>
          </a:p>
          <a:p>
            <a:endParaRPr lang="en-US" dirty="0"/>
          </a:p>
        </p:txBody>
      </p:sp>
    </p:spTree>
    <p:extLst>
      <p:ext uri="{BB962C8B-B14F-4D97-AF65-F5344CB8AC3E}">
        <p14:creationId xmlns:p14="http://schemas.microsoft.com/office/powerpoint/2010/main" val="1405809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Datafication</a:t>
            </a:r>
            <a:r>
              <a:rPr lang="en-US" dirty="0" smtClean="0"/>
              <a:t>	</a:t>
            </a:r>
            <a:endParaRPr lang="en-US" dirty="0"/>
          </a:p>
        </p:txBody>
      </p:sp>
      <p:sp>
        <p:nvSpPr>
          <p:cNvPr id="3" name="Content Placeholder 2"/>
          <p:cNvSpPr>
            <a:spLocks noGrp="1"/>
          </p:cNvSpPr>
          <p:nvPr>
            <p:ph idx="1"/>
          </p:nvPr>
        </p:nvSpPr>
        <p:spPr/>
        <p:txBody>
          <a:bodyPr>
            <a:normAutofit fontScale="92500"/>
          </a:bodyPr>
          <a:lstStyle/>
          <a:p>
            <a:r>
              <a:rPr lang="en-US" dirty="0" smtClean="0"/>
              <a:t>“The rise of big data” by  Kenneth Neil </a:t>
            </a:r>
            <a:r>
              <a:rPr lang="en-US" dirty="0" err="1" smtClean="0"/>
              <a:t>Cukier</a:t>
            </a:r>
            <a:r>
              <a:rPr lang="en-US" dirty="0" smtClean="0"/>
              <a:t> &amp; Viktor Mayer-</a:t>
            </a:r>
            <a:r>
              <a:rPr lang="en-US" dirty="0" err="1" smtClean="0"/>
              <a:t>Schoenberger</a:t>
            </a:r>
            <a:endParaRPr lang="en-US" dirty="0" smtClean="0"/>
          </a:p>
          <a:p>
            <a:r>
              <a:rPr lang="en-US" dirty="0" smtClean="0"/>
              <a:t>A process of “taking all aspects of life and turning them into data”</a:t>
            </a:r>
            <a:endParaRPr lang="en-US" dirty="0"/>
          </a:p>
          <a:p>
            <a:r>
              <a:rPr lang="en-US" dirty="0" smtClean="0"/>
              <a:t>Examples:</a:t>
            </a:r>
          </a:p>
          <a:p>
            <a:pPr lvl="1"/>
            <a:r>
              <a:rPr lang="en-US" dirty="0" smtClean="0"/>
              <a:t>Quantify friendships with “likes”</a:t>
            </a:r>
          </a:p>
          <a:p>
            <a:pPr lvl="1"/>
            <a:r>
              <a:rPr lang="en-US" dirty="0" smtClean="0"/>
              <a:t>Google’s augmented-reality glasses </a:t>
            </a:r>
            <a:r>
              <a:rPr lang="en-US" dirty="0" err="1" smtClean="0"/>
              <a:t>datafy</a:t>
            </a:r>
            <a:r>
              <a:rPr lang="en-US" dirty="0" smtClean="0"/>
              <a:t> the gaze</a:t>
            </a:r>
          </a:p>
          <a:p>
            <a:pPr lvl="1"/>
            <a:r>
              <a:rPr lang="en-US" dirty="0" smtClean="0"/>
              <a:t>Twitter </a:t>
            </a:r>
            <a:r>
              <a:rPr lang="en-US" dirty="0" err="1" smtClean="0"/>
              <a:t>datafies</a:t>
            </a:r>
            <a:r>
              <a:rPr lang="en-US" dirty="0" smtClean="0"/>
              <a:t> stray thoughts</a:t>
            </a:r>
          </a:p>
          <a:p>
            <a:pPr lvl="1"/>
            <a:r>
              <a:rPr lang="en-US" dirty="0" smtClean="0"/>
              <a:t>LinkedIn </a:t>
            </a:r>
            <a:r>
              <a:rPr lang="en-US" dirty="0" err="1" smtClean="0"/>
              <a:t>datafies</a:t>
            </a:r>
            <a:r>
              <a:rPr lang="en-US" dirty="0" smtClean="0"/>
              <a:t> professional networks</a:t>
            </a:r>
          </a:p>
          <a:p>
            <a:pPr lvl="1"/>
            <a:endParaRPr lang="en-US" dirty="0"/>
          </a:p>
        </p:txBody>
      </p:sp>
    </p:spTree>
    <p:extLst>
      <p:ext uri="{BB962C8B-B14F-4D97-AF65-F5344CB8AC3E}">
        <p14:creationId xmlns:p14="http://schemas.microsoft.com/office/powerpoint/2010/main" val="26959441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Are you aware you are being </a:t>
            </a:r>
            <a:r>
              <a:rPr lang="en-US" dirty="0" err="1" smtClean="0"/>
              <a:t>datafied</a:t>
            </a:r>
            <a:r>
              <a:rPr lang="en-US" dirty="0" smtClean="0"/>
              <a:t>?</a:t>
            </a:r>
            <a:endParaRPr lang="en-US" dirty="0"/>
          </a:p>
        </p:txBody>
      </p:sp>
      <p:sp>
        <p:nvSpPr>
          <p:cNvPr id="3" name="Content Placeholder 2"/>
          <p:cNvSpPr>
            <a:spLocks noGrp="1"/>
          </p:cNvSpPr>
          <p:nvPr>
            <p:ph idx="1"/>
          </p:nvPr>
        </p:nvSpPr>
        <p:spPr/>
        <p:txBody>
          <a:bodyPr/>
          <a:lstStyle/>
          <a:p>
            <a:r>
              <a:rPr lang="en-US" dirty="0" smtClean="0"/>
              <a:t>Web cookies</a:t>
            </a:r>
          </a:p>
          <a:p>
            <a:r>
              <a:rPr lang="en-US" dirty="0" smtClean="0"/>
              <a:t>Phone location service</a:t>
            </a:r>
          </a:p>
          <a:p>
            <a:r>
              <a:rPr lang="en-US" dirty="0" smtClean="0"/>
              <a:t>Sensors</a:t>
            </a:r>
          </a:p>
          <a:p>
            <a:r>
              <a:rPr lang="en-US" dirty="0" smtClean="0"/>
              <a:t>Cameras</a:t>
            </a:r>
          </a:p>
          <a:p>
            <a:r>
              <a:rPr lang="en-US" dirty="0" smtClean="0"/>
              <a:t>Google glass</a:t>
            </a:r>
          </a:p>
          <a:p>
            <a:endParaRPr lang="en-US" dirty="0" smtClean="0"/>
          </a:p>
        </p:txBody>
      </p:sp>
    </p:spTree>
    <p:extLst>
      <p:ext uri="{BB962C8B-B14F-4D97-AF65-F5344CB8AC3E}">
        <p14:creationId xmlns:p14="http://schemas.microsoft.com/office/powerpoint/2010/main" val="40472674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3069</TotalTime>
  <Words>1352</Words>
  <Application>Microsoft Macintosh PowerPoint</Application>
  <PresentationFormat>On-screen Show (4:3)</PresentationFormat>
  <Paragraphs>171</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What is Data Science </vt:lpstr>
      <vt:lpstr>Big data and Data Science Hype</vt:lpstr>
      <vt:lpstr>Getting past the hype</vt:lpstr>
      <vt:lpstr>Why now?</vt:lpstr>
      <vt:lpstr>From data to data products</vt:lpstr>
      <vt:lpstr>A feedback loop</vt:lpstr>
      <vt:lpstr>Ethics consideration  </vt:lpstr>
      <vt:lpstr>Datafication </vt:lpstr>
      <vt:lpstr>Are you aware you are being datafied?</vt:lpstr>
      <vt:lpstr>Perspective of datafication </vt:lpstr>
      <vt:lpstr>PowerPoint Presentation</vt:lpstr>
      <vt:lpstr>Opinion 1 of Data Science</vt:lpstr>
      <vt:lpstr>Opinion 2 of Data Science</vt:lpstr>
      <vt:lpstr>Opinion 3 of Data Science</vt:lpstr>
      <vt:lpstr>A data science profile</vt:lpstr>
      <vt:lpstr>What is your data science profile</vt:lpstr>
      <vt:lpstr>Appreciating Data</vt:lpstr>
      <vt:lpstr>Computer Scientist vs Real scientists</vt:lpstr>
      <vt:lpstr>Computer Scientist vs Real scientists</vt:lpstr>
      <vt:lpstr>Genius vs Wisdom </vt:lpstr>
      <vt:lpstr>Developing Wisdom </vt:lpstr>
      <vt:lpstr>Developing curiosity</vt:lpstr>
      <vt:lpstr>Asking good questions</vt:lpstr>
      <vt:lpstr>Let’s practice asking questions!</vt:lpstr>
      <vt:lpstr>Baseball questions:</vt:lpstr>
      <vt:lpstr>Baseball questions:</vt:lpstr>
      <vt:lpstr>Demographic  questions:</vt:lpstr>
      <vt:lpstr>Demographic  questions:</vt:lpstr>
      <vt:lpstr>Let’s practice asking questions!</vt:lpstr>
      <vt:lpstr>Movie  questions:</vt:lpstr>
      <vt:lpstr>Movie  questions:</vt:lpstr>
      <vt:lpstr>Roles of a data scientist</vt:lpstr>
      <vt:lpstr>Roles of a data scientist</vt:lpstr>
    </vt:vector>
  </TitlesOfParts>
  <Company>Willamette Univ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dc:title>
  <dc:creator>HY Cheng</dc:creator>
  <cp:lastModifiedBy>HY Cheng</cp:lastModifiedBy>
  <cp:revision>77</cp:revision>
  <dcterms:created xsi:type="dcterms:W3CDTF">2018-01-17T17:49:34Z</dcterms:created>
  <dcterms:modified xsi:type="dcterms:W3CDTF">2018-01-24T22:34:48Z</dcterms:modified>
</cp:coreProperties>
</file>