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sldIdLst>
    <p:sldId id="256" r:id="rId2"/>
    <p:sldId id="292" r:id="rId3"/>
    <p:sldId id="293" r:id="rId4"/>
    <p:sldId id="257" r:id="rId5"/>
    <p:sldId id="258" r:id="rId6"/>
    <p:sldId id="294" r:id="rId7"/>
    <p:sldId id="259" r:id="rId8"/>
    <p:sldId id="261" r:id="rId9"/>
    <p:sldId id="262" r:id="rId10"/>
    <p:sldId id="263" r:id="rId11"/>
    <p:sldId id="265" r:id="rId12"/>
    <p:sldId id="266" r:id="rId13"/>
    <p:sldId id="267" r:id="rId14"/>
    <p:sldId id="295" r:id="rId15"/>
    <p:sldId id="297" r:id="rId16"/>
    <p:sldId id="268" r:id="rId17"/>
    <p:sldId id="296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5628" autoAdjust="0"/>
    <p:restoredTop sz="94605" autoAdjust="0"/>
  </p:normalViewPr>
  <p:slideViewPr>
    <p:cSldViewPr snapToGrid="0" snapToObjects="1">
      <p:cViewPr varScale="1">
        <p:scale>
          <a:sx n="86" d="100"/>
          <a:sy n="86" d="100"/>
        </p:scale>
        <p:origin x="-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6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9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1DCF6-D633-194A-9C5D-7151C98F4CB5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033F-BE05-1149-8E9A-029BA4E0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cnr.berkeley.ed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R Basics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Haiyan</a:t>
            </a:r>
            <a:r>
              <a:rPr lang="en-US" dirty="0" smtClean="0"/>
              <a:t> Cheng </a:t>
            </a:r>
          </a:p>
          <a:p>
            <a:r>
              <a:rPr lang="en-US" dirty="0" smtClean="0"/>
              <a:t>Willamette University</a:t>
            </a:r>
          </a:p>
          <a:p>
            <a:r>
              <a:rPr lang="en-US" dirty="0" smtClean="0"/>
              <a:t>CS-429 </a:t>
            </a:r>
          </a:p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4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list of same typed items</a:t>
            </a:r>
          </a:p>
          <a:p>
            <a:r>
              <a:rPr lang="en-US" dirty="0"/>
              <a:t>v</a:t>
            </a:r>
            <a:r>
              <a:rPr lang="en-US" dirty="0" smtClean="0"/>
              <a:t> = c(1, 2, 4, 8, 16)  </a:t>
            </a:r>
          </a:p>
          <a:p>
            <a:r>
              <a:rPr lang="en-US" dirty="0" smtClean="0"/>
              <a:t>Index starts from 1, not 0</a:t>
            </a:r>
          </a:p>
          <a:p>
            <a:r>
              <a:rPr lang="en-US" dirty="0"/>
              <a:t>v</a:t>
            </a:r>
            <a:r>
              <a:rPr lang="en-US" dirty="0" smtClean="0"/>
              <a:t> = v + 6</a:t>
            </a:r>
          </a:p>
          <a:p>
            <a:r>
              <a:rPr lang="en-US" dirty="0"/>
              <a:t>v</a:t>
            </a:r>
            <a:r>
              <a:rPr lang="en-US" dirty="0" smtClean="0"/>
              <a:t> = v + v</a:t>
            </a:r>
          </a:p>
          <a:p>
            <a:r>
              <a:rPr lang="en-US" dirty="0"/>
              <a:t>v</a:t>
            </a:r>
            <a:r>
              <a:rPr lang="en-US" dirty="0" smtClean="0"/>
              <a:t>[c(1, 3)] select element 1 and 3</a:t>
            </a:r>
          </a:p>
          <a:p>
            <a:r>
              <a:rPr lang="en-US" dirty="0"/>
              <a:t>v</a:t>
            </a:r>
            <a:r>
              <a:rPr lang="en-US" dirty="0" smtClean="0"/>
              <a:t>[which (v &gt; 5)]</a:t>
            </a:r>
          </a:p>
          <a:p>
            <a:r>
              <a:rPr lang="en-US" dirty="0"/>
              <a:t>v[which (v &gt; </a:t>
            </a:r>
            <a:r>
              <a:rPr lang="en-US" dirty="0" smtClean="0"/>
              <a:t>5 &amp; v &lt; 16)</a:t>
            </a:r>
            <a:r>
              <a:rPr lang="en-US" dirty="0"/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4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Matrix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vector, rectangle shape</a:t>
            </a:r>
          </a:p>
          <a:p>
            <a:r>
              <a:rPr lang="en-US" dirty="0"/>
              <a:t>m</a:t>
            </a:r>
            <a:r>
              <a:rPr lang="en-US" dirty="0" smtClean="0"/>
              <a:t>atrix(</a:t>
            </a:r>
            <a:r>
              <a:rPr lang="en-US" dirty="0" err="1" smtClean="0"/>
              <a:t>nrow</a:t>
            </a:r>
            <a:r>
              <a:rPr lang="en-US" dirty="0" smtClean="0"/>
              <a:t> = 2, </a:t>
            </a:r>
            <a:r>
              <a:rPr lang="en-US" dirty="0" err="1" smtClean="0"/>
              <a:t>ncol</a:t>
            </a:r>
            <a:r>
              <a:rPr lang="en-US" dirty="0" smtClean="0"/>
              <a:t> = 3)</a:t>
            </a:r>
            <a:endParaRPr lang="en-US" dirty="0" smtClean="0"/>
          </a:p>
          <a:p>
            <a:r>
              <a:rPr lang="en-US" dirty="0"/>
              <a:t>matrix</a:t>
            </a:r>
            <a:r>
              <a:rPr lang="en-US" dirty="0" smtClean="0"/>
              <a:t>(1:6, </a:t>
            </a:r>
            <a:r>
              <a:rPr lang="en-US" dirty="0" err="1" smtClean="0"/>
              <a:t>nrow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2)</a:t>
            </a:r>
            <a:endParaRPr lang="en-US" dirty="0"/>
          </a:p>
          <a:p>
            <a:r>
              <a:rPr lang="en-US" dirty="0"/>
              <a:t>matrix(1:6, </a:t>
            </a:r>
            <a:r>
              <a:rPr lang="en-US" dirty="0" err="1"/>
              <a:t>nrow</a:t>
            </a:r>
            <a:r>
              <a:rPr lang="en-US" dirty="0"/>
              <a:t> = </a:t>
            </a:r>
            <a:r>
              <a:rPr lang="en-US" dirty="0" smtClean="0"/>
              <a:t>2,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  <a:endParaRPr lang="en-US" dirty="0"/>
          </a:p>
          <a:p>
            <a:r>
              <a:rPr lang="en-US" dirty="0" smtClean="0"/>
              <a:t>Array is a n-dim matrix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bind</a:t>
            </a:r>
            <a:r>
              <a:rPr lang="en-US" dirty="0" smtClean="0"/>
              <a:t>() and </a:t>
            </a:r>
            <a:r>
              <a:rPr lang="en-US" dirty="0" err="1" smtClean="0"/>
              <a:t>rbind</a:t>
            </a:r>
            <a:r>
              <a:rPr lang="en-US" dirty="0" smtClean="0"/>
              <a:t>()—add a row or a col to the end of the existing matrix</a:t>
            </a:r>
          </a:p>
          <a:p>
            <a:r>
              <a:rPr lang="en-US" dirty="0"/>
              <a:t>m</a:t>
            </a:r>
            <a:r>
              <a:rPr lang="en-US" dirty="0" smtClean="0"/>
              <a:t> = matrix(1:6, </a:t>
            </a:r>
            <a:r>
              <a:rPr lang="en-US" dirty="0" err="1" smtClean="0"/>
              <a:t>nrow</a:t>
            </a:r>
            <a:r>
              <a:rPr lang="en-US" dirty="0" smtClean="0"/>
              <a:t> = 2,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</a:p>
          <a:p>
            <a:r>
              <a:rPr lang="en-US" dirty="0"/>
              <a:t>m</a:t>
            </a:r>
            <a:r>
              <a:rPr lang="en-US" dirty="0" smtClean="0"/>
              <a:t> = </a:t>
            </a:r>
            <a:r>
              <a:rPr lang="en-US" dirty="0" err="1" smtClean="0"/>
              <a:t>rbind</a:t>
            </a:r>
            <a:r>
              <a:rPr lang="en-US" dirty="0" smtClean="0"/>
              <a:t>(m, 7:9) </a:t>
            </a:r>
          </a:p>
          <a:p>
            <a:r>
              <a:rPr lang="en-US" dirty="0" err="1" smtClean="0"/>
              <a:t>colnames</a:t>
            </a:r>
            <a:r>
              <a:rPr lang="en-US" dirty="0" smtClean="0"/>
              <a:t>(m) = c(“one”, “two”, “three”)</a:t>
            </a:r>
          </a:p>
          <a:p>
            <a:r>
              <a:rPr lang="en-US" dirty="0" err="1" smtClean="0"/>
              <a:t>rownames</a:t>
            </a:r>
            <a:r>
              <a:rPr lang="en-US" dirty="0" smtClean="0"/>
              <a:t>(m)</a:t>
            </a:r>
            <a:r>
              <a:rPr lang="en-US" dirty="0"/>
              <a:t> </a:t>
            </a:r>
            <a:r>
              <a:rPr lang="en-US" dirty="0" smtClean="0"/>
              <a:t>=c</a:t>
            </a:r>
            <a:r>
              <a:rPr lang="en-US" dirty="0"/>
              <a:t>(</a:t>
            </a:r>
            <a:r>
              <a:rPr lang="en-US" dirty="0" smtClean="0"/>
              <a:t>“top”</a:t>
            </a:r>
            <a:r>
              <a:rPr lang="en-US" dirty="0"/>
              <a:t>, </a:t>
            </a:r>
            <a:r>
              <a:rPr lang="en-US" dirty="0" smtClean="0"/>
              <a:t>“middle”</a:t>
            </a:r>
            <a:r>
              <a:rPr lang="en-US" dirty="0"/>
              <a:t>, </a:t>
            </a:r>
            <a:r>
              <a:rPr lang="en-US" dirty="0" smtClean="0"/>
              <a:t>“bottom”)</a:t>
            </a:r>
          </a:p>
          <a:p>
            <a:r>
              <a:rPr lang="en-US" dirty="0"/>
              <a:t>m</a:t>
            </a:r>
            <a:r>
              <a:rPr lang="en-US" dirty="0" smtClean="0"/>
              <a:t>*2</a:t>
            </a:r>
          </a:p>
          <a:p>
            <a:r>
              <a:rPr lang="en-US" dirty="0"/>
              <a:t>m</a:t>
            </a:r>
            <a:r>
              <a:rPr lang="en-US" dirty="0" smtClean="0"/>
              <a:t>**2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3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 err="1" smtClean="0"/>
              <a:t>Coersion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M[1,1] = “A”</a:t>
            </a:r>
            <a:endParaRPr lang="en-US" dirty="0" smtClean="0"/>
          </a:p>
          <a:p>
            <a:r>
              <a:rPr lang="en-US" dirty="0" smtClean="0"/>
              <a:t>Observe how the type of m changes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 ordered collection of data of arbitrary types.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 = list(name = “John”, age = 28, married = F)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oe$name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oe$age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ood &lt;- list(“potato”, 163, 0.2, 37.0, 4.3)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ames(food) &lt;- c(“type”, “calories”, “fat”, “carbs”, “protein”)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ood</a:t>
            </a:r>
          </a:p>
          <a:p>
            <a:r>
              <a:rPr lang="en-US" dirty="0"/>
              <a:t>o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food &lt;- list(type = “potato”, calories = 163, fat = 0.2, carbs = 37.0, protein = 4.3)</a:t>
            </a:r>
          </a:p>
          <a:p>
            <a:r>
              <a:rPr lang="en-US" dirty="0" smtClean="0"/>
              <a:t>Typically, vector </a:t>
            </a:r>
            <a:r>
              <a:rPr lang="en-US" dirty="0"/>
              <a:t>elements are accessed by their index (an integer), list elements by their name (a character string). But both types support both access methods.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6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</a:t>
            </a:r>
            <a:r>
              <a:rPr lang="en-US" dirty="0" smtClean="0"/>
              <a:t>ength(object)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/>
              <a:t>object</a:t>
            </a:r>
            <a:r>
              <a:rPr lang="en-US" dirty="0" smtClean="0"/>
              <a:t>)</a:t>
            </a:r>
          </a:p>
          <a:p>
            <a:r>
              <a:rPr lang="en-US" dirty="0"/>
              <a:t>c</a:t>
            </a:r>
            <a:r>
              <a:rPr lang="en-US" dirty="0" smtClean="0"/>
              <a:t>lass(object)</a:t>
            </a:r>
          </a:p>
          <a:p>
            <a:r>
              <a:rPr lang="en-US" dirty="0"/>
              <a:t>n</a:t>
            </a:r>
            <a:r>
              <a:rPr lang="en-US" dirty="0" smtClean="0"/>
              <a:t>ames(object)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(object, object, ...)</a:t>
            </a:r>
          </a:p>
          <a:p>
            <a:r>
              <a:rPr lang="en-US" dirty="0" err="1" smtClean="0"/>
              <a:t>cbind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bind</a:t>
            </a:r>
            <a:r>
              <a:rPr lang="en-US" dirty="0" smtClean="0"/>
              <a:t>()</a:t>
            </a:r>
          </a:p>
          <a:p>
            <a:r>
              <a:rPr lang="en-US" dirty="0"/>
              <a:t>o</a:t>
            </a:r>
            <a:r>
              <a:rPr lang="en-US" dirty="0" smtClean="0"/>
              <a:t>bject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(object)</a:t>
            </a:r>
          </a:p>
          <a:p>
            <a:endParaRPr lang="en-US" dirty="0"/>
          </a:p>
          <a:p>
            <a:r>
              <a:rPr lang="en-US" dirty="0" err="1"/>
              <a:t>n</a:t>
            </a:r>
            <a:r>
              <a:rPr lang="en-US" dirty="0" err="1" smtClean="0"/>
              <a:t>ewobject</a:t>
            </a:r>
            <a:r>
              <a:rPr lang="en-US" dirty="0" smtClean="0"/>
              <a:t>&lt;- edit(object) </a:t>
            </a:r>
            <a:r>
              <a:rPr lang="en-US" dirty="0"/>
              <a:t># edit </a:t>
            </a:r>
            <a:r>
              <a:rPr lang="en-US" dirty="0" smtClean="0"/>
              <a:t>coy and save as new object</a:t>
            </a:r>
          </a:p>
          <a:p>
            <a:r>
              <a:rPr lang="en-US" dirty="0"/>
              <a:t>f</a:t>
            </a:r>
            <a:r>
              <a:rPr lang="en-US" dirty="0" smtClean="0"/>
              <a:t>ix(object)  # edit in place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variables-fixed set of values </a:t>
            </a:r>
          </a:p>
          <a:p>
            <a:r>
              <a:rPr lang="en-US" dirty="0" smtClean="0"/>
              <a:t>As a vector</a:t>
            </a:r>
          </a:p>
          <a:p>
            <a:pPr lvl="1"/>
            <a:r>
              <a:rPr lang="en-US" dirty="0" smtClean="0"/>
              <a:t>Blood = c(“B”,“AB”, “O”, “A”, “O”)</a:t>
            </a:r>
          </a:p>
          <a:p>
            <a:r>
              <a:rPr lang="en-US" dirty="0" smtClean="0"/>
              <a:t>As a factor</a:t>
            </a:r>
          </a:p>
          <a:p>
            <a:pPr lvl="1"/>
            <a:r>
              <a:rPr lang="en-US" dirty="0" err="1" smtClean="0"/>
              <a:t>Blood_factor</a:t>
            </a:r>
            <a:r>
              <a:rPr lang="en-US" dirty="0" smtClean="0"/>
              <a:t> = factor(blood)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Levels are sorted alphabetically (one “O” level)</a:t>
            </a:r>
          </a:p>
          <a:p>
            <a:pPr lvl="1"/>
            <a:r>
              <a:rPr lang="en-US" dirty="0" smtClean="0"/>
              <a:t>Unless you specify ordered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18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834" y="16249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powerful data structure</a:t>
            </a:r>
          </a:p>
          <a:p>
            <a:pPr lvl="1"/>
            <a:r>
              <a:rPr lang="en-US" dirty="0" smtClean="0"/>
              <a:t>Rows are observations</a:t>
            </a:r>
          </a:p>
          <a:p>
            <a:pPr lvl="1"/>
            <a:r>
              <a:rPr lang="en-US" dirty="0" smtClean="0"/>
              <a:t>Columns are variables</a:t>
            </a:r>
          </a:p>
          <a:p>
            <a:pPr lvl="1"/>
            <a:r>
              <a:rPr lang="en-US" dirty="0" smtClean="0"/>
              <a:t>Elements in a single column must be of the same type</a:t>
            </a:r>
          </a:p>
          <a:p>
            <a:r>
              <a:rPr lang="en-US" dirty="0" smtClean="0"/>
              <a:t>Declare a data frame:</a:t>
            </a:r>
          </a:p>
          <a:p>
            <a:pPr lvl="1"/>
            <a:r>
              <a:rPr lang="en-US" dirty="0" smtClean="0"/>
              <a:t>Roster &lt;- </a:t>
            </a:r>
            <a:r>
              <a:rPr lang="en-US" dirty="0" err="1" smtClean="0"/>
              <a:t>data.frame</a:t>
            </a:r>
            <a:r>
              <a:rPr lang="en-US" dirty="0" smtClean="0"/>
              <a:t>(ID = integer(), </a:t>
            </a:r>
            <a:r>
              <a:rPr lang="en-US" dirty="0" err="1"/>
              <a:t>FirstName</a:t>
            </a:r>
            <a:r>
              <a:rPr lang="en-US" dirty="0"/>
              <a:t>=character(), </a:t>
            </a:r>
            <a:r>
              <a:rPr lang="en-US" dirty="0" err="1"/>
              <a:t>LastName</a:t>
            </a:r>
            <a:r>
              <a:rPr lang="en-US" dirty="0"/>
              <a:t>=character(), Grade=factor(levels = c(“A”, “A-”, “B+”, ... , “F”)), </a:t>
            </a:r>
            <a:r>
              <a:rPr lang="en-US" dirty="0" err="1"/>
              <a:t>stringAsFactors</a:t>
            </a:r>
            <a:r>
              <a:rPr lang="en-US" dirty="0"/>
              <a:t>=</a:t>
            </a:r>
            <a:r>
              <a:rPr lang="en-US" dirty="0" smtClean="0"/>
              <a:t>FALSE) </a:t>
            </a:r>
            <a:endParaRPr lang="en-US" dirty="0"/>
          </a:p>
          <a:p>
            <a:pPr lvl="1"/>
            <a:r>
              <a:rPr lang="en-US" dirty="0" smtClean="0"/>
              <a:t>Can also read from files using </a:t>
            </a:r>
            <a:r>
              <a:rPr lang="en-US" dirty="0" err="1" smtClean="0"/>
              <a:t>read.table</a:t>
            </a:r>
            <a:r>
              <a:rPr lang="en-US" dirty="0" smtClean="0"/>
              <a:t>()</a:t>
            </a:r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9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834" y="162491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</a:t>
            </a:r>
            <a:r>
              <a:rPr lang="en-US" dirty="0" smtClean="0"/>
              <a:t>ead(roster)</a:t>
            </a:r>
          </a:p>
          <a:p>
            <a:r>
              <a:rPr lang="en-US" dirty="0"/>
              <a:t>s</a:t>
            </a:r>
            <a:r>
              <a:rPr lang="en-US" dirty="0" smtClean="0"/>
              <a:t>ummary(</a:t>
            </a:r>
            <a:r>
              <a:rPr lang="en-US" dirty="0"/>
              <a:t>r</a:t>
            </a:r>
            <a:r>
              <a:rPr lang="en-US" dirty="0" smtClean="0"/>
              <a:t>oster)</a:t>
            </a:r>
          </a:p>
          <a:p>
            <a:endParaRPr lang="en-US" dirty="0"/>
          </a:p>
          <a:p>
            <a:r>
              <a:rPr lang="en-US" dirty="0" err="1"/>
              <a:t>r</a:t>
            </a:r>
            <a:r>
              <a:rPr lang="en-US" dirty="0" err="1" smtClean="0"/>
              <a:t>oster$FirstName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oster[[“</a:t>
            </a:r>
            <a:r>
              <a:rPr lang="en-US" dirty="0" err="1" smtClean="0"/>
              <a:t>FirstName</a:t>
            </a:r>
            <a:r>
              <a:rPr lang="en-US" dirty="0" smtClean="0"/>
              <a:t>”]]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oster$Grade</a:t>
            </a:r>
            <a:r>
              <a:rPr lang="en-US" dirty="0" smtClean="0"/>
              <a:t>[2]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oster$ID</a:t>
            </a:r>
            <a:r>
              <a:rPr lang="en-US" dirty="0" smtClean="0"/>
              <a:t>[which(</a:t>
            </a:r>
            <a:r>
              <a:rPr lang="en-US" dirty="0" err="1" smtClean="0"/>
              <a:t>roster$Grade</a:t>
            </a:r>
            <a:r>
              <a:rPr lang="en-US" dirty="0" smtClean="0"/>
              <a:t> == “A”)]</a:t>
            </a:r>
          </a:p>
          <a:p>
            <a:pPr marL="457200" lvl="1" indent="0">
              <a:buFont typeface="Arial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18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S: An interactive environment for data analysis developed at Bell lab in 1976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Initially written by Ross </a:t>
            </a:r>
            <a:r>
              <a:rPr lang="en-US" dirty="0" err="1" smtClean="0"/>
              <a:t>Ihaka</a:t>
            </a:r>
            <a:r>
              <a:rPr lang="en-US" dirty="0" smtClean="0"/>
              <a:t> and Robert Gentlemen at Dep</a:t>
            </a:r>
            <a:r>
              <a:rPr lang="en-US" dirty="0" smtClean="0"/>
              <a:t>. Of Statistics of U of Auckland, New Zealand during 1990s.</a:t>
            </a:r>
          </a:p>
          <a:p>
            <a:r>
              <a:rPr lang="en-US" dirty="0" smtClean="0"/>
              <a:t>Since 1997, international “R-core” team of 15 people have access to </a:t>
            </a:r>
            <a:r>
              <a:rPr lang="en-US" dirty="0" err="1" smtClean="0"/>
              <a:t>comnon</a:t>
            </a:r>
            <a:r>
              <a:rPr lang="en-US" dirty="0" smtClean="0"/>
              <a:t> CVS archive.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9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“GNU S”-A language and environment for data manipulation, calculation and graphic display</a:t>
            </a:r>
          </a:p>
          <a:p>
            <a:r>
              <a:rPr lang="en-US" dirty="0" smtClean="0"/>
              <a:t>The core of R is an interpreted computer language</a:t>
            </a:r>
          </a:p>
          <a:p>
            <a:r>
              <a:rPr lang="en-US" dirty="0" smtClean="0"/>
              <a:t>It is possible for the user to interface to procedures written in C, C++ or Fortran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9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has many libraries. Suitable for data processing and analysis</a:t>
            </a:r>
          </a:p>
          <a:p>
            <a:r>
              <a:rPr lang="en-US" dirty="0" smtClean="0"/>
              <a:t>Built-in data structure to help organizing data naturally</a:t>
            </a:r>
          </a:p>
          <a:p>
            <a:r>
              <a:rPr lang="en-US" dirty="0" smtClean="0"/>
              <a:t>Element-wise operations</a:t>
            </a:r>
          </a:p>
          <a:p>
            <a:endParaRPr lang="en-US" dirty="0" smtClean="0"/>
          </a:p>
          <a:p>
            <a:r>
              <a:rPr lang="en-US" dirty="0" smtClean="0"/>
              <a:t>Business perspective: </a:t>
            </a:r>
          </a:p>
          <a:p>
            <a:r>
              <a:rPr lang="en-US" dirty="0"/>
              <a:t>https://</a:t>
            </a:r>
            <a:r>
              <a:rPr lang="en-US" dirty="0" err="1"/>
              <a:t>www.simplilearn.com</a:t>
            </a:r>
            <a:r>
              <a:rPr lang="en-US" dirty="0"/>
              <a:t>/r-programming-language-business-analytics-quick-guide-article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1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 does and does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7735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handling and storage: numerical, textual</a:t>
            </a:r>
          </a:p>
          <a:p>
            <a:r>
              <a:rPr lang="en-US" dirty="0" smtClean="0"/>
              <a:t>Matrix algebra</a:t>
            </a:r>
          </a:p>
          <a:p>
            <a:r>
              <a:rPr lang="en-US" dirty="0" smtClean="0"/>
              <a:t>Hash table and regular expression</a:t>
            </a:r>
          </a:p>
          <a:p>
            <a:r>
              <a:rPr lang="en-US" dirty="0" smtClean="0"/>
              <a:t>High level data analytic and statistical functions</a:t>
            </a:r>
          </a:p>
          <a:p>
            <a:r>
              <a:rPr lang="en-US" dirty="0" smtClean="0"/>
              <a:t>Classes (“OO”)</a:t>
            </a:r>
          </a:p>
          <a:p>
            <a:r>
              <a:rPr lang="en-US" dirty="0" smtClean="0"/>
              <a:t>Programming language: loops, branching, subroutines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449" y="1600200"/>
            <a:ext cx="36773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Is not a database, but connects to DBMSs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Language interpreter is very slow but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llows to call own C/C++ code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spreadsheet view of data but connect o Excel and office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5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7735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Easy to learn, easy to plot</a:t>
            </a:r>
          </a:p>
          <a:p>
            <a:r>
              <a:rPr lang="en-US" dirty="0" smtClean="0"/>
              <a:t>Easy to reproduce &amp; modify</a:t>
            </a:r>
          </a:p>
          <a:p>
            <a:r>
              <a:rPr lang="en-US" dirty="0" smtClean="0"/>
              <a:t>Lots of high quality packages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449" y="1600200"/>
            <a:ext cx="36773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</a:rPr>
              <a:t>Difficult to master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Confusing syntax for programmers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Designed to be easier for non-programmers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0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standard: </a:t>
            </a:r>
            <a:r>
              <a:rPr lang="en-US" dirty="0">
                <a:hlinkClick r:id="rId2"/>
              </a:rPr>
              <a:t>https://cran.cnr.berkeley.edu/</a:t>
            </a:r>
            <a:r>
              <a:rPr lang="en-US" dirty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 Studio: </a:t>
            </a:r>
            <a:r>
              <a:rPr lang="en-US" dirty="0"/>
              <a:t>https://</a:t>
            </a:r>
            <a:r>
              <a:rPr lang="en-US" dirty="0" err="1"/>
              <a:t>www.rstudio.com</a:t>
            </a:r>
            <a:r>
              <a:rPr lang="en-US" dirty="0"/>
              <a:t>/products/</a:t>
            </a:r>
            <a:r>
              <a:rPr lang="en-US" dirty="0" err="1"/>
              <a:t>rstudio</a:t>
            </a:r>
            <a:r>
              <a:rPr lang="en-US" dirty="0"/>
              <a:t>/download/ 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8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type and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 smtClean="0"/>
              <a:t>Boolean</a:t>
            </a:r>
          </a:p>
          <a:p>
            <a:r>
              <a:rPr lang="en-US" dirty="0" smtClean="0"/>
              <a:t>Character</a:t>
            </a:r>
          </a:p>
          <a:p>
            <a:r>
              <a:rPr lang="en-US" dirty="0" smtClean="0"/>
              <a:t>Factor</a:t>
            </a:r>
          </a:p>
          <a:p>
            <a:endParaRPr lang="en-US" dirty="0"/>
          </a:p>
          <a:p>
            <a:r>
              <a:rPr lang="en-US" dirty="0" smtClean="0"/>
              <a:t>R assignment operator: </a:t>
            </a:r>
          </a:p>
          <a:p>
            <a:r>
              <a:rPr lang="en-US" dirty="0"/>
              <a:t>https://</a:t>
            </a:r>
            <a:r>
              <a:rPr lang="en-US" dirty="0" err="1"/>
              <a:t>stat.ethz.ch</a:t>
            </a:r>
            <a:r>
              <a:rPr lang="en-US" dirty="0"/>
              <a:t>/R-manual/R-</a:t>
            </a:r>
            <a:r>
              <a:rPr lang="en-US" dirty="0" err="1"/>
              <a:t>devel</a:t>
            </a:r>
            <a:r>
              <a:rPr lang="en-US" dirty="0"/>
              <a:t>/library/base/html/</a:t>
            </a:r>
            <a:r>
              <a:rPr lang="en-US" dirty="0" err="1"/>
              <a:t>assignOps.html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5" name="Picture 4" descr="R_dataty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3" y="1387989"/>
            <a:ext cx="8507243" cy="43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0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8046</TotalTime>
  <Words>986</Words>
  <Application>Microsoft Macintosh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2. R Basics </vt:lpstr>
      <vt:lpstr>History of R</vt:lpstr>
      <vt:lpstr>Why R</vt:lpstr>
      <vt:lpstr>Why R</vt:lpstr>
      <vt:lpstr>What R does and does not</vt:lpstr>
      <vt:lpstr>Pros and Cons</vt:lpstr>
      <vt:lpstr>Installation</vt:lpstr>
      <vt:lpstr>Basic type and data structure</vt:lpstr>
      <vt:lpstr>Collections  </vt:lpstr>
      <vt:lpstr>Vectors</vt:lpstr>
      <vt:lpstr>Matrix </vt:lpstr>
      <vt:lpstr>Matrix</vt:lpstr>
      <vt:lpstr>Type Coersion</vt:lpstr>
      <vt:lpstr>Lists</vt:lpstr>
      <vt:lpstr>Useful functions</vt:lpstr>
      <vt:lpstr>Factors</vt:lpstr>
      <vt:lpstr>Data frames</vt:lpstr>
      <vt:lpstr>Data frames</vt:lpstr>
    </vt:vector>
  </TitlesOfParts>
  <Company>Willamette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 </dc:title>
  <dc:creator>HY Cheng</dc:creator>
  <cp:lastModifiedBy>HY Cheng</cp:lastModifiedBy>
  <cp:revision>113</cp:revision>
  <dcterms:created xsi:type="dcterms:W3CDTF">2018-01-17T17:49:34Z</dcterms:created>
  <dcterms:modified xsi:type="dcterms:W3CDTF">2018-01-23T07:56:32Z</dcterms:modified>
</cp:coreProperties>
</file>