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0" r:id="rId1"/>
  </p:sldMasterIdLst>
  <p:sldIdLst>
    <p:sldId id="256" r:id="rId2"/>
    <p:sldId id="300" r:id="rId3"/>
    <p:sldId id="301" r:id="rId4"/>
    <p:sldId id="302" r:id="rId5"/>
    <p:sldId id="303" r:id="rId6"/>
    <p:sldId id="304" r:id="rId7"/>
    <p:sldId id="292" r:id="rId8"/>
    <p:sldId id="293" r:id="rId9"/>
    <p:sldId id="257" r:id="rId10"/>
    <p:sldId id="259" r:id="rId11"/>
    <p:sldId id="299" r:id="rId12"/>
    <p:sldId id="261" r:id="rId13"/>
    <p:sldId id="263" r:id="rId14"/>
    <p:sldId id="265" r:id="rId15"/>
    <p:sldId id="305" r:id="rId16"/>
    <p:sldId id="311" r:id="rId17"/>
    <p:sldId id="310" r:id="rId18"/>
    <p:sldId id="306" r:id="rId19"/>
    <p:sldId id="307" r:id="rId20"/>
    <p:sldId id="309" r:id="rId21"/>
    <p:sldId id="30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30" autoAdjust="0"/>
  </p:normalViewPr>
  <p:slideViewPr>
    <p:cSldViewPr snapToGrid="0" snapToObjects="1">
      <p:cViewPr varScale="1">
        <p:scale>
          <a:sx n="92" d="100"/>
          <a:sy n="92" d="100"/>
        </p:scale>
        <p:origin x="16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1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3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6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4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2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4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9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0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1DCF6-D633-194A-9C5D-7151C98F4CB5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Exploratory Data Analysis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Haiyan</a:t>
            </a:r>
            <a:r>
              <a:rPr lang="en-US" dirty="0" smtClean="0"/>
              <a:t> Cheng </a:t>
            </a:r>
          </a:p>
          <a:p>
            <a:r>
              <a:rPr lang="en-US" dirty="0" smtClean="0"/>
              <a:t>Willamette University</a:t>
            </a:r>
          </a:p>
          <a:p>
            <a:r>
              <a:rPr lang="en-US" dirty="0" smtClean="0"/>
              <a:t>CS-429 </a:t>
            </a:r>
          </a:p>
          <a:p>
            <a:r>
              <a:rPr lang="en-US" dirty="0" smtClean="0"/>
              <a:t>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4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</a:t>
            </a:r>
          </a:p>
          <a:p>
            <a:r>
              <a:rPr lang="en-US" dirty="0" smtClean="0"/>
              <a:t>Graphs</a:t>
            </a:r>
          </a:p>
          <a:p>
            <a:r>
              <a:rPr lang="en-US" dirty="0" smtClean="0"/>
              <a:t>Summary Statistics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8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Science process</a:t>
            </a:r>
            <a:endParaRPr lang="en-US" dirty="0"/>
          </a:p>
        </p:txBody>
      </p:sp>
      <p:pic>
        <p:nvPicPr>
          <p:cNvPr id="5" name="Content Placeholder 4" descr="Data_visualization_process_v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>
          <a:xfrm>
            <a:off x="457200" y="1482049"/>
            <a:ext cx="8229600" cy="4705837"/>
          </a:xfrm>
        </p:spPr>
      </p:pic>
    </p:spTree>
    <p:extLst>
      <p:ext uri="{BB962C8B-B14F-4D97-AF65-F5344CB8AC3E}">
        <p14:creationId xmlns:p14="http://schemas.microsoft.com/office/powerpoint/2010/main" val="13653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and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distributions of all variables</a:t>
            </a:r>
          </a:p>
          <a:p>
            <a:r>
              <a:rPr lang="en-US" dirty="0" smtClean="0"/>
              <a:t>Plot time series data</a:t>
            </a:r>
          </a:p>
          <a:p>
            <a:r>
              <a:rPr lang="en-US" dirty="0" smtClean="0"/>
              <a:t>Transform variables</a:t>
            </a:r>
          </a:p>
          <a:p>
            <a:r>
              <a:rPr lang="en-US" dirty="0" smtClean="0"/>
              <a:t>Look for pairwise relationships between variables using scatter plots.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Mean, mode, median</a:t>
            </a:r>
          </a:p>
          <a:p>
            <a:r>
              <a:rPr lang="en-US" dirty="0" smtClean="0"/>
              <a:t>Minimum, maximum</a:t>
            </a:r>
          </a:p>
          <a:p>
            <a:r>
              <a:rPr lang="en-US" dirty="0" smtClean="0"/>
              <a:t>Standard deviation</a:t>
            </a:r>
          </a:p>
          <a:p>
            <a:r>
              <a:rPr lang="en-US" dirty="0" err="1" smtClean="0"/>
              <a:t>Quantiles</a:t>
            </a:r>
            <a:endParaRPr lang="en-US" dirty="0" smtClean="0"/>
          </a:p>
          <a:p>
            <a:r>
              <a:rPr lang="en-US" dirty="0" smtClean="0"/>
              <a:t>Outliers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EDA is a mindset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data-gain intuition, understand the shape, connect understanding of the process that generated the data to the data itself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 Distribution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 for statistical </a:t>
            </a:r>
            <a:r>
              <a:rPr lang="en-US" dirty="0" smtClean="0"/>
              <a:t>modeling</a:t>
            </a:r>
          </a:p>
          <a:p>
            <a:r>
              <a:rPr lang="en-US" dirty="0" smtClean="0"/>
              <a:t>Named probability distributions</a:t>
            </a:r>
          </a:p>
          <a:p>
            <a:pPr lvl="1"/>
            <a:r>
              <a:rPr lang="en-US" dirty="0" smtClean="0"/>
              <a:t>Assigning a probability to a subset of possible outcomes, and have corresponding functions.</a:t>
            </a:r>
          </a:p>
          <a:p>
            <a:r>
              <a:rPr lang="en-US" dirty="0" smtClean="0"/>
              <a:t>Commonly used Probability distribution (described by PDF,  P.31)</a:t>
            </a:r>
          </a:p>
          <a:p>
            <a:r>
              <a:rPr lang="en-US" dirty="0" err="1" smtClean="0"/>
              <a:t>Univariate</a:t>
            </a:r>
            <a:r>
              <a:rPr lang="en-US" dirty="0" smtClean="0"/>
              <a:t> distribution p(x), joint distribution p(x, y), conditional distribution p(</a:t>
            </a:r>
            <a:r>
              <a:rPr lang="en-US" dirty="0" err="1" smtClean="0"/>
              <a:t>x|y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905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Bell curve</a:t>
            </a:r>
          </a:p>
          <a:p>
            <a:r>
              <a:rPr lang="en-US" dirty="0" smtClean="0"/>
              <a:t>Parameters </a:t>
            </a:r>
          </a:p>
          <a:p>
            <a:pPr lvl="1"/>
            <a:r>
              <a:rPr lang="en-US" dirty="0" smtClean="0"/>
              <a:t>U: mean (location)</a:t>
            </a:r>
          </a:p>
          <a:p>
            <a:pPr lvl="1"/>
            <a:r>
              <a:rPr lang="en-US" dirty="0" smtClean="0"/>
              <a:t>O^2: </a:t>
            </a:r>
            <a:r>
              <a:rPr lang="en-US" smtClean="0"/>
              <a:t>variance squared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98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Probability Density Function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PDF</a:t>
            </a:r>
          </a:p>
          <a:p>
            <a:pPr marL="0" indent="0">
              <a:buNone/>
            </a:pPr>
            <a:r>
              <a:rPr lang="en-US" dirty="0" smtClean="0"/>
              <a:t>y = f(x)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 = mean</a:t>
            </a:r>
          </a:p>
          <a:p>
            <a:pPr marL="0" indent="0">
              <a:buNone/>
            </a:pPr>
            <a:r>
              <a:rPr lang="en-US" dirty="0" smtClean="0"/>
              <a:t>O = standard deviation</a:t>
            </a:r>
          </a:p>
          <a:p>
            <a:pPr marL="0" indent="0">
              <a:buNone/>
            </a:pPr>
            <a:r>
              <a:rPr lang="en-US" dirty="0" smtClean="0"/>
              <a:t>O^2 =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18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Fitting a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Estimate the parameters of the model using the observed data.</a:t>
            </a:r>
          </a:p>
          <a:p>
            <a:r>
              <a:rPr lang="en-US" dirty="0" smtClean="0"/>
              <a:t>Usually involves an optimization algorithm (MLE)</a:t>
            </a:r>
          </a:p>
          <a:p>
            <a:r>
              <a:rPr lang="en-US" dirty="0" smtClean="0"/>
              <a:t>Read in data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specify functional </a:t>
            </a:r>
            <a:r>
              <a:rPr lang="en-US" dirty="0" err="1" smtClean="0"/>
              <a:t>form</a:t>
            </a:r>
            <a:r>
              <a:rPr lang="en-US" dirty="0" err="1" smtClean="0">
                <a:sym typeface="Wingdings"/>
              </a:rPr>
              <a:t>R</a:t>
            </a:r>
            <a:r>
              <a:rPr lang="en-US" dirty="0" smtClean="0">
                <a:sym typeface="Wingdings"/>
              </a:rPr>
              <a:t> use built-in optimization methods to give you most likely values of the parameters given the data</a:t>
            </a:r>
          </a:p>
          <a:p>
            <a:r>
              <a:rPr lang="en-US" dirty="0" err="1" smtClean="0">
                <a:sym typeface="Wingdings"/>
              </a:rPr>
              <a:t>Overfitting</a:t>
            </a:r>
            <a:r>
              <a:rPr lang="en-US" dirty="0" smtClean="0">
                <a:sym typeface="Wingdings"/>
              </a:rPr>
              <a:t>– model is not good enough to capture reality beyond the sampled data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873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Science process	</a:t>
            </a:r>
            <a:endParaRPr lang="en-US" dirty="0"/>
          </a:p>
        </p:txBody>
      </p:sp>
      <p:pic>
        <p:nvPicPr>
          <p:cNvPr id="5" name="Picture 4" descr="data-science-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77" y="1417638"/>
            <a:ext cx="7585118" cy="503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life is a data-generating process</a:t>
            </a:r>
          </a:p>
          <a:p>
            <a:r>
              <a:rPr lang="en-US" dirty="0" smtClean="0"/>
              <a:t>It contains randomness and uncertainty</a:t>
            </a:r>
          </a:p>
          <a:p>
            <a:r>
              <a:rPr lang="en-US" b="1" dirty="0" smtClean="0"/>
              <a:t>Statistical inference</a:t>
            </a:r>
            <a:r>
              <a:rPr lang="en-US" dirty="0" smtClean="0"/>
              <a:t>—the overall process of going from the world to the data, and then from the data back to the world.</a:t>
            </a:r>
          </a:p>
          <a:p>
            <a:pPr lvl="1"/>
            <a:r>
              <a:rPr lang="en-US" dirty="0" smtClean="0"/>
              <a:t>Developing of procedures, methods and theorems that allow us to extract meaning and information from data that has been generated by stochastic (random) processes.</a:t>
            </a:r>
          </a:p>
        </p:txBody>
      </p:sp>
    </p:spTree>
    <p:extLst>
      <p:ext uri="{BB962C8B-B14F-4D97-AF65-F5344CB8AC3E}">
        <p14:creationId xmlns:p14="http://schemas.microsoft.com/office/powerpoint/2010/main" val="11681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Scientific Methods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 a question</a:t>
            </a:r>
          </a:p>
          <a:p>
            <a:r>
              <a:rPr lang="en-US" dirty="0" smtClean="0"/>
              <a:t>Do background research</a:t>
            </a:r>
          </a:p>
          <a:p>
            <a:r>
              <a:rPr lang="en-US" dirty="0" smtClean="0"/>
              <a:t>Construct a hypothesis</a:t>
            </a:r>
          </a:p>
          <a:p>
            <a:r>
              <a:rPr lang="en-US" dirty="0" smtClean="0"/>
              <a:t>Test hypothesis by doing an experiment</a:t>
            </a:r>
          </a:p>
          <a:p>
            <a:r>
              <a:rPr lang="en-US" dirty="0" smtClean="0"/>
              <a:t>Analyze data and draw conclusion</a:t>
            </a:r>
          </a:p>
          <a:p>
            <a:r>
              <a:rPr lang="en-US" smtClean="0"/>
              <a:t>Communicate results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698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role of a Data Scientist	</a:t>
            </a:r>
            <a:endParaRPr lang="en-US" dirty="0"/>
          </a:p>
        </p:txBody>
      </p:sp>
      <p:pic>
        <p:nvPicPr>
          <p:cNvPr id="4" name="Picture 3" descr="Snap0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8" y="1714629"/>
            <a:ext cx="7931536" cy="43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 in statistical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Population—any set of object</a:t>
            </a:r>
          </a:p>
          <a:p>
            <a:r>
              <a:rPr lang="en-US" dirty="0" smtClean="0"/>
              <a:t>Observations—characteristics of population (N)</a:t>
            </a:r>
          </a:p>
          <a:p>
            <a:r>
              <a:rPr lang="en-US" dirty="0" smtClean="0"/>
              <a:t>Sample—subset of observations (n)</a:t>
            </a:r>
          </a:p>
          <a:p>
            <a:endParaRPr lang="en-US" dirty="0"/>
          </a:p>
          <a:p>
            <a:r>
              <a:rPr lang="en-US" dirty="0" smtClean="0"/>
              <a:t>Use samples to draw conclusions and make inference about the population</a:t>
            </a:r>
          </a:p>
          <a:p>
            <a:r>
              <a:rPr lang="en-US" dirty="0" smtClean="0"/>
              <a:t>May introduce “Bias”</a:t>
            </a:r>
          </a:p>
          <a:p>
            <a:r>
              <a:rPr lang="en-US" dirty="0" smtClean="0"/>
              <a:t>Be careful with the underlying “assumption” when you draw samples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81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Increased challenges in statistical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Various data format:</a:t>
            </a:r>
          </a:p>
          <a:p>
            <a:pPr lvl="1"/>
            <a:r>
              <a:rPr lang="en-US" dirty="0" smtClean="0"/>
              <a:t>Traditional: Numerical, categorical, binary</a:t>
            </a:r>
            <a:endParaRPr lang="en-US" dirty="0"/>
          </a:p>
          <a:p>
            <a:pPr lvl="1"/>
            <a:r>
              <a:rPr lang="en-US" dirty="0" smtClean="0"/>
              <a:t>Text: emails, tweets, newspaper articles</a:t>
            </a:r>
          </a:p>
          <a:p>
            <a:pPr lvl="1"/>
            <a:r>
              <a:rPr lang="en-US" dirty="0" smtClean="0"/>
              <a:t>Records: user-level data, </a:t>
            </a:r>
            <a:r>
              <a:rPr lang="en-US" dirty="0" err="1" smtClean="0"/>
              <a:t>timestamped</a:t>
            </a:r>
            <a:r>
              <a:rPr lang="en-US" dirty="0" smtClean="0"/>
              <a:t> event data, </a:t>
            </a:r>
            <a:r>
              <a:rPr lang="en-US" dirty="0" err="1" smtClean="0"/>
              <a:t>json</a:t>
            </a:r>
            <a:r>
              <a:rPr lang="en-US" dirty="0" smtClean="0"/>
              <a:t>-formatted log files</a:t>
            </a:r>
          </a:p>
          <a:p>
            <a:pPr lvl="1"/>
            <a:r>
              <a:rPr lang="en-US" dirty="0" smtClean="0"/>
              <a:t>Geo-based location data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Sensor data</a:t>
            </a:r>
          </a:p>
          <a:p>
            <a:pPr lvl="1"/>
            <a:r>
              <a:rPr lang="en-US" dirty="0" smtClean="0"/>
              <a:t>Images</a:t>
            </a:r>
          </a:p>
          <a:p>
            <a:r>
              <a:rPr lang="en-US" dirty="0" smtClean="0"/>
              <a:t>How to sample? </a:t>
            </a:r>
          </a:p>
          <a:p>
            <a:r>
              <a:rPr lang="en-US" dirty="0" smtClean="0"/>
              <a:t>New methods?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“Big” is a moving target-only relative, when the size of the data outstrips the state-of-the-art computational solutions</a:t>
            </a:r>
          </a:p>
          <a:p>
            <a:r>
              <a:rPr lang="en-US" dirty="0" smtClean="0"/>
              <a:t>“Big” is when you can’t fit it on one machine</a:t>
            </a:r>
          </a:p>
          <a:p>
            <a:r>
              <a:rPr lang="en-US" dirty="0" smtClean="0"/>
              <a:t>“Big data” is a cultural phenomenon</a:t>
            </a:r>
          </a:p>
          <a:p>
            <a:r>
              <a:rPr lang="en-US" dirty="0" smtClean="0"/>
              <a:t>The 4 </a:t>
            </a:r>
            <a:r>
              <a:rPr lang="en-US" dirty="0" err="1" smtClean="0"/>
              <a:t>Vs</a:t>
            </a:r>
            <a:r>
              <a:rPr lang="en-US" dirty="0" smtClean="0"/>
              <a:t>: Volume, variety ,velocity, value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06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model is our attempt to understand and represent the nature of reality through a particular lens, it’s constructed artificially</a:t>
            </a:r>
          </a:p>
          <a:p>
            <a:r>
              <a:rPr lang="en-US" dirty="0" smtClean="0"/>
              <a:t>Modeling </a:t>
            </a:r>
            <a:r>
              <a:rPr lang="en-US" dirty="0" smtClean="0"/>
              <a:t>involves </a:t>
            </a:r>
            <a:r>
              <a:rPr lang="en-US" dirty="0" smtClean="0"/>
              <a:t>both art and science.</a:t>
            </a:r>
          </a:p>
          <a:p>
            <a:r>
              <a:rPr lang="en-US" dirty="0" smtClean="0"/>
              <a:t>Need to make assumptions about the underlying structure of the reality</a:t>
            </a:r>
          </a:p>
          <a:p>
            <a:r>
              <a:rPr lang="en-US" dirty="0" smtClean="0"/>
              <a:t>Where to start? </a:t>
            </a:r>
            <a:r>
              <a:rPr lang="en-US" dirty="0" smtClean="0">
                <a:sym typeface="Wingdings"/>
              </a:rPr>
              <a:t> EDA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06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approach for data analysis that employs a variety of techniques to </a:t>
            </a:r>
          </a:p>
          <a:p>
            <a:pPr lvl="1"/>
            <a:r>
              <a:rPr lang="en-US" dirty="0" smtClean="0"/>
              <a:t>Maximize insight into a data set</a:t>
            </a:r>
          </a:p>
          <a:p>
            <a:pPr lvl="1"/>
            <a:r>
              <a:rPr lang="en-US" dirty="0" smtClean="0"/>
              <a:t>Uncovering underlying structure</a:t>
            </a:r>
          </a:p>
          <a:p>
            <a:pPr lvl="1"/>
            <a:r>
              <a:rPr lang="en-US" dirty="0" smtClean="0"/>
              <a:t>Extract important variables</a:t>
            </a:r>
          </a:p>
          <a:p>
            <a:pPr lvl="1"/>
            <a:r>
              <a:rPr lang="en-US" dirty="0" smtClean="0"/>
              <a:t>Detect outliers and anomalies</a:t>
            </a:r>
          </a:p>
          <a:p>
            <a:pPr lvl="1"/>
            <a:r>
              <a:rPr lang="en-US" dirty="0" smtClean="0"/>
              <a:t>Test underlying assumptions</a:t>
            </a:r>
          </a:p>
          <a:p>
            <a:pPr lvl="1"/>
            <a:r>
              <a:rPr lang="en-US" dirty="0" smtClean="0"/>
              <a:t>Develop models</a:t>
            </a:r>
          </a:p>
          <a:p>
            <a:r>
              <a:rPr lang="en-US" dirty="0" smtClean="0"/>
              <a:t>Promoted by John </a:t>
            </a:r>
            <a:r>
              <a:rPr lang="en-US" dirty="0" smtClean="0"/>
              <a:t>Turkey </a:t>
            </a:r>
            <a:r>
              <a:rPr lang="en-US" dirty="0" smtClean="0"/>
              <a:t>to encourage statisticians t explore the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499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CDA </a:t>
            </a:r>
            <a:r>
              <a:rPr lang="en-US" dirty="0" err="1" smtClean="0"/>
              <a:t>vs</a:t>
            </a:r>
            <a:r>
              <a:rPr lang="en-US" dirty="0" smtClean="0"/>
              <a:t> EDA </a:t>
            </a:r>
            <a:r>
              <a:rPr lang="en-US" dirty="0" err="1" smtClean="0"/>
              <a:t>vs</a:t>
            </a:r>
            <a:r>
              <a:rPr lang="en-US" dirty="0" smtClean="0"/>
              <a:t> 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CDA: confirmatory data analysis concerns itself with modeling and hypothesis</a:t>
            </a:r>
          </a:p>
          <a:p>
            <a:r>
              <a:rPr lang="en-US" dirty="0" smtClean="0"/>
              <a:t>IDA: Initial data analysis  (checking assumption, handle missing value, transform variables)</a:t>
            </a:r>
          </a:p>
          <a:p>
            <a:r>
              <a:rPr lang="en-US" dirty="0" smtClean="0"/>
              <a:t>EDA</a:t>
            </a:r>
            <a:r>
              <a:rPr lang="en-US" dirty="0" smtClean="0"/>
              <a:t>: (Exploratory Data Analysis) </a:t>
            </a:r>
            <a:r>
              <a:rPr lang="en-US" dirty="0" smtClean="0"/>
              <a:t>no hypothesis, no model, EDA encompasses 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9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Data Analysis </a:t>
            </a:r>
            <a:r>
              <a:rPr lang="en-US" dirty="0" err="1" smtClean="0"/>
              <a:t>vs</a:t>
            </a:r>
            <a:r>
              <a:rPr lang="en-US" dirty="0" smtClean="0"/>
              <a:t> 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Classical:</a:t>
            </a:r>
          </a:p>
          <a:p>
            <a:pPr marL="457200" lvl="1" indent="0">
              <a:buNone/>
            </a:pPr>
            <a:r>
              <a:rPr lang="en-US" dirty="0" smtClean="0"/>
              <a:t>Problem </a:t>
            </a:r>
            <a:r>
              <a:rPr lang="en-US" dirty="0" smtClean="0">
                <a:sym typeface="Wingdings"/>
              </a:rPr>
              <a:t> Data </a:t>
            </a:r>
            <a:r>
              <a:rPr lang="en-US" dirty="0" err="1" smtClean="0">
                <a:sym typeface="Wingdings"/>
              </a:rPr>
              <a:t>ModelAnalysisConclusions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EDA: </a:t>
            </a:r>
          </a:p>
          <a:p>
            <a:pPr marL="457200" lvl="1" indent="0">
              <a:buNone/>
            </a:pPr>
            <a:r>
              <a:rPr lang="en-US" dirty="0" err="1" smtClean="0"/>
              <a:t>Problem</a:t>
            </a:r>
            <a:r>
              <a:rPr lang="en-US" dirty="0" err="1" smtClean="0">
                <a:sym typeface="Wingdings"/>
              </a:rPr>
              <a:t>DataAnalysisModelconclusions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421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18214</TotalTime>
  <Words>645</Words>
  <Application>Microsoft Macintosh PowerPoint</Application>
  <PresentationFormat>On-screen Show (4:3)</PresentationFormat>
  <Paragraphs>108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Wingdings</vt:lpstr>
      <vt:lpstr>Arial</vt:lpstr>
      <vt:lpstr>Office Theme</vt:lpstr>
      <vt:lpstr>3. Exploratory Data Analysis </vt:lpstr>
      <vt:lpstr>Statistical Inference</vt:lpstr>
      <vt:lpstr>Key terms in statistical inference</vt:lpstr>
      <vt:lpstr>Increased challenges in statistical inference</vt:lpstr>
      <vt:lpstr>Big Data</vt:lpstr>
      <vt:lpstr>Statistical Modeling</vt:lpstr>
      <vt:lpstr>EDA</vt:lpstr>
      <vt:lpstr>CDA vs EDA vs IDA</vt:lpstr>
      <vt:lpstr>Classical Data Analysis vs EDA</vt:lpstr>
      <vt:lpstr>Basic tools</vt:lpstr>
      <vt:lpstr>Data Science process</vt:lpstr>
      <vt:lpstr>Plot and graphs</vt:lpstr>
      <vt:lpstr>Summary Statistics</vt:lpstr>
      <vt:lpstr>EDA is a mindset </vt:lpstr>
      <vt:lpstr>Probability Distribution </vt:lpstr>
      <vt:lpstr>Normal Distribution</vt:lpstr>
      <vt:lpstr>Probability Density Function </vt:lpstr>
      <vt:lpstr>Fitting a model </vt:lpstr>
      <vt:lpstr>Data Science process </vt:lpstr>
      <vt:lpstr>Scientific Methods </vt:lpstr>
      <vt:lpstr>The role of a Data Scientist </vt:lpstr>
    </vt:vector>
  </TitlesOfParts>
  <Company>Willamette Univ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Science </dc:title>
  <dc:creator>HY Cheng</dc:creator>
  <cp:lastModifiedBy>Marco Gonzalez</cp:lastModifiedBy>
  <cp:revision>159</cp:revision>
  <dcterms:created xsi:type="dcterms:W3CDTF">2018-01-17T17:49:34Z</dcterms:created>
  <dcterms:modified xsi:type="dcterms:W3CDTF">2018-01-30T17:28:56Z</dcterms:modified>
</cp:coreProperties>
</file>