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8" r:id="rId8"/>
    <p:sldId id="304" r:id="rId9"/>
    <p:sldId id="305" r:id="rId10"/>
    <p:sldId id="306" r:id="rId11"/>
    <p:sldId id="307" r:id="rId12"/>
    <p:sldId id="314" r:id="rId13"/>
    <p:sldId id="315" r:id="rId14"/>
    <p:sldId id="309" r:id="rId15"/>
    <p:sldId id="310" r:id="rId16"/>
    <p:sldId id="311" r:id="rId17"/>
    <p:sldId id="316" r:id="rId18"/>
    <p:sldId id="303" r:id="rId19"/>
    <p:sldId id="313" r:id="rId20"/>
    <p:sldId id="3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www.visiondummy.com/2014/03/eigenvalues-eigenvecto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iki.pathmind.com/eigenvector#:~:text=It%20builds%20on%20those%20ideas,special%20relationship%20between%20two%20th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iki.pathmind.com/eigenvector#:~:text=It%20builds%20on%20those%20ideas,special%20relationship%20between%20two%20thing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atacamp.com/tutorial/pca-analysis-r" TargetMode="External"/><Relationship Id="rId2" Type="http://schemas.openxmlformats.org/officeDocument/2006/relationships/hyperlink" Target="https://builtin.com/data-science/step-step-explanation-principal-component-analysis" TargetMode="External"/><Relationship Id="rId1" Type="http://schemas.openxmlformats.org/officeDocument/2006/relationships/slideLayout" Target="../slideLayouts/slideLayout2.xml"/><Relationship Id="rId6" Type="http://schemas.openxmlformats.org/officeDocument/2006/relationships/hyperlink" Target="https://www.youtube.com/watch?v=FgakZw6K1QQ" TargetMode="External"/><Relationship Id="rId5" Type="http://schemas.openxmlformats.org/officeDocument/2006/relationships/hyperlink" Target="https://www.visiondummy.com/2014/03/eigenvalues-eigenvectors/" TargetMode="External"/><Relationship Id="rId4" Type="http://schemas.openxmlformats.org/officeDocument/2006/relationships/hyperlink" Target="https://wiki.pathmind.com/eigenvector#:~:text=It%20builds%20on%20those%20ideas,special%20relationship%20between%20two%20th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builtin.com/data-science/step-step-explanation-principal-component-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uiltin.com/data-science/step-step-explanation-principal-component-analysi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04314" y="1475234"/>
            <a:ext cx="3333410" cy="2901694"/>
          </a:xfrm>
        </p:spPr>
        <p:txBody>
          <a:bodyPr anchor="b">
            <a:normAutofit/>
          </a:bodyPr>
          <a:lstStyle/>
          <a:p>
            <a:r>
              <a:rPr lang="en-US" sz="4400" dirty="0">
                <a:solidFill>
                  <a:schemeClr val="tx1"/>
                </a:solidFill>
              </a:rPr>
              <a:t>Principal Component Analysis (PCA)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Matthew Goodsell</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CAB43D-F6E6-4532-1862-C130A88DB349}"/>
              </a:ext>
            </a:extLst>
          </p:cNvPr>
          <p:cNvSpPr>
            <a:spLocks noGrp="1"/>
          </p:cNvSpPr>
          <p:nvPr>
            <p:ph type="title"/>
          </p:nvPr>
        </p:nvSpPr>
        <p:spPr/>
        <p:txBody>
          <a:bodyPr/>
          <a:lstStyle/>
          <a:p>
            <a:r>
              <a:rPr lang="en-US" dirty="0"/>
              <a:t>Math behind eigenvectors and values.</a:t>
            </a:r>
          </a:p>
        </p:txBody>
      </p:sp>
      <p:sp>
        <p:nvSpPr>
          <p:cNvPr id="8" name="Content Placeholder 7">
            <a:extLst>
              <a:ext uri="{FF2B5EF4-FFF2-40B4-BE49-F238E27FC236}">
                <a16:creationId xmlns:a16="http://schemas.microsoft.com/office/drawing/2014/main" id="{9CD66D77-07FA-5CBB-5A56-01D2BB0B89B5}"/>
              </a:ext>
            </a:extLst>
          </p:cNvPr>
          <p:cNvSpPr>
            <a:spLocks noGrp="1"/>
          </p:cNvSpPr>
          <p:nvPr>
            <p:ph idx="1"/>
          </p:nvPr>
        </p:nvSpPr>
        <p:spPr/>
        <p:txBody>
          <a:bodyPr/>
          <a:lstStyle/>
          <a:p>
            <a:r>
              <a:rPr lang="en-US" dirty="0">
                <a:hlinkClick r:id="rId2"/>
              </a:rPr>
              <a:t>https://www.visiondummy.com/2014/03/eigenvalues-eigenvectors/</a:t>
            </a:r>
            <a:r>
              <a:rPr lang="en-US" dirty="0"/>
              <a:t> </a:t>
            </a:r>
          </a:p>
        </p:txBody>
      </p:sp>
    </p:spTree>
    <p:extLst>
      <p:ext uri="{BB962C8B-B14F-4D97-AF65-F5344CB8AC3E}">
        <p14:creationId xmlns:p14="http://schemas.microsoft.com/office/powerpoint/2010/main" val="294891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2B20-723F-52EA-343C-631888D32DDC}"/>
              </a:ext>
            </a:extLst>
          </p:cNvPr>
          <p:cNvSpPr>
            <a:spLocks noGrp="1"/>
          </p:cNvSpPr>
          <p:nvPr>
            <p:ph type="title"/>
          </p:nvPr>
        </p:nvSpPr>
        <p:spPr/>
        <p:txBody>
          <a:bodyPr/>
          <a:lstStyle/>
          <a:p>
            <a:r>
              <a:rPr lang="en-US" dirty="0"/>
              <a:t>Step 3 – cont.</a:t>
            </a:r>
          </a:p>
        </p:txBody>
      </p:sp>
      <p:sp>
        <p:nvSpPr>
          <p:cNvPr id="3" name="Content Placeholder 2">
            <a:extLst>
              <a:ext uri="{FF2B5EF4-FFF2-40B4-BE49-F238E27FC236}">
                <a16:creationId xmlns:a16="http://schemas.microsoft.com/office/drawing/2014/main" id="{2D176B9C-D5D8-EB1A-F36A-9281411AB1B7}"/>
              </a:ext>
            </a:extLst>
          </p:cNvPr>
          <p:cNvSpPr>
            <a:spLocks noGrp="1"/>
          </p:cNvSpPr>
          <p:nvPr>
            <p:ph idx="1"/>
          </p:nvPr>
        </p:nvSpPr>
        <p:spPr/>
        <p:txBody>
          <a:bodyPr/>
          <a:lstStyle/>
          <a:p>
            <a:r>
              <a:rPr lang="en-US" dirty="0"/>
              <a:t>How to determine what eigenvector explains or captures most of the variance? 	</a:t>
            </a:r>
          </a:p>
          <a:p>
            <a:pPr lvl="1"/>
            <a:r>
              <a:rPr lang="en-US" dirty="0"/>
              <a:t>an eigenvalue / Sum of all eigenvalues. </a:t>
            </a:r>
          </a:p>
          <a:p>
            <a:endParaRPr lang="en-US" dirty="0"/>
          </a:p>
          <a:p>
            <a:r>
              <a:rPr lang="en-US" dirty="0"/>
              <a:t>Ordering by descending order gives the rank of significance. </a:t>
            </a:r>
          </a:p>
          <a:p>
            <a:pPr marL="0" indent="0">
              <a:buNone/>
            </a:pPr>
            <a:endParaRPr lang="en-US" dirty="0"/>
          </a:p>
        </p:txBody>
      </p:sp>
    </p:spTree>
    <p:extLst>
      <p:ext uri="{BB962C8B-B14F-4D97-AF65-F5344CB8AC3E}">
        <p14:creationId xmlns:p14="http://schemas.microsoft.com/office/powerpoint/2010/main" val="408827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0EC9-A7E7-79CD-4B0D-0629C3A6D3CD}"/>
              </a:ext>
            </a:extLst>
          </p:cNvPr>
          <p:cNvSpPr>
            <a:spLocks noGrp="1"/>
          </p:cNvSpPr>
          <p:nvPr>
            <p:ph type="title"/>
          </p:nvPr>
        </p:nvSpPr>
        <p:spPr/>
        <p:txBody>
          <a:bodyPr/>
          <a:lstStyle/>
          <a:p>
            <a:r>
              <a:rPr lang="en-US" dirty="0"/>
              <a:t>Step 4 – Feature Vector</a:t>
            </a:r>
          </a:p>
        </p:txBody>
      </p:sp>
      <p:sp>
        <p:nvSpPr>
          <p:cNvPr id="3" name="Content Placeholder 2">
            <a:extLst>
              <a:ext uri="{FF2B5EF4-FFF2-40B4-BE49-F238E27FC236}">
                <a16:creationId xmlns:a16="http://schemas.microsoft.com/office/drawing/2014/main" id="{398A8818-0828-CDEA-6E70-BB0A7F44CD19}"/>
              </a:ext>
            </a:extLst>
          </p:cNvPr>
          <p:cNvSpPr>
            <a:spLocks noGrp="1"/>
          </p:cNvSpPr>
          <p:nvPr>
            <p:ph idx="1"/>
          </p:nvPr>
        </p:nvSpPr>
        <p:spPr/>
        <p:txBody>
          <a:bodyPr/>
          <a:lstStyle/>
          <a:p>
            <a:r>
              <a:rPr lang="en-US" dirty="0"/>
              <a:t>Purpose – Determine whether or not to discard some principal components. </a:t>
            </a:r>
          </a:p>
          <a:p>
            <a:r>
              <a:rPr lang="en-US" dirty="0"/>
              <a:t>How – by ordering the eigenvalues in descending order can now what ones to potentially disregard. Form a matrix with the remaining ones eigenvectors. This matrix is a </a:t>
            </a:r>
            <a:r>
              <a:rPr lang="en-US" u="sng" dirty="0"/>
              <a:t>Feature vector</a:t>
            </a:r>
            <a:r>
              <a:rPr lang="en-US" dirty="0"/>
              <a:t>.</a:t>
            </a:r>
          </a:p>
          <a:p>
            <a:r>
              <a:rPr lang="en-US" dirty="0"/>
              <a:t>Notes – This is the first step towards dimensionality reduction. </a:t>
            </a:r>
          </a:p>
          <a:p>
            <a:endParaRPr lang="en-US" dirty="0"/>
          </a:p>
          <a:p>
            <a:endParaRPr lang="en-US" dirty="0"/>
          </a:p>
        </p:txBody>
      </p:sp>
    </p:spTree>
    <p:extLst>
      <p:ext uri="{BB962C8B-B14F-4D97-AF65-F5344CB8AC3E}">
        <p14:creationId xmlns:p14="http://schemas.microsoft.com/office/powerpoint/2010/main" val="127575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7A12-4CCD-478C-066D-B7C3475D1D3F}"/>
              </a:ext>
            </a:extLst>
          </p:cNvPr>
          <p:cNvSpPr>
            <a:spLocks noGrp="1"/>
          </p:cNvSpPr>
          <p:nvPr>
            <p:ph type="title"/>
          </p:nvPr>
        </p:nvSpPr>
        <p:spPr/>
        <p:txBody>
          <a:bodyPr/>
          <a:lstStyle/>
          <a:p>
            <a:r>
              <a:rPr lang="en-US" dirty="0"/>
              <a:t>Step 5 – Recast data along the principal component analysis. </a:t>
            </a:r>
          </a:p>
        </p:txBody>
      </p:sp>
      <p:sp>
        <p:nvSpPr>
          <p:cNvPr id="3" name="Content Placeholder 2">
            <a:extLst>
              <a:ext uri="{FF2B5EF4-FFF2-40B4-BE49-F238E27FC236}">
                <a16:creationId xmlns:a16="http://schemas.microsoft.com/office/drawing/2014/main" id="{8BACAC3A-6C15-8346-A127-B97A1E0B6434}"/>
              </a:ext>
            </a:extLst>
          </p:cNvPr>
          <p:cNvSpPr>
            <a:spLocks noGrp="1"/>
          </p:cNvSpPr>
          <p:nvPr>
            <p:ph idx="1"/>
          </p:nvPr>
        </p:nvSpPr>
        <p:spPr/>
        <p:txBody>
          <a:bodyPr/>
          <a:lstStyle/>
          <a:p>
            <a:r>
              <a:rPr lang="en-US" dirty="0"/>
              <a:t>Purpose – to show the data in terms of the principal components </a:t>
            </a:r>
          </a:p>
          <a:p>
            <a:r>
              <a:rPr lang="en-US" dirty="0"/>
              <a:t>How – </a:t>
            </a:r>
            <a:r>
              <a:rPr lang="en-US" dirty="0" err="1"/>
              <a:t>FinalDataSet</a:t>
            </a:r>
            <a:r>
              <a:rPr lang="en-US" dirty="0"/>
              <a:t> = Feature Vector * Standardized Original Dataset (data from step 1). </a:t>
            </a:r>
          </a:p>
        </p:txBody>
      </p:sp>
    </p:spTree>
    <p:extLst>
      <p:ext uri="{BB962C8B-B14F-4D97-AF65-F5344CB8AC3E}">
        <p14:creationId xmlns:p14="http://schemas.microsoft.com/office/powerpoint/2010/main" val="112557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46B7-A4FB-B0A6-8A83-F39B6811343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2EF8FC2-07A7-6CB3-6E2A-4BEEC004CC97}"/>
              </a:ext>
            </a:extLst>
          </p:cNvPr>
          <p:cNvSpPr>
            <a:spLocks noGrp="1"/>
          </p:cNvSpPr>
          <p:nvPr>
            <p:ph idx="1"/>
          </p:nvPr>
        </p:nvSpPr>
        <p:spPr/>
        <p:txBody>
          <a:bodyPr/>
          <a:lstStyle/>
          <a:p>
            <a:r>
              <a:rPr lang="en-US" dirty="0"/>
              <a:t>By understanding the components or variables of the data that have the most impact on the outcome, it provides us with the ability to understand the data. We are able to make insights from it. </a:t>
            </a:r>
          </a:p>
          <a:p>
            <a:endParaRPr lang="en-US" dirty="0"/>
          </a:p>
          <a:p>
            <a:r>
              <a:rPr lang="en-US" b="0" i="0" dirty="0">
                <a:solidFill>
                  <a:srgbClr val="4D4E4F"/>
                </a:solidFill>
                <a:effectLst/>
                <a:latin typeface="Poppins" panose="00000500000000000000" pitchFamily="2" charset="0"/>
              </a:rPr>
              <a:t>“So each principal component cutting through the scatterplot represents a decrease in the system’s entropy, in its unpredictability.” </a:t>
            </a:r>
            <a:r>
              <a:rPr lang="en-US" b="0" i="0" dirty="0">
                <a:solidFill>
                  <a:srgbClr val="4D4E4F"/>
                </a:solidFill>
                <a:effectLst/>
                <a:latin typeface="Poppins" panose="00000500000000000000" pitchFamily="2" charset="0"/>
                <a:hlinkClick r:id="rId2"/>
              </a:rPr>
              <a:t>link</a:t>
            </a:r>
            <a:endParaRPr lang="en-US" b="0" i="0" dirty="0">
              <a:solidFill>
                <a:srgbClr val="4D4E4F"/>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73161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E75E-6052-4C65-32AC-C6B34D6EEDCB}"/>
              </a:ext>
            </a:extLst>
          </p:cNvPr>
          <p:cNvSpPr>
            <a:spLocks noGrp="1"/>
          </p:cNvSpPr>
          <p:nvPr>
            <p:ph type="title"/>
          </p:nvPr>
        </p:nvSpPr>
        <p:spPr/>
        <p:txBody>
          <a:bodyPr/>
          <a:lstStyle/>
          <a:p>
            <a:r>
              <a:rPr lang="en-US" dirty="0"/>
              <a:t>Math behind a PCA</a:t>
            </a:r>
          </a:p>
        </p:txBody>
      </p:sp>
      <p:sp>
        <p:nvSpPr>
          <p:cNvPr id="3" name="Content Placeholder 2">
            <a:extLst>
              <a:ext uri="{FF2B5EF4-FFF2-40B4-BE49-F238E27FC236}">
                <a16:creationId xmlns:a16="http://schemas.microsoft.com/office/drawing/2014/main" id="{02C23A8C-6D25-B5DF-8630-E8410CDF88C5}"/>
              </a:ext>
            </a:extLst>
          </p:cNvPr>
          <p:cNvSpPr>
            <a:spLocks noGrp="1"/>
          </p:cNvSpPr>
          <p:nvPr>
            <p:ph idx="1"/>
          </p:nvPr>
        </p:nvSpPr>
        <p:spPr/>
        <p:txBody>
          <a:bodyPr/>
          <a:lstStyle/>
          <a:p>
            <a:r>
              <a:rPr lang="en-US" dirty="0"/>
              <a:t>Much of the math is explained here </a:t>
            </a:r>
            <a:r>
              <a:rPr lang="en-US" dirty="0">
                <a:hlinkClick r:id="rId2"/>
              </a:rPr>
              <a:t>https://wiki.pathmind.com/eigenvector#:~:text=It%20builds%20on%20those%20ideas,special%20relationship%20between%20two%20things</a:t>
            </a:r>
            <a:r>
              <a:rPr lang="en-US" dirty="0"/>
              <a:t>. </a:t>
            </a:r>
          </a:p>
          <a:p>
            <a:endParaRPr lang="en-US" dirty="0"/>
          </a:p>
          <a:p>
            <a:r>
              <a:rPr lang="en-US" dirty="0"/>
              <a:t>Uses mean, standard deviation, variance, covariance and eigenvalues and eigenvectors. Then uses ratios to help explain things. </a:t>
            </a:r>
          </a:p>
        </p:txBody>
      </p:sp>
    </p:spTree>
    <p:extLst>
      <p:ext uri="{BB962C8B-B14F-4D97-AF65-F5344CB8AC3E}">
        <p14:creationId xmlns:p14="http://schemas.microsoft.com/office/powerpoint/2010/main" val="340935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B5F6-AA55-6501-EB29-B59526254804}"/>
              </a:ext>
            </a:extLst>
          </p:cNvPr>
          <p:cNvSpPr>
            <a:spLocks noGrp="1"/>
          </p:cNvSpPr>
          <p:nvPr>
            <p:ph type="title"/>
          </p:nvPr>
        </p:nvSpPr>
        <p:spPr/>
        <p:txBody>
          <a:bodyPr>
            <a:noAutofit/>
          </a:bodyPr>
          <a:lstStyle/>
          <a:p>
            <a:r>
              <a:rPr lang="en-US" sz="3200" dirty="0"/>
              <a:t>From https://www.datacamp.com/tutorial/pca-analysis-r</a:t>
            </a:r>
          </a:p>
        </p:txBody>
      </p:sp>
      <p:sp>
        <p:nvSpPr>
          <p:cNvPr id="3" name="Content Placeholder 2">
            <a:extLst>
              <a:ext uri="{FF2B5EF4-FFF2-40B4-BE49-F238E27FC236}">
                <a16:creationId xmlns:a16="http://schemas.microsoft.com/office/drawing/2014/main" id="{270D9B15-D0DC-0B01-86A0-F813F3C967CC}"/>
              </a:ext>
            </a:extLst>
          </p:cNvPr>
          <p:cNvSpPr>
            <a:spLocks noGrp="1"/>
          </p:cNvSpPr>
          <p:nvPr>
            <p:ph idx="1"/>
          </p:nvPr>
        </p:nvSpPr>
        <p:spPr/>
        <p:txBody>
          <a:bodyPr/>
          <a:lstStyle/>
          <a:p>
            <a:r>
              <a:rPr lang="en-US" dirty="0"/>
              <a:t>Principal components help us understand what direction has the most variance from the dataset. </a:t>
            </a:r>
          </a:p>
        </p:txBody>
      </p:sp>
    </p:spTree>
    <p:extLst>
      <p:ext uri="{BB962C8B-B14F-4D97-AF65-F5344CB8AC3E}">
        <p14:creationId xmlns:p14="http://schemas.microsoft.com/office/powerpoint/2010/main" val="313759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05C2-CD83-7688-6C55-FB05A8A8E19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18AFE7D1-B196-CCA8-8AC4-9BAB652A24B8}"/>
              </a:ext>
            </a:extLst>
          </p:cNvPr>
          <p:cNvSpPr>
            <a:spLocks noGrp="1"/>
          </p:cNvSpPr>
          <p:nvPr>
            <p:ph idx="1"/>
          </p:nvPr>
        </p:nvSpPr>
        <p:spPr/>
        <p:txBody>
          <a:bodyPr/>
          <a:lstStyle/>
          <a:p>
            <a:r>
              <a:rPr lang="en-US" dirty="0">
                <a:hlinkClick r:id="rId2"/>
              </a:rPr>
              <a:t>https://builtin.com/data-science/step-step-explanation-principal-component-analysis</a:t>
            </a:r>
            <a:endParaRPr lang="en-US" dirty="0"/>
          </a:p>
          <a:p>
            <a:r>
              <a:rPr lang="en-US" dirty="0">
                <a:hlinkClick r:id="rId3"/>
              </a:rPr>
              <a:t>https://www.datacamp.com/tutorial/pca-analysis-r</a:t>
            </a:r>
            <a:r>
              <a:rPr lang="en-US" dirty="0"/>
              <a:t> </a:t>
            </a:r>
          </a:p>
          <a:p>
            <a:r>
              <a:rPr lang="en-US" dirty="0">
                <a:hlinkClick r:id="rId4"/>
              </a:rPr>
              <a:t>https://wiki.pathmind.com/eigenvector#:~:text=It%20builds%20on%20those%20ideas,special%20relationship%20between%20two%20things</a:t>
            </a:r>
            <a:r>
              <a:rPr lang="en-US" dirty="0"/>
              <a:t>. </a:t>
            </a:r>
          </a:p>
          <a:p>
            <a:r>
              <a:rPr lang="en-US" dirty="0">
                <a:hlinkClick r:id="rId5"/>
              </a:rPr>
              <a:t>https://www.visiondummy.com/2014/03/eigenvalues-eigenvectors/</a:t>
            </a:r>
            <a:r>
              <a:rPr lang="en-US" dirty="0"/>
              <a:t> </a:t>
            </a:r>
          </a:p>
          <a:p>
            <a:r>
              <a:rPr lang="en-US" dirty="0">
                <a:hlinkClick r:id="rId6"/>
              </a:rPr>
              <a:t>https://www.youtube.com/watch?v=FgakZw6K1QQ</a:t>
            </a:r>
            <a:r>
              <a:rPr lang="en-US" dirty="0"/>
              <a:t> </a:t>
            </a:r>
          </a:p>
          <a:p>
            <a:endParaRPr lang="en-US" dirty="0"/>
          </a:p>
        </p:txBody>
      </p:sp>
    </p:spTree>
    <p:extLst>
      <p:ext uri="{BB962C8B-B14F-4D97-AF65-F5344CB8AC3E}">
        <p14:creationId xmlns:p14="http://schemas.microsoft.com/office/powerpoint/2010/main" val="372519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41AA-3D86-4607-1740-3B0F7564CA4E}"/>
              </a:ext>
            </a:extLst>
          </p:cNvPr>
          <p:cNvSpPr>
            <a:spLocks noGrp="1"/>
          </p:cNvSpPr>
          <p:nvPr>
            <p:ph type="ctrTitle"/>
          </p:nvPr>
        </p:nvSpPr>
        <p:spPr/>
        <p:txBody>
          <a:bodyPr/>
          <a:lstStyle/>
          <a:p>
            <a:r>
              <a:rPr lang="en-US" dirty="0"/>
              <a:t>General Machine Learning Information </a:t>
            </a:r>
          </a:p>
        </p:txBody>
      </p:sp>
      <p:sp>
        <p:nvSpPr>
          <p:cNvPr id="3" name="Subtitle 2">
            <a:extLst>
              <a:ext uri="{FF2B5EF4-FFF2-40B4-BE49-F238E27FC236}">
                <a16:creationId xmlns:a16="http://schemas.microsoft.com/office/drawing/2014/main" id="{49E9FF33-A666-E21F-EF0C-FC392209AB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56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F33AD-2C7E-5953-FD7A-E75B33968B3D}"/>
              </a:ext>
            </a:extLst>
          </p:cNvPr>
          <p:cNvSpPr>
            <a:spLocks noGrp="1"/>
          </p:cNvSpPr>
          <p:nvPr>
            <p:ph type="title"/>
          </p:nvPr>
        </p:nvSpPr>
        <p:spPr/>
        <p:txBody>
          <a:bodyPr/>
          <a:lstStyle/>
          <a:p>
            <a:r>
              <a:rPr lang="en-US" dirty="0"/>
              <a:t>General Information</a:t>
            </a:r>
          </a:p>
        </p:txBody>
      </p:sp>
      <p:sp>
        <p:nvSpPr>
          <p:cNvPr id="5" name="Content Placeholder 4">
            <a:extLst>
              <a:ext uri="{FF2B5EF4-FFF2-40B4-BE49-F238E27FC236}">
                <a16:creationId xmlns:a16="http://schemas.microsoft.com/office/drawing/2014/main" id="{75FBE49F-C88F-7641-72A5-3FB5683C01EB}"/>
              </a:ext>
            </a:extLst>
          </p:cNvPr>
          <p:cNvSpPr>
            <a:spLocks noGrp="1"/>
          </p:cNvSpPr>
          <p:nvPr>
            <p:ph idx="1"/>
          </p:nvPr>
        </p:nvSpPr>
        <p:spPr/>
        <p:txBody>
          <a:bodyPr/>
          <a:lstStyle/>
          <a:p>
            <a:pPr marL="0" indent="0">
              <a:buNone/>
            </a:pPr>
            <a:r>
              <a:rPr lang="en-US" dirty="0"/>
              <a:t>Model type: </a:t>
            </a:r>
          </a:p>
          <a:p>
            <a:pPr>
              <a:buFont typeface="Wingdings" panose="05000000000000000000" pitchFamily="2" charset="2"/>
              <a:buChar char="§"/>
            </a:pPr>
            <a:r>
              <a:rPr lang="en-US" dirty="0"/>
              <a:t>Dimensionality-reduction model </a:t>
            </a:r>
          </a:p>
          <a:p>
            <a:pPr lvl="1">
              <a:buFont typeface="Wingdings" panose="05000000000000000000" pitchFamily="2" charset="2"/>
              <a:buChar char="§"/>
            </a:pPr>
            <a:r>
              <a:rPr lang="en-US" dirty="0"/>
              <a:t>Purpose is to find what dimensions have the most impact on the data. (</a:t>
            </a:r>
            <a:r>
              <a:rPr lang="en-US" dirty="0">
                <a:hlinkClick r:id="rId2"/>
              </a:rPr>
              <a:t>link</a:t>
            </a:r>
            <a:r>
              <a:rPr lang="en-US" dirty="0"/>
              <a:t>)</a:t>
            </a:r>
          </a:p>
          <a:p>
            <a:pPr lvl="1">
              <a:buFont typeface="Wingdings" panose="05000000000000000000" pitchFamily="2" charset="2"/>
              <a:buChar char="§"/>
            </a:pPr>
            <a:endParaRPr lang="en-US" dirty="0"/>
          </a:p>
          <a:p>
            <a:pPr marL="201168" lvl="1" indent="0">
              <a:buNone/>
            </a:pPr>
            <a:r>
              <a:rPr lang="en-US" dirty="0"/>
              <a:t>Pros and cons </a:t>
            </a:r>
          </a:p>
          <a:p>
            <a:pPr marL="201168" lvl="1" indent="0">
              <a:buNone/>
            </a:pPr>
            <a:r>
              <a:rPr lang="en-US" dirty="0"/>
              <a:t>When reducing the number of variables, you have a trade off of accuracy with </a:t>
            </a:r>
            <a:r>
              <a:rPr lang="en-US" dirty="0" err="1"/>
              <a:t>simpilicity</a:t>
            </a:r>
            <a:r>
              <a:rPr lang="en-US" dirty="0"/>
              <a:t>. </a:t>
            </a:r>
          </a:p>
          <a:p>
            <a:pPr marL="201168" lvl="1" indent="0">
              <a:buNone/>
            </a:pPr>
            <a:endParaRPr lang="en-US" dirty="0"/>
          </a:p>
          <a:p>
            <a:pPr marL="201168" lvl="1" indent="0">
              <a:buNone/>
            </a:pPr>
            <a:r>
              <a:rPr lang="en-US" dirty="0"/>
              <a:t>Used in neural networks or image classification. </a:t>
            </a:r>
          </a:p>
          <a:p>
            <a:pPr marL="0" indent="0">
              <a:buNone/>
            </a:pPr>
            <a:endParaRPr lang="en-US" dirty="0"/>
          </a:p>
        </p:txBody>
      </p:sp>
    </p:spTree>
    <p:extLst>
      <p:ext uri="{BB962C8B-B14F-4D97-AF65-F5344CB8AC3E}">
        <p14:creationId xmlns:p14="http://schemas.microsoft.com/office/powerpoint/2010/main" val="22622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55BC-FE3D-4D5B-7B04-00108B2A0803}"/>
              </a:ext>
            </a:extLst>
          </p:cNvPr>
          <p:cNvSpPr>
            <a:spLocks noGrp="1"/>
          </p:cNvSpPr>
          <p:nvPr>
            <p:ph type="title"/>
          </p:nvPr>
        </p:nvSpPr>
        <p:spPr/>
        <p:txBody>
          <a:bodyPr/>
          <a:lstStyle/>
          <a:p>
            <a:r>
              <a:rPr lang="en-US" dirty="0"/>
              <a:t>Principal Components </a:t>
            </a:r>
          </a:p>
        </p:txBody>
      </p:sp>
      <p:sp>
        <p:nvSpPr>
          <p:cNvPr id="3" name="Content Placeholder 2">
            <a:extLst>
              <a:ext uri="{FF2B5EF4-FFF2-40B4-BE49-F238E27FC236}">
                <a16:creationId xmlns:a16="http://schemas.microsoft.com/office/drawing/2014/main" id="{B75AABA3-7468-5257-939D-550672E23851}"/>
              </a:ext>
            </a:extLst>
          </p:cNvPr>
          <p:cNvSpPr>
            <a:spLocks noGrp="1"/>
          </p:cNvSpPr>
          <p:nvPr>
            <p:ph idx="1"/>
          </p:nvPr>
        </p:nvSpPr>
        <p:spPr/>
        <p:txBody>
          <a:bodyPr/>
          <a:lstStyle/>
          <a:p>
            <a:r>
              <a:rPr lang="en-US" dirty="0"/>
              <a:t>Are new variables made up of a combination of other variables. They are a linear combination and are used to explain what variables have the most impact. </a:t>
            </a:r>
          </a:p>
          <a:p>
            <a:r>
              <a:rPr lang="en-US" dirty="0"/>
              <a:t>A relationship between an independent and dependent variable.</a:t>
            </a:r>
          </a:p>
          <a:p>
            <a:r>
              <a:rPr lang="en-US" dirty="0"/>
              <a:t>They don’t have real meaning since they are components of multivariable </a:t>
            </a:r>
          </a:p>
          <a:p>
            <a:r>
              <a:rPr lang="en-US" dirty="0"/>
              <a:t>Geometrically it represents the variables that are combined to represent direction in which the “maximal amount of variance” is explained. </a:t>
            </a:r>
          </a:p>
          <a:p>
            <a:r>
              <a:rPr lang="en-US" dirty="0"/>
              <a:t>“Think of them as new axes that provide the best angle to see and evaluate the data”</a:t>
            </a:r>
          </a:p>
          <a:p>
            <a:r>
              <a:rPr lang="en-US" dirty="0"/>
              <a:t>To start the principal components, match the total number of variables in the data</a:t>
            </a:r>
          </a:p>
        </p:txBody>
      </p:sp>
    </p:spTree>
    <p:extLst>
      <p:ext uri="{BB962C8B-B14F-4D97-AF65-F5344CB8AC3E}">
        <p14:creationId xmlns:p14="http://schemas.microsoft.com/office/powerpoint/2010/main" val="237530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E3D0-5828-2BCD-6A7F-1DA50D3A2A73}"/>
              </a:ext>
            </a:extLst>
          </p:cNvPr>
          <p:cNvSpPr>
            <a:spLocks noGrp="1"/>
          </p:cNvSpPr>
          <p:nvPr>
            <p:ph type="title"/>
          </p:nvPr>
        </p:nvSpPr>
        <p:spPr/>
        <p:txBody>
          <a:bodyPr/>
          <a:lstStyle/>
          <a:p>
            <a:r>
              <a:rPr lang="en-US" dirty="0"/>
              <a:t>Steps to a PCA</a:t>
            </a:r>
          </a:p>
        </p:txBody>
      </p:sp>
      <p:sp>
        <p:nvSpPr>
          <p:cNvPr id="3" name="Content Placeholder 2">
            <a:extLst>
              <a:ext uri="{FF2B5EF4-FFF2-40B4-BE49-F238E27FC236}">
                <a16:creationId xmlns:a16="http://schemas.microsoft.com/office/drawing/2014/main" id="{0225BC95-8F0A-1A26-D289-0481E2E5064C}"/>
              </a:ext>
            </a:extLst>
          </p:cNvPr>
          <p:cNvSpPr>
            <a:spLocks noGrp="1"/>
          </p:cNvSpPr>
          <p:nvPr>
            <p:ph idx="1"/>
          </p:nvPr>
        </p:nvSpPr>
        <p:spPr/>
        <p:txBody>
          <a:bodyPr/>
          <a:lstStyle/>
          <a:p>
            <a:r>
              <a:rPr lang="en-US" dirty="0"/>
              <a:t>There are five steps: </a:t>
            </a:r>
          </a:p>
          <a:p>
            <a:pPr marL="457200" indent="-457200">
              <a:buFont typeface="+mj-lt"/>
              <a:buAutoNum type="arabicPeriod"/>
            </a:pPr>
            <a:r>
              <a:rPr lang="en-US" dirty="0"/>
              <a:t>Standardize the range of continuous initial variables </a:t>
            </a:r>
          </a:p>
          <a:p>
            <a:pPr marL="457200" indent="-457200">
              <a:buFont typeface="+mj-lt"/>
              <a:buAutoNum type="arabicPeriod"/>
            </a:pPr>
            <a:r>
              <a:rPr lang="en-US" dirty="0"/>
              <a:t>Compute the covariance matrix to identify correlations</a:t>
            </a:r>
          </a:p>
          <a:p>
            <a:pPr marL="457200" indent="-457200">
              <a:buFont typeface="+mj-lt"/>
              <a:buAutoNum type="arabicPeriod"/>
            </a:pPr>
            <a:r>
              <a:rPr lang="en-US" dirty="0"/>
              <a:t>Compute the eigenvectors and eigenvalues of covariance from the matrix to identify the principal components.</a:t>
            </a:r>
          </a:p>
          <a:p>
            <a:pPr marL="457200" indent="-457200">
              <a:buFont typeface="+mj-lt"/>
              <a:buAutoNum type="arabicPeriod"/>
            </a:pPr>
            <a:r>
              <a:rPr lang="en-US" dirty="0"/>
              <a:t>Create a feature vector to decide which principal components to keep</a:t>
            </a:r>
          </a:p>
          <a:p>
            <a:pPr marL="457200" indent="-457200">
              <a:buFont typeface="+mj-lt"/>
              <a:buAutoNum type="arabicPeriod"/>
            </a:pPr>
            <a:r>
              <a:rPr lang="en-US" dirty="0"/>
              <a:t>Recast the data along the principal component axes. </a:t>
            </a:r>
          </a:p>
        </p:txBody>
      </p:sp>
    </p:spTree>
    <p:extLst>
      <p:ext uri="{BB962C8B-B14F-4D97-AF65-F5344CB8AC3E}">
        <p14:creationId xmlns:p14="http://schemas.microsoft.com/office/powerpoint/2010/main" val="42268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C886-87A9-846B-E6A5-EE353D263BC5}"/>
              </a:ext>
            </a:extLst>
          </p:cNvPr>
          <p:cNvSpPr>
            <a:spLocks noGrp="1"/>
          </p:cNvSpPr>
          <p:nvPr>
            <p:ph type="title"/>
          </p:nvPr>
        </p:nvSpPr>
        <p:spPr/>
        <p:txBody>
          <a:bodyPr/>
          <a:lstStyle/>
          <a:p>
            <a:r>
              <a:rPr lang="en-US" dirty="0"/>
              <a:t>Step 1 – Standardization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BF600-626F-30C0-1A0E-6FEA2D39EC9E}"/>
                  </a:ext>
                </a:extLst>
              </p:cNvPr>
              <p:cNvSpPr>
                <a:spLocks noGrp="1"/>
              </p:cNvSpPr>
              <p:nvPr>
                <p:ph idx="1"/>
              </p:nvPr>
            </p:nvSpPr>
            <p:spPr/>
            <p:txBody>
              <a:bodyPr>
                <a:normAutofit/>
              </a:bodyPr>
              <a:lstStyle/>
              <a:p>
                <a:r>
                  <a:rPr lang="en-US" u="sng" dirty="0"/>
                  <a:t>Purpose</a:t>
                </a:r>
                <a:r>
                  <a:rPr lang="en-US" dirty="0"/>
                  <a:t> – to eliminate bias that will come from a variable with a larger range than one with a smaller range </a:t>
                </a:r>
              </a:p>
              <a:p>
                <a:r>
                  <a:rPr lang="en-US" u="sng" dirty="0"/>
                  <a:t>How</a:t>
                </a:r>
                <a:r>
                  <a:rPr lang="en-US" dirty="0"/>
                  <a:t> – Find the z-score or scale it down to a range from [-1, 1]</a:t>
                </a:r>
              </a:p>
              <a:p>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r>
                          <a:rPr lang="en-US" b="0" i="1" smtClean="0">
                            <a:latin typeface="Cambria Math" panose="02040503050406030204" pitchFamily="18" charset="0"/>
                          </a:rPr>
                          <m:t> </m:t>
                        </m:r>
                      </m:den>
                    </m:f>
                  </m:oMath>
                </a14:m>
                <a:endParaRPr lang="en-US" dirty="0"/>
              </a:p>
              <a:p>
                <a:r>
                  <a:rPr lang="en-US" dirty="0"/>
                  <a:t>Math functions (packages) that will do this</a:t>
                </a:r>
              </a:p>
              <a:p>
                <a:r>
                  <a:rPr lang="en-US" dirty="0"/>
                  <a:t>R </a:t>
                </a:r>
              </a:p>
              <a:p>
                <a:r>
                  <a:rPr lang="en-US" dirty="0"/>
                  <a:t>Python </a:t>
                </a:r>
              </a:p>
            </p:txBody>
          </p:sp>
        </mc:Choice>
        <mc:Fallback xmlns="">
          <p:sp>
            <p:nvSpPr>
              <p:cNvPr id="3" name="Content Placeholder 2">
                <a:extLst>
                  <a:ext uri="{FF2B5EF4-FFF2-40B4-BE49-F238E27FC236}">
                    <a16:creationId xmlns:a16="http://schemas.microsoft.com/office/drawing/2014/main" id="{524BF600-626F-30C0-1A0E-6FEA2D39EC9E}"/>
                  </a:ext>
                </a:extLst>
              </p:cNvPr>
              <p:cNvSpPr>
                <a:spLocks noGrp="1" noRot="1" noChangeAspect="1" noMove="1" noResize="1" noEditPoints="1" noAdjustHandles="1" noChangeArrowheads="1" noChangeShapeType="1" noTextEdit="1"/>
              </p:cNvSpPr>
              <p:nvPr>
                <p:ph idx="1"/>
              </p:nvPr>
            </p:nvSpPr>
            <p:spPr>
              <a:blipFill>
                <a:blip r:embed="rId2"/>
                <a:stretch>
                  <a:fillRect l="-1455" t="-810"/>
                </a:stretch>
              </a:blipFill>
            </p:spPr>
            <p:txBody>
              <a:bodyPr/>
              <a:lstStyle/>
              <a:p>
                <a:r>
                  <a:rPr lang="en-US">
                    <a:noFill/>
                  </a:rPr>
                  <a:t> </a:t>
                </a:r>
              </a:p>
            </p:txBody>
          </p:sp>
        </mc:Fallback>
      </mc:AlternateContent>
    </p:spTree>
    <p:extLst>
      <p:ext uri="{BB962C8B-B14F-4D97-AF65-F5344CB8AC3E}">
        <p14:creationId xmlns:p14="http://schemas.microsoft.com/office/powerpoint/2010/main" val="358899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66B7-13B7-FDB9-2F60-D5E50761A2D5}"/>
              </a:ext>
            </a:extLst>
          </p:cNvPr>
          <p:cNvSpPr>
            <a:spLocks noGrp="1"/>
          </p:cNvSpPr>
          <p:nvPr>
            <p:ph type="title"/>
          </p:nvPr>
        </p:nvSpPr>
        <p:spPr>
          <a:xfrm>
            <a:off x="185529" y="286603"/>
            <a:ext cx="11794435" cy="1450757"/>
          </a:xfrm>
        </p:spPr>
        <p:txBody>
          <a:bodyPr/>
          <a:lstStyle/>
          <a:p>
            <a:r>
              <a:rPr lang="en-US" dirty="0"/>
              <a:t>Step 2 – Covariance Matrix Computation </a:t>
            </a:r>
          </a:p>
        </p:txBody>
      </p:sp>
      <p:sp>
        <p:nvSpPr>
          <p:cNvPr id="3" name="Content Placeholder 2">
            <a:extLst>
              <a:ext uri="{FF2B5EF4-FFF2-40B4-BE49-F238E27FC236}">
                <a16:creationId xmlns:a16="http://schemas.microsoft.com/office/drawing/2014/main" id="{8A486204-888A-B7D5-6814-9238481F9C64}"/>
              </a:ext>
            </a:extLst>
          </p:cNvPr>
          <p:cNvSpPr>
            <a:spLocks noGrp="1"/>
          </p:cNvSpPr>
          <p:nvPr>
            <p:ph idx="1"/>
          </p:nvPr>
        </p:nvSpPr>
        <p:spPr>
          <a:xfrm>
            <a:off x="185529" y="2108201"/>
            <a:ext cx="11794435" cy="3760891"/>
          </a:xfrm>
        </p:spPr>
        <p:txBody>
          <a:bodyPr>
            <a:normAutofit lnSpcReduction="10000"/>
          </a:bodyPr>
          <a:lstStyle/>
          <a:p>
            <a:r>
              <a:rPr lang="en-US" dirty="0"/>
              <a:t>Purpose – understand how the variables interact with each other. </a:t>
            </a:r>
          </a:p>
          <a:p>
            <a:r>
              <a:rPr lang="en-US" dirty="0"/>
              <a:t>How</a:t>
            </a:r>
          </a:p>
          <a:p>
            <a:r>
              <a:rPr lang="en-US" dirty="0"/>
              <a:t>- matrix size is [p*p] where p is the number of variables in the dataset. </a:t>
            </a:r>
          </a:p>
          <a:p>
            <a:r>
              <a:rPr lang="en-US" dirty="0"/>
              <a:t>- positive covariance means positive correlation &amp; negative covariance means negative correlation </a:t>
            </a:r>
          </a:p>
          <a:p>
            <a:r>
              <a:rPr lang="en-US" dirty="0"/>
              <a:t>Coding it </a:t>
            </a:r>
          </a:p>
          <a:p>
            <a:r>
              <a:rPr lang="en-US" dirty="0"/>
              <a:t>R - </a:t>
            </a:r>
            <a:r>
              <a:rPr lang="en-US" b="0" i="0" dirty="0" err="1">
                <a:solidFill>
                  <a:srgbClr val="000000"/>
                </a:solidFill>
                <a:effectLst/>
                <a:latin typeface="Courier New" panose="02070309020205020404" pitchFamily="49" charset="0"/>
              </a:rPr>
              <a:t>install.packages</a:t>
            </a:r>
            <a:r>
              <a:rPr lang="en-US" b="0" i="0" dirty="0">
                <a:solidFill>
                  <a:srgbClr val="687687"/>
                </a:solidFill>
                <a:effectLst/>
                <a:latin typeface="Courier New" panose="02070309020205020404" pitchFamily="49" charset="0"/>
              </a:rPr>
              <a:t>(</a:t>
            </a:r>
            <a:r>
              <a:rPr lang="en-US" b="0" i="0" dirty="0">
                <a:solidFill>
                  <a:srgbClr val="FF0000"/>
                </a:solidFill>
                <a:effectLst/>
                <a:latin typeface="Courier New" panose="02070309020205020404" pitchFamily="49" charset="0"/>
              </a:rPr>
              <a:t>"</a:t>
            </a:r>
            <a:r>
              <a:rPr lang="en-US" b="0" i="0" dirty="0" err="1">
                <a:solidFill>
                  <a:srgbClr val="FF0000"/>
                </a:solidFill>
                <a:effectLst/>
                <a:latin typeface="Courier New" panose="02070309020205020404" pitchFamily="49" charset="0"/>
              </a:rPr>
              <a:t>corrplot</a:t>
            </a:r>
            <a:r>
              <a:rPr lang="en-US" b="0" i="0" dirty="0">
                <a:solidFill>
                  <a:srgbClr val="FF0000"/>
                </a:solidFill>
                <a:effectLst/>
                <a:latin typeface="Courier New" panose="02070309020205020404" pitchFamily="49" charset="0"/>
              </a:rPr>
              <a:t>"</a:t>
            </a:r>
            <a:r>
              <a:rPr lang="en-US" b="0" i="0" dirty="0">
                <a:solidFill>
                  <a:srgbClr val="687687"/>
                </a:solidFill>
                <a:effectLst/>
                <a:latin typeface="Courier New" panose="02070309020205020404" pitchFamily="49" charset="0"/>
              </a:rPr>
              <a:t>) </a:t>
            </a:r>
            <a:r>
              <a:rPr lang="en-US" b="0" i="0" dirty="0">
                <a:solidFill>
                  <a:srgbClr val="000000"/>
                </a:solidFill>
                <a:effectLst/>
                <a:latin typeface="Courier New" panose="02070309020205020404" pitchFamily="49" charset="0"/>
              </a:rPr>
              <a:t>M</a:t>
            </a:r>
            <a:r>
              <a:rPr lang="en-US" b="0" i="0" dirty="0">
                <a:solidFill>
                  <a:srgbClr val="687687"/>
                </a:solidFill>
                <a:effectLst/>
                <a:latin typeface="Courier New" panose="02070309020205020404" pitchFamily="49" charset="0"/>
              </a:rPr>
              <a:t>&lt;-</a:t>
            </a:r>
            <a:r>
              <a:rPr lang="en-US" b="0" i="0" dirty="0" err="1">
                <a:solidFill>
                  <a:srgbClr val="000000"/>
                </a:solidFill>
                <a:effectLst/>
                <a:latin typeface="Courier New" panose="02070309020205020404" pitchFamily="49" charset="0"/>
              </a:rPr>
              <a:t>cor</a:t>
            </a:r>
            <a:r>
              <a:rPr lang="en-US" b="0" i="0" dirty="0">
                <a:solidFill>
                  <a:srgbClr val="687687"/>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mtcars</a:t>
            </a:r>
            <a:r>
              <a:rPr lang="en-US" b="0" i="0" dirty="0">
                <a:solidFill>
                  <a:srgbClr val="687687"/>
                </a:solidFill>
                <a:effectLst/>
                <a:latin typeface="Courier New" panose="02070309020205020404" pitchFamily="49" charset="0"/>
              </a:rPr>
              <a:t>)</a:t>
            </a:r>
            <a:r>
              <a:rPr lang="en-US" b="0" i="0" dirty="0">
                <a:solidFill>
                  <a:srgbClr val="021B34"/>
                </a:solidFill>
                <a:effectLst/>
                <a:latin typeface="Courier New" panose="02070309020205020404" pitchFamily="49" charset="0"/>
              </a:rPr>
              <a:t> </a:t>
            </a:r>
            <a:r>
              <a:rPr lang="en-US" b="1" i="0" dirty="0">
                <a:solidFill>
                  <a:srgbClr val="0000FF"/>
                </a:solidFill>
                <a:effectLst/>
                <a:latin typeface="Courier New" panose="02070309020205020404" pitchFamily="49" charset="0"/>
              </a:rPr>
              <a:t>head</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round</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M</a:t>
            </a:r>
            <a:r>
              <a:rPr lang="en-US" b="0" i="0" dirty="0">
                <a:solidFill>
                  <a:srgbClr val="021B34"/>
                </a:solidFill>
                <a:effectLst/>
                <a:latin typeface="Courier New" panose="02070309020205020404" pitchFamily="49" charset="0"/>
              </a:rPr>
              <a:t>,</a:t>
            </a:r>
            <a:r>
              <a:rPr lang="en-US" b="0" i="0" dirty="0">
                <a:solidFill>
                  <a:srgbClr val="0000CD"/>
                </a:solidFill>
                <a:effectLst/>
                <a:latin typeface="Courier New" panose="02070309020205020404" pitchFamily="49" charset="0"/>
              </a:rPr>
              <a:t>2</a:t>
            </a:r>
            <a:r>
              <a:rPr lang="en-US" b="0" i="0" dirty="0">
                <a:solidFill>
                  <a:srgbClr val="687687"/>
                </a:solidFill>
                <a:effectLst/>
                <a:latin typeface="Courier New" panose="02070309020205020404" pitchFamily="49" charset="0"/>
              </a:rPr>
              <a:t>))</a:t>
            </a:r>
          </a:p>
          <a:p>
            <a:r>
              <a:rPr lang="en-US" b="0" i="0" dirty="0" err="1">
                <a:solidFill>
                  <a:srgbClr val="000000"/>
                </a:solidFill>
                <a:effectLst/>
                <a:latin typeface="Courier New" panose="02070309020205020404" pitchFamily="49" charset="0"/>
              </a:rPr>
              <a:t>corrplot</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M</a:t>
            </a:r>
            <a:r>
              <a:rPr lang="en-US" b="0" i="0" dirty="0">
                <a:solidFill>
                  <a:srgbClr val="021B34"/>
                </a:solidFill>
                <a:effectLst/>
                <a:latin typeface="Courier New" panose="02070309020205020404" pitchFamily="49" charset="0"/>
              </a:rPr>
              <a:t>, </a:t>
            </a:r>
            <a:r>
              <a:rPr lang="en-US" b="0" i="0" dirty="0">
                <a:solidFill>
                  <a:srgbClr val="000000"/>
                </a:solidFill>
                <a:effectLst/>
                <a:latin typeface="Courier New" panose="02070309020205020404" pitchFamily="49" charset="0"/>
              </a:rPr>
              <a:t>method</a:t>
            </a:r>
            <a:r>
              <a:rPr lang="en-US" b="0" i="0" dirty="0">
                <a:solidFill>
                  <a:srgbClr val="687687"/>
                </a:solidFill>
                <a:effectLst/>
                <a:latin typeface="Courier New" panose="02070309020205020404" pitchFamily="49" charset="0"/>
              </a:rPr>
              <a:t>=</a:t>
            </a:r>
            <a:r>
              <a:rPr lang="en-US" b="0" i="0" dirty="0">
                <a:solidFill>
                  <a:srgbClr val="FF0000"/>
                </a:solidFill>
                <a:effectLst/>
                <a:latin typeface="Courier New" panose="02070309020205020404" pitchFamily="49" charset="0"/>
              </a:rPr>
              <a:t>"circle"</a:t>
            </a:r>
            <a:r>
              <a:rPr lang="en-US" b="0" i="0" dirty="0">
                <a:solidFill>
                  <a:srgbClr val="687687"/>
                </a:solidFill>
                <a:effectLst/>
                <a:latin typeface="Courier New" panose="02070309020205020404" pitchFamily="49" charset="0"/>
              </a:rPr>
              <a:t>)</a:t>
            </a:r>
            <a:endParaRPr lang="en-US" dirty="0"/>
          </a:p>
          <a:p>
            <a:r>
              <a:rPr lang="en-US" dirty="0"/>
              <a:t>Python</a:t>
            </a:r>
          </a:p>
        </p:txBody>
      </p:sp>
    </p:spTree>
    <p:extLst>
      <p:ext uri="{BB962C8B-B14F-4D97-AF65-F5344CB8AC3E}">
        <p14:creationId xmlns:p14="http://schemas.microsoft.com/office/powerpoint/2010/main" val="212733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7130-5046-CB63-AB02-F79C487E1D17}"/>
              </a:ext>
            </a:extLst>
          </p:cNvPr>
          <p:cNvSpPr>
            <a:spLocks noGrp="1"/>
          </p:cNvSpPr>
          <p:nvPr>
            <p:ph type="title"/>
          </p:nvPr>
        </p:nvSpPr>
        <p:spPr/>
        <p:txBody>
          <a:bodyPr/>
          <a:lstStyle/>
          <a:p>
            <a:r>
              <a:rPr lang="en-US" dirty="0"/>
              <a:t>Step 3 – Eigenvectors &amp; Eigenvalues</a:t>
            </a:r>
          </a:p>
        </p:txBody>
      </p:sp>
      <p:sp>
        <p:nvSpPr>
          <p:cNvPr id="4" name="Text Placeholder 3">
            <a:extLst>
              <a:ext uri="{FF2B5EF4-FFF2-40B4-BE49-F238E27FC236}">
                <a16:creationId xmlns:a16="http://schemas.microsoft.com/office/drawing/2014/main" id="{22B28686-524E-2055-2942-84BE189862D7}"/>
              </a:ext>
            </a:extLst>
          </p:cNvPr>
          <p:cNvSpPr>
            <a:spLocks noGrp="1"/>
          </p:cNvSpPr>
          <p:nvPr>
            <p:ph type="body" idx="1"/>
          </p:nvPr>
        </p:nvSpPr>
        <p:spPr/>
        <p:txBody>
          <a:bodyPr/>
          <a:lstStyle/>
          <a:p>
            <a:r>
              <a:rPr lang="en-US" dirty="0"/>
              <a:t>eigenvectors</a:t>
            </a:r>
          </a:p>
        </p:txBody>
      </p:sp>
      <p:sp>
        <p:nvSpPr>
          <p:cNvPr id="3" name="Content Placeholder 2">
            <a:extLst>
              <a:ext uri="{FF2B5EF4-FFF2-40B4-BE49-F238E27FC236}">
                <a16:creationId xmlns:a16="http://schemas.microsoft.com/office/drawing/2014/main" id="{F4ECAEFB-997C-5A99-D06A-2A48C6914292}"/>
              </a:ext>
            </a:extLst>
          </p:cNvPr>
          <p:cNvSpPr>
            <a:spLocks noGrp="1"/>
          </p:cNvSpPr>
          <p:nvPr>
            <p:ph sz="half" idx="2"/>
          </p:nvPr>
        </p:nvSpPr>
        <p:spPr/>
        <p:txBody>
          <a:bodyPr>
            <a:normAutofit fontScale="92500" lnSpcReduction="20000"/>
          </a:bodyPr>
          <a:lstStyle/>
          <a:p>
            <a:r>
              <a:rPr lang="en-US" dirty="0"/>
              <a:t>Purpose – another step further in determining the principal components. </a:t>
            </a:r>
          </a:p>
          <a:p>
            <a:r>
              <a:rPr lang="en-US" dirty="0"/>
              <a:t>How – Come from the covariance matrix. Always come in pairs. </a:t>
            </a:r>
          </a:p>
          <a:p>
            <a:r>
              <a:rPr lang="en-US" dirty="0"/>
              <a:t>What – they are “the directions of the axes where there is the most variance (most information).” </a:t>
            </a:r>
            <a:r>
              <a:rPr lang="en-US" dirty="0">
                <a:hlinkClick r:id="rId2"/>
              </a:rPr>
              <a:t>link</a:t>
            </a:r>
            <a:endParaRPr lang="en-US" dirty="0"/>
          </a:p>
          <a:p>
            <a:r>
              <a:rPr lang="en-US" dirty="0"/>
              <a:t>The number of eigenvectors match the total number of variables. </a:t>
            </a:r>
          </a:p>
        </p:txBody>
      </p:sp>
      <p:sp>
        <p:nvSpPr>
          <p:cNvPr id="5" name="Text Placeholder 4">
            <a:extLst>
              <a:ext uri="{FF2B5EF4-FFF2-40B4-BE49-F238E27FC236}">
                <a16:creationId xmlns:a16="http://schemas.microsoft.com/office/drawing/2014/main" id="{91C8DE5D-0910-2372-0EC0-442643556E56}"/>
              </a:ext>
            </a:extLst>
          </p:cNvPr>
          <p:cNvSpPr>
            <a:spLocks noGrp="1"/>
          </p:cNvSpPr>
          <p:nvPr>
            <p:ph type="body" sz="quarter" idx="3"/>
          </p:nvPr>
        </p:nvSpPr>
        <p:spPr/>
        <p:txBody>
          <a:bodyPr/>
          <a:lstStyle/>
          <a:p>
            <a:r>
              <a:rPr lang="en-US" dirty="0"/>
              <a:t>Eigenvalues</a:t>
            </a:r>
          </a:p>
        </p:txBody>
      </p:sp>
      <p:sp>
        <p:nvSpPr>
          <p:cNvPr id="6" name="Content Placeholder 5">
            <a:extLst>
              <a:ext uri="{FF2B5EF4-FFF2-40B4-BE49-F238E27FC236}">
                <a16:creationId xmlns:a16="http://schemas.microsoft.com/office/drawing/2014/main" id="{04F8A6D7-9170-C599-3C88-ABAEE2D54E08}"/>
              </a:ext>
            </a:extLst>
          </p:cNvPr>
          <p:cNvSpPr>
            <a:spLocks noGrp="1"/>
          </p:cNvSpPr>
          <p:nvPr>
            <p:ph sz="quarter" idx="4"/>
          </p:nvPr>
        </p:nvSpPr>
        <p:spPr/>
        <p:txBody>
          <a:bodyPr>
            <a:normAutofit fontScale="92500" lnSpcReduction="20000"/>
          </a:bodyPr>
          <a:lstStyle/>
          <a:p>
            <a:pPr lvl="1"/>
            <a:r>
              <a:rPr lang="en-US" dirty="0"/>
              <a:t>The </a:t>
            </a:r>
            <a:r>
              <a:rPr lang="en-US" dirty="0" err="1"/>
              <a:t>coeffiences</a:t>
            </a:r>
            <a:r>
              <a:rPr lang="en-US" dirty="0"/>
              <a:t> attached to the eigenvectors. </a:t>
            </a:r>
          </a:p>
          <a:p>
            <a:pPr lvl="1"/>
            <a:r>
              <a:rPr lang="en-US" dirty="0"/>
              <a:t>Tell us “amount of variance carried in each Principal Component”</a:t>
            </a:r>
          </a:p>
          <a:p>
            <a:pPr lvl="1"/>
            <a:r>
              <a:rPr lang="en-US" dirty="0"/>
              <a:t>Ranking the eigenvalues gives you the order of principal components from highest to lowest. </a:t>
            </a:r>
          </a:p>
          <a:p>
            <a:endParaRPr lang="en-US" dirty="0"/>
          </a:p>
        </p:txBody>
      </p:sp>
    </p:spTree>
    <p:extLst>
      <p:ext uri="{BB962C8B-B14F-4D97-AF65-F5344CB8AC3E}">
        <p14:creationId xmlns:p14="http://schemas.microsoft.com/office/powerpoint/2010/main" val="311913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6718-0D03-C654-79C5-C088D2327D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AC19801-8491-19B6-1D05-69DE8AC5ABBC}"/>
              </a:ext>
            </a:extLst>
          </p:cNvPr>
          <p:cNvSpPr>
            <a:spLocks noGrp="1"/>
          </p:cNvSpPr>
          <p:nvPr>
            <p:ph type="body" idx="1"/>
          </p:nvPr>
        </p:nvSpPr>
        <p:spPr/>
        <p:txBody>
          <a:bodyPr/>
          <a:lstStyle/>
          <a:p>
            <a:r>
              <a:rPr lang="en-US" dirty="0"/>
              <a:t>Eigenvectors			</a:t>
            </a:r>
          </a:p>
        </p:txBody>
      </p:sp>
      <p:sp>
        <p:nvSpPr>
          <p:cNvPr id="4" name="Content Placeholder 3">
            <a:extLst>
              <a:ext uri="{FF2B5EF4-FFF2-40B4-BE49-F238E27FC236}">
                <a16:creationId xmlns:a16="http://schemas.microsoft.com/office/drawing/2014/main" id="{613BFFAD-ECE3-CDD3-21B2-5469EE63C153}"/>
              </a:ext>
            </a:extLst>
          </p:cNvPr>
          <p:cNvSpPr>
            <a:spLocks noGrp="1"/>
          </p:cNvSpPr>
          <p:nvPr>
            <p:ph sz="half" idx="2"/>
          </p:nvPr>
        </p:nvSpPr>
        <p:spPr/>
        <p:txBody>
          <a:bodyPr>
            <a:normAutofit fontScale="92500"/>
          </a:bodyPr>
          <a:lstStyle/>
          <a:p>
            <a:r>
              <a:rPr lang="en-US" dirty="0"/>
              <a:t>Vectors not affected by a linear transformation when applied to them. These vectors are know as eigenvectors of the transformation. This is why they are called eigenvectors because eigen in German means ‘specific’</a:t>
            </a:r>
          </a:p>
          <a:p>
            <a:r>
              <a:rPr lang="en-US" dirty="0"/>
              <a:t>Represents an orientation </a:t>
            </a:r>
          </a:p>
          <a:p>
            <a:r>
              <a:rPr lang="en-US" dirty="0"/>
              <a:t>They do not change direction only magnitude or length.</a:t>
            </a:r>
          </a:p>
        </p:txBody>
      </p:sp>
      <p:sp>
        <p:nvSpPr>
          <p:cNvPr id="5" name="Text Placeholder 4">
            <a:extLst>
              <a:ext uri="{FF2B5EF4-FFF2-40B4-BE49-F238E27FC236}">
                <a16:creationId xmlns:a16="http://schemas.microsoft.com/office/drawing/2014/main" id="{B631B074-F14E-ED0E-7D37-EB295E4AEF98}"/>
              </a:ext>
            </a:extLst>
          </p:cNvPr>
          <p:cNvSpPr>
            <a:spLocks noGrp="1"/>
          </p:cNvSpPr>
          <p:nvPr>
            <p:ph type="body" sz="quarter" idx="3"/>
          </p:nvPr>
        </p:nvSpPr>
        <p:spPr/>
        <p:txBody>
          <a:bodyPr/>
          <a:lstStyle/>
          <a:p>
            <a:r>
              <a:rPr lang="en-US" dirty="0"/>
              <a:t>Eigenvalues</a:t>
            </a:r>
          </a:p>
        </p:txBody>
      </p:sp>
      <p:sp>
        <p:nvSpPr>
          <p:cNvPr id="6" name="Content Placeholder 5">
            <a:extLst>
              <a:ext uri="{FF2B5EF4-FFF2-40B4-BE49-F238E27FC236}">
                <a16:creationId xmlns:a16="http://schemas.microsoft.com/office/drawing/2014/main" id="{0C42D309-E983-5CB1-314B-D39709C5A552}"/>
              </a:ext>
            </a:extLst>
          </p:cNvPr>
          <p:cNvSpPr>
            <a:spLocks noGrp="1"/>
          </p:cNvSpPr>
          <p:nvPr>
            <p:ph sz="quarter" idx="4"/>
          </p:nvPr>
        </p:nvSpPr>
        <p:spPr/>
        <p:txBody>
          <a:bodyPr>
            <a:normAutofit fontScale="92500"/>
          </a:bodyPr>
          <a:lstStyle/>
          <a:p>
            <a:r>
              <a:rPr lang="en-US" dirty="0"/>
              <a:t>Specifies the size of the eigenvector. Represent the magnitude of the vector.</a:t>
            </a:r>
          </a:p>
        </p:txBody>
      </p:sp>
    </p:spTree>
    <p:extLst>
      <p:ext uri="{BB962C8B-B14F-4D97-AF65-F5344CB8AC3E}">
        <p14:creationId xmlns:p14="http://schemas.microsoft.com/office/powerpoint/2010/main" val="355769024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{D4CC535F-6549-4D4F-9010-C58D1C4B0531}tf22712842_win32</Template>
  <TotalTime>1164</TotalTime>
  <Words>924</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Cambria Math</vt:lpstr>
      <vt:lpstr>Courier New</vt:lpstr>
      <vt:lpstr>Franklin Gothic Book</vt:lpstr>
      <vt:lpstr>Poppins</vt:lpstr>
      <vt:lpstr>Wingdings</vt:lpstr>
      <vt:lpstr>1_RetrospectVTI</vt:lpstr>
      <vt:lpstr>Principal Component Analysis (PCA)</vt:lpstr>
      <vt:lpstr>General Machine Learning Information </vt:lpstr>
      <vt:lpstr>General Information</vt:lpstr>
      <vt:lpstr>Principal Components </vt:lpstr>
      <vt:lpstr>Steps to a PCA</vt:lpstr>
      <vt:lpstr>Step 1 – Standardization </vt:lpstr>
      <vt:lpstr>Step 2 – Covariance Matrix Computation </vt:lpstr>
      <vt:lpstr>Step 3 – Eigenvectors &amp; Eigenvalues</vt:lpstr>
      <vt:lpstr>PowerPoint Presentation</vt:lpstr>
      <vt:lpstr>Math behind eigenvectors and values.</vt:lpstr>
      <vt:lpstr>Step 3 – cont.</vt:lpstr>
      <vt:lpstr>Step 4 – Feature Vector</vt:lpstr>
      <vt:lpstr>Step 5 – Recast data along the principal component analysis. </vt:lpstr>
      <vt:lpstr>Purpose</vt:lpstr>
      <vt:lpstr>Math behind a PCA</vt:lpstr>
      <vt:lpstr>From https://www.datacamp.com/tutorial/pca-analysis-r</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 (PCA)</dc:title>
  <dc:creator>Matthew Goodsell</dc:creator>
  <cp:lastModifiedBy> </cp:lastModifiedBy>
  <cp:revision>4</cp:revision>
  <dcterms:created xsi:type="dcterms:W3CDTF">2022-05-25T20:45:33Z</dcterms:created>
  <dcterms:modified xsi:type="dcterms:W3CDTF">2022-07-19T08:16:16Z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