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8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03" r:id="rId16"/>
    <p:sldId id="313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pca-analysis-r" TargetMode="External"/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4314" y="1475234"/>
            <a:ext cx="3333410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Principal Component Analysis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Matthew Goodsell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0EC9-A7E7-79CD-4B0D-0629C3A6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Feature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8818-0828-CDEA-6E70-BB0A7F44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– Determine whether or not to discard some principal components. </a:t>
            </a:r>
          </a:p>
          <a:p>
            <a:r>
              <a:rPr lang="en-US" dirty="0"/>
              <a:t>How – by ordering the eigenvalues in descending order can now what ones to potentially disregard. Form a matrix with the remaining ones eigenvectors. This matrix is a </a:t>
            </a:r>
            <a:r>
              <a:rPr lang="en-US" u="sng" dirty="0"/>
              <a:t>Feature vector</a:t>
            </a:r>
            <a:r>
              <a:rPr lang="en-US" dirty="0"/>
              <a:t>.</a:t>
            </a:r>
          </a:p>
          <a:p>
            <a:r>
              <a:rPr lang="en-US" dirty="0"/>
              <a:t>Notes – This is the first step towards dimensionality reduction. </a:t>
            </a:r>
          </a:p>
        </p:txBody>
      </p:sp>
    </p:spTree>
    <p:extLst>
      <p:ext uri="{BB962C8B-B14F-4D97-AF65-F5344CB8AC3E}">
        <p14:creationId xmlns:p14="http://schemas.microsoft.com/office/powerpoint/2010/main" val="127575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7A12-4CCD-478C-066D-B7C3475D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Recast data along the principal component analysis.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AC3A-6C15-8346-A127-B97A1E0B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– to show the data in terms of the principal components </a:t>
            </a:r>
          </a:p>
          <a:p>
            <a:r>
              <a:rPr lang="en-US" dirty="0"/>
              <a:t>How – </a:t>
            </a:r>
            <a:r>
              <a:rPr lang="en-US" dirty="0" err="1"/>
              <a:t>FinalDataSet</a:t>
            </a:r>
            <a:r>
              <a:rPr lang="en-US" dirty="0"/>
              <a:t> = Feature Vector * Standardized Original Dataset (data from step 1). </a:t>
            </a:r>
          </a:p>
        </p:txBody>
      </p:sp>
    </p:spTree>
    <p:extLst>
      <p:ext uri="{BB962C8B-B14F-4D97-AF65-F5344CB8AC3E}">
        <p14:creationId xmlns:p14="http://schemas.microsoft.com/office/powerpoint/2010/main" val="112557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75E-6052-4C65-32AC-C6B34D6E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a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3A8C-6D25-B5DF-8630-E8410CDF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5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B5F6-AA55-6501-EB29-B5952625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https://www.datacamp.com/tutorial/pca-analysis-r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9B15-D0DC-0B01-86A0-F813F3C9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help us understand what direction has the most variance from the dataset. </a:t>
            </a:r>
          </a:p>
        </p:txBody>
      </p:sp>
    </p:spTree>
    <p:extLst>
      <p:ext uri="{BB962C8B-B14F-4D97-AF65-F5344CB8AC3E}">
        <p14:creationId xmlns:p14="http://schemas.microsoft.com/office/powerpoint/2010/main" val="313759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5C2-CD83-7688-6C55-FB05A8A8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E7D1-B196-CCA8-8AC4-9BAB652A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https://builtin.com/data-science/step-step-explanation-principal-component-analysis</a:t>
            </a:r>
            <a:endParaRPr lang="en-US" dirty="0"/>
          </a:p>
          <a:p>
            <a:r>
              <a:rPr lang="en-US" dirty="0">
                <a:hlinkClick r:id="rId3"/>
              </a:rPr>
              <a:t>https://www.datacamp.com/tutorial/pca-analysis-r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41AA-3D86-4607-1740-3B0F7564C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Machine Learning Information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9FF33-A666-E21F-EF0C-FC392209A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3F33AD-2C7E-5953-FD7A-E75B3396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BE49F-C88F-7641-72A5-3FB5683C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type: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Dimensionality-reduction model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Purpose is to find what dimensions have the most impact on the data.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Pros and cons </a:t>
            </a:r>
          </a:p>
          <a:p>
            <a:pPr marL="201168" lvl="1" indent="0">
              <a:buNone/>
            </a:pPr>
            <a:r>
              <a:rPr lang="en-US" dirty="0"/>
              <a:t>When reducing the number of variables, you have a trade off of accuracy with </a:t>
            </a:r>
            <a:r>
              <a:rPr lang="en-US" dirty="0" err="1"/>
              <a:t>simpilicity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55BC-FE3D-4D5B-7B04-00108B2A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ABA3-7468-5257-939D-550672E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new variables made up of a combination of other variables. They are a linear combination and are used to explain what variables have the most impact. </a:t>
            </a:r>
          </a:p>
          <a:p>
            <a:endParaRPr lang="en-US" dirty="0"/>
          </a:p>
          <a:p>
            <a:r>
              <a:rPr lang="en-US" dirty="0"/>
              <a:t>They don’t have real meaning since they are components of multivariable </a:t>
            </a:r>
          </a:p>
          <a:p>
            <a:r>
              <a:rPr lang="en-US" dirty="0"/>
              <a:t>Geometrically it represents the variables that are combined to represent direction in which the “maximal amount of variance” is explained. </a:t>
            </a:r>
          </a:p>
          <a:p>
            <a:r>
              <a:rPr lang="en-US" dirty="0"/>
              <a:t>“Think of them as new axes that provide the best angle to see and evaluate the data”</a:t>
            </a:r>
          </a:p>
          <a:p>
            <a:r>
              <a:rPr lang="en-US" dirty="0"/>
              <a:t>To start the principal components, match the total number of variables in the data</a:t>
            </a:r>
          </a:p>
        </p:txBody>
      </p:sp>
    </p:spTree>
    <p:extLst>
      <p:ext uri="{BB962C8B-B14F-4D97-AF65-F5344CB8AC3E}">
        <p14:creationId xmlns:p14="http://schemas.microsoft.com/office/powerpoint/2010/main" val="237530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3D0-5828-2BCD-6A7F-1DA50D3A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BC95-8F0A-1A26-D289-0481E2E5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steps: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Standardize the range of continuous initial variables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covariance matrix to identify 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eigenvectors and eigenvalues of covariance from the matrix to identify the principal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feature vector to decide which principal components to keep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Recast the data along the principal component axes. </a:t>
            </a:r>
          </a:p>
        </p:txBody>
      </p:sp>
    </p:spTree>
    <p:extLst>
      <p:ext uri="{BB962C8B-B14F-4D97-AF65-F5344CB8AC3E}">
        <p14:creationId xmlns:p14="http://schemas.microsoft.com/office/powerpoint/2010/main" val="42268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C886-87A9-846B-E6A5-EE353D2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Standardization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F600-626F-30C0-1A0E-6FEA2D39E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Purpose</a:t>
                </a:r>
                <a:r>
                  <a:rPr lang="en-US" dirty="0"/>
                  <a:t> – to eliminate bias that will come from a variable with a larger range than one with a smaller range </a:t>
                </a:r>
              </a:p>
              <a:p>
                <a:r>
                  <a:rPr lang="en-US" u="sng" dirty="0"/>
                  <a:t>How</a:t>
                </a:r>
                <a:r>
                  <a:rPr lang="en-US" dirty="0"/>
                  <a:t> – Find the z-score or scale it down to a range from [-1, 1]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Math functions (packages) that will do this</a:t>
                </a:r>
              </a:p>
              <a:p>
                <a:r>
                  <a:rPr lang="en-US" dirty="0"/>
                  <a:t>R </a:t>
                </a:r>
              </a:p>
              <a:p>
                <a:r>
                  <a:rPr lang="en-US" dirty="0"/>
                  <a:t>Python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BF600-626F-30C0-1A0E-6FEA2D39E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9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66B7-13B7-FDB9-2F60-D5E50761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9" y="286603"/>
            <a:ext cx="11794435" cy="1450757"/>
          </a:xfrm>
        </p:spPr>
        <p:txBody>
          <a:bodyPr/>
          <a:lstStyle/>
          <a:p>
            <a:r>
              <a:rPr lang="en-US" dirty="0"/>
              <a:t>Step 2 – Covariance Matrix Computation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6204-888A-B7D5-6814-923848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2108201"/>
            <a:ext cx="11794435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 – understand how the variables interact with each other. 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- matrix size is [p*p] where p is the number of variables in the dataset. </a:t>
            </a:r>
          </a:p>
          <a:p>
            <a:r>
              <a:rPr lang="en-US" dirty="0"/>
              <a:t>- positive covariance means positive correlation &amp; negative covariance means negative correlation </a:t>
            </a:r>
          </a:p>
          <a:p>
            <a:r>
              <a:rPr lang="en-US" dirty="0"/>
              <a:t>Coding it </a:t>
            </a:r>
          </a:p>
          <a:p>
            <a:r>
              <a:rPr lang="en-US" dirty="0"/>
              <a:t>R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install.packages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corrplot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&lt;-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mtcars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corrplot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"circle"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273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7130-5046-CB63-AB02-F79C487E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Eigenvectors &amp; Eigenvalues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28686-524E-2055-2942-84BE1898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AEFB-997C-5A99-D06A-2A48C6914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 – another step further in determining the principal components. </a:t>
            </a:r>
          </a:p>
          <a:p>
            <a:r>
              <a:rPr lang="en-US" dirty="0"/>
              <a:t>How – Come from the covariance matrix. Always come in pairs. </a:t>
            </a:r>
          </a:p>
          <a:p>
            <a:r>
              <a:rPr lang="en-US" dirty="0"/>
              <a:t>What – they are “the directions of the axes where there is the most variance (most information).”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The number of eigenvectors match the total number of variables.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8DE5D-0910-2372-0EC0-442643556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Eigenvalues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8A6D7-9170-C599-3C88-ABAEE2D54E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The </a:t>
            </a:r>
            <a:r>
              <a:rPr lang="en-US" dirty="0" err="1"/>
              <a:t>coeffiences</a:t>
            </a:r>
            <a:r>
              <a:rPr lang="en-US" dirty="0"/>
              <a:t> attached to the eigenvectors. </a:t>
            </a:r>
          </a:p>
          <a:p>
            <a:pPr lvl="1"/>
            <a:r>
              <a:rPr lang="en-US" dirty="0"/>
              <a:t>Tell us “amount of variance carried in each Principal Component”</a:t>
            </a:r>
          </a:p>
          <a:p>
            <a:pPr lvl="1"/>
            <a:r>
              <a:rPr lang="en-US" dirty="0"/>
              <a:t>Ranking the eigenvalues gives you the order of principal components from highest to lowest.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B20-723F-52EA-343C-631888D3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6B9C-D5D8-EB1A-F36A-9281411A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what eigenvector explains or captures most of the variance? 	</a:t>
            </a:r>
          </a:p>
          <a:p>
            <a:pPr lvl="1"/>
            <a:r>
              <a:rPr lang="en-US" dirty="0"/>
              <a:t>an eigenvalue / Sum of all eigenvalues. </a:t>
            </a:r>
          </a:p>
          <a:p>
            <a:endParaRPr lang="en-US" dirty="0"/>
          </a:p>
          <a:p>
            <a:r>
              <a:rPr lang="en-US" dirty="0"/>
              <a:t>Ordering by descending order gives the rank of significance.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22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{D4CC535F-6549-4D4F-9010-C58D1C4B0531}tf22712842_win32</Template>
  <TotalTime>755</TotalTime>
  <Words>641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Bookman Old Style</vt:lpstr>
      <vt:lpstr>Calibri</vt:lpstr>
      <vt:lpstr>Cambria Math</vt:lpstr>
      <vt:lpstr>Courier New</vt:lpstr>
      <vt:lpstr>Franklin Gothic Book</vt:lpstr>
      <vt:lpstr>Wingdings</vt:lpstr>
      <vt:lpstr>1_RetrospectVTI</vt:lpstr>
      <vt:lpstr>Principal Component Analysis (PCA)</vt:lpstr>
      <vt:lpstr>General Machine Learning Information </vt:lpstr>
      <vt:lpstr>General Information</vt:lpstr>
      <vt:lpstr>Principal Components </vt:lpstr>
      <vt:lpstr>Steps to a PCA</vt:lpstr>
      <vt:lpstr>Step 1 – Standardization </vt:lpstr>
      <vt:lpstr>Step 2 – Covariance Matrix Computation </vt:lpstr>
      <vt:lpstr>Step 3 – Eigenvectors &amp; Eigenvalues</vt:lpstr>
      <vt:lpstr>Step 3 – cont.</vt:lpstr>
      <vt:lpstr>Step 4 – Feature Vector</vt:lpstr>
      <vt:lpstr>Step 5 – Recast data along the principal component analysis. </vt:lpstr>
      <vt:lpstr>Math behind a PCA</vt:lpstr>
      <vt:lpstr>From https://www.datacamp.com/tutorial/pca-analysis-r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dc:creator>Matthew Goodsell</dc:creator>
  <cp:lastModifiedBy> </cp:lastModifiedBy>
  <cp:revision>3</cp:revision>
  <dcterms:created xsi:type="dcterms:W3CDTF">2022-05-25T20:45:33Z</dcterms:created>
  <dcterms:modified xsi:type="dcterms:W3CDTF">2022-05-31T05:39:58Z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