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6"/>
  </p:notesMasterIdLst>
  <p:sldIdLst>
    <p:sldId id="306" r:id="rId5"/>
    <p:sldId id="333" r:id="rId6"/>
    <p:sldId id="307" r:id="rId7"/>
    <p:sldId id="314" r:id="rId8"/>
    <p:sldId id="316" r:id="rId9"/>
    <p:sldId id="335" r:id="rId10"/>
    <p:sldId id="317" r:id="rId11"/>
    <p:sldId id="318" r:id="rId12"/>
    <p:sldId id="319" r:id="rId13"/>
    <p:sldId id="321" r:id="rId14"/>
    <p:sldId id="322" r:id="rId15"/>
    <p:sldId id="339" r:id="rId16"/>
    <p:sldId id="324" r:id="rId17"/>
    <p:sldId id="326" r:id="rId18"/>
    <p:sldId id="341" r:id="rId19"/>
    <p:sldId id="327" r:id="rId20"/>
    <p:sldId id="328" r:id="rId21"/>
    <p:sldId id="330" r:id="rId22"/>
    <p:sldId id="337" r:id="rId23"/>
    <p:sldId id="338" r:id="rId24"/>
    <p:sldId id="33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84967" autoAdjust="0"/>
  </p:normalViewPr>
  <p:slideViewPr>
    <p:cSldViewPr snapToGrid="0">
      <p:cViewPr varScale="1">
        <p:scale>
          <a:sx n="77" d="100"/>
          <a:sy n="77" d="100"/>
        </p:scale>
        <p:origin x="72" y="2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1/10/2022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629" y="683581"/>
            <a:ext cx="11194742" cy="2017449"/>
          </a:xfrm>
        </p:spPr>
        <p:txBody>
          <a:bodyPr>
            <a:normAutofit/>
          </a:bodyPr>
          <a:lstStyle/>
          <a:p>
            <a:pPr marL="226695" indent="-226695" algn="ctr">
              <a:lnSpc>
                <a:spcPct val="100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bg-B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Система за отчитане на ежедневни разходи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153" y="4772060"/>
            <a:ext cx="4457847" cy="2085940"/>
          </a:xfrm>
        </p:spPr>
        <p:txBody>
          <a:bodyPr/>
          <a:lstStyle/>
          <a:p>
            <a:pPr algn="l"/>
            <a:r>
              <a:rPr lang="bg-BG" sz="2000" dirty="0">
                <a:solidFill>
                  <a:schemeClr val="bg1"/>
                </a:solidFill>
              </a:rPr>
              <a:t>Изготвили: </a:t>
            </a:r>
          </a:p>
          <a:p>
            <a:pPr marL="342900" indent="-342900" algn="l">
              <a:buFontTx/>
              <a:buChar char="-"/>
            </a:pPr>
            <a:r>
              <a:rPr lang="bg-BG" dirty="0"/>
              <a:t>Михаел Агопян, ф.н: 18621765</a:t>
            </a:r>
          </a:p>
          <a:p>
            <a:pPr marL="342900" indent="-342900" algn="l">
              <a:buFontTx/>
              <a:buChar char="-"/>
            </a:pPr>
            <a:r>
              <a:rPr lang="bg-BG" sz="2000" dirty="0">
                <a:solidFill>
                  <a:schemeClr val="bg1"/>
                </a:solidFill>
              </a:rPr>
              <a:t>Георги Георгиев, ф.н: 18621746</a:t>
            </a:r>
          </a:p>
          <a:p>
            <a:pPr algn="l"/>
            <a:r>
              <a:rPr lang="bg-BG" sz="2000" dirty="0">
                <a:solidFill>
                  <a:schemeClr val="bg1"/>
                </a:solidFill>
              </a:rPr>
              <a:t>Група: 4</a:t>
            </a:r>
          </a:p>
          <a:p>
            <a:pPr algn="l"/>
            <a:r>
              <a:rPr lang="bg-BG" dirty="0"/>
              <a:t>Специалност: СИТ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4EFB-C48E-435A-8240-EA7D404E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112" y="3429000"/>
            <a:ext cx="3931134" cy="3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726367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Storyboard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13A615-AB5D-4B48-BEC0-D6C3C624D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1739"/>
            <a:ext cx="12192000" cy="387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61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266" y="1109709"/>
            <a:ext cx="5696780" cy="2038872"/>
          </a:xfrm>
        </p:spPr>
        <p:txBody>
          <a:bodyPr>
            <a:normAutofit/>
          </a:bodyPr>
          <a:lstStyle/>
          <a:p>
            <a:pPr algn="ctr"/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Essential </a:t>
            </a:r>
            <a:br>
              <a:rPr lang="en-US" sz="44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400" b="1" cap="all" spc="400" dirty="0">
                <a:solidFill>
                  <a:schemeClr val="bg1"/>
                </a:solidFill>
                <a:latin typeface="+mn-lt"/>
              </a:rPr>
              <a:t>use case diagram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2DED4F-09E3-4589-9B18-31D637E63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22775"/>
              </p:ext>
            </p:extLst>
          </p:nvPr>
        </p:nvGraphicFramePr>
        <p:xfrm>
          <a:off x="5453514" y="1"/>
          <a:ext cx="5576096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6659">
                  <a:extLst>
                    <a:ext uri="{9D8B030D-6E8A-4147-A177-3AD203B41FA5}">
                      <a16:colId xmlns:a16="http://schemas.microsoft.com/office/drawing/2014/main" val="2429560252"/>
                    </a:ext>
                  </a:extLst>
                </a:gridCol>
                <a:gridCol w="1880739">
                  <a:extLst>
                    <a:ext uri="{9D8B030D-6E8A-4147-A177-3AD203B41FA5}">
                      <a16:colId xmlns:a16="http://schemas.microsoft.com/office/drawing/2014/main" val="3319016529"/>
                    </a:ext>
                  </a:extLst>
                </a:gridCol>
                <a:gridCol w="1858698">
                  <a:extLst>
                    <a:ext uri="{9D8B030D-6E8A-4147-A177-3AD203B41FA5}">
                      <a16:colId xmlns:a16="http://schemas.microsoft.com/office/drawing/2014/main" val="3655515832"/>
                    </a:ext>
                  </a:extLst>
                </a:gridCol>
              </a:tblGrid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Функционалност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Потребител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Система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2765379268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Създаване на сметка от избран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011296898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Добавяне на разход или приход към конкретна сметка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00455711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категория и подкатегория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4089483536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Избор на конкретна дата при добавяне на разход или приход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329126502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сметки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956909871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Търсене на определени разходи или приходи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3144633354"/>
                  </a:ext>
                </a:extLst>
              </a:tr>
              <a:tr h="5868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сметки по тип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261369749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Филтриране на приходи и разходи по категория и подкатегория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528524348"/>
                  </a:ext>
                </a:extLst>
              </a:tr>
              <a:tr h="786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Статистика под формата на диаграми на разходи, приходи и сравнение между двете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Осигурява функционалността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1737344715"/>
                  </a:ext>
                </a:extLst>
              </a:tr>
              <a:tr h="587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Възможност за филтриране на диаграмите по период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Да</a:t>
                      </a:r>
                      <a:endParaRPr lang="bg-B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Осигурява функционалността</a:t>
                      </a:r>
                      <a:endParaRPr lang="bg-B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19" marR="66119" marT="0" marB="0" anchor="ctr"/>
                </a:tc>
                <a:extLst>
                  <a:ext uri="{0D108BD9-81ED-4DB2-BD59-A6C34878D82A}">
                    <a16:rowId xmlns:a16="http://schemas.microsoft.com/office/drawing/2014/main" val="600425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58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7147" y="585216"/>
            <a:ext cx="10139661" cy="924407"/>
          </a:xfrm>
        </p:spPr>
        <p:txBody>
          <a:bodyPr/>
          <a:lstStyle/>
          <a:p>
            <a:pPr algn="ctr"/>
            <a:r>
              <a:rPr lang="en-US" dirty="0"/>
              <a:t>Empathy map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Картина 9" descr="Карта на съпричастност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8" y="1591999"/>
            <a:ext cx="7940165" cy="47052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3" y="38373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Mind 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EA3C-8922-4E7C-880B-A9B71B7AC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475232"/>
            <a:ext cx="94011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7815" y="2202591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Sitemap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A0B9-033E-47F4-8F89-CED6EE1D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7" y="0"/>
            <a:ext cx="604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6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19138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Прототип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DADB2-3572-4165-AD08-C3E3AD9F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" y="1176766"/>
            <a:ext cx="2704902" cy="551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7A558-5436-4D5C-962D-AC99EDA7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168" y="1176764"/>
            <a:ext cx="2714800" cy="551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C055EA-17BF-4FBF-97A8-418F3220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637" y="1176764"/>
            <a:ext cx="2669525" cy="5514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AF7F3-750C-43E2-94C9-B349FB80B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306" y="1176764"/>
            <a:ext cx="2731163" cy="55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6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078" y="865514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Core 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Картина 13">
            <a:extLst>
              <a:ext uri="{FF2B5EF4-FFF2-40B4-BE49-F238E27FC236}">
                <a16:creationId xmlns:a16="http://schemas.microsoft.com/office/drawing/2014/main" id="{8BCD35AF-29EE-42E6-8F28-1A0346B43F6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505748"/>
            <a:ext cx="6138086" cy="4352252"/>
          </a:xfrm>
          <a:prstGeom prst="rect">
            <a:avLst/>
          </a:prstGeom>
        </p:spPr>
      </p:pic>
      <p:pic>
        <p:nvPicPr>
          <p:cNvPr id="7" name="Картина 12">
            <a:extLst>
              <a:ext uri="{FF2B5EF4-FFF2-40B4-BE49-F238E27FC236}">
                <a16:creationId xmlns:a16="http://schemas.microsoft.com/office/drawing/2014/main" id="{4D82A9F9-DE07-48D0-BCEF-B4B74E8396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086" y="2505748"/>
            <a:ext cx="6053914" cy="43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5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19590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en-US" sz="4000" b="1" cap="all" spc="400" dirty="0">
                <a:solidFill>
                  <a:schemeClr val="bg1"/>
                </a:solidFill>
                <a:latin typeface="+mn-lt"/>
              </a:rPr>
              <a:t>Core model (2)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Картина 14">
            <a:extLst>
              <a:ext uri="{FF2B5EF4-FFF2-40B4-BE49-F238E27FC236}">
                <a16:creationId xmlns:a16="http://schemas.microsoft.com/office/drawing/2014/main" id="{5B9F6F31-2B8D-4549-8004-32752B12D9F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57659" y="1747191"/>
            <a:ext cx="6876682" cy="49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0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390" y="201168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Mood board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87EE3-FB94-4E9F-906A-A64895AD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476" y="1182354"/>
            <a:ext cx="7381047" cy="56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7" y="1043608"/>
            <a:ext cx="3939209" cy="1501486"/>
          </a:xfrm>
        </p:spPr>
        <p:txBody>
          <a:bodyPr>
            <a:noAutofit/>
          </a:bodyPr>
          <a:lstStyle/>
          <a:p>
            <a:pPr algn="ctr"/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Database </a:t>
            </a:r>
            <a:br>
              <a:rPr lang="en-US" sz="4800" b="1" cap="all" spc="400" dirty="0">
                <a:solidFill>
                  <a:schemeClr val="bg1"/>
                </a:solidFill>
                <a:latin typeface="+mn-lt"/>
              </a:rPr>
            </a:br>
            <a:r>
              <a:rPr lang="en-US" sz="4800" b="1" cap="all" spc="400" dirty="0">
                <a:solidFill>
                  <a:schemeClr val="bg1"/>
                </a:solidFill>
                <a:latin typeface="+mn-lt"/>
              </a:rPr>
              <a:t>Model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F92387E-ACC4-4DE7-9366-26AADBEA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43" y="598451"/>
            <a:ext cx="7888357" cy="62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93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56629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Увод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8DC97E6-D130-4709-9348-A82363090C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Навременната</a:t>
            </a:r>
            <a:r>
              <a:rPr lang="ru-RU" sz="2400" dirty="0"/>
              <a:t>, </a:t>
            </a:r>
            <a:r>
              <a:rPr lang="ru-RU" sz="2400" dirty="0" err="1"/>
              <a:t>актуална</a:t>
            </a:r>
            <a:r>
              <a:rPr lang="ru-RU" sz="2400" dirty="0"/>
              <a:t> и точна информация е от </a:t>
            </a:r>
            <a:r>
              <a:rPr lang="ru-RU" sz="2400" dirty="0" err="1"/>
              <a:t>особено</a:t>
            </a:r>
            <a:r>
              <a:rPr lang="ru-RU" sz="2400" dirty="0"/>
              <a:t> важно значение за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нашите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. 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Ефективността</a:t>
            </a:r>
            <a:r>
              <a:rPr lang="ru-RU" sz="2400" dirty="0"/>
              <a:t> при </a:t>
            </a:r>
            <a:r>
              <a:rPr lang="ru-RU" sz="2400" dirty="0" err="1"/>
              <a:t>управлението</a:t>
            </a:r>
            <a:r>
              <a:rPr lang="ru-RU" sz="2400" dirty="0"/>
              <a:t> на </a:t>
            </a:r>
            <a:r>
              <a:rPr lang="ru-RU" sz="2400" dirty="0" err="1"/>
              <a:t>личните</a:t>
            </a:r>
            <a:r>
              <a:rPr lang="ru-RU" sz="2400" dirty="0"/>
              <a:t> ни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</a:t>
            </a:r>
            <a:r>
              <a:rPr lang="ru-RU" sz="2400" dirty="0"/>
              <a:t> могла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постигната</a:t>
            </a:r>
            <a:r>
              <a:rPr lang="ru-RU" sz="2400" dirty="0"/>
              <a:t>,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определени</a:t>
            </a:r>
            <a:r>
              <a:rPr lang="ru-RU" sz="2400" dirty="0"/>
              <a:t> </a:t>
            </a:r>
            <a:r>
              <a:rPr lang="ru-RU" sz="2400" dirty="0" err="1"/>
              <a:t>инструменти</a:t>
            </a:r>
            <a:r>
              <a:rPr lang="ru-RU" sz="2400" dirty="0"/>
              <a:t> за </a:t>
            </a:r>
            <a:r>
              <a:rPr lang="ru-RU" sz="2400" dirty="0" err="1"/>
              <a:t>това</a:t>
            </a:r>
            <a:r>
              <a:rPr lang="ru-RU" sz="2400" dirty="0"/>
              <a:t>. Като един от </a:t>
            </a:r>
            <a:r>
              <a:rPr lang="ru-RU" sz="2400" dirty="0" err="1"/>
              <a:t>най-удобните</a:t>
            </a:r>
            <a:r>
              <a:rPr lang="ru-RU" sz="2400" dirty="0"/>
              <a:t> и </a:t>
            </a:r>
            <a:r>
              <a:rPr lang="ru-RU" sz="2400" dirty="0" err="1"/>
              <a:t>ефективни</a:t>
            </a:r>
            <a:r>
              <a:rPr lang="ru-RU" sz="2400" dirty="0"/>
              <a:t> начини за </a:t>
            </a:r>
            <a:r>
              <a:rPr lang="ru-RU" sz="2400" dirty="0" err="1"/>
              <a:t>постигане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</a:t>
            </a:r>
            <a:r>
              <a:rPr lang="ru-RU" sz="2400" dirty="0" err="1"/>
              <a:t>съответна</a:t>
            </a:r>
            <a:r>
              <a:rPr lang="ru-RU" sz="2400" dirty="0"/>
              <a:t> цел, е чрез </a:t>
            </a:r>
            <a:r>
              <a:rPr lang="ru-RU" sz="2400" dirty="0" err="1"/>
              <a:t>използването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приложение, за управление на </a:t>
            </a:r>
            <a:r>
              <a:rPr lang="ru-RU" sz="2400" dirty="0" err="1"/>
              <a:t>разходите</a:t>
            </a:r>
            <a:r>
              <a:rPr lang="ru-RU" sz="2400" dirty="0"/>
              <a:t> и приходите.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9356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92" y="796282"/>
            <a:ext cx="5060015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Заключение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DB13E58-FC39-45A1-95B9-596515EFB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 dirty="0" err="1"/>
              <a:t>Нуждата</a:t>
            </a:r>
            <a:r>
              <a:rPr lang="ru-RU" sz="2400" dirty="0"/>
              <a:t> от </a:t>
            </a:r>
            <a:r>
              <a:rPr lang="ru-RU" sz="2400" dirty="0" err="1"/>
              <a:t>правилно</a:t>
            </a:r>
            <a:r>
              <a:rPr lang="ru-RU" sz="2400" dirty="0"/>
              <a:t>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 и </a:t>
            </a:r>
            <a:r>
              <a:rPr lang="ru-RU" sz="2400" dirty="0" err="1"/>
              <a:t>повишаване</a:t>
            </a:r>
            <a:r>
              <a:rPr lang="ru-RU" sz="2400" dirty="0"/>
              <a:t> на </a:t>
            </a:r>
            <a:r>
              <a:rPr lang="ru-RU" sz="2400" dirty="0" err="1"/>
              <a:t>продуктивността</a:t>
            </a:r>
            <a:r>
              <a:rPr lang="ru-RU" sz="2400" dirty="0"/>
              <a:t> и </a:t>
            </a:r>
            <a:r>
              <a:rPr lang="ru-RU" sz="2400" dirty="0" err="1"/>
              <a:t>ефективността</a:t>
            </a:r>
            <a:r>
              <a:rPr lang="ru-RU" sz="2400" dirty="0"/>
              <a:t>,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ключови</a:t>
            </a:r>
            <a:r>
              <a:rPr lang="ru-RU" sz="2400" dirty="0"/>
              <a:t> </a:t>
            </a:r>
            <a:r>
              <a:rPr lang="ru-RU" sz="2400" dirty="0" err="1"/>
              <a:t>фактори</a:t>
            </a:r>
            <a:r>
              <a:rPr lang="ru-RU" sz="2400" dirty="0"/>
              <a:t>, </a:t>
            </a:r>
            <a:r>
              <a:rPr lang="ru-RU" sz="2400" dirty="0" err="1"/>
              <a:t>поради</a:t>
            </a:r>
            <a:r>
              <a:rPr lang="ru-RU" sz="2400" dirty="0"/>
              <a:t> </a:t>
            </a:r>
            <a:r>
              <a:rPr lang="ru-RU" sz="2400" dirty="0" err="1"/>
              <a:t>които</a:t>
            </a:r>
            <a:r>
              <a:rPr lang="ru-RU" sz="2400" dirty="0"/>
              <a:t> се зароди </a:t>
            </a:r>
            <a:r>
              <a:rPr lang="ru-RU" sz="2400" dirty="0" err="1"/>
              <a:t>идеята</a:t>
            </a:r>
            <a:r>
              <a:rPr lang="ru-RU" sz="2400" dirty="0"/>
              <a:t> и </a:t>
            </a:r>
            <a:r>
              <a:rPr lang="ru-RU" sz="2400" dirty="0" err="1"/>
              <a:t>целта</a:t>
            </a:r>
            <a:r>
              <a:rPr lang="ru-RU" sz="2400" dirty="0"/>
              <a:t> да се </a:t>
            </a:r>
            <a:r>
              <a:rPr lang="ru-RU" sz="2400" dirty="0" err="1"/>
              <a:t>проектира</a:t>
            </a:r>
            <a:r>
              <a:rPr lang="ru-RU" sz="2400" dirty="0"/>
              <a:t> и </a:t>
            </a:r>
            <a:r>
              <a:rPr lang="ru-RU" sz="2400" dirty="0" err="1"/>
              <a:t>реализира</a:t>
            </a:r>
            <a:r>
              <a:rPr lang="ru-RU" sz="2400" dirty="0"/>
              <a:t>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финансовите</a:t>
            </a:r>
            <a:r>
              <a:rPr lang="ru-RU" sz="2400" dirty="0"/>
              <a:t> средства. С </a:t>
            </a:r>
            <a:r>
              <a:rPr lang="ru-RU" sz="2400" dirty="0" err="1"/>
              <a:t>разработването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система се </a:t>
            </a:r>
            <a:r>
              <a:rPr lang="ru-RU" sz="2400" dirty="0" err="1"/>
              <a:t>надяваме</a:t>
            </a:r>
            <a:r>
              <a:rPr lang="ru-RU" sz="2400" dirty="0"/>
              <a:t> да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ежедневието</a:t>
            </a:r>
            <a:r>
              <a:rPr lang="ru-RU" sz="2400" dirty="0"/>
              <a:t> на </a:t>
            </a:r>
            <a:r>
              <a:rPr lang="ru-RU" sz="2400" dirty="0" err="1"/>
              <a:t>крайните</a:t>
            </a:r>
            <a:r>
              <a:rPr lang="ru-RU" sz="2400" dirty="0"/>
              <a:t> потребители и да успеем да предоставим решение на един от </a:t>
            </a:r>
            <a:r>
              <a:rPr lang="ru-RU" sz="2400" dirty="0" err="1"/>
              <a:t>техните</a:t>
            </a:r>
            <a:r>
              <a:rPr lang="ru-RU" sz="2400" dirty="0"/>
              <a:t> </a:t>
            </a:r>
            <a:r>
              <a:rPr lang="ru-RU" sz="2400" dirty="0" err="1"/>
              <a:t>проблеми</a:t>
            </a:r>
            <a:r>
              <a:rPr lang="ru-RU" sz="2400" dirty="0"/>
              <a:t>, с </a:t>
            </a:r>
            <a:r>
              <a:rPr lang="ru-RU" sz="2400" dirty="0" err="1"/>
              <a:t>които</a:t>
            </a:r>
            <a:r>
              <a:rPr lang="ru-RU" sz="2400" dirty="0"/>
              <a:t> се </a:t>
            </a:r>
            <a:r>
              <a:rPr lang="ru-RU" sz="2400" dirty="0" err="1"/>
              <a:t>сблъскват</a:t>
            </a:r>
            <a:r>
              <a:rPr lang="ru-RU" sz="2400" dirty="0"/>
              <a:t> </a:t>
            </a:r>
            <a:r>
              <a:rPr lang="ru-RU" sz="2400" dirty="0" err="1"/>
              <a:t>всеки</a:t>
            </a:r>
            <a:r>
              <a:rPr lang="ru-RU" sz="2400" dirty="0"/>
              <a:t> </a:t>
            </a:r>
            <a:r>
              <a:rPr lang="ru-RU" sz="2400" dirty="0" err="1"/>
              <a:t>ден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22794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1" y="1972771"/>
            <a:ext cx="8726557" cy="2912458"/>
          </a:xfrm>
        </p:spPr>
        <p:txBody>
          <a:bodyPr>
            <a:noAutofit/>
          </a:bodyPr>
          <a:lstStyle/>
          <a:p>
            <a:pPr algn="ctr"/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Благодарим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за </a:t>
            </a:r>
            <a:br>
              <a:rPr lang="bg-BG" b="1" cap="all" spc="400" dirty="0">
                <a:solidFill>
                  <a:schemeClr val="bg1"/>
                </a:solidFill>
                <a:latin typeface="+mn-lt"/>
              </a:rPr>
            </a:br>
            <a:r>
              <a:rPr lang="bg-BG" b="1" cap="all" spc="400" dirty="0">
                <a:solidFill>
                  <a:schemeClr val="bg1"/>
                </a:solidFill>
                <a:latin typeface="+mn-lt"/>
              </a:rPr>
              <a:t>вниманието!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8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223453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Анализ на конкуренцията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07B1909-C472-4E22-8E33-F5987FFF7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27713"/>
              </p:ext>
            </p:extLst>
          </p:nvPr>
        </p:nvGraphicFramePr>
        <p:xfrm>
          <a:off x="-1" y="1016489"/>
          <a:ext cx="3989441" cy="5841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251">
                  <a:extLst>
                    <a:ext uri="{9D8B030D-6E8A-4147-A177-3AD203B41FA5}">
                      <a16:colId xmlns:a16="http://schemas.microsoft.com/office/drawing/2014/main" val="2727011704"/>
                    </a:ext>
                  </a:extLst>
                </a:gridCol>
                <a:gridCol w="1382426">
                  <a:extLst>
                    <a:ext uri="{9D8B030D-6E8A-4147-A177-3AD203B41FA5}">
                      <a16:colId xmlns:a16="http://schemas.microsoft.com/office/drawing/2014/main" val="3501698707"/>
                    </a:ext>
                  </a:extLst>
                </a:gridCol>
                <a:gridCol w="111780">
                  <a:extLst>
                    <a:ext uri="{9D8B030D-6E8A-4147-A177-3AD203B41FA5}">
                      <a16:colId xmlns:a16="http://schemas.microsoft.com/office/drawing/2014/main" val="2813890663"/>
                    </a:ext>
                  </a:extLst>
                </a:gridCol>
                <a:gridCol w="1487984">
                  <a:extLst>
                    <a:ext uri="{9D8B030D-6E8A-4147-A177-3AD203B41FA5}">
                      <a16:colId xmlns:a16="http://schemas.microsoft.com/office/drawing/2014/main" val="447971825"/>
                    </a:ext>
                  </a:extLst>
                </a:gridCol>
              </a:tblGrid>
              <a:tr h="37938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Критерии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Monefy – Budget Manager and Expense Tracking App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Reflectly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Money Manager Expense &amp; Budget </a:t>
                      </a:r>
                      <a:r>
                        <a:rPr lang="bg-BG" sz="700">
                          <a:effectLst/>
                        </a:rPr>
                        <a:t>на </a:t>
                      </a:r>
                      <a:r>
                        <a:rPr lang="en-US" sz="700">
                          <a:effectLst/>
                        </a:rPr>
                        <a:t>Realbyte Inc.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val="551250015"/>
                  </a:ext>
                </a:extLst>
              </a:tr>
              <a:tr h="302780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Информация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за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състоянието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системата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семпъл и ефективен интерфейс с добре групирани елементи, който позволява интуитивна работа с нея дори за потребители, които използват подобно приложение за пръв път</a:t>
                      </a:r>
                      <a:r>
                        <a:rPr lang="en-US" sz="700" dirty="0">
                          <a:effectLst/>
                        </a:rPr>
                        <a:t>. </a:t>
                      </a:r>
                      <a:r>
                        <a:rPr lang="bg-BG" sz="700" dirty="0">
                          <a:effectLst/>
                        </a:rPr>
                        <a:t>Основна функционалност е добавянето на записи за разходи и приходи и категоризирането им. Предоставя лесен начин за справки за период от време. Функционалности като синхронизания между множество устройства, задаване на валути, както и козметични промени като </a:t>
                      </a:r>
                      <a:r>
                        <a:rPr lang="en-US" sz="700" dirty="0">
                          <a:effectLst/>
                        </a:rPr>
                        <a:t>Dark mode</a:t>
                      </a:r>
                      <a:r>
                        <a:rPr lang="bg-BG" sz="700" dirty="0">
                          <a:effectLst/>
                        </a:rPr>
                        <a:t> не са включени в безплатната версия. Има функция за експорт на записите в избран формат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предоставя възможност за отчитане на приходи и разходи по категории, както и за прехвърляне на средства от една сметка в друга. Записите могат да се представят графично за избран период от време. Всички функционалности са включени в безплатната версия, като платената единствено премахва рекламите. Освен начини за експорт на записите в избран формат, системата позволява изпращане по имейл, като автоматично прикачва </a:t>
                      </a:r>
                      <a:r>
                        <a:rPr lang="en-US" sz="700" dirty="0">
                          <a:effectLst/>
                        </a:rPr>
                        <a:t>.</a:t>
                      </a:r>
                      <a:r>
                        <a:rPr lang="en-US" sz="700" dirty="0" err="1">
                          <a:effectLst/>
                        </a:rPr>
                        <a:t>sqlite</a:t>
                      </a:r>
                      <a:r>
                        <a:rPr lang="bg-BG" sz="700" dirty="0">
                          <a:effectLst/>
                        </a:rPr>
                        <a:t> файл, който може да бъде </a:t>
                      </a:r>
                      <a:r>
                        <a:rPr lang="en-US" sz="700" dirty="0">
                          <a:effectLst/>
                        </a:rPr>
                        <a:t>restore-</a:t>
                      </a:r>
                      <a:r>
                        <a:rPr lang="bg-BG" sz="700" dirty="0">
                          <a:effectLst/>
                        </a:rPr>
                        <a:t>нат на друго устройство. Друг начин за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 е синхронизиране с </a:t>
                      </a:r>
                      <a:r>
                        <a:rPr lang="en-US" sz="700" dirty="0">
                          <a:effectLst/>
                        </a:rPr>
                        <a:t>Google Drive </a:t>
                      </a:r>
                      <a:r>
                        <a:rPr lang="bg-BG" sz="700" dirty="0">
                          <a:effectLst/>
                        </a:rPr>
                        <a:t>с възможност за </a:t>
                      </a:r>
                      <a:r>
                        <a:rPr lang="en-US" sz="700" dirty="0">
                          <a:effectLst/>
                        </a:rPr>
                        <a:t>restore</a:t>
                      </a:r>
                      <a:r>
                        <a:rPr lang="bg-BG" sz="700" dirty="0">
                          <a:effectLst/>
                        </a:rPr>
                        <a:t> от същия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4848"/>
                  </a:ext>
                </a:extLst>
              </a:tr>
              <a:tr h="243431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 err="1">
                          <a:effectLst/>
                        </a:rPr>
                        <a:t>Съвпадение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нуждите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на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реалния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свят</a:t>
                      </a:r>
                      <a:r>
                        <a:rPr lang="en-US" sz="700" dirty="0">
                          <a:effectLst/>
                        </a:rPr>
                        <a:t> с </a:t>
                      </a:r>
                      <a:r>
                        <a:rPr lang="en-US" sz="700" dirty="0" err="1">
                          <a:effectLst/>
                        </a:rPr>
                        <a:t>предоставяните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от</a:t>
                      </a:r>
                      <a:r>
                        <a:rPr lang="en-US" sz="700" dirty="0">
                          <a:effectLst/>
                        </a:rPr>
                        <a:t> </a:t>
                      </a:r>
                      <a:r>
                        <a:rPr lang="en-US" sz="700" dirty="0" err="1">
                          <a:effectLst/>
                        </a:rPr>
                        <a:t>приложението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50" b="0" dirty="0">
                          <a:effectLst/>
                        </a:rPr>
                        <a:t>Системата предоставя основни функционалности като избиране на вида на разходите и приходите, но лиспват подвидове, напр. има разходи за автомобил, но няма начин потребителят да конкретизира точно за какво е разхода – За ремонт? Гориво? И т.н. Има начин за добавяне на нови категории, но в платената версия, и дори това не решава проблема с липсата на йерархия (подкатегории). Липсата на избор на валути може да отблъсне потребители, които имат сметки в различни валути.</a:t>
                      </a:r>
                      <a:endParaRPr lang="bg-BG" sz="75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800" dirty="0">
                          <a:effectLst/>
                        </a:rPr>
                        <a:t>Приложението предоставя повечето функционалности, с които да покрие потребителските нужди, но липсват подкатегории на категориите приходи и разходи. Функционалността за добавяне на нови категории е полезна, но не заменя нуждата от йерархична структура.</a:t>
                      </a:r>
                      <a:endParaRPr lang="bg-BG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23" marR="42123" marT="0" marB="0"/>
                </a:tc>
                <a:extLst>
                  <a:ext uri="{0D108BD9-81ED-4DB2-BD59-A6C34878D82A}">
                    <a16:rowId xmlns:a16="http://schemas.microsoft.com/office/drawing/2014/main" val="282703096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B75CF33-3188-4F37-8185-6E39E617C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4638"/>
              </p:ext>
            </p:extLst>
          </p:nvPr>
        </p:nvGraphicFramePr>
        <p:xfrm>
          <a:off x="3989442" y="1016488"/>
          <a:ext cx="3689741" cy="5860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923">
                  <a:extLst>
                    <a:ext uri="{9D8B030D-6E8A-4147-A177-3AD203B41FA5}">
                      <a16:colId xmlns:a16="http://schemas.microsoft.com/office/drawing/2014/main" val="3639734042"/>
                    </a:ext>
                  </a:extLst>
                </a:gridCol>
                <a:gridCol w="1457858">
                  <a:extLst>
                    <a:ext uri="{9D8B030D-6E8A-4147-A177-3AD203B41FA5}">
                      <a16:colId xmlns:a16="http://schemas.microsoft.com/office/drawing/2014/main" val="2240796854"/>
                    </a:ext>
                  </a:extLst>
                </a:gridCol>
                <a:gridCol w="1420960">
                  <a:extLst>
                    <a:ext uri="{9D8B030D-6E8A-4147-A177-3AD203B41FA5}">
                      <a16:colId xmlns:a16="http://schemas.microsoft.com/office/drawing/2014/main" val="2324055718"/>
                    </a:ext>
                  </a:extLst>
                </a:gridCol>
              </a:tblGrid>
              <a:tr h="17775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700">
                          <a:effectLst/>
                        </a:rPr>
                        <a:t>Потребителски контрол и свобода на действията</a:t>
                      </a:r>
                      <a:endParaRPr lang="bg-BG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но въпреки че системата предоставя меню с около 20 опции, повечето от тях (за синхронизация, </a:t>
                      </a:r>
                      <a:r>
                        <a:rPr lang="en-US" sz="700" dirty="0">
                          <a:effectLst/>
                        </a:rPr>
                        <a:t>backup</a:t>
                      </a:r>
                      <a:r>
                        <a:rPr lang="bg-BG" sz="700" dirty="0">
                          <a:effectLst/>
                        </a:rPr>
                        <a:t>, избиране на валута, опции за по-голяма сигурност) остават заключени в безплатната версия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Потребителите имат свободата да избират категория на разходите/приходите, да избират интервал от време за справки, да избират цветова гама на интерфейса на приложението. Има налични всички валути и за всяка сметка те могат да се променят. 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1823980651"/>
                  </a:ext>
                </a:extLst>
              </a:tr>
              <a:tr h="31098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Консистентно представяне на информацията и стандарти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000" dirty="0">
                          <a:effectLst/>
                        </a:rPr>
                        <a:t>Информацията е нагледно представена в основния, начален екран на приложението. Разходите и приходите са представени графично в кръгова диаграма с празен център с текст в него, която не е идеалният вариант за целта и би било добре да има поне опция за представяне с друг вид диаграма</a:t>
                      </a:r>
                      <a:endParaRPr lang="bg-BG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Името на таба в </a:t>
                      </a:r>
                      <a:r>
                        <a:rPr lang="en-US" sz="700" dirty="0">
                          <a:effectLst/>
                        </a:rPr>
                        <a:t>navigation bar </a:t>
                      </a:r>
                      <a:r>
                        <a:rPr lang="bg-BG" sz="700" dirty="0">
                          <a:effectLst/>
                        </a:rPr>
                        <a:t>за преглед на списъка и добавяне на нов приход/разход е </a:t>
                      </a:r>
                      <a:r>
                        <a:rPr lang="en-US" sz="700" dirty="0">
                          <a:effectLst/>
                        </a:rPr>
                        <a:t>Transactions,</a:t>
                      </a:r>
                      <a:r>
                        <a:rPr lang="bg-BG" sz="700" dirty="0">
                          <a:effectLst/>
                        </a:rPr>
                        <a:t> но тъй като е дълга дума е съкратено на „</a:t>
                      </a:r>
                      <a:r>
                        <a:rPr lang="en-US" sz="700" dirty="0">
                          <a:effectLst/>
                        </a:rPr>
                        <a:t>Trans.”,</a:t>
                      </a:r>
                      <a:r>
                        <a:rPr lang="bg-BG" sz="700" dirty="0">
                          <a:effectLst/>
                        </a:rPr>
                        <a:t> което не е удачно за толкова ключов елемент от интерфейса.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Записите на същия основен екран са представени в списък, но както в него, така и на други места в приложението текстът на места е труден за четене, в сив вместо черен цвят, с малък размер и шрифт, който в тази ситуация прави текста още по-труден за четене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Графично представените справки са под формата на кръгова диаграма с добре обозначено това кой цвят какво преставлява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2381535481"/>
                  </a:ext>
                </a:extLst>
              </a:tr>
              <a:tr h="954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600">
                          <a:effectLst/>
                        </a:rPr>
                        <a:t>Предотвратяване на грешки и тяхното прихващане</a:t>
                      </a:r>
                      <a:endParaRPr lang="bg-BG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 – категорията му се избира предварително)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700" dirty="0">
                          <a:effectLst/>
                        </a:rPr>
                        <a:t>Системата не позволява добавяне на записи без минимална въведена информация (в случая сумата на прихода/разхода, категорията и разхода)</a:t>
                      </a:r>
                      <a:endParaRPr lang="bg-BG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145" marR="28145" marT="0" marB="0"/>
                </a:tc>
                <a:extLst>
                  <a:ext uri="{0D108BD9-81ED-4DB2-BD59-A6C34878D82A}">
                    <a16:rowId xmlns:a16="http://schemas.microsoft.com/office/drawing/2014/main" val="1921558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AAADEB7-2A9F-4505-AD61-B598E8059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37440"/>
              </p:ext>
            </p:extLst>
          </p:nvPr>
        </p:nvGraphicFramePr>
        <p:xfrm>
          <a:off x="7679184" y="1038773"/>
          <a:ext cx="4512816" cy="581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817">
                  <a:extLst>
                    <a:ext uri="{9D8B030D-6E8A-4147-A177-3AD203B41FA5}">
                      <a16:colId xmlns:a16="http://schemas.microsoft.com/office/drawing/2014/main" val="1527589522"/>
                    </a:ext>
                  </a:extLst>
                </a:gridCol>
                <a:gridCol w="1783064">
                  <a:extLst>
                    <a:ext uri="{9D8B030D-6E8A-4147-A177-3AD203B41FA5}">
                      <a16:colId xmlns:a16="http://schemas.microsoft.com/office/drawing/2014/main" val="2924430698"/>
                    </a:ext>
                  </a:extLst>
                </a:gridCol>
                <a:gridCol w="1737935">
                  <a:extLst>
                    <a:ext uri="{9D8B030D-6E8A-4147-A177-3AD203B41FA5}">
                      <a16:colId xmlns:a16="http://schemas.microsoft.com/office/drawing/2014/main" val="2024491297"/>
                    </a:ext>
                  </a:extLst>
                </a:gridCol>
              </a:tblGrid>
              <a:tr h="124128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Осигуряване на интерфейс пред действие по памет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 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>
                          <a:effectLst/>
                        </a:rPr>
                        <a:t>Основните функционалности са лесно достъпни, нагледни и говорят за себе си</a:t>
                      </a:r>
                      <a:endParaRPr lang="bg-BG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val="2473888495"/>
                  </a:ext>
                </a:extLst>
              </a:tr>
              <a:tr h="45779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err="1">
                          <a:effectLst/>
                        </a:rPr>
                        <a:t>Гъвкавост</a:t>
                      </a:r>
                      <a:r>
                        <a:rPr lang="en-US" sz="1100" dirty="0">
                          <a:effectLst/>
                        </a:rPr>
                        <a:t> и </a:t>
                      </a:r>
                      <a:r>
                        <a:rPr lang="en-US" sz="1100" dirty="0" err="1">
                          <a:effectLst/>
                        </a:rPr>
                        <a:t>ефективност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Дори в платената верия, която предоставя множество други подобрения, на фона на липсата на подкатегории те изглеждат тривиални. Има пълна гъвкавост при отчетите за период – за деня/седмицата/месеца/годината, както и за зададен интервал от-до дата. Липсата на валути в безплатната версия и това намалява гъвкавостта й за една част от потребителите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bg-BG" sz="1100" dirty="0">
                          <a:effectLst/>
                        </a:rPr>
                        <a:t>Липсват подкатегории за приходите и разходите, и няма функционалност да се добавят такива. Налични са всички валути. Има пълна гъвкавост при отчетите за период – за деня/седмицата/месеца/годината, както и за зададен интервал от-до дата. Броят сметки, които могат да се добавят е ограничен в безплатната версия. Няколкото начина за </a:t>
                      </a:r>
                      <a:r>
                        <a:rPr lang="en-US" sz="1100" dirty="0">
                          <a:effectLst/>
                        </a:rPr>
                        <a:t>backup</a:t>
                      </a:r>
                      <a:r>
                        <a:rPr lang="bg-BG" sz="1100" dirty="0">
                          <a:effectLst/>
                        </a:rPr>
                        <a:t> дават свобода на избор и са обяснени нагледно в секцията за помощ. Към запис за приход/разход може да се добави снимка</a:t>
                      </a:r>
                      <a:endParaRPr lang="bg-BG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923" marR="57923" marT="0" marB="0"/>
                </a:tc>
                <a:extLst>
                  <a:ext uri="{0D108BD9-81ED-4DB2-BD59-A6C34878D82A}">
                    <a16:rowId xmlns:a16="http://schemas.microsoft.com/office/drawing/2014/main" val="131691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 fontScale="90000"/>
          </a:bodyPr>
          <a:lstStyle/>
          <a:p>
            <a:pPr algn="ctr"/>
            <a:r>
              <a:rPr lang="bg-BG" sz="4400" b="1" cap="all" spc="400" dirty="0">
                <a:solidFill>
                  <a:schemeClr val="bg1"/>
                </a:solidFill>
                <a:latin typeface="+mn-lt"/>
              </a:rPr>
              <a:t>Проучване на потребители</a:t>
            </a:r>
            <a:endParaRPr lang="en-US" sz="4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2D79-A088-4CE3-96FA-34DF9CDE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" y="1212574"/>
            <a:ext cx="5826818" cy="228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A1549-1143-4819-8305-50BF7EE5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2" y="4229306"/>
            <a:ext cx="5619750" cy="2495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456FCD-0EB5-4ED8-81F5-032E511A8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01" y="2606121"/>
            <a:ext cx="56388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3600" b="1" cap="all" spc="400" dirty="0">
                <a:solidFill>
                  <a:schemeClr val="bg1"/>
                </a:solidFill>
                <a:latin typeface="+mn-lt"/>
              </a:rPr>
              <a:t>Проучване на потребители (2)</a:t>
            </a:r>
            <a:endParaRPr lang="en-US" sz="3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ECCA61-3BDB-4E1F-B17F-A9A904FD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8" y="1222514"/>
            <a:ext cx="6502185" cy="2766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A7068B-0D3F-47BC-A360-C970E6D0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07" y="4131396"/>
            <a:ext cx="6802785" cy="25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495272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Анализ на проблема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7A096A5-7421-4B75-B970-D4E9AA978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3289" y="2612344"/>
            <a:ext cx="8549196" cy="3118104"/>
          </a:xfrm>
        </p:spPr>
        <p:txBody>
          <a:bodyPr>
            <a:normAutofit/>
          </a:bodyPr>
          <a:lstStyle/>
          <a:p>
            <a:pPr algn="l"/>
            <a:r>
              <a:rPr lang="ru-RU" sz="2400" dirty="0"/>
              <a:t>С </a:t>
            </a:r>
            <a:r>
              <a:rPr lang="ru-RU" sz="2400" dirty="0" err="1"/>
              <a:t>проектирането</a:t>
            </a:r>
            <a:r>
              <a:rPr lang="ru-RU" sz="2400" dirty="0"/>
              <a:t> и </a:t>
            </a:r>
            <a:r>
              <a:rPr lang="ru-RU" sz="2400" dirty="0" err="1"/>
              <a:t>реализирането</a:t>
            </a:r>
            <a:r>
              <a:rPr lang="ru-RU" sz="2400" dirty="0"/>
              <a:t> на </a:t>
            </a:r>
            <a:r>
              <a:rPr lang="ru-RU" sz="2400" dirty="0" err="1"/>
              <a:t>мобилно</a:t>
            </a:r>
            <a:r>
              <a:rPr lang="ru-RU" sz="2400" dirty="0"/>
              <a:t> приложение за управление на </a:t>
            </a:r>
            <a:r>
              <a:rPr lang="ru-RU" sz="2400" dirty="0" err="1"/>
              <a:t>личните</a:t>
            </a:r>
            <a:r>
              <a:rPr lang="ru-RU" sz="2400" dirty="0"/>
              <a:t> </a:t>
            </a:r>
            <a:r>
              <a:rPr lang="ru-RU" sz="2400" dirty="0" err="1"/>
              <a:t>финанси</a:t>
            </a:r>
            <a:r>
              <a:rPr lang="ru-RU" sz="2400" dirty="0"/>
              <a:t>, </a:t>
            </a:r>
            <a:r>
              <a:rPr lang="ru-RU" sz="2400" dirty="0" err="1"/>
              <a:t>бихме</a:t>
            </a:r>
            <a:r>
              <a:rPr lang="ru-RU" sz="2400" dirty="0"/>
              <a:t> искали до </a:t>
            </a:r>
            <a:r>
              <a:rPr lang="ru-RU" sz="2400" dirty="0" err="1"/>
              <a:t>някаква</a:t>
            </a:r>
            <a:r>
              <a:rPr lang="ru-RU" sz="2400" dirty="0"/>
              <a:t> </a:t>
            </a:r>
            <a:r>
              <a:rPr lang="ru-RU" sz="2400" dirty="0" err="1"/>
              <a:t>степен</a:t>
            </a:r>
            <a:r>
              <a:rPr lang="ru-RU" sz="2400" dirty="0"/>
              <a:t> да </a:t>
            </a:r>
            <a:r>
              <a:rPr lang="ru-RU" sz="2400" dirty="0" err="1"/>
              <a:t>автоматизираме</a:t>
            </a:r>
            <a:r>
              <a:rPr lang="ru-RU" sz="2400" dirty="0"/>
              <a:t> и </a:t>
            </a:r>
            <a:r>
              <a:rPr lang="ru-RU" sz="2400" dirty="0" err="1"/>
              <a:t>улесним</a:t>
            </a:r>
            <a:r>
              <a:rPr lang="ru-RU" sz="2400" dirty="0"/>
              <a:t> </a:t>
            </a:r>
            <a:r>
              <a:rPr lang="ru-RU" sz="2400" dirty="0" err="1"/>
              <a:t>процеса</a:t>
            </a:r>
            <a:r>
              <a:rPr lang="ru-RU" sz="2400" dirty="0"/>
              <a:t> по </a:t>
            </a:r>
            <a:r>
              <a:rPr lang="ru-RU" sz="2400" dirty="0" err="1"/>
              <a:t>калкулация</a:t>
            </a:r>
            <a:r>
              <a:rPr lang="ru-RU" sz="2400" dirty="0"/>
              <a:t> и </a:t>
            </a:r>
            <a:r>
              <a:rPr lang="ru-RU" sz="2400" dirty="0" err="1"/>
              <a:t>изчисляване</a:t>
            </a:r>
            <a:r>
              <a:rPr lang="ru-RU" sz="2400" dirty="0"/>
              <a:t> на </a:t>
            </a:r>
            <a:r>
              <a:rPr lang="ru-RU" sz="2400" dirty="0" err="1"/>
              <a:t>разходи</a:t>
            </a:r>
            <a:r>
              <a:rPr lang="ru-RU" sz="2400" dirty="0"/>
              <a:t> и приходи, </a:t>
            </a:r>
            <a:r>
              <a:rPr lang="ru-RU" sz="2400" dirty="0" err="1"/>
              <a:t>както</a:t>
            </a:r>
            <a:r>
              <a:rPr lang="ru-RU" sz="2400" dirty="0"/>
              <a:t> и да се </a:t>
            </a:r>
            <a:r>
              <a:rPr lang="ru-RU" sz="2400" dirty="0" err="1"/>
              <a:t>погрижим</a:t>
            </a:r>
            <a:r>
              <a:rPr lang="ru-RU" sz="2400" dirty="0"/>
              <a:t> за </a:t>
            </a:r>
            <a:r>
              <a:rPr lang="ru-RU" sz="2400" dirty="0" err="1"/>
              <a:t>безопасното</a:t>
            </a:r>
            <a:r>
              <a:rPr lang="ru-RU" sz="2400" dirty="0"/>
              <a:t> и </a:t>
            </a:r>
            <a:r>
              <a:rPr lang="ru-RU" sz="2400" dirty="0" err="1"/>
              <a:t>сигурно</a:t>
            </a:r>
            <a:r>
              <a:rPr lang="ru-RU" sz="2400" dirty="0"/>
              <a:t> </a:t>
            </a:r>
            <a:r>
              <a:rPr lang="ru-RU" sz="2400" dirty="0" err="1"/>
              <a:t>съхранение</a:t>
            </a:r>
            <a:r>
              <a:rPr lang="ru-RU" sz="2400" dirty="0"/>
              <a:t> на </a:t>
            </a:r>
            <a:r>
              <a:rPr lang="ru-RU" sz="2400" dirty="0" err="1"/>
              <a:t>тази</a:t>
            </a:r>
            <a:r>
              <a:rPr lang="ru-RU" sz="2400" dirty="0"/>
              <a:t> информация. Важно е </a:t>
            </a:r>
            <a:r>
              <a:rPr lang="ru-RU" sz="2400" dirty="0" err="1"/>
              <a:t>информацията</a:t>
            </a:r>
            <a:r>
              <a:rPr lang="ru-RU" sz="2400" dirty="0"/>
              <a:t> да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винаги</a:t>
            </a:r>
            <a:r>
              <a:rPr lang="ru-RU" sz="2400" dirty="0"/>
              <a:t> </a:t>
            </a:r>
            <a:r>
              <a:rPr lang="ru-RU" sz="2400" dirty="0" err="1"/>
              <a:t>лесно</a:t>
            </a:r>
            <a:r>
              <a:rPr lang="ru-RU" sz="2400" dirty="0"/>
              <a:t> </a:t>
            </a:r>
            <a:r>
              <a:rPr lang="ru-RU" sz="2400" dirty="0" err="1"/>
              <a:t>достъпна</a:t>
            </a:r>
            <a:r>
              <a:rPr lang="ru-RU" sz="2400" dirty="0"/>
              <a:t>, </a:t>
            </a:r>
            <a:r>
              <a:rPr lang="ru-RU" sz="2400" dirty="0" err="1"/>
              <a:t>да</a:t>
            </a:r>
            <a:r>
              <a:rPr lang="ru-RU" sz="2400" dirty="0"/>
              <a:t> </a:t>
            </a:r>
            <a:r>
              <a:rPr lang="ru-RU" sz="2400" dirty="0" err="1"/>
              <a:t>бъде</a:t>
            </a:r>
            <a:r>
              <a:rPr lang="ru-RU" sz="2400" dirty="0"/>
              <a:t> </a:t>
            </a:r>
            <a:r>
              <a:rPr lang="ru-RU" sz="2400" dirty="0" err="1"/>
              <a:t>актуална</a:t>
            </a:r>
            <a:r>
              <a:rPr lang="ru-RU" sz="2400" dirty="0"/>
              <a:t>, точна, </a:t>
            </a:r>
            <a:r>
              <a:rPr lang="ru-RU" sz="2400" dirty="0" err="1"/>
              <a:t>сигурна</a:t>
            </a:r>
            <a:r>
              <a:rPr lang="ru-RU" sz="2400" dirty="0"/>
              <a:t> и </a:t>
            </a:r>
            <a:r>
              <a:rPr lang="ru-RU" sz="2400" dirty="0" err="1"/>
              <a:t>правилна</a:t>
            </a:r>
            <a:r>
              <a:rPr lang="ru-RU" sz="2400" dirty="0"/>
              <a:t>.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93178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Избор на технологии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B1531-2B99-4BE9-8558-77BF8AB70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85" y="1688015"/>
            <a:ext cx="3000375" cy="24955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789DE-C88B-4091-AFBF-5947890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5" y="1575125"/>
            <a:ext cx="4005470" cy="179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C56451-BF3E-485E-B7A1-CE61F7B5E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770" y="1096733"/>
            <a:ext cx="3250705" cy="376594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C178B54-E45B-4233-8A02-2D9CA67F4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2925" y="4964200"/>
            <a:ext cx="3638550" cy="1724025"/>
          </a:xfrm>
          <a:prstGeom prst="rect">
            <a:avLst/>
          </a:prstGeom>
        </p:spPr>
      </p:pic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33F707AE-BE6A-47C3-A538-40BFB31D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4472"/>
            <a:ext cx="2482299" cy="24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Картина 27">
            <a:extLst>
              <a:ext uri="{FF2B5EF4-FFF2-40B4-BE49-F238E27FC236}">
                <a16:creationId xmlns:a16="http://schemas.microsoft.com/office/drawing/2014/main" id="{3B7BF89A-3CDD-4673-8EC9-67D4ECAB530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75433" y="4640701"/>
            <a:ext cx="5313193" cy="199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1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94" y="169775"/>
            <a:ext cx="10014012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Концептуален модел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E042D-8422-44CF-9AF3-073AA5799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39" y="994204"/>
            <a:ext cx="9493922" cy="58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944" y="917129"/>
            <a:ext cx="4358351" cy="793036"/>
          </a:xfrm>
        </p:spPr>
        <p:txBody>
          <a:bodyPr>
            <a:normAutofit/>
          </a:bodyPr>
          <a:lstStyle/>
          <a:p>
            <a:pPr algn="ctr"/>
            <a:r>
              <a:rPr lang="bg-BG" sz="4800" b="1" cap="all" spc="400" dirty="0">
                <a:solidFill>
                  <a:schemeClr val="bg1"/>
                </a:solidFill>
                <a:latin typeface="+mn-lt"/>
              </a:rPr>
              <a:t>Персони</a:t>
            </a:r>
            <a:endParaRPr lang="en-US" sz="48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Картина 6" descr="person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355"/>
            <a:ext cx="6130890" cy="3933645"/>
          </a:xfrm>
          <a:prstGeom prst="rect">
            <a:avLst/>
          </a:prstGeom>
        </p:spPr>
      </p:pic>
      <p:pic>
        <p:nvPicPr>
          <p:cNvPr id="8" name="Картина 7" descr="person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902" y="1"/>
            <a:ext cx="6067098" cy="40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830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396</TotalTime>
  <Words>1285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Univers</vt:lpstr>
      <vt:lpstr>GradientUnivers</vt:lpstr>
      <vt:lpstr>Система за отчитане на ежедневни разходи</vt:lpstr>
      <vt:lpstr>Увод</vt:lpstr>
      <vt:lpstr>Анализ на конкуренцията</vt:lpstr>
      <vt:lpstr>Проучване на потребители</vt:lpstr>
      <vt:lpstr>Проучване на потребители (2)</vt:lpstr>
      <vt:lpstr>Анализ на проблема</vt:lpstr>
      <vt:lpstr>Избор на технологии</vt:lpstr>
      <vt:lpstr>Концептуален модел</vt:lpstr>
      <vt:lpstr>Персони</vt:lpstr>
      <vt:lpstr>Storyboard</vt:lpstr>
      <vt:lpstr>Essential  use case diagram</vt:lpstr>
      <vt:lpstr>Empathy map</vt:lpstr>
      <vt:lpstr>Mind map</vt:lpstr>
      <vt:lpstr>Sitemap</vt:lpstr>
      <vt:lpstr>Прототип</vt:lpstr>
      <vt:lpstr>Core model</vt:lpstr>
      <vt:lpstr>Core model (2)</vt:lpstr>
      <vt:lpstr>Mood board</vt:lpstr>
      <vt:lpstr>Database  Model</vt:lpstr>
      <vt:lpstr>Заключение</vt:lpstr>
      <vt:lpstr>Благодарим  за 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отчитане на ежедневни разходи</dc:title>
  <dc:creator>МИХАЕЛ БЕРДЖ АГОПЯН СИТ 4к</dc:creator>
  <cp:lastModifiedBy>МИХАЕЛ БЕРДЖ АГОПЯН СИТ 4к</cp:lastModifiedBy>
  <cp:revision>11</cp:revision>
  <dcterms:created xsi:type="dcterms:W3CDTF">2022-01-09T16:03:56Z</dcterms:created>
  <dcterms:modified xsi:type="dcterms:W3CDTF">2022-01-10T06:53:00Z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