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8" r:id="rId4"/>
    <p:sldId id="269" r:id="rId5"/>
    <p:sldId id="265" r:id="rId6"/>
    <p:sldId id="259" r:id="rId7"/>
    <p:sldId id="260" r:id="rId8"/>
    <p:sldId id="263" r:id="rId9"/>
    <p:sldId id="266" r:id="rId10"/>
    <p:sldId id="267" r:id="rId11"/>
    <p:sldId id="264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lph Edward Mago" initials="REM" lastIdx="1" clrIdx="0">
    <p:extLst>
      <p:ext uri="{19B8F6BF-5375-455C-9EA6-DF929625EA0E}">
        <p15:presenceInfo xmlns:p15="http://schemas.microsoft.com/office/powerpoint/2012/main" userId="Ralph Edward Ma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755C-76B5-4E49-B855-D58EC026C785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730A2-1DEF-4F4A-89CF-14E9B9C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00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95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2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2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5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98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3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95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15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7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9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0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2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5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5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3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0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8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1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6vSMingkX1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hyperlink" Target="http://jeb.biologists.org/content/211/7/114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hyperlink" Target="http://www.pef.uni-lj.si/eprolab/comlab/sttop/sttop-bm/bm-elephy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jump.to/fleu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github.com/YifanJiangPolyU/MPU605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://www.pieter-jan.com/node/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86000">
              <a:schemeClr val="tx1"/>
            </a:gs>
            <a:gs pos="81000">
              <a:schemeClr val="tx1">
                <a:lumMod val="75000"/>
                <a:lumOff val="25000"/>
              </a:schemeClr>
            </a:gs>
            <a:gs pos="57000">
              <a:srgbClr val="C00000"/>
            </a:gs>
            <a:gs pos="80000">
              <a:srgbClr val="C00000"/>
            </a:gs>
            <a:gs pos="100000">
              <a:srgbClr val="C0000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09800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u="sng" dirty="0" smtClean="0">
                <a:solidFill>
                  <a:schemeClr val="bg1"/>
                </a:solidFill>
                <a:latin typeface="Garamond" pitchFamily="18" charset="0"/>
              </a:rPr>
              <a:t>Muscle Movement Detection Unit</a:t>
            </a:r>
            <a:endParaRPr lang="en-US" sz="5400" b="1" u="sng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7831" y="4607169"/>
            <a:ext cx="4191000" cy="14478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CPE 301 – Microcontroller Based Systems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6057902" cy="9144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70184" y="4648200"/>
            <a:ext cx="41910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Ralph </a:t>
            </a:r>
            <a:r>
              <a:rPr lang="en-US" sz="2800" b="1" dirty="0" err="1">
                <a:solidFill>
                  <a:schemeClr val="bg1"/>
                </a:solidFill>
              </a:rPr>
              <a:t>Mago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2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Output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6741" y="1066800"/>
            <a:ext cx="48010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Position along Z-axis (red)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spikes up when moving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spikes down when moving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Side-to-side rotation about X-axis aka Pitch (green)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Turning around X-axis results in a vector on the Y-axis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spikes up rolling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spikes down rolling left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Up-and-down rotation </a:t>
            </a:r>
            <a:r>
              <a:rPr lang="en-US" dirty="0"/>
              <a:t>about </a:t>
            </a:r>
            <a:r>
              <a:rPr lang="en-US" dirty="0" smtClean="0"/>
              <a:t>Y-axis </a:t>
            </a:r>
            <a:r>
              <a:rPr lang="en-US" dirty="0"/>
              <a:t>aka </a:t>
            </a:r>
            <a:r>
              <a:rPr lang="en-US" dirty="0" smtClean="0"/>
              <a:t>Roll (blue)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Turning around </a:t>
            </a:r>
            <a:r>
              <a:rPr lang="en-US" dirty="0" smtClean="0"/>
              <a:t>Y-axis </a:t>
            </a:r>
            <a:r>
              <a:rPr lang="en-US" dirty="0"/>
              <a:t>results in a vector on the </a:t>
            </a:r>
            <a:r>
              <a:rPr lang="en-US" dirty="0" smtClean="0"/>
              <a:t>X-axis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Graph spikes up </a:t>
            </a:r>
            <a:r>
              <a:rPr lang="en-US" dirty="0" smtClean="0"/>
              <a:t>pitching upwards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Graph spikes down </a:t>
            </a:r>
            <a:r>
              <a:rPr lang="en-US" dirty="0" smtClean="0"/>
              <a:t>pitching downwards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42" y="1219201"/>
            <a:ext cx="4152158" cy="50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Video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19300" y="273238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Muscle Movement Detection Unit – YouTube</a:t>
            </a:r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https://www.youtube.com/watch?v=6vSMingkX18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6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Encountered Problems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295400"/>
            <a:ext cx="4343400" cy="21056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8200" y="189607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Serial Terminal displays random chars: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Solved by setting baud rate of Bluetooth Module to 9600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725" y="3907052"/>
            <a:ext cx="609600" cy="18573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76500" y="3835806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Serial Terminal does not display float values or double values correctly: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Solved by implementing command   </a:t>
            </a:r>
            <a:r>
              <a:rPr lang="en-US" b="1" dirty="0" smtClean="0"/>
              <a:t>-</a:t>
            </a:r>
            <a:r>
              <a:rPr lang="en-US" b="1" dirty="0" err="1" smtClean="0"/>
              <a:t>Wl</a:t>
            </a:r>
            <a:r>
              <a:rPr lang="en-US" b="1" dirty="0"/>
              <a:t>,-</a:t>
            </a:r>
            <a:r>
              <a:rPr lang="en-US" b="1" dirty="0" err="1"/>
              <a:t>u,vfprintf</a:t>
            </a:r>
            <a:r>
              <a:rPr lang="en-US" b="1" dirty="0"/>
              <a:t> -</a:t>
            </a:r>
            <a:r>
              <a:rPr lang="en-US" b="1" dirty="0" err="1"/>
              <a:t>lprintf_flt</a:t>
            </a:r>
            <a:r>
              <a:rPr lang="en-US" b="1" dirty="0"/>
              <a:t> </a:t>
            </a:r>
            <a:r>
              <a:rPr lang="en-US" b="1" dirty="0" smtClean="0"/>
              <a:t>–lm</a:t>
            </a:r>
            <a:r>
              <a:rPr lang="en-US" dirty="0" smtClean="0"/>
              <a:t> in the Toolchain Linker Options for Atmel Studio to implement floating point calculations (it doesn’t by default)</a:t>
            </a:r>
          </a:p>
        </p:txBody>
      </p:sp>
    </p:spTree>
    <p:extLst>
      <p:ext uri="{BB962C8B-B14F-4D97-AF65-F5344CB8AC3E}">
        <p14:creationId xmlns:p14="http://schemas.microsoft.com/office/powerpoint/2010/main" val="58065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Introduction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1430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Aim:</a:t>
            </a:r>
            <a:endParaRPr lang="en-US" sz="3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834825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Accomplishments:</a:t>
            </a:r>
            <a:endParaRPr lang="en-US" sz="32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764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 gyro/accelerometer data from muscle movements in the Z-axis, rotation around the X-axis, and rotation around the Y-axis.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 these movement patterns using a serial terminal with values transmitted wirelessly via Bluetooth.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Because wireless implementation is possible, this device has an application in tracking muscle twitching patterns by storing data into a mobile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Fully developed version of this circuit will be similar to a surface electrode which transmits muscle movements to a serial terminal wirelessly.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4466272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Successfully paired microcontroller circuit to a serial terminal using 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Tested hand movements by rolling left and right along X-axis and pitching up and down along Y-axis. Position of hand is changed along the Z-axis.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Observed changes in graphs. Three graphs for each axis is displayed.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Completed Schematic and PCB</a:t>
            </a:r>
          </a:p>
        </p:txBody>
      </p:sp>
    </p:spTree>
    <p:extLst>
      <p:ext uri="{BB962C8B-B14F-4D97-AF65-F5344CB8AC3E}">
        <p14:creationId xmlns:p14="http://schemas.microsoft.com/office/powerpoint/2010/main" val="403994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3716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Applications:</a:t>
            </a:r>
            <a:endParaRPr lang="en-US" sz="32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2057400"/>
            <a:ext cx="472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Tracking animal muscle movement: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Diaphragm muscles measured in alligators before diving and </a:t>
            </a:r>
            <a:r>
              <a:rPr lang="en-US" dirty="0"/>
              <a:t>during </a:t>
            </a:r>
            <a:r>
              <a:rPr lang="en-US" dirty="0" smtClean="0"/>
              <a:t>diving. Source: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://jeb.biologists.org/content/211/7/1141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figure to the right the alligator contracts muscles to jump, resulting in a graph spike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 mid-air, it relaxes, then contracts muscles again diving downwards</a:t>
            </a:r>
          </a:p>
        </p:txBody>
      </p:sp>
      <p:pic>
        <p:nvPicPr>
          <p:cNvPr id="2050" name="Picture 2" descr="Fig. 2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30859"/>
            <a:ext cx="30861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20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Applications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3716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Applications:</a:t>
            </a:r>
            <a:endParaRPr lang="en-US" sz="32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905000"/>
            <a:ext cx="4293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Tracking muscle twitching patterns: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Muscle stimulation of patients with stages of tetanus. Source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www.pef.uni-lj.si/eprolab/comlab/sttop/sttop-bm/bm-elephy.htm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Tension patterns measured with electrodes that send nerve stimuli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Twitch: Normal muscle contraction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Summation: Three twitches applied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Incomplete Tetanus: Abrupt contraction and relaxation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 Tetanus: Long muscle contraction with no relaxation in between</a:t>
            </a:r>
          </a:p>
        </p:txBody>
      </p:sp>
      <p:pic>
        <p:nvPicPr>
          <p:cNvPr id="4098" name="Picture 2" descr="http://www.pef.uni-lj.si/eprolab/comlab/sttop/sttop-bm/sttop-bm1_datoteke/image00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39069"/>
            <a:ext cx="34385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pef.uni-lj.si/eprolab/comlab/sttop/sttop-bm/figures/Myogram%20-%20contractions%200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205" y="3073661"/>
            <a:ext cx="4522599" cy="175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30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Schematic / PCB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7" y="1432153"/>
            <a:ext cx="7181569" cy="45388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91400" y="1447800"/>
            <a:ext cx="1600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ATMega328P has PC4 connected to SDA and PC5 connected to SCL on MPU-6050 (gyro/accelerator)</a:t>
            </a:r>
          </a:p>
          <a:p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ATMega328P has RX and TX connected with TX and RX with HC-06 (BT Module)</a:t>
            </a:r>
          </a:p>
          <a:p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ATMega328P and MPU-6050 connected to 5V power</a:t>
            </a:r>
          </a:p>
          <a:p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BT Module connected to 3.3V power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826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Schematic / PCB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66974"/>
            <a:ext cx="3872479" cy="3947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051349"/>
            <a:ext cx="3387537" cy="3353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43400" y="48768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UI</a:t>
            </a:r>
            <a:r>
              <a:rPr lang="en-US" dirty="0" smtClean="0"/>
              <a:t> represents ATMega328P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M1</a:t>
            </a:r>
            <a:r>
              <a:rPr lang="en-US" dirty="0" smtClean="0"/>
              <a:t> represents HC-06 Bluetooth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B1</a:t>
            </a:r>
            <a:r>
              <a:rPr lang="en-US" dirty="0" smtClean="0"/>
              <a:t> represents MPU-6050 Gyro/Accelerometer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468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Design Stages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3716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Components</a:t>
            </a:r>
            <a:endParaRPr lang="en-US" sz="3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4290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Interfaces</a:t>
            </a:r>
            <a:endParaRPr lang="en-US" sz="32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410313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ATMega328P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UART – </a:t>
            </a:r>
            <a:r>
              <a:rPr lang="en-US" b="1" dirty="0" smtClean="0"/>
              <a:t>TX </a:t>
            </a:r>
            <a:r>
              <a:rPr lang="en-US" dirty="0" smtClean="0"/>
              <a:t>and </a:t>
            </a:r>
            <a:r>
              <a:rPr lang="en-US" b="1" dirty="0" smtClean="0"/>
              <a:t>RX</a:t>
            </a:r>
            <a:r>
              <a:rPr lang="en-US" dirty="0" smtClean="0"/>
              <a:t> between HC-06 and Serial Terminal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Serial Terminal used is </a:t>
            </a:r>
            <a:r>
              <a:rPr lang="en-US" b="1" dirty="0" smtClean="0"/>
              <a:t>Bluetooth Terminal/Graphics </a:t>
            </a:r>
            <a:r>
              <a:rPr lang="en-US" dirty="0" smtClean="0"/>
              <a:t>on </a:t>
            </a:r>
            <a:r>
              <a:rPr lang="en-US" b="1" dirty="0" smtClean="0"/>
              <a:t>Android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I2C – HC-06 is the </a:t>
            </a:r>
            <a:r>
              <a:rPr lang="en-US" b="1" dirty="0" smtClean="0"/>
              <a:t>slave</a:t>
            </a:r>
            <a:r>
              <a:rPr lang="en-US" dirty="0" smtClean="0"/>
              <a:t> device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81210"/>
              </p:ext>
            </p:extLst>
          </p:nvPr>
        </p:nvGraphicFramePr>
        <p:xfrm>
          <a:off x="533400" y="2177428"/>
          <a:ext cx="7086600" cy="1169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2924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Atmel </a:t>
                      </a:r>
                      <a:r>
                        <a:rPr lang="en-US" sz="1600" dirty="0" err="1">
                          <a:effectLst/>
                        </a:rPr>
                        <a:t>Xplained</a:t>
                      </a:r>
                      <a:r>
                        <a:rPr lang="en-US" sz="1600" dirty="0">
                          <a:effectLst/>
                        </a:rPr>
                        <a:t> Mini (328P)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24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MPU6050 Gyro/Accelerometer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24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HC-06 Bluetooth Module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24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Power Supply </a:t>
                      </a:r>
                      <a:r>
                        <a:rPr lang="en-US" sz="1600" dirty="0" smtClean="0">
                          <a:effectLst/>
                        </a:rPr>
                        <a:t>(5V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979308"/>
            <a:ext cx="1387630" cy="12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Code Development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6002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code is a variation of the code found at </a:t>
            </a:r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github.com/YifanJiangPolyU/MPU6050</a:t>
            </a:r>
            <a:r>
              <a:rPr lang="en-US" dirty="0"/>
              <a:t> </a:t>
            </a:r>
            <a:r>
              <a:rPr lang="en-US" dirty="0" smtClean="0"/>
              <a:t>which was created by </a:t>
            </a:r>
            <a:r>
              <a:rPr lang="en-US" dirty="0" err="1" smtClean="0"/>
              <a:t>Yifan</a:t>
            </a:r>
            <a:r>
              <a:rPr lang="en-US" dirty="0" smtClean="0"/>
              <a:t> Jiang in Hong Kong Polytechnic University for driving the MPU6050.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2" y="2965833"/>
            <a:ext cx="8448675" cy="981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37" y="2544768"/>
            <a:ext cx="2543175" cy="476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662" y="4114800"/>
            <a:ext cx="81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Includes headers for UART for printing output data into a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Includes headers for I2C master library for address and transfer direction (same as i2cmaster.h and i2cmaster.c from Dr. </a:t>
            </a:r>
            <a:r>
              <a:rPr lang="en-US" dirty="0" err="1" smtClean="0"/>
              <a:t>Venki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libraries created by </a:t>
            </a:r>
            <a:r>
              <a:rPr lang="en-US" dirty="0"/>
              <a:t>Peter Fleury </a:t>
            </a:r>
            <a:r>
              <a:rPr lang="en-US" dirty="0" smtClean="0"/>
              <a:t>on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://jump.to/fleury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7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Code Development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189672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“complementary filter” </a:t>
            </a:r>
            <a:r>
              <a:rPr lang="en-US" dirty="0"/>
              <a:t>is referenced </a:t>
            </a:r>
            <a:r>
              <a:rPr lang="en-US" dirty="0" smtClean="0"/>
              <a:t>from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www.pieter-jan.com/node/11</a:t>
            </a:r>
            <a:r>
              <a:rPr lang="en-US" dirty="0" smtClean="0"/>
              <a:t> allows us to read gyroscope data and accelerometer data without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Pitch and roll angle values are updated with new gyroscope values by means of integration over time</a:t>
            </a:r>
            <a:endParaRPr lang="en-US" dirty="0"/>
          </a:p>
        </p:txBody>
      </p:sp>
      <p:pic>
        <p:nvPicPr>
          <p:cNvPr id="1026" name="Picture 2" descr="http://www.pieter-jan.com/images/resize/Complementary_Fil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65" y="2599452"/>
            <a:ext cx="5393435" cy="378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42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808</Words>
  <Application>Microsoft Office PowerPoint</Application>
  <PresentationFormat>On-screen Show (4:3)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Garamond</vt:lpstr>
      <vt:lpstr>Goudy Old Style</vt:lpstr>
      <vt:lpstr>Times New Roman</vt:lpstr>
      <vt:lpstr>Office Theme</vt:lpstr>
      <vt:lpstr>Muscle Movement Detection 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REM products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Mago</dc:creator>
  <cp:lastModifiedBy>Ralph Edward Mago</cp:lastModifiedBy>
  <cp:revision>171</cp:revision>
  <dcterms:created xsi:type="dcterms:W3CDTF">2015-11-28T04:56:19Z</dcterms:created>
  <dcterms:modified xsi:type="dcterms:W3CDTF">2016-05-11T22:45:27Z</dcterms:modified>
</cp:coreProperties>
</file>