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71" r:id="rId1"/>
  </p:sldMasterIdLst>
  <p:notesMasterIdLst>
    <p:notesMasterId r:id="rId9"/>
  </p:notesMasterIdLst>
  <p:sldIdLst>
    <p:sldId id="256" r:id="rId2"/>
    <p:sldId id="257" r:id="rId3"/>
    <p:sldId id="264" r:id="rId4"/>
    <p:sldId id="259" r:id="rId5"/>
    <p:sldId id="260" r:id="rId6"/>
    <p:sldId id="263" r:id="rId7"/>
    <p:sldId id="265" r:id="rId8"/>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7164"/>
    <p:restoredTop sz="96552"/>
  </p:normalViewPr>
  <p:slideViewPr>
    <p:cSldViewPr snapToGrid="0">
      <p:cViewPr varScale="1">
        <p:scale>
          <a:sx n="137" d="100"/>
          <a:sy n="137" d="100"/>
        </p:scale>
        <p:origin x="1968"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3A0D6D-4A3C-D647-AA04-EEA643F2244F}" type="datetimeFigureOut">
              <a:rPr lang="it-IT" smtClean="0"/>
              <a:t>25/09/23</a:t>
            </a:fld>
            <a:endParaRPr lang="it-IT"/>
          </a:p>
        </p:txBody>
      </p:sp>
      <p:sp>
        <p:nvSpPr>
          <p:cNvPr id="4" name="Segnaposto immagine diapositiva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326E6-0B19-6A41-9F16-4691A0378560}" type="slidenum">
              <a:rPr lang="it-IT" smtClean="0"/>
              <a:t>‹N›</a:t>
            </a:fld>
            <a:endParaRPr lang="it-IT"/>
          </a:p>
        </p:txBody>
      </p:sp>
    </p:spTree>
    <p:extLst>
      <p:ext uri="{BB962C8B-B14F-4D97-AF65-F5344CB8AC3E}">
        <p14:creationId xmlns:p14="http://schemas.microsoft.com/office/powerpoint/2010/main" val="671445109"/>
      </p:ext>
    </p:extLst>
  </p:cSld>
  <p:clrMap bg1="lt1" tx1="dk1" bg2="lt2" tx2="dk2" accent1="accent1" accent2="accent2" accent3="accent3" accent4="accent4" accent5="accent5" accent6="accent6" hlink="hlink" folHlink="folHlink"/>
  <p:notesStyle>
    <a:lvl1pPr marL="0" algn="l" defTabSz="804668" rtl="0" eaLnBrk="1" latinLnBrk="0" hangingPunct="1">
      <a:defRPr sz="1056" kern="1200">
        <a:solidFill>
          <a:schemeClr val="tx1"/>
        </a:solidFill>
        <a:latin typeface="+mn-lt"/>
        <a:ea typeface="+mn-ea"/>
        <a:cs typeface="+mn-cs"/>
      </a:defRPr>
    </a:lvl1pPr>
    <a:lvl2pPr marL="402334" algn="l" defTabSz="804668" rtl="0" eaLnBrk="1" latinLnBrk="0" hangingPunct="1">
      <a:defRPr sz="1056" kern="1200">
        <a:solidFill>
          <a:schemeClr val="tx1"/>
        </a:solidFill>
        <a:latin typeface="+mn-lt"/>
        <a:ea typeface="+mn-ea"/>
        <a:cs typeface="+mn-cs"/>
      </a:defRPr>
    </a:lvl2pPr>
    <a:lvl3pPr marL="804668" algn="l" defTabSz="804668" rtl="0" eaLnBrk="1" latinLnBrk="0" hangingPunct="1">
      <a:defRPr sz="1056" kern="1200">
        <a:solidFill>
          <a:schemeClr val="tx1"/>
        </a:solidFill>
        <a:latin typeface="+mn-lt"/>
        <a:ea typeface="+mn-ea"/>
        <a:cs typeface="+mn-cs"/>
      </a:defRPr>
    </a:lvl3pPr>
    <a:lvl4pPr marL="1207003" algn="l" defTabSz="804668" rtl="0" eaLnBrk="1" latinLnBrk="0" hangingPunct="1">
      <a:defRPr sz="1056" kern="1200">
        <a:solidFill>
          <a:schemeClr val="tx1"/>
        </a:solidFill>
        <a:latin typeface="+mn-lt"/>
        <a:ea typeface="+mn-ea"/>
        <a:cs typeface="+mn-cs"/>
      </a:defRPr>
    </a:lvl4pPr>
    <a:lvl5pPr marL="1609337" algn="l" defTabSz="804668" rtl="0" eaLnBrk="1" latinLnBrk="0" hangingPunct="1">
      <a:defRPr sz="1056" kern="1200">
        <a:solidFill>
          <a:schemeClr val="tx1"/>
        </a:solidFill>
        <a:latin typeface="+mn-lt"/>
        <a:ea typeface="+mn-ea"/>
        <a:cs typeface="+mn-cs"/>
      </a:defRPr>
    </a:lvl5pPr>
    <a:lvl6pPr marL="2011671" algn="l" defTabSz="804668" rtl="0" eaLnBrk="1" latinLnBrk="0" hangingPunct="1">
      <a:defRPr sz="1056" kern="1200">
        <a:solidFill>
          <a:schemeClr val="tx1"/>
        </a:solidFill>
        <a:latin typeface="+mn-lt"/>
        <a:ea typeface="+mn-ea"/>
        <a:cs typeface="+mn-cs"/>
      </a:defRPr>
    </a:lvl6pPr>
    <a:lvl7pPr marL="2414005" algn="l" defTabSz="804668" rtl="0" eaLnBrk="1" latinLnBrk="0" hangingPunct="1">
      <a:defRPr sz="1056" kern="1200">
        <a:solidFill>
          <a:schemeClr val="tx1"/>
        </a:solidFill>
        <a:latin typeface="+mn-lt"/>
        <a:ea typeface="+mn-ea"/>
        <a:cs typeface="+mn-cs"/>
      </a:defRPr>
    </a:lvl7pPr>
    <a:lvl8pPr marL="2816339" algn="l" defTabSz="804668" rtl="0" eaLnBrk="1" latinLnBrk="0" hangingPunct="1">
      <a:defRPr sz="1056" kern="1200">
        <a:solidFill>
          <a:schemeClr val="tx1"/>
        </a:solidFill>
        <a:latin typeface="+mn-lt"/>
        <a:ea typeface="+mn-ea"/>
        <a:cs typeface="+mn-cs"/>
      </a:defRPr>
    </a:lvl8pPr>
    <a:lvl9pPr marL="3218673" algn="l" defTabSz="804668" rtl="0" eaLnBrk="1" latinLnBrk="0" hangingPunct="1">
      <a:defRPr sz="10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5"/>
          </p:nvPr>
        </p:nvSpPr>
        <p:spPr/>
        <p:txBody>
          <a:bodyPr/>
          <a:lstStyle/>
          <a:p>
            <a:fld id="{821326E6-0B19-6A41-9F16-4691A0378560}" type="slidenum">
              <a:rPr lang="it-IT" smtClean="0"/>
              <a:t>0</a:t>
            </a:fld>
            <a:endParaRPr lang="it-IT"/>
          </a:p>
        </p:txBody>
      </p:sp>
    </p:spTree>
    <p:extLst>
      <p:ext uri="{BB962C8B-B14F-4D97-AF65-F5344CB8AC3E}">
        <p14:creationId xmlns:p14="http://schemas.microsoft.com/office/powerpoint/2010/main" val="1703960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200150" y="1143000"/>
            <a:ext cx="4457700" cy="3086100"/>
          </a:xfrm>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21326E6-0B19-6A41-9F16-4691A0378560}" type="slidenum">
              <a:rPr lang="it-IT" smtClean="0"/>
              <a:t>3</a:t>
            </a:fld>
            <a:endParaRPr lang="it-IT"/>
          </a:p>
        </p:txBody>
      </p:sp>
    </p:spTree>
    <p:extLst>
      <p:ext uri="{BB962C8B-B14F-4D97-AF65-F5344CB8AC3E}">
        <p14:creationId xmlns:p14="http://schemas.microsoft.com/office/powerpoint/2010/main" val="4187783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21326E6-0B19-6A41-9F16-4691A0378560}" type="slidenum">
              <a:rPr lang="it-IT" smtClean="0"/>
              <a:t>4</a:t>
            </a:fld>
            <a:endParaRPr lang="it-IT"/>
          </a:p>
        </p:txBody>
      </p:sp>
    </p:spTree>
    <p:extLst>
      <p:ext uri="{BB962C8B-B14F-4D97-AF65-F5344CB8AC3E}">
        <p14:creationId xmlns:p14="http://schemas.microsoft.com/office/powerpoint/2010/main" val="2326912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85432" y="3085765"/>
            <a:ext cx="8926784"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29625" y="990600"/>
            <a:ext cx="8655565" cy="1504844"/>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29625" y="2495445"/>
            <a:ext cx="8655565"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23CFC04-515F-934C-AA0C-22562D2329A0}" type="datetime1">
              <a:rPr lang="it-IT" smtClean="0"/>
              <a:t>25/09/23</a:t>
            </a:fld>
            <a:endParaRPr lang="it-IT"/>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it-IT"/>
              <a:t>SOCIAL NETWORK ANALYSIS - AGOURRAM MARWAN</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4F0AB8E-E884-6A47-AE7F-4427D4AB6955}" type="slidenum">
              <a:rPr lang="it-IT" smtClean="0"/>
              <a:t>‹N›</a:t>
            </a:fld>
            <a:endParaRPr lang="it-IT"/>
          </a:p>
        </p:txBody>
      </p:sp>
    </p:spTree>
    <p:extLst>
      <p:ext uri="{BB962C8B-B14F-4D97-AF65-F5344CB8AC3E}">
        <p14:creationId xmlns:p14="http://schemas.microsoft.com/office/powerpoint/2010/main" val="1817360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485434" y="599726"/>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5ADC335-B98E-1A44-947D-18CE52CE4CB3}" type="datetime1">
              <a:rPr lang="it-IT" smtClean="0"/>
              <a:t>25/09/23</a:t>
            </a:fld>
            <a:endParaRPr lang="it-IT"/>
          </a:p>
        </p:txBody>
      </p:sp>
      <p:sp>
        <p:nvSpPr>
          <p:cNvPr id="5" name="Footer Placeholder 4"/>
          <p:cNvSpPr>
            <a:spLocks noGrp="1"/>
          </p:cNvSpPr>
          <p:nvPr>
            <p:ph type="ftr" sz="quarter" idx="11"/>
          </p:nvPr>
        </p:nvSpPr>
        <p:spPr/>
        <p:txBody>
          <a:bodyPr/>
          <a:lstStyle/>
          <a:p>
            <a:r>
              <a:rPr lang="it-IT"/>
              <a:t>SOCIAL NETWORK ANALYSIS - AGOURRAM MARWAN</a:t>
            </a:r>
          </a:p>
        </p:txBody>
      </p:sp>
      <p:sp>
        <p:nvSpPr>
          <p:cNvPr id="6" name="Slide Number Placeholder 5"/>
          <p:cNvSpPr>
            <a:spLocks noGrp="1"/>
          </p:cNvSpPr>
          <p:nvPr>
            <p:ph type="sldNum" sz="quarter" idx="12"/>
          </p:nvPr>
        </p:nvSpPr>
        <p:spPr/>
        <p:txBody>
          <a:bodyPr/>
          <a:lstStyle/>
          <a:p>
            <a:fld id="{E4F0AB8E-E884-6A47-AE7F-4427D4AB6955}" type="slidenum">
              <a:rPr lang="it-IT" smtClean="0"/>
              <a:t>‹N›</a:t>
            </a:fld>
            <a:endParaRPr lang="it-IT"/>
          </a:p>
        </p:txBody>
      </p:sp>
    </p:spTree>
    <p:extLst>
      <p:ext uri="{BB962C8B-B14F-4D97-AF65-F5344CB8AC3E}">
        <p14:creationId xmlns:p14="http://schemas.microsoft.com/office/powerpoint/2010/main" val="180820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7181851" y="599725"/>
            <a:ext cx="222884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7181851" y="675726"/>
            <a:ext cx="1628383"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29625" y="675726"/>
            <a:ext cx="6415726"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7307359" y="5956137"/>
            <a:ext cx="1026645" cy="365125"/>
          </a:xfrm>
        </p:spPr>
        <p:txBody>
          <a:bodyPr/>
          <a:lstStyle>
            <a:lvl1pPr>
              <a:defRPr>
                <a:solidFill>
                  <a:schemeClr val="accent1">
                    <a:lumMod val="75000"/>
                    <a:lumOff val="25000"/>
                  </a:schemeClr>
                </a:solidFill>
              </a:defRPr>
            </a:lvl1pPr>
          </a:lstStyle>
          <a:p>
            <a:fld id="{8B590FF7-E086-F645-9A3F-D8DD24F43F4F}" type="datetime1">
              <a:rPr lang="it-IT" smtClean="0"/>
              <a:t>25/09/23</a:t>
            </a:fld>
            <a:endParaRPr lang="it-IT"/>
          </a:p>
        </p:txBody>
      </p:sp>
      <p:sp>
        <p:nvSpPr>
          <p:cNvPr id="5" name="Footer Placeholder 4"/>
          <p:cNvSpPr>
            <a:spLocks noGrp="1"/>
          </p:cNvSpPr>
          <p:nvPr>
            <p:ph type="ftr" sz="quarter" idx="11"/>
          </p:nvPr>
        </p:nvSpPr>
        <p:spPr>
          <a:xfrm>
            <a:off x="629625" y="5951811"/>
            <a:ext cx="6415726" cy="365125"/>
          </a:xfrm>
        </p:spPr>
        <p:txBody>
          <a:bodyPr/>
          <a:lstStyle/>
          <a:p>
            <a:r>
              <a:rPr lang="it-IT"/>
              <a:t>SOCIAL NETWORK ANALYSIS - AGOURRAM MARWAN</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4F0AB8E-E884-6A47-AE7F-4427D4AB6955}" type="slidenum">
              <a:rPr lang="it-IT" smtClean="0"/>
              <a:t>‹N›</a:t>
            </a:fld>
            <a:endParaRPr lang="it-IT"/>
          </a:p>
        </p:txBody>
      </p:sp>
    </p:spTree>
    <p:extLst>
      <p:ext uri="{BB962C8B-B14F-4D97-AF65-F5344CB8AC3E}">
        <p14:creationId xmlns:p14="http://schemas.microsoft.com/office/powerpoint/2010/main" val="862792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85434" y="599726"/>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629625" y="2228004"/>
            <a:ext cx="8655565" cy="363079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D598F65-736D-BD46-AF98-E0441813DBD2}" type="datetime1">
              <a:rPr lang="it-IT" smtClean="0"/>
              <a:t>25/09/23</a:t>
            </a:fld>
            <a:endParaRPr lang="it-IT"/>
          </a:p>
        </p:txBody>
      </p:sp>
      <p:sp>
        <p:nvSpPr>
          <p:cNvPr id="5" name="Footer Placeholder 4"/>
          <p:cNvSpPr>
            <a:spLocks noGrp="1"/>
          </p:cNvSpPr>
          <p:nvPr>
            <p:ph type="ftr" sz="quarter" idx="11"/>
          </p:nvPr>
        </p:nvSpPr>
        <p:spPr/>
        <p:txBody>
          <a:bodyPr/>
          <a:lstStyle/>
          <a:p>
            <a:r>
              <a:rPr lang="it-IT"/>
              <a:t>SOCIAL NETWORK ANALYSIS - AGOURRAM MARWAN</a:t>
            </a:r>
          </a:p>
        </p:txBody>
      </p:sp>
      <p:sp>
        <p:nvSpPr>
          <p:cNvPr id="6" name="Slide Number Placeholder 5"/>
          <p:cNvSpPr>
            <a:spLocks noGrp="1"/>
          </p:cNvSpPr>
          <p:nvPr>
            <p:ph type="sldNum" sz="quarter" idx="12"/>
          </p:nvPr>
        </p:nvSpPr>
        <p:spPr/>
        <p:txBody>
          <a:bodyPr/>
          <a:lstStyle/>
          <a:p>
            <a:fld id="{E4F0AB8E-E884-6A47-AE7F-4427D4AB6955}" type="slidenum">
              <a:rPr lang="it-IT" smtClean="0"/>
              <a:t>‹N›</a:t>
            </a:fld>
            <a:endParaRPr lang="it-IT"/>
          </a:p>
        </p:txBody>
      </p:sp>
    </p:spTree>
    <p:extLst>
      <p:ext uri="{BB962C8B-B14F-4D97-AF65-F5344CB8AC3E}">
        <p14:creationId xmlns:p14="http://schemas.microsoft.com/office/powerpoint/2010/main" val="371790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90367" y="5141974"/>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626" y="3036573"/>
            <a:ext cx="8655564" cy="1504844"/>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29626" y="4541417"/>
            <a:ext cx="8655564"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CC9E657-1CC3-F040-976F-07FE86B189C6}" type="datetime1">
              <a:rPr lang="it-IT" smtClean="0"/>
              <a:t>25/09/23</a:t>
            </a:fld>
            <a:endParaRPr lang="it-IT"/>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it-IT"/>
              <a:t>SOCIAL NETWORK ANALYSIS - AGOURRAM MARWAN</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4F0AB8E-E884-6A47-AE7F-4427D4AB6955}" type="slidenum">
              <a:rPr lang="it-IT" smtClean="0"/>
              <a:t>‹N›</a:t>
            </a:fld>
            <a:endParaRPr lang="it-IT"/>
          </a:p>
        </p:txBody>
      </p:sp>
    </p:spTree>
    <p:extLst>
      <p:ext uri="{BB962C8B-B14F-4D97-AF65-F5344CB8AC3E}">
        <p14:creationId xmlns:p14="http://schemas.microsoft.com/office/powerpoint/2010/main" val="94757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85434" y="599726"/>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29625" y="2228003"/>
            <a:ext cx="4224488"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51889" y="2228004"/>
            <a:ext cx="4233301"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4CBFDAB-D45A-E84E-8BF2-4DD25B594E4E}" type="datetime1">
              <a:rPr lang="it-IT" smtClean="0"/>
              <a:t>25/09/23</a:t>
            </a:fld>
            <a:endParaRPr lang="it-IT"/>
          </a:p>
        </p:txBody>
      </p:sp>
      <p:sp>
        <p:nvSpPr>
          <p:cNvPr id="6" name="Footer Placeholder 5"/>
          <p:cNvSpPr>
            <a:spLocks noGrp="1"/>
          </p:cNvSpPr>
          <p:nvPr>
            <p:ph type="ftr" sz="quarter" idx="11"/>
          </p:nvPr>
        </p:nvSpPr>
        <p:spPr/>
        <p:txBody>
          <a:bodyPr/>
          <a:lstStyle/>
          <a:p>
            <a:r>
              <a:rPr lang="it-IT"/>
              <a:t>SOCIAL NETWORK ANALYSIS - AGOURRAM MARWAN</a:t>
            </a:r>
          </a:p>
        </p:txBody>
      </p:sp>
      <p:sp>
        <p:nvSpPr>
          <p:cNvPr id="7" name="Slide Number Placeholder 6"/>
          <p:cNvSpPr>
            <a:spLocks noGrp="1"/>
          </p:cNvSpPr>
          <p:nvPr>
            <p:ph type="sldNum" sz="quarter" idx="12"/>
          </p:nvPr>
        </p:nvSpPr>
        <p:spPr/>
        <p:txBody>
          <a:bodyPr/>
          <a:lstStyle/>
          <a:p>
            <a:fld id="{E4F0AB8E-E884-6A47-AE7F-4427D4AB6955}" type="slidenum">
              <a:rPr lang="it-IT" smtClean="0"/>
              <a:t>‹N›</a:t>
            </a:fld>
            <a:endParaRPr lang="it-IT"/>
          </a:p>
        </p:txBody>
      </p:sp>
    </p:spTree>
    <p:extLst>
      <p:ext uri="{BB962C8B-B14F-4D97-AF65-F5344CB8AC3E}">
        <p14:creationId xmlns:p14="http://schemas.microsoft.com/office/powerpoint/2010/main" val="2428124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Rectangle 9"/>
          <p:cNvSpPr>
            <a:spLocks noChangeAspect="1"/>
          </p:cNvSpPr>
          <p:nvPr/>
        </p:nvSpPr>
        <p:spPr>
          <a:xfrm>
            <a:off x="485434" y="599726"/>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61154" y="2228003"/>
            <a:ext cx="3892958"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29625" y="2926052"/>
            <a:ext cx="4224488"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383418" y="2228003"/>
            <a:ext cx="3901771"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51889" y="2926052"/>
            <a:ext cx="4233301"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763B7A9-4218-114F-8627-9ECC15CCBAA3}" type="datetime1">
              <a:rPr lang="it-IT" smtClean="0"/>
              <a:t>25/09/23</a:t>
            </a:fld>
            <a:endParaRPr lang="it-IT"/>
          </a:p>
        </p:txBody>
      </p:sp>
      <p:sp>
        <p:nvSpPr>
          <p:cNvPr id="8" name="Footer Placeholder 7"/>
          <p:cNvSpPr>
            <a:spLocks noGrp="1"/>
          </p:cNvSpPr>
          <p:nvPr>
            <p:ph type="ftr" sz="quarter" idx="11"/>
          </p:nvPr>
        </p:nvSpPr>
        <p:spPr/>
        <p:txBody>
          <a:bodyPr/>
          <a:lstStyle/>
          <a:p>
            <a:r>
              <a:rPr lang="it-IT"/>
              <a:t>SOCIAL NETWORK ANALYSIS - AGOURRAM MARWAN</a:t>
            </a:r>
          </a:p>
        </p:txBody>
      </p:sp>
      <p:sp>
        <p:nvSpPr>
          <p:cNvPr id="9" name="Slide Number Placeholder 8"/>
          <p:cNvSpPr>
            <a:spLocks noGrp="1"/>
          </p:cNvSpPr>
          <p:nvPr>
            <p:ph type="sldNum" sz="quarter" idx="12"/>
          </p:nvPr>
        </p:nvSpPr>
        <p:spPr/>
        <p:txBody>
          <a:bodyPr/>
          <a:lstStyle/>
          <a:p>
            <a:fld id="{E4F0AB8E-E884-6A47-AE7F-4427D4AB6955}" type="slidenum">
              <a:rPr lang="it-IT" smtClean="0"/>
              <a:t>‹N›</a:t>
            </a:fld>
            <a:endParaRPr lang="it-IT"/>
          </a:p>
        </p:txBody>
      </p:sp>
    </p:spTree>
    <p:extLst>
      <p:ext uri="{BB962C8B-B14F-4D97-AF65-F5344CB8AC3E}">
        <p14:creationId xmlns:p14="http://schemas.microsoft.com/office/powerpoint/2010/main" val="243535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Rectangle 5"/>
          <p:cNvSpPr>
            <a:spLocks noChangeAspect="1"/>
          </p:cNvSpPr>
          <p:nvPr/>
        </p:nvSpPr>
        <p:spPr>
          <a:xfrm>
            <a:off x="485434" y="599726"/>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D5E71FF-2ABF-5F4F-832A-8FB810C200E9}" type="datetime1">
              <a:rPr lang="it-IT" smtClean="0"/>
              <a:t>25/09/23</a:t>
            </a:fld>
            <a:endParaRPr lang="it-IT"/>
          </a:p>
        </p:txBody>
      </p:sp>
      <p:sp>
        <p:nvSpPr>
          <p:cNvPr id="4" name="Footer Placeholder 3"/>
          <p:cNvSpPr>
            <a:spLocks noGrp="1"/>
          </p:cNvSpPr>
          <p:nvPr>
            <p:ph type="ftr" sz="quarter" idx="11"/>
          </p:nvPr>
        </p:nvSpPr>
        <p:spPr/>
        <p:txBody>
          <a:bodyPr/>
          <a:lstStyle/>
          <a:p>
            <a:r>
              <a:rPr lang="it-IT"/>
              <a:t>SOCIAL NETWORK ANALYSIS - AGOURRAM MARWAN</a:t>
            </a:r>
          </a:p>
        </p:txBody>
      </p:sp>
      <p:sp>
        <p:nvSpPr>
          <p:cNvPr id="5" name="Slide Number Placeholder 4"/>
          <p:cNvSpPr>
            <a:spLocks noGrp="1"/>
          </p:cNvSpPr>
          <p:nvPr>
            <p:ph type="sldNum" sz="quarter" idx="12"/>
          </p:nvPr>
        </p:nvSpPr>
        <p:spPr/>
        <p:txBody>
          <a:bodyPr/>
          <a:lstStyle/>
          <a:p>
            <a:fld id="{E4F0AB8E-E884-6A47-AE7F-4427D4AB6955}" type="slidenum">
              <a:rPr lang="it-IT" smtClean="0"/>
              <a:t>‹N›</a:t>
            </a:fld>
            <a:endParaRPr lang="it-IT"/>
          </a:p>
        </p:txBody>
      </p:sp>
    </p:spTree>
    <p:extLst>
      <p:ext uri="{BB962C8B-B14F-4D97-AF65-F5344CB8AC3E}">
        <p14:creationId xmlns:p14="http://schemas.microsoft.com/office/powerpoint/2010/main" val="233559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94BD6-6067-5646-8765-9F6418E84680}" type="datetime1">
              <a:rPr lang="it-IT" smtClean="0"/>
              <a:t>25/09/23</a:t>
            </a:fld>
            <a:endParaRPr lang="it-IT"/>
          </a:p>
        </p:txBody>
      </p:sp>
      <p:sp>
        <p:nvSpPr>
          <p:cNvPr id="3" name="Footer Placeholder 2"/>
          <p:cNvSpPr>
            <a:spLocks noGrp="1"/>
          </p:cNvSpPr>
          <p:nvPr>
            <p:ph type="ftr" sz="quarter" idx="11"/>
          </p:nvPr>
        </p:nvSpPr>
        <p:spPr/>
        <p:txBody>
          <a:bodyPr/>
          <a:lstStyle/>
          <a:p>
            <a:r>
              <a:rPr lang="it-IT"/>
              <a:t>SOCIAL NETWORK ANALYSIS - AGOURRAM MARWAN</a:t>
            </a:r>
          </a:p>
        </p:txBody>
      </p:sp>
      <p:sp>
        <p:nvSpPr>
          <p:cNvPr id="4" name="Slide Number Placeholder 3"/>
          <p:cNvSpPr>
            <a:spLocks noGrp="1"/>
          </p:cNvSpPr>
          <p:nvPr>
            <p:ph type="sldNum" sz="quarter" idx="12"/>
          </p:nvPr>
        </p:nvSpPr>
        <p:spPr/>
        <p:txBody>
          <a:bodyPr/>
          <a:lstStyle/>
          <a:p>
            <a:fld id="{E4F0AB8E-E884-6A47-AE7F-4427D4AB6955}" type="slidenum">
              <a:rPr lang="it-IT" smtClean="0"/>
              <a:t>‹N›</a:t>
            </a:fld>
            <a:endParaRPr lang="it-IT"/>
          </a:p>
        </p:txBody>
      </p:sp>
    </p:spTree>
    <p:extLst>
      <p:ext uri="{BB962C8B-B14F-4D97-AF65-F5344CB8AC3E}">
        <p14:creationId xmlns:p14="http://schemas.microsoft.com/office/powerpoint/2010/main" val="89306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90367" y="5141973"/>
            <a:ext cx="8925266"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798" y="5262296"/>
            <a:ext cx="3831344"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3599" y="601200"/>
            <a:ext cx="89271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664419" y="5262296"/>
            <a:ext cx="4620771"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5F23DC7-F590-B645-A49E-833D600AC641}" type="datetime1">
              <a:rPr lang="it-IT" smtClean="0"/>
              <a:t>25/09/23</a:t>
            </a:fld>
            <a:endParaRPr lang="it-IT"/>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it-IT"/>
              <a:t>SOCIAL NETWORK ANALYSIS - AGOURRAM MARWAN</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4F0AB8E-E884-6A47-AE7F-4427D4AB6955}" type="slidenum">
              <a:rPr lang="it-IT" smtClean="0"/>
              <a:t>‹N›</a:t>
            </a:fld>
            <a:endParaRPr lang="it-IT"/>
          </a:p>
        </p:txBody>
      </p:sp>
    </p:spTree>
    <p:extLst>
      <p:ext uri="{BB962C8B-B14F-4D97-AF65-F5344CB8AC3E}">
        <p14:creationId xmlns:p14="http://schemas.microsoft.com/office/powerpoint/2010/main" val="59766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625" y="4693389"/>
            <a:ext cx="8655565"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85434" y="599725"/>
            <a:ext cx="8925265"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625" y="5260127"/>
            <a:ext cx="8655565"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ADCA4F-80CE-9E42-BB44-16B3B398F835}" type="datetime1">
              <a:rPr lang="it-IT" smtClean="0"/>
              <a:t>25/09/23</a:t>
            </a:fld>
            <a:endParaRPr lang="it-IT"/>
          </a:p>
        </p:txBody>
      </p:sp>
      <p:sp>
        <p:nvSpPr>
          <p:cNvPr id="6" name="Footer Placeholder 5"/>
          <p:cNvSpPr>
            <a:spLocks noGrp="1"/>
          </p:cNvSpPr>
          <p:nvPr>
            <p:ph type="ftr" sz="quarter" idx="11"/>
          </p:nvPr>
        </p:nvSpPr>
        <p:spPr/>
        <p:txBody>
          <a:bodyPr/>
          <a:lstStyle/>
          <a:p>
            <a:r>
              <a:rPr lang="it-IT"/>
              <a:t>SOCIAL NETWORK ANALYSIS - AGOURRAM MARWAN</a:t>
            </a:r>
          </a:p>
        </p:txBody>
      </p:sp>
      <p:sp>
        <p:nvSpPr>
          <p:cNvPr id="7" name="Slide Number Placeholder 6"/>
          <p:cNvSpPr>
            <a:spLocks noGrp="1"/>
          </p:cNvSpPr>
          <p:nvPr>
            <p:ph type="sldNum" sz="quarter" idx="12"/>
          </p:nvPr>
        </p:nvSpPr>
        <p:spPr/>
        <p:txBody>
          <a:bodyPr/>
          <a:lstStyle/>
          <a:p>
            <a:fld id="{E4F0AB8E-E884-6A47-AE7F-4427D4AB6955}" type="slidenum">
              <a:rPr lang="it-IT" smtClean="0"/>
              <a:t>‹N›</a:t>
            </a:fld>
            <a:endParaRPr lang="it-IT"/>
          </a:p>
        </p:txBody>
      </p:sp>
    </p:spTree>
    <p:extLst>
      <p:ext uri="{BB962C8B-B14F-4D97-AF65-F5344CB8AC3E}">
        <p14:creationId xmlns:p14="http://schemas.microsoft.com/office/powerpoint/2010/main" val="253740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9625" y="687475"/>
            <a:ext cx="8655565" cy="1083329"/>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9625" y="2228003"/>
            <a:ext cx="8655565" cy="3630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022604" y="5956137"/>
            <a:ext cx="2311400" cy="365125"/>
          </a:xfrm>
          <a:prstGeom prst="rect">
            <a:avLst/>
          </a:prstGeom>
        </p:spPr>
        <p:txBody>
          <a:bodyPr vert="horz" lIns="91440" tIns="45720" rIns="91440" bIns="45720" rtlCol="0" anchor="ctr"/>
          <a:lstStyle>
            <a:lvl1pPr algn="r">
              <a:defRPr sz="900">
                <a:solidFill>
                  <a:schemeClr val="accent2"/>
                </a:solidFill>
              </a:defRPr>
            </a:lvl1pPr>
          </a:lstStyle>
          <a:p>
            <a:fld id="{FFA183D6-3AAB-9F41-A595-ECBC7044F27B}" type="datetime1">
              <a:rPr lang="it-IT" smtClean="0"/>
              <a:t>25/09/23</a:t>
            </a:fld>
            <a:endParaRPr lang="it-IT"/>
          </a:p>
        </p:txBody>
      </p:sp>
      <p:sp>
        <p:nvSpPr>
          <p:cNvPr id="5" name="Footer Placeholder 4"/>
          <p:cNvSpPr>
            <a:spLocks noGrp="1"/>
          </p:cNvSpPr>
          <p:nvPr>
            <p:ph type="ftr" sz="quarter" idx="3"/>
          </p:nvPr>
        </p:nvSpPr>
        <p:spPr>
          <a:xfrm>
            <a:off x="629625" y="5951811"/>
            <a:ext cx="5276467" cy="365125"/>
          </a:xfrm>
          <a:prstGeom prst="rect">
            <a:avLst/>
          </a:prstGeom>
        </p:spPr>
        <p:txBody>
          <a:bodyPr vert="horz" lIns="91440" tIns="45720" rIns="91440" bIns="45720" rtlCol="0" anchor="ctr"/>
          <a:lstStyle>
            <a:lvl1pPr algn="l">
              <a:defRPr sz="900" cap="all">
                <a:solidFill>
                  <a:schemeClr val="accent2"/>
                </a:solidFill>
              </a:defRPr>
            </a:lvl1pPr>
          </a:lstStyle>
          <a:p>
            <a:r>
              <a:rPr lang="it-IT"/>
              <a:t>SOCIAL NETWORK ANALYSIS - AGOURRAM MARWAN</a:t>
            </a:r>
          </a:p>
        </p:txBody>
      </p:sp>
      <p:sp>
        <p:nvSpPr>
          <p:cNvPr id="6" name="Slide Number Placeholder 5"/>
          <p:cNvSpPr>
            <a:spLocks noGrp="1"/>
          </p:cNvSpPr>
          <p:nvPr>
            <p:ph type="sldNum" sz="quarter" idx="4"/>
          </p:nvPr>
        </p:nvSpPr>
        <p:spPr>
          <a:xfrm>
            <a:off x="8450516" y="5956137"/>
            <a:ext cx="834674" cy="365125"/>
          </a:xfrm>
          <a:prstGeom prst="rect">
            <a:avLst/>
          </a:prstGeom>
        </p:spPr>
        <p:txBody>
          <a:bodyPr vert="horz" lIns="91440" tIns="45720" rIns="91440" bIns="45720" rtlCol="0" anchor="ctr"/>
          <a:lstStyle>
            <a:lvl1pPr algn="r">
              <a:defRPr sz="900">
                <a:solidFill>
                  <a:schemeClr val="accent2"/>
                </a:solidFill>
              </a:defRPr>
            </a:lvl1pPr>
          </a:lstStyle>
          <a:p>
            <a:fld id="{E4F0AB8E-E884-6A47-AE7F-4427D4AB6955}" type="slidenum">
              <a:rPr lang="it-IT" smtClean="0"/>
              <a:t>‹N›</a:t>
            </a:fld>
            <a:endParaRPr lang="it-IT"/>
          </a:p>
        </p:txBody>
      </p:sp>
      <p:sp>
        <p:nvSpPr>
          <p:cNvPr id="9" name="Rectangle 8"/>
          <p:cNvSpPr/>
          <p:nvPr/>
        </p:nvSpPr>
        <p:spPr>
          <a:xfrm>
            <a:off x="485433" y="441325"/>
            <a:ext cx="2946568"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474001" y="441325"/>
            <a:ext cx="29367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484651" y="441325"/>
            <a:ext cx="29367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72022302"/>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4F34AF-75E7-4149-A3CF-2E483C744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7B742E6-4963-5BE9-DFCE-E11C639653C1}"/>
              </a:ext>
            </a:extLst>
          </p:cNvPr>
          <p:cNvPicPr>
            <a:picLocks noChangeAspect="1"/>
          </p:cNvPicPr>
          <p:nvPr/>
        </p:nvPicPr>
        <p:blipFill rotWithShape="1">
          <a:blip r:embed="rId3">
            <a:grayscl/>
          </a:blip>
          <a:srcRect r="2860" b="-2"/>
          <a:stretch/>
        </p:blipFill>
        <p:spPr>
          <a:xfrm>
            <a:off x="20" y="10"/>
            <a:ext cx="9905980" cy="6857990"/>
          </a:xfrm>
          <a:prstGeom prst="rect">
            <a:avLst/>
          </a:prstGeom>
        </p:spPr>
      </p:pic>
      <p:grpSp>
        <p:nvGrpSpPr>
          <p:cNvPr id="11" name="Group 10">
            <a:extLst>
              <a:ext uri="{FF2B5EF4-FFF2-40B4-BE49-F238E27FC236}">
                <a16:creationId xmlns:a16="http://schemas.microsoft.com/office/drawing/2014/main" id="{1654C7F9-AF92-42BD-A713-6B020F63B3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5930" y="457200"/>
            <a:ext cx="3008947" cy="5935132"/>
            <a:chOff x="438068" y="457200"/>
            <a:chExt cx="3703320" cy="5935132"/>
          </a:xfrm>
        </p:grpSpPr>
        <p:sp>
          <p:nvSpPr>
            <p:cNvPr id="12" name="Rectangle 11">
              <a:extLst>
                <a:ext uri="{FF2B5EF4-FFF2-40B4-BE49-F238E27FC236}">
                  <a16:creationId xmlns:a16="http://schemas.microsoft.com/office/drawing/2014/main" id="{D4E3B121-1133-4B7A-BF30-80EF7C9F0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6" name="Rectangle 12">
              <a:extLst>
                <a:ext uri="{FF2B5EF4-FFF2-40B4-BE49-F238E27FC236}">
                  <a16:creationId xmlns:a16="http://schemas.microsoft.com/office/drawing/2014/main" id="{8C0F23FC-3B0D-4C62-B729-C43F56DC1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38C3C36D-7ADE-E00E-EB5A-D486A8073223}"/>
              </a:ext>
            </a:extLst>
          </p:cNvPr>
          <p:cNvSpPr>
            <a:spLocks noGrp="1"/>
          </p:cNvSpPr>
          <p:nvPr>
            <p:ph type="ctrTitle"/>
          </p:nvPr>
        </p:nvSpPr>
        <p:spPr>
          <a:xfrm>
            <a:off x="474662" y="2142067"/>
            <a:ext cx="2772304" cy="2971801"/>
          </a:xfrm>
        </p:spPr>
        <p:txBody>
          <a:bodyPr>
            <a:normAutofit/>
          </a:bodyPr>
          <a:lstStyle/>
          <a:p>
            <a:pPr>
              <a:lnSpc>
                <a:spcPct val="90000"/>
              </a:lnSpc>
            </a:pPr>
            <a:r>
              <a:rPr lang="en-US" sz="2500">
                <a:solidFill>
                  <a:srgbClr val="FFFFFF"/>
                </a:solidFill>
              </a:rPr>
              <a:t>network analysis in Illinois high school students (1958)</a:t>
            </a:r>
            <a:br>
              <a:rPr lang="en-US" sz="2500">
                <a:solidFill>
                  <a:srgbClr val="FFFFFF"/>
                </a:solidFill>
              </a:rPr>
            </a:br>
            <a:r>
              <a:rPr lang="en-US" sz="2500" i="1">
                <a:solidFill>
                  <a:srgbClr val="FFFFFF"/>
                </a:solidFill>
              </a:rPr>
              <a:t>Koblenz Network Collection</a:t>
            </a:r>
          </a:p>
        </p:txBody>
      </p:sp>
      <p:sp>
        <p:nvSpPr>
          <p:cNvPr id="3" name="Sottotitolo 2">
            <a:extLst>
              <a:ext uri="{FF2B5EF4-FFF2-40B4-BE49-F238E27FC236}">
                <a16:creationId xmlns:a16="http://schemas.microsoft.com/office/drawing/2014/main" id="{D237AC9E-719C-57CB-B7E0-64370FECBB9A}"/>
              </a:ext>
            </a:extLst>
          </p:cNvPr>
          <p:cNvSpPr>
            <a:spLocks noGrp="1"/>
          </p:cNvSpPr>
          <p:nvPr>
            <p:ph type="subTitle" idx="1"/>
          </p:nvPr>
        </p:nvSpPr>
        <p:spPr>
          <a:xfrm>
            <a:off x="474662" y="5145513"/>
            <a:ext cx="2772304" cy="1094420"/>
          </a:xfrm>
        </p:spPr>
        <p:txBody>
          <a:bodyPr>
            <a:normAutofit/>
          </a:bodyPr>
          <a:lstStyle/>
          <a:p>
            <a:pPr>
              <a:lnSpc>
                <a:spcPct val="90000"/>
              </a:lnSpc>
            </a:pPr>
            <a:r>
              <a:rPr lang="it-IT" sz="1000" dirty="0">
                <a:solidFill>
                  <a:srgbClr val="EBEBEB"/>
                </a:solidFill>
              </a:rPr>
              <a:t>Marwan Agourram</a:t>
            </a:r>
          </a:p>
          <a:p>
            <a:pPr>
              <a:lnSpc>
                <a:spcPct val="90000"/>
              </a:lnSpc>
            </a:pPr>
            <a:r>
              <a:rPr lang="it-IT" sz="1000" dirty="0">
                <a:solidFill>
                  <a:srgbClr val="EBEBEB"/>
                </a:solidFill>
              </a:rPr>
              <a:t>967349</a:t>
            </a:r>
          </a:p>
          <a:p>
            <a:pPr>
              <a:lnSpc>
                <a:spcPct val="90000"/>
              </a:lnSpc>
            </a:pPr>
            <a:r>
              <a:rPr lang="it-IT" sz="1000" dirty="0">
                <a:solidFill>
                  <a:srgbClr val="EBEBEB"/>
                </a:solidFill>
              </a:rPr>
              <a:t>DSE Student</a:t>
            </a:r>
          </a:p>
          <a:p>
            <a:pPr>
              <a:lnSpc>
                <a:spcPct val="90000"/>
              </a:lnSpc>
            </a:pPr>
            <a:r>
              <a:rPr lang="it-IT" sz="1000" dirty="0">
                <a:solidFill>
                  <a:srgbClr val="EBEBEB"/>
                </a:solidFill>
              </a:rPr>
              <a:t>26/09/2023</a:t>
            </a:r>
          </a:p>
        </p:txBody>
      </p:sp>
    </p:spTree>
    <p:extLst>
      <p:ext uri="{BB962C8B-B14F-4D97-AF65-F5344CB8AC3E}">
        <p14:creationId xmlns:p14="http://schemas.microsoft.com/office/powerpoint/2010/main" val="373272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E3485-D632-D19D-7559-775695417FE6}"/>
              </a:ext>
            </a:extLst>
          </p:cNvPr>
          <p:cNvSpPr>
            <a:spLocks noGrp="1"/>
          </p:cNvSpPr>
          <p:nvPr>
            <p:ph type="title"/>
          </p:nvPr>
        </p:nvSpPr>
        <p:spPr/>
        <p:txBody>
          <a:bodyPr/>
          <a:lstStyle/>
          <a:p>
            <a:r>
              <a:rPr lang="en-US" dirty="0"/>
              <a:t>Introduction</a:t>
            </a:r>
          </a:p>
        </p:txBody>
      </p:sp>
      <p:sp>
        <p:nvSpPr>
          <p:cNvPr id="3" name="Segnaposto contenuto 2">
            <a:extLst>
              <a:ext uri="{FF2B5EF4-FFF2-40B4-BE49-F238E27FC236}">
                <a16:creationId xmlns:a16="http://schemas.microsoft.com/office/drawing/2014/main" id="{25B5162C-98DE-83E9-F1CA-7D2022970CD5}"/>
              </a:ext>
            </a:extLst>
          </p:cNvPr>
          <p:cNvSpPr>
            <a:spLocks noGrp="1"/>
          </p:cNvSpPr>
          <p:nvPr>
            <p:ph idx="1"/>
          </p:nvPr>
        </p:nvSpPr>
        <p:spPr/>
        <p:txBody>
          <a:bodyPr>
            <a:normAutofit/>
          </a:bodyPr>
          <a:lstStyle/>
          <a:p>
            <a:pPr algn="just"/>
            <a:r>
              <a:rPr lang="en-US" dirty="0"/>
              <a:t>Two identical surveys were taken during the Fall and Spring semesters in an Illinois high-school. Each boy was asked once in the fall of 1957 and the spring of 1958. The surveys posed a simple question to the students: ”</a:t>
            </a:r>
            <a:r>
              <a:rPr lang="en-US" i="1" dirty="0"/>
              <a:t>indicate one of your closest friends in the whole school</a:t>
            </a:r>
            <a:r>
              <a:rPr lang="en-US" dirty="0"/>
              <a:t>”</a:t>
            </a:r>
          </a:p>
          <a:p>
            <a:pPr algn="just"/>
            <a:r>
              <a:rPr lang="en-US" dirty="0"/>
              <a:t>The male students in the high-school are </a:t>
            </a:r>
            <a:r>
              <a:rPr lang="en-US" b="1" dirty="0"/>
              <a:t>46</a:t>
            </a:r>
          </a:p>
          <a:p>
            <a:pPr algn="just"/>
            <a:r>
              <a:rPr lang="en-US" dirty="0"/>
              <a:t>A </a:t>
            </a:r>
            <a:r>
              <a:rPr lang="en-US" b="1" dirty="0"/>
              <a:t>node</a:t>
            </a:r>
            <a:r>
              <a:rPr lang="en-US" dirty="0"/>
              <a:t> represents a boy and an </a:t>
            </a:r>
            <a:r>
              <a:rPr lang="en-US" b="1" dirty="0"/>
              <a:t>arc</a:t>
            </a:r>
            <a:r>
              <a:rPr lang="en-US" dirty="0"/>
              <a:t> between two boys shows that the left boy chose the right boy as a friend</a:t>
            </a:r>
            <a:endParaRPr lang="en-US" b="1" dirty="0"/>
          </a:p>
          <a:p>
            <a:pPr algn="just"/>
            <a:r>
              <a:rPr lang="en-US" b="1" dirty="0"/>
              <a:t>Edge weights </a:t>
            </a:r>
            <a:r>
              <a:rPr lang="en-US" dirty="0"/>
              <a:t>are the number of surveys in which the friendship was named. As a boy could choose the same boy twice, weights values are either 1 or 2</a:t>
            </a:r>
          </a:p>
          <a:p>
            <a:endParaRPr lang="en-US" dirty="0"/>
          </a:p>
          <a:p>
            <a:endParaRPr lang="en-US" dirty="0"/>
          </a:p>
        </p:txBody>
      </p:sp>
      <p:sp>
        <p:nvSpPr>
          <p:cNvPr id="5" name="Segnaposto piè di pagina 4">
            <a:extLst>
              <a:ext uri="{FF2B5EF4-FFF2-40B4-BE49-F238E27FC236}">
                <a16:creationId xmlns:a16="http://schemas.microsoft.com/office/drawing/2014/main" id="{B69C4975-E6B8-A032-A252-4FCCE48F6C76}"/>
              </a:ext>
            </a:extLst>
          </p:cNvPr>
          <p:cNvSpPr>
            <a:spLocks noGrp="1"/>
          </p:cNvSpPr>
          <p:nvPr>
            <p:ph type="ftr" sz="quarter" idx="11"/>
          </p:nvPr>
        </p:nvSpPr>
        <p:spPr>
          <a:xfrm>
            <a:off x="629625" y="6493812"/>
            <a:ext cx="5276467" cy="364188"/>
          </a:xfrm>
        </p:spPr>
        <p:txBody>
          <a:bodyPr/>
          <a:lstStyle/>
          <a:p>
            <a:r>
              <a:rPr lang="it-IT"/>
              <a:t>SOCIAL NETWORK ANALYSIS - AGOURRAM MARWAN</a:t>
            </a:r>
          </a:p>
        </p:txBody>
      </p:sp>
      <p:sp>
        <p:nvSpPr>
          <p:cNvPr id="6" name="Segnaposto numero diapositiva 5">
            <a:extLst>
              <a:ext uri="{FF2B5EF4-FFF2-40B4-BE49-F238E27FC236}">
                <a16:creationId xmlns:a16="http://schemas.microsoft.com/office/drawing/2014/main" id="{CE5E91EA-0ADA-31D0-BF81-0C912B536D07}"/>
              </a:ext>
            </a:extLst>
          </p:cNvPr>
          <p:cNvSpPr>
            <a:spLocks noGrp="1"/>
          </p:cNvSpPr>
          <p:nvPr>
            <p:ph type="sldNum" sz="quarter" idx="12"/>
          </p:nvPr>
        </p:nvSpPr>
        <p:spPr>
          <a:xfrm>
            <a:off x="8450516" y="6492875"/>
            <a:ext cx="834674" cy="365125"/>
          </a:xfrm>
        </p:spPr>
        <p:txBody>
          <a:bodyPr/>
          <a:lstStyle/>
          <a:p>
            <a:fld id="{E4F0AB8E-E884-6A47-AE7F-4427D4AB6955}" type="slidenum">
              <a:rPr lang="it-IT" smtClean="0"/>
              <a:t>1</a:t>
            </a:fld>
            <a:endParaRPr lang="it-IT"/>
          </a:p>
        </p:txBody>
      </p:sp>
    </p:spTree>
    <p:extLst>
      <p:ext uri="{BB962C8B-B14F-4D97-AF65-F5344CB8AC3E}">
        <p14:creationId xmlns:p14="http://schemas.microsoft.com/office/powerpoint/2010/main" val="337107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E3485-D632-D19D-7559-775695417FE6}"/>
              </a:ext>
            </a:extLst>
          </p:cNvPr>
          <p:cNvSpPr>
            <a:spLocks noGrp="1"/>
          </p:cNvSpPr>
          <p:nvPr>
            <p:ph type="title"/>
          </p:nvPr>
        </p:nvSpPr>
        <p:spPr>
          <a:xfrm>
            <a:off x="472218" y="702156"/>
            <a:ext cx="8961563" cy="1013800"/>
          </a:xfrm>
        </p:spPr>
        <p:txBody>
          <a:bodyPr>
            <a:normAutofit/>
          </a:bodyPr>
          <a:lstStyle/>
          <a:p>
            <a:r>
              <a:rPr lang="en-US">
                <a:solidFill>
                  <a:srgbClr val="FFFFFF"/>
                </a:solidFill>
              </a:rPr>
              <a:t>Network visualization</a:t>
            </a:r>
          </a:p>
        </p:txBody>
      </p:sp>
      <p:sp useBgFill="1">
        <p:nvSpPr>
          <p:cNvPr id="23" name="Rectangle 22">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2808" y="2180496"/>
            <a:ext cx="439126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lemento grafico 3">
            <a:extLst>
              <a:ext uri="{FF2B5EF4-FFF2-40B4-BE49-F238E27FC236}">
                <a16:creationId xmlns:a16="http://schemas.microsoft.com/office/drawing/2014/main" id="{A0AF7A72-A9A1-8A95-FD45-C18773D8FBA8}"/>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565" t="9194" r="7249" b="6685"/>
          <a:stretch/>
        </p:blipFill>
        <p:spPr>
          <a:xfrm>
            <a:off x="472219" y="2267339"/>
            <a:ext cx="4211748" cy="3888504"/>
          </a:xfrm>
          <a:prstGeom prst="rect">
            <a:avLst/>
          </a:prstGeom>
        </p:spPr>
      </p:pic>
      <p:sp>
        <p:nvSpPr>
          <p:cNvPr id="3" name="Segnaposto contenuto 2">
            <a:extLst>
              <a:ext uri="{FF2B5EF4-FFF2-40B4-BE49-F238E27FC236}">
                <a16:creationId xmlns:a16="http://schemas.microsoft.com/office/drawing/2014/main" id="{25B5162C-98DE-83E9-F1CA-7D2022970CD5}"/>
              </a:ext>
            </a:extLst>
          </p:cNvPr>
          <p:cNvSpPr>
            <a:spLocks noGrp="1"/>
          </p:cNvSpPr>
          <p:nvPr>
            <p:ph idx="1"/>
          </p:nvPr>
        </p:nvSpPr>
        <p:spPr>
          <a:xfrm>
            <a:off x="5147841" y="2180496"/>
            <a:ext cx="4285938" cy="2347961"/>
          </a:xfrm>
        </p:spPr>
        <p:txBody>
          <a:bodyPr>
            <a:normAutofit/>
          </a:bodyPr>
          <a:lstStyle/>
          <a:p>
            <a:pPr algn="just"/>
            <a:r>
              <a:rPr lang="en-US" sz="1600" dirty="0"/>
              <a:t>The network is</a:t>
            </a:r>
            <a:r>
              <a:rPr lang="en-US" sz="1600" b="1" dirty="0"/>
              <a:t> Directed</a:t>
            </a:r>
            <a:r>
              <a:rPr lang="en-US" sz="1600" dirty="0"/>
              <a:t> and </a:t>
            </a:r>
            <a:r>
              <a:rPr lang="en-US" sz="1600" b="1" dirty="0"/>
              <a:t>Weighted</a:t>
            </a:r>
          </a:p>
          <a:p>
            <a:pPr algn="just"/>
            <a:r>
              <a:rPr lang="en-US" sz="1600" dirty="0"/>
              <a:t>We have </a:t>
            </a:r>
            <a:r>
              <a:rPr lang="en-US" sz="1600" b="1" dirty="0"/>
              <a:t>70 nodes </a:t>
            </a:r>
            <a:r>
              <a:rPr lang="en-US" sz="1600" dirty="0"/>
              <a:t>and </a:t>
            </a:r>
            <a:r>
              <a:rPr lang="en-US" sz="1600" b="1" dirty="0"/>
              <a:t>366 edges</a:t>
            </a:r>
          </a:p>
          <a:p>
            <a:pPr algn="just"/>
            <a:r>
              <a:rPr lang="en-US" sz="1600" dirty="0"/>
              <a:t>Density: 0.0758</a:t>
            </a:r>
          </a:p>
          <a:p>
            <a:pPr algn="just"/>
            <a:r>
              <a:rPr lang="en-US" sz="1600" dirty="0"/>
              <a:t>Isolated Nodes: [ ]</a:t>
            </a:r>
          </a:p>
          <a:p>
            <a:pPr algn="just"/>
            <a:r>
              <a:rPr lang="en-US" sz="1600" dirty="0"/>
              <a:t>Hubs: </a:t>
            </a:r>
            <a:r>
              <a:rPr lang="it-IT" sz="1600" dirty="0"/>
              <a:t>[4, 5, 27, 7, 28, 46]</a:t>
            </a:r>
            <a:endParaRPr lang="en-US" sz="1600" dirty="0"/>
          </a:p>
        </p:txBody>
      </p:sp>
      <p:sp>
        <p:nvSpPr>
          <p:cNvPr id="5" name="Segnaposto piè di pagina 4">
            <a:extLst>
              <a:ext uri="{FF2B5EF4-FFF2-40B4-BE49-F238E27FC236}">
                <a16:creationId xmlns:a16="http://schemas.microsoft.com/office/drawing/2014/main" id="{B69C4975-E6B8-A032-A252-4FCCE48F6C76}"/>
              </a:ext>
            </a:extLst>
          </p:cNvPr>
          <p:cNvSpPr>
            <a:spLocks noGrp="1"/>
          </p:cNvSpPr>
          <p:nvPr>
            <p:ph type="ftr" sz="quarter" idx="11"/>
          </p:nvPr>
        </p:nvSpPr>
        <p:spPr>
          <a:xfrm>
            <a:off x="472218" y="6400800"/>
            <a:ext cx="5620233" cy="365125"/>
          </a:xfrm>
        </p:spPr>
        <p:txBody>
          <a:bodyPr>
            <a:normAutofit/>
          </a:bodyPr>
          <a:lstStyle/>
          <a:p>
            <a:pPr>
              <a:spcAft>
                <a:spcPts val="600"/>
              </a:spcAft>
            </a:pPr>
            <a:r>
              <a:rPr lang="it-IT"/>
              <a:t>SOCIAL NETWORK ANALYSIS - AGOURRAM MARWAN</a:t>
            </a:r>
          </a:p>
        </p:txBody>
      </p:sp>
      <p:sp>
        <p:nvSpPr>
          <p:cNvPr id="6" name="Segnaposto numero diapositiva 5">
            <a:extLst>
              <a:ext uri="{FF2B5EF4-FFF2-40B4-BE49-F238E27FC236}">
                <a16:creationId xmlns:a16="http://schemas.microsoft.com/office/drawing/2014/main" id="{CE5E91EA-0ADA-31D0-BF81-0C912B536D07}"/>
              </a:ext>
            </a:extLst>
          </p:cNvPr>
          <p:cNvSpPr>
            <a:spLocks noGrp="1"/>
          </p:cNvSpPr>
          <p:nvPr>
            <p:ph type="sldNum" sz="quarter" idx="12"/>
          </p:nvPr>
        </p:nvSpPr>
        <p:spPr>
          <a:xfrm>
            <a:off x="8578618" y="6400800"/>
            <a:ext cx="855163" cy="365125"/>
          </a:xfrm>
        </p:spPr>
        <p:txBody>
          <a:bodyPr>
            <a:normAutofit/>
          </a:bodyPr>
          <a:lstStyle/>
          <a:p>
            <a:pPr>
              <a:spcAft>
                <a:spcPts val="600"/>
              </a:spcAft>
            </a:pPr>
            <a:fld id="{E4F0AB8E-E884-6A47-AE7F-4427D4AB6955}" type="slidenum">
              <a:rPr lang="it-IT" smtClean="0"/>
              <a:pPr>
                <a:spcAft>
                  <a:spcPts val="600"/>
                </a:spcAft>
              </a:pPr>
              <a:t>2</a:t>
            </a:fld>
            <a:endParaRPr lang="it-IT"/>
          </a:p>
        </p:txBody>
      </p:sp>
      <mc:AlternateContent xmlns:mc="http://schemas.openxmlformats.org/markup-compatibility/2006">
        <mc:Choice xmlns:a14="http://schemas.microsoft.com/office/drawing/2010/main" Requires="a14">
          <p:graphicFrame>
            <p:nvGraphicFramePr>
              <p:cNvPr id="8" name="Tabella 7">
                <a:extLst>
                  <a:ext uri="{FF2B5EF4-FFF2-40B4-BE49-F238E27FC236}">
                    <a16:creationId xmlns:a16="http://schemas.microsoft.com/office/drawing/2014/main" id="{AC30C0BC-B43B-412C-75B2-D22D5D7AAA0A}"/>
                  </a:ext>
                </a:extLst>
              </p:cNvPr>
              <p:cNvGraphicFramePr>
                <a:graphicFrameLocks noGrp="1"/>
              </p:cNvGraphicFramePr>
              <p:nvPr>
                <p:extLst>
                  <p:ext uri="{D42A27DB-BD31-4B8C-83A1-F6EECF244321}">
                    <p14:modId xmlns:p14="http://schemas.microsoft.com/office/powerpoint/2010/main" val="3987114217"/>
                  </p:ext>
                </p:extLst>
              </p:nvPr>
            </p:nvGraphicFramePr>
            <p:xfrm>
              <a:off x="6414541" y="4397379"/>
              <a:ext cx="1752537" cy="1828800"/>
            </p:xfrm>
            <a:graphic>
              <a:graphicData uri="http://schemas.openxmlformats.org/drawingml/2006/table">
                <a:tbl>
                  <a:tblPr firstRow="1" bandRow="1">
                    <a:tableStyleId>{5C22544A-7EE6-4342-B048-85BDC9FD1C3A}</a:tableStyleId>
                  </a:tblPr>
                  <a:tblGrid>
                    <a:gridCol w="947357">
                      <a:extLst>
                        <a:ext uri="{9D8B030D-6E8A-4147-A177-3AD203B41FA5}">
                          <a16:colId xmlns:a16="http://schemas.microsoft.com/office/drawing/2014/main" val="952623141"/>
                        </a:ext>
                      </a:extLst>
                    </a:gridCol>
                    <a:gridCol w="805180">
                      <a:extLst>
                        <a:ext uri="{9D8B030D-6E8A-4147-A177-3AD203B41FA5}">
                          <a16:colId xmlns:a16="http://schemas.microsoft.com/office/drawing/2014/main" val="2678315484"/>
                        </a:ext>
                      </a:extLst>
                    </a:gridCol>
                  </a:tblGrid>
                  <a:tr h="247604">
                    <a:tc>
                      <a:txBody>
                        <a:bodyPr/>
                        <a:lstStyle/>
                        <a:p>
                          <a:pPr algn="just"/>
                          <a:r>
                            <a:rPr lang="en-US" sz="1400" dirty="0"/>
                            <a:t>Measure</a:t>
                          </a:r>
                        </a:p>
                      </a:txBody>
                      <a:tcPr/>
                    </a:tc>
                    <a:tc>
                      <a:txBody>
                        <a:bodyPr/>
                        <a:lstStyle/>
                        <a:p>
                          <a:pPr algn="just"/>
                          <a:r>
                            <a:rPr lang="en-US" sz="1400" dirty="0"/>
                            <a:t>Value</a:t>
                          </a:r>
                        </a:p>
                      </a:txBody>
                      <a:tcPr/>
                    </a:tc>
                    <a:extLst>
                      <a:ext uri="{0D108BD9-81ED-4DB2-BD59-A6C34878D82A}">
                        <a16:rowId xmlns:a16="http://schemas.microsoft.com/office/drawing/2014/main" val="4042544347"/>
                      </a:ext>
                    </a:extLst>
                  </a:tr>
                  <a:tr h="247604">
                    <a:tc>
                      <a:txBody>
                        <a:bodyPr/>
                        <a:lstStyle/>
                        <a:p>
                          <a:pPr algn="just"/>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m:t>
                                </m:r>
                                <m:r>
                                  <a:rPr lang="it-IT" sz="1400" b="0" i="1" smtClean="0">
                                    <a:latin typeface="Cambria Math" panose="02040503050406030204" pitchFamily="18" charset="0"/>
                                  </a:rPr>
                                  <m:t>𝑑</m:t>
                                </m:r>
                                <m:r>
                                  <a:rPr lang="it-IT" sz="1400" b="0" i="1" smtClean="0">
                                    <a:latin typeface="Cambria Math" panose="02040503050406030204" pitchFamily="18" charset="0"/>
                                  </a:rPr>
                                  <m:t>⟩</m:t>
                                </m:r>
                              </m:oMath>
                            </m:oMathPara>
                          </a14:m>
                          <a:endParaRPr lang="en-US" sz="1400" dirty="0"/>
                        </a:p>
                      </a:txBody>
                      <a:tcPr/>
                    </a:tc>
                    <a:tc>
                      <a:txBody>
                        <a:bodyPr/>
                        <a:lstStyle/>
                        <a:p>
                          <a:pPr algn="just"/>
                          <a:r>
                            <a:rPr lang="it-IT" sz="1400" dirty="0"/>
                            <a:t>10.4571</a:t>
                          </a:r>
                          <a:endParaRPr lang="en-US" sz="1400" dirty="0"/>
                        </a:p>
                      </a:txBody>
                      <a:tcPr/>
                    </a:tc>
                    <a:extLst>
                      <a:ext uri="{0D108BD9-81ED-4DB2-BD59-A6C34878D82A}">
                        <a16:rowId xmlns:a16="http://schemas.microsoft.com/office/drawing/2014/main" val="3798570818"/>
                      </a:ext>
                    </a:extLst>
                  </a:tr>
                  <a:tr h="247604">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it-IT" sz="1400" b="0" i="0" smtClean="0">
                                    <a:latin typeface="Cambria Math" panose="02040503050406030204" pitchFamily="18" charset="0"/>
                                  </a:rPr>
                                  <m:t>Median</m:t>
                                </m:r>
                                <m:r>
                                  <a:rPr lang="it-IT" sz="1400" b="0" i="0" smtClean="0">
                                    <a:latin typeface="Cambria Math" panose="02040503050406030204" pitchFamily="18" charset="0"/>
                                  </a:rPr>
                                  <m:t> </m:t>
                                </m:r>
                                <m:r>
                                  <a:rPr lang="it-IT" sz="1400" b="0" i="1" smtClean="0">
                                    <a:latin typeface="Cambria Math" panose="02040503050406030204" pitchFamily="18" charset="0"/>
                                  </a:rPr>
                                  <m:t>𝑑</m:t>
                                </m:r>
                              </m:oMath>
                            </m:oMathPara>
                          </a14:m>
                          <a:endParaRPr lang="en-US" sz="1400" i="0" dirty="0"/>
                        </a:p>
                      </a:txBody>
                      <a:tcPr/>
                    </a:tc>
                    <a:tc>
                      <a:txBody>
                        <a:bodyPr/>
                        <a:lstStyle/>
                        <a:p>
                          <a:pPr algn="just"/>
                          <a:r>
                            <a:rPr lang="it-IT" sz="1400" dirty="0"/>
                            <a:t>10.0</a:t>
                          </a:r>
                          <a:endParaRPr lang="en-US" sz="1400" dirty="0"/>
                        </a:p>
                      </a:txBody>
                      <a:tcPr/>
                    </a:tc>
                    <a:extLst>
                      <a:ext uri="{0D108BD9-81ED-4DB2-BD59-A6C34878D82A}">
                        <a16:rowId xmlns:a16="http://schemas.microsoft.com/office/drawing/2014/main" val="1927956726"/>
                      </a:ext>
                    </a:extLst>
                  </a:tr>
                  <a:tr h="247604">
                    <a:tc>
                      <a:txBody>
                        <a:bodyPr/>
                        <a:lstStyle/>
                        <a:p>
                          <a:pPr algn="just"/>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𝜎</m:t>
                                </m:r>
                              </m:oMath>
                            </m:oMathPara>
                          </a14:m>
                          <a:endParaRPr lang="en-US" sz="1400" dirty="0"/>
                        </a:p>
                      </a:txBody>
                      <a:tcPr/>
                    </a:tc>
                    <a:tc>
                      <a:txBody>
                        <a:bodyPr/>
                        <a:lstStyle/>
                        <a:p>
                          <a:pPr algn="just"/>
                          <a:r>
                            <a:rPr lang="it-IT" sz="1400" dirty="0"/>
                            <a:t>4.5251</a:t>
                          </a:r>
                          <a:endParaRPr lang="en-US" sz="1400" dirty="0"/>
                        </a:p>
                      </a:txBody>
                      <a:tcPr/>
                    </a:tc>
                    <a:extLst>
                      <a:ext uri="{0D108BD9-81ED-4DB2-BD59-A6C34878D82A}">
                        <a16:rowId xmlns:a16="http://schemas.microsoft.com/office/drawing/2014/main" val="2360327011"/>
                      </a:ext>
                    </a:extLst>
                  </a:tr>
                  <a:tr h="247604">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min</m:t>
                                    </m:r>
                                  </m:fName>
                                  <m:e>
                                    <m:r>
                                      <a:rPr lang="it-IT" sz="1400" b="0" i="1" smtClean="0">
                                        <a:latin typeface="Cambria Math" panose="02040503050406030204" pitchFamily="18" charset="0"/>
                                      </a:rPr>
                                      <m:t>𝑑</m:t>
                                    </m:r>
                                  </m:e>
                                </m:func>
                              </m:oMath>
                            </m:oMathPara>
                          </a14:m>
                          <a:endParaRPr lang="en-US" sz="1400" dirty="0"/>
                        </a:p>
                      </a:txBody>
                      <a:tcPr/>
                    </a:tc>
                    <a:tc>
                      <a:txBody>
                        <a:bodyPr/>
                        <a:lstStyle/>
                        <a:p>
                          <a:pPr algn="just"/>
                          <a:r>
                            <a:rPr lang="en-US" sz="1400" dirty="0"/>
                            <a:t>2</a:t>
                          </a:r>
                        </a:p>
                      </a:txBody>
                      <a:tcPr/>
                    </a:tc>
                    <a:extLst>
                      <a:ext uri="{0D108BD9-81ED-4DB2-BD59-A6C34878D82A}">
                        <a16:rowId xmlns:a16="http://schemas.microsoft.com/office/drawing/2014/main" val="447180714"/>
                      </a:ext>
                    </a:extLst>
                  </a:tr>
                  <a:tr h="247604">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max</m:t>
                                    </m:r>
                                  </m:fName>
                                  <m:e>
                                    <m:r>
                                      <a:rPr lang="it-IT" sz="1400" b="0" i="1" smtClean="0">
                                        <a:latin typeface="Cambria Math" panose="02040503050406030204" pitchFamily="18" charset="0"/>
                                      </a:rPr>
                                      <m:t>𝑑</m:t>
                                    </m:r>
                                  </m:e>
                                </m:func>
                              </m:oMath>
                            </m:oMathPara>
                          </a14:m>
                          <a:endParaRPr lang="en-US" sz="1400" dirty="0"/>
                        </a:p>
                      </a:txBody>
                      <a:tcPr/>
                    </a:tc>
                    <a:tc>
                      <a:txBody>
                        <a:bodyPr/>
                        <a:lstStyle/>
                        <a:p>
                          <a:pPr algn="just"/>
                          <a:r>
                            <a:rPr lang="en-US" sz="1400" dirty="0"/>
                            <a:t>23</a:t>
                          </a:r>
                        </a:p>
                      </a:txBody>
                      <a:tcPr/>
                    </a:tc>
                    <a:extLst>
                      <a:ext uri="{0D108BD9-81ED-4DB2-BD59-A6C34878D82A}">
                        <a16:rowId xmlns:a16="http://schemas.microsoft.com/office/drawing/2014/main" val="1320927883"/>
                      </a:ext>
                    </a:extLst>
                  </a:tr>
                </a:tbl>
              </a:graphicData>
            </a:graphic>
          </p:graphicFrame>
        </mc:Choice>
        <mc:Fallback>
          <p:graphicFrame>
            <p:nvGraphicFramePr>
              <p:cNvPr id="8" name="Tabella 7">
                <a:extLst>
                  <a:ext uri="{FF2B5EF4-FFF2-40B4-BE49-F238E27FC236}">
                    <a16:creationId xmlns:a16="http://schemas.microsoft.com/office/drawing/2014/main" id="{AC30C0BC-B43B-412C-75B2-D22D5D7AAA0A}"/>
                  </a:ext>
                </a:extLst>
              </p:cNvPr>
              <p:cNvGraphicFramePr>
                <a:graphicFrameLocks noGrp="1"/>
              </p:cNvGraphicFramePr>
              <p:nvPr>
                <p:extLst>
                  <p:ext uri="{D42A27DB-BD31-4B8C-83A1-F6EECF244321}">
                    <p14:modId xmlns:p14="http://schemas.microsoft.com/office/powerpoint/2010/main" val="3987114217"/>
                  </p:ext>
                </p:extLst>
              </p:nvPr>
            </p:nvGraphicFramePr>
            <p:xfrm>
              <a:off x="6414541" y="4397379"/>
              <a:ext cx="1752537" cy="1828800"/>
            </p:xfrm>
            <a:graphic>
              <a:graphicData uri="http://schemas.openxmlformats.org/drawingml/2006/table">
                <a:tbl>
                  <a:tblPr firstRow="1" bandRow="1">
                    <a:tableStyleId>{5C22544A-7EE6-4342-B048-85BDC9FD1C3A}</a:tableStyleId>
                  </a:tblPr>
                  <a:tblGrid>
                    <a:gridCol w="947357">
                      <a:extLst>
                        <a:ext uri="{9D8B030D-6E8A-4147-A177-3AD203B41FA5}">
                          <a16:colId xmlns:a16="http://schemas.microsoft.com/office/drawing/2014/main" val="952623141"/>
                        </a:ext>
                      </a:extLst>
                    </a:gridCol>
                    <a:gridCol w="805180">
                      <a:extLst>
                        <a:ext uri="{9D8B030D-6E8A-4147-A177-3AD203B41FA5}">
                          <a16:colId xmlns:a16="http://schemas.microsoft.com/office/drawing/2014/main" val="2678315484"/>
                        </a:ext>
                      </a:extLst>
                    </a:gridCol>
                  </a:tblGrid>
                  <a:tr h="304800">
                    <a:tc>
                      <a:txBody>
                        <a:bodyPr/>
                        <a:lstStyle/>
                        <a:p>
                          <a:pPr algn="just"/>
                          <a:r>
                            <a:rPr lang="en-US" sz="1400" dirty="0"/>
                            <a:t>Measure</a:t>
                          </a:r>
                        </a:p>
                      </a:txBody>
                      <a:tcPr/>
                    </a:tc>
                    <a:tc>
                      <a:txBody>
                        <a:bodyPr/>
                        <a:lstStyle/>
                        <a:p>
                          <a:pPr algn="just"/>
                          <a:r>
                            <a:rPr lang="en-US" sz="1400" dirty="0"/>
                            <a:t>Value</a:t>
                          </a:r>
                        </a:p>
                      </a:txBody>
                      <a:tcPr/>
                    </a:tc>
                    <a:extLst>
                      <a:ext uri="{0D108BD9-81ED-4DB2-BD59-A6C34878D82A}">
                        <a16:rowId xmlns:a16="http://schemas.microsoft.com/office/drawing/2014/main" val="4042544347"/>
                      </a:ext>
                    </a:extLst>
                  </a:tr>
                  <a:tr h="304800">
                    <a:tc>
                      <a:txBody>
                        <a:bodyPr/>
                        <a:lstStyle/>
                        <a:p>
                          <a:endParaRPr lang="it-IT"/>
                        </a:p>
                      </a:txBody>
                      <a:tcPr>
                        <a:blipFill>
                          <a:blip r:embed="rId4"/>
                          <a:stretch>
                            <a:fillRect l="-1333" t="-104167" r="-88000" b="-420833"/>
                          </a:stretch>
                        </a:blipFill>
                      </a:tcPr>
                    </a:tc>
                    <a:tc>
                      <a:txBody>
                        <a:bodyPr/>
                        <a:lstStyle/>
                        <a:p>
                          <a:pPr algn="just"/>
                          <a:r>
                            <a:rPr lang="it-IT" sz="1400" dirty="0"/>
                            <a:t>10.4571</a:t>
                          </a:r>
                          <a:endParaRPr lang="en-US" sz="1400" dirty="0"/>
                        </a:p>
                      </a:txBody>
                      <a:tcPr/>
                    </a:tc>
                    <a:extLst>
                      <a:ext uri="{0D108BD9-81ED-4DB2-BD59-A6C34878D82A}">
                        <a16:rowId xmlns:a16="http://schemas.microsoft.com/office/drawing/2014/main" val="3798570818"/>
                      </a:ext>
                    </a:extLst>
                  </a:tr>
                  <a:tr h="304800">
                    <a:tc>
                      <a:txBody>
                        <a:bodyPr/>
                        <a:lstStyle/>
                        <a:p>
                          <a:endParaRPr lang="it-IT"/>
                        </a:p>
                      </a:txBody>
                      <a:tcPr>
                        <a:blipFill>
                          <a:blip r:embed="rId4"/>
                          <a:stretch>
                            <a:fillRect l="-1333" t="-196000" r="-88000" b="-304000"/>
                          </a:stretch>
                        </a:blipFill>
                      </a:tcPr>
                    </a:tc>
                    <a:tc>
                      <a:txBody>
                        <a:bodyPr/>
                        <a:lstStyle/>
                        <a:p>
                          <a:pPr algn="just"/>
                          <a:r>
                            <a:rPr lang="it-IT" sz="1400" dirty="0"/>
                            <a:t>10.0</a:t>
                          </a:r>
                          <a:endParaRPr lang="en-US" sz="1400" dirty="0"/>
                        </a:p>
                      </a:txBody>
                      <a:tcPr/>
                    </a:tc>
                    <a:extLst>
                      <a:ext uri="{0D108BD9-81ED-4DB2-BD59-A6C34878D82A}">
                        <a16:rowId xmlns:a16="http://schemas.microsoft.com/office/drawing/2014/main" val="1927956726"/>
                      </a:ext>
                    </a:extLst>
                  </a:tr>
                  <a:tr h="304800">
                    <a:tc>
                      <a:txBody>
                        <a:bodyPr/>
                        <a:lstStyle/>
                        <a:p>
                          <a:endParaRPr lang="it-IT"/>
                        </a:p>
                      </a:txBody>
                      <a:tcPr>
                        <a:blipFill>
                          <a:blip r:embed="rId4"/>
                          <a:stretch>
                            <a:fillRect l="-1333" t="-308333" r="-88000" b="-216667"/>
                          </a:stretch>
                        </a:blipFill>
                      </a:tcPr>
                    </a:tc>
                    <a:tc>
                      <a:txBody>
                        <a:bodyPr/>
                        <a:lstStyle/>
                        <a:p>
                          <a:pPr algn="just"/>
                          <a:r>
                            <a:rPr lang="it-IT" sz="1400" dirty="0"/>
                            <a:t>4.5251</a:t>
                          </a:r>
                          <a:endParaRPr lang="en-US" sz="1400" dirty="0"/>
                        </a:p>
                      </a:txBody>
                      <a:tcPr/>
                    </a:tc>
                    <a:extLst>
                      <a:ext uri="{0D108BD9-81ED-4DB2-BD59-A6C34878D82A}">
                        <a16:rowId xmlns:a16="http://schemas.microsoft.com/office/drawing/2014/main" val="2360327011"/>
                      </a:ext>
                    </a:extLst>
                  </a:tr>
                  <a:tr h="304800">
                    <a:tc>
                      <a:txBody>
                        <a:bodyPr/>
                        <a:lstStyle/>
                        <a:p>
                          <a:endParaRPr lang="it-IT"/>
                        </a:p>
                      </a:txBody>
                      <a:tcPr>
                        <a:blipFill>
                          <a:blip r:embed="rId4"/>
                          <a:stretch>
                            <a:fillRect l="-1333" t="-408333" r="-88000" b="-116667"/>
                          </a:stretch>
                        </a:blipFill>
                      </a:tcPr>
                    </a:tc>
                    <a:tc>
                      <a:txBody>
                        <a:bodyPr/>
                        <a:lstStyle/>
                        <a:p>
                          <a:pPr algn="just"/>
                          <a:r>
                            <a:rPr lang="en-US" sz="1400" dirty="0"/>
                            <a:t>2</a:t>
                          </a:r>
                        </a:p>
                      </a:txBody>
                      <a:tcPr/>
                    </a:tc>
                    <a:extLst>
                      <a:ext uri="{0D108BD9-81ED-4DB2-BD59-A6C34878D82A}">
                        <a16:rowId xmlns:a16="http://schemas.microsoft.com/office/drawing/2014/main" val="447180714"/>
                      </a:ext>
                    </a:extLst>
                  </a:tr>
                  <a:tr h="304800">
                    <a:tc>
                      <a:txBody>
                        <a:bodyPr/>
                        <a:lstStyle/>
                        <a:p>
                          <a:endParaRPr lang="it-IT"/>
                        </a:p>
                      </a:txBody>
                      <a:tcPr>
                        <a:blipFill>
                          <a:blip r:embed="rId4"/>
                          <a:stretch>
                            <a:fillRect l="-1333" t="-508333" r="-88000" b="-16667"/>
                          </a:stretch>
                        </a:blipFill>
                      </a:tcPr>
                    </a:tc>
                    <a:tc>
                      <a:txBody>
                        <a:bodyPr/>
                        <a:lstStyle/>
                        <a:p>
                          <a:pPr algn="just"/>
                          <a:r>
                            <a:rPr lang="en-US" sz="1400" dirty="0"/>
                            <a:t>23</a:t>
                          </a:r>
                        </a:p>
                      </a:txBody>
                      <a:tcPr/>
                    </a:tc>
                    <a:extLst>
                      <a:ext uri="{0D108BD9-81ED-4DB2-BD59-A6C34878D82A}">
                        <a16:rowId xmlns:a16="http://schemas.microsoft.com/office/drawing/2014/main" val="1320927883"/>
                      </a:ext>
                    </a:extLst>
                  </a:tr>
                </a:tbl>
              </a:graphicData>
            </a:graphic>
          </p:graphicFrame>
        </mc:Fallback>
      </mc:AlternateContent>
    </p:spTree>
    <p:extLst>
      <p:ext uri="{BB962C8B-B14F-4D97-AF65-F5344CB8AC3E}">
        <p14:creationId xmlns:p14="http://schemas.microsoft.com/office/powerpoint/2010/main" val="2776874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FC7326-3E5B-55ED-7C7E-71308EA91005}"/>
              </a:ext>
            </a:extLst>
          </p:cNvPr>
          <p:cNvSpPr>
            <a:spLocks noGrp="1"/>
          </p:cNvSpPr>
          <p:nvPr>
            <p:ph type="title"/>
          </p:nvPr>
        </p:nvSpPr>
        <p:spPr/>
        <p:txBody>
          <a:bodyPr>
            <a:normAutofit/>
          </a:bodyPr>
          <a:lstStyle/>
          <a:p>
            <a:r>
              <a:rPr lang="en-US" dirty="0"/>
              <a:t>Central nodes</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9EEC60B4-4C68-5364-FF66-D134C78844DA}"/>
                  </a:ext>
                </a:extLst>
              </p:cNvPr>
              <p:cNvSpPr>
                <a:spLocks noGrp="1"/>
              </p:cNvSpPr>
              <p:nvPr>
                <p:ph idx="1"/>
              </p:nvPr>
            </p:nvSpPr>
            <p:spPr>
              <a:xfrm>
                <a:off x="472220" y="1857081"/>
                <a:ext cx="4480780" cy="3182756"/>
              </a:xfrm>
            </p:spPr>
            <p:txBody>
              <a:bodyPr>
                <a:normAutofit fontScale="92500" lnSpcReduction="20000"/>
              </a:bodyPr>
              <a:lstStyle/>
              <a:p>
                <a:pPr algn="just"/>
                <a:r>
                  <a:rPr lang="en-US" sz="1137" dirty="0"/>
                  <a:t>Degree </a:t>
                </a:r>
                <a14:m>
                  <m:oMath xmlns:m="http://schemas.openxmlformats.org/officeDocument/2006/math">
                    <m:sSub>
                      <m:sSubPr>
                        <m:ctrlPr>
                          <a:rPr lang="it-IT" sz="1137" i="1">
                            <a:latin typeface="Cambria Math" panose="02040503050406030204" pitchFamily="18" charset="0"/>
                          </a:rPr>
                        </m:ctrlPr>
                      </m:sSubPr>
                      <m:e>
                        <m:r>
                          <a:rPr lang="it-IT" sz="1137" i="1">
                            <a:latin typeface="Cambria Math" panose="02040503050406030204" pitchFamily="18" charset="0"/>
                          </a:rPr>
                          <m:t>𝐶</m:t>
                        </m:r>
                      </m:e>
                      <m:sub>
                        <m:r>
                          <a:rPr lang="it-IT" sz="1137" i="1">
                            <a:latin typeface="Cambria Math" panose="02040503050406030204" pitchFamily="18" charset="0"/>
                          </a:rPr>
                          <m:t>𝑑</m:t>
                        </m:r>
                      </m:sub>
                    </m:sSub>
                    <m:d>
                      <m:dPr>
                        <m:ctrlPr>
                          <a:rPr lang="it-IT" sz="1137" i="1">
                            <a:latin typeface="Cambria Math" panose="02040503050406030204" pitchFamily="18" charset="0"/>
                          </a:rPr>
                        </m:ctrlPr>
                      </m:dPr>
                      <m:e>
                        <m:sSub>
                          <m:sSubPr>
                            <m:ctrlPr>
                              <a:rPr lang="it-IT" sz="1137" i="1">
                                <a:latin typeface="Cambria Math" panose="02040503050406030204" pitchFamily="18" charset="0"/>
                              </a:rPr>
                            </m:ctrlPr>
                          </m:sSubPr>
                          <m:e>
                            <m:r>
                              <a:rPr lang="it-IT" sz="1137" i="1">
                                <a:latin typeface="Cambria Math" panose="02040503050406030204" pitchFamily="18" charset="0"/>
                              </a:rPr>
                              <m:t>𝑣</m:t>
                            </m:r>
                          </m:e>
                          <m:sub>
                            <m:r>
                              <a:rPr lang="it-IT" sz="1137" i="1">
                                <a:latin typeface="Cambria Math" panose="02040503050406030204" pitchFamily="18" charset="0"/>
                              </a:rPr>
                              <m:t>𝑖</m:t>
                            </m:r>
                          </m:sub>
                        </m:sSub>
                      </m:e>
                    </m:d>
                  </m:oMath>
                </a14:m>
                <a:r>
                  <a:rPr lang="en-US" sz="1137" dirty="0"/>
                  <a:t>:  normalized by the maximum possible degree in the graph. Students 28 and 46 are the ones that has been voted the most. Moreover, as we can see, they are rather close to each other (i.e., two influent students which are friends together)</a:t>
                </a:r>
              </a:p>
              <a:p>
                <a:pPr algn="just"/>
                <a:r>
                  <a:rPr lang="en-US" sz="1137" dirty="0"/>
                  <a:t>Betweenness </a:t>
                </a:r>
                <a14:m>
                  <m:oMath xmlns:m="http://schemas.openxmlformats.org/officeDocument/2006/math">
                    <m:sSub>
                      <m:sSubPr>
                        <m:ctrlPr>
                          <a:rPr lang="it-IT" sz="1137" i="1">
                            <a:latin typeface="Cambria Math" panose="02040503050406030204" pitchFamily="18" charset="0"/>
                          </a:rPr>
                        </m:ctrlPr>
                      </m:sSubPr>
                      <m:e>
                        <m:r>
                          <a:rPr lang="it-IT" sz="1137" i="1">
                            <a:latin typeface="Cambria Math" panose="02040503050406030204" pitchFamily="18" charset="0"/>
                          </a:rPr>
                          <m:t>𝐶</m:t>
                        </m:r>
                      </m:e>
                      <m:sub>
                        <m:r>
                          <a:rPr lang="it-IT" sz="1137" i="1">
                            <a:latin typeface="Cambria Math" panose="02040503050406030204" pitchFamily="18" charset="0"/>
                          </a:rPr>
                          <m:t>𝑏</m:t>
                        </m:r>
                      </m:sub>
                    </m:sSub>
                    <m:r>
                      <a:rPr lang="it-IT" sz="1137" i="1">
                        <a:latin typeface="Cambria Math" panose="02040503050406030204" pitchFamily="18" charset="0"/>
                      </a:rPr>
                      <m:t>(</m:t>
                    </m:r>
                    <m:sSub>
                      <m:sSubPr>
                        <m:ctrlPr>
                          <a:rPr lang="it-IT" sz="1137" i="1">
                            <a:latin typeface="Cambria Math" panose="02040503050406030204" pitchFamily="18" charset="0"/>
                          </a:rPr>
                        </m:ctrlPr>
                      </m:sSubPr>
                      <m:e>
                        <m:r>
                          <a:rPr lang="it-IT" sz="1137" i="1">
                            <a:latin typeface="Cambria Math" panose="02040503050406030204" pitchFamily="18" charset="0"/>
                          </a:rPr>
                          <m:t>𝑣</m:t>
                        </m:r>
                      </m:e>
                      <m:sub>
                        <m:r>
                          <a:rPr lang="it-IT" sz="1137" i="1">
                            <a:latin typeface="Cambria Math" panose="02040503050406030204" pitchFamily="18" charset="0"/>
                          </a:rPr>
                          <m:t>𝑖</m:t>
                        </m:r>
                      </m:sub>
                    </m:sSub>
                    <m:r>
                      <a:rPr lang="it-IT" sz="1137" i="1">
                        <a:latin typeface="Cambria Math" panose="02040503050406030204" pitchFamily="18" charset="0"/>
                      </a:rPr>
                      <m:t>)</m:t>
                    </m:r>
                  </m:oMath>
                </a14:m>
                <a:r>
                  <a:rPr lang="en-US" sz="1137" dirty="0"/>
                  <a:t>:  we used weights to compute the shortest path (weights as distance). These students aren’t the most influential, but rather the ones that interacts with most groups of students (i.e., intermediaries), keeping different groups cohesive.</a:t>
                </a:r>
              </a:p>
              <a:p>
                <a:pPr algn="just"/>
                <a:r>
                  <a:rPr lang="en-US" sz="1137" dirty="0"/>
                  <a:t>Closeness </a:t>
                </a:r>
                <a14:m>
                  <m:oMath xmlns:m="http://schemas.openxmlformats.org/officeDocument/2006/math">
                    <m:sSub>
                      <m:sSubPr>
                        <m:ctrlPr>
                          <a:rPr lang="it-IT" sz="1137" i="1">
                            <a:latin typeface="Cambria Math" panose="02040503050406030204" pitchFamily="18" charset="0"/>
                          </a:rPr>
                        </m:ctrlPr>
                      </m:sSubPr>
                      <m:e>
                        <m:r>
                          <a:rPr lang="it-IT" sz="1137" i="1">
                            <a:latin typeface="Cambria Math" panose="02040503050406030204" pitchFamily="18" charset="0"/>
                          </a:rPr>
                          <m:t>𝐶</m:t>
                        </m:r>
                      </m:e>
                      <m:sub>
                        <m:r>
                          <a:rPr lang="it-IT" sz="1137" i="1">
                            <a:latin typeface="Cambria Math" panose="02040503050406030204" pitchFamily="18" charset="0"/>
                          </a:rPr>
                          <m:t>𝑐</m:t>
                        </m:r>
                      </m:sub>
                    </m:sSub>
                    <m:d>
                      <m:dPr>
                        <m:ctrlPr>
                          <a:rPr lang="it-IT" sz="1137" i="1">
                            <a:latin typeface="Cambria Math" panose="02040503050406030204" pitchFamily="18" charset="0"/>
                          </a:rPr>
                        </m:ctrlPr>
                      </m:dPr>
                      <m:e>
                        <m:sSub>
                          <m:sSubPr>
                            <m:ctrlPr>
                              <a:rPr lang="it-IT" sz="1137" i="1">
                                <a:latin typeface="Cambria Math" panose="02040503050406030204" pitchFamily="18" charset="0"/>
                              </a:rPr>
                            </m:ctrlPr>
                          </m:sSubPr>
                          <m:e>
                            <m:r>
                              <a:rPr lang="it-IT" sz="1137" i="1">
                                <a:latin typeface="Cambria Math" panose="02040503050406030204" pitchFamily="18" charset="0"/>
                              </a:rPr>
                              <m:t>𝑣</m:t>
                            </m:r>
                          </m:e>
                          <m:sub>
                            <m:r>
                              <a:rPr lang="it-IT" sz="1137" i="1">
                                <a:latin typeface="Cambria Math" panose="02040503050406030204" pitchFamily="18" charset="0"/>
                              </a:rPr>
                              <m:t>𝑖</m:t>
                            </m:r>
                          </m:sub>
                        </m:sSub>
                      </m:e>
                    </m:d>
                  </m:oMath>
                </a14:m>
                <a:r>
                  <a:rPr lang="en-US" sz="1137" dirty="0"/>
                  <a:t>:  Student 28, which is the most influential in terms of </a:t>
                </a:r>
                <a14:m>
                  <m:oMath xmlns:m="http://schemas.openxmlformats.org/officeDocument/2006/math">
                    <m:sSub>
                      <m:sSubPr>
                        <m:ctrlPr>
                          <a:rPr lang="it-IT" sz="1137" i="1">
                            <a:latin typeface="Cambria Math" panose="02040503050406030204" pitchFamily="18" charset="0"/>
                          </a:rPr>
                        </m:ctrlPr>
                      </m:sSubPr>
                      <m:e>
                        <m:r>
                          <a:rPr lang="it-IT" sz="1137" i="1">
                            <a:latin typeface="Cambria Math" panose="02040503050406030204" pitchFamily="18" charset="0"/>
                          </a:rPr>
                          <m:t>𝐶</m:t>
                        </m:r>
                      </m:e>
                      <m:sub>
                        <m:r>
                          <a:rPr lang="it-IT" sz="1137" i="1">
                            <a:latin typeface="Cambria Math" panose="02040503050406030204" pitchFamily="18" charset="0"/>
                          </a:rPr>
                          <m:t>𝑑</m:t>
                        </m:r>
                      </m:sub>
                    </m:sSub>
                    <m:d>
                      <m:dPr>
                        <m:ctrlPr>
                          <a:rPr lang="it-IT" sz="1137" i="1">
                            <a:latin typeface="Cambria Math" panose="02040503050406030204" pitchFamily="18" charset="0"/>
                          </a:rPr>
                        </m:ctrlPr>
                      </m:dPr>
                      <m:e>
                        <m:sSub>
                          <m:sSubPr>
                            <m:ctrlPr>
                              <a:rPr lang="it-IT" sz="1137" i="1">
                                <a:latin typeface="Cambria Math" panose="02040503050406030204" pitchFamily="18" charset="0"/>
                              </a:rPr>
                            </m:ctrlPr>
                          </m:sSubPr>
                          <m:e>
                            <m:r>
                              <a:rPr lang="it-IT" sz="1137" i="1">
                                <a:latin typeface="Cambria Math" panose="02040503050406030204" pitchFamily="18" charset="0"/>
                              </a:rPr>
                              <m:t>𝑣</m:t>
                            </m:r>
                          </m:e>
                          <m:sub>
                            <m:r>
                              <a:rPr lang="it-IT" sz="1137" i="1">
                                <a:latin typeface="Cambria Math" panose="02040503050406030204" pitchFamily="18" charset="0"/>
                              </a:rPr>
                              <m:t>𝑖</m:t>
                            </m:r>
                          </m:sub>
                        </m:sSub>
                      </m:e>
                    </m:d>
                  </m:oMath>
                </a14:m>
                <a:r>
                  <a:rPr lang="en-US" sz="1137" dirty="0"/>
                  <a:t>, is also the one through which information passes quickly and reaches new nodes. It is important to mention that also student 37, which was the one that had more betweenness centrality, has also a high closeness centrality.</a:t>
                </a:r>
              </a:p>
              <a:p>
                <a:pPr algn="just"/>
                <a:r>
                  <a:rPr lang="en-US" sz="1137" dirty="0"/>
                  <a:t>Eigenvector </a:t>
                </a:r>
                <a14:m>
                  <m:oMath xmlns:m="http://schemas.openxmlformats.org/officeDocument/2006/math">
                    <m:sSub>
                      <m:sSubPr>
                        <m:ctrlPr>
                          <a:rPr lang="it-IT" sz="1137" i="1" smtClean="0">
                            <a:latin typeface="Cambria Math" panose="02040503050406030204" pitchFamily="18" charset="0"/>
                          </a:rPr>
                        </m:ctrlPr>
                      </m:sSubPr>
                      <m:e>
                        <m:r>
                          <a:rPr lang="it-IT" sz="1137" i="1">
                            <a:latin typeface="Cambria Math" panose="02040503050406030204" pitchFamily="18" charset="0"/>
                          </a:rPr>
                          <m:t>𝐶</m:t>
                        </m:r>
                      </m:e>
                      <m:sub>
                        <m:r>
                          <a:rPr lang="it-IT" sz="1137" b="0" i="1" smtClean="0">
                            <a:latin typeface="Cambria Math" panose="02040503050406030204" pitchFamily="18" charset="0"/>
                          </a:rPr>
                          <m:t>𝑒</m:t>
                        </m:r>
                      </m:sub>
                    </m:sSub>
                    <m:r>
                      <a:rPr lang="it-IT" sz="1137" i="1">
                        <a:latin typeface="Cambria Math" panose="02040503050406030204" pitchFamily="18" charset="0"/>
                      </a:rPr>
                      <m:t>(</m:t>
                    </m:r>
                    <m:sSub>
                      <m:sSubPr>
                        <m:ctrlPr>
                          <a:rPr lang="it-IT" sz="1137" i="1">
                            <a:latin typeface="Cambria Math" panose="02040503050406030204" pitchFamily="18" charset="0"/>
                          </a:rPr>
                        </m:ctrlPr>
                      </m:sSubPr>
                      <m:e>
                        <m:r>
                          <a:rPr lang="it-IT" sz="1137" i="1">
                            <a:latin typeface="Cambria Math" panose="02040503050406030204" pitchFamily="18" charset="0"/>
                          </a:rPr>
                          <m:t>𝑣</m:t>
                        </m:r>
                      </m:e>
                      <m:sub>
                        <m:r>
                          <a:rPr lang="it-IT" sz="1137" i="1">
                            <a:latin typeface="Cambria Math" panose="02040503050406030204" pitchFamily="18" charset="0"/>
                          </a:rPr>
                          <m:t>𝑖</m:t>
                        </m:r>
                      </m:sub>
                    </m:sSub>
                    <m:r>
                      <a:rPr lang="it-IT" sz="1137" i="1">
                        <a:latin typeface="Cambria Math" panose="02040503050406030204" pitchFamily="18" charset="0"/>
                      </a:rPr>
                      <m:t>) </m:t>
                    </m:r>
                  </m:oMath>
                </a14:m>
                <a:r>
                  <a:rPr lang="en-US" sz="1137" dirty="0"/>
                  <a:t>: Student 46 is the 2</a:t>
                </a:r>
                <a:r>
                  <a:rPr lang="en-US" sz="1137" baseline="30000" dirty="0"/>
                  <a:t>nd</a:t>
                </a:r>
                <a:r>
                  <a:rPr lang="en-US" sz="1137" dirty="0"/>
                  <a:t> most influential student, and it is also the one that is closest to 28. Moreover, we can see that the Students surrounding 28 are the ones with the highest eigenvector centrality, resembling a group of popular students. Student 28 is included in the top 5 because it gains popularity by being close to his friends.</a:t>
                </a:r>
              </a:p>
            </p:txBody>
          </p:sp>
        </mc:Choice>
        <mc:Fallback>
          <p:sp>
            <p:nvSpPr>
              <p:cNvPr id="3" name="Segnaposto contenuto 2">
                <a:extLst>
                  <a:ext uri="{FF2B5EF4-FFF2-40B4-BE49-F238E27FC236}">
                    <a16:creationId xmlns:a16="http://schemas.microsoft.com/office/drawing/2014/main" id="{9EEC60B4-4C68-5364-FF66-D134C78844DA}"/>
                  </a:ext>
                </a:extLst>
              </p:cNvPr>
              <p:cNvSpPr>
                <a:spLocks noGrp="1" noRot="1" noChangeAspect="1" noMove="1" noResize="1" noEditPoints="1" noAdjustHandles="1" noChangeArrowheads="1" noChangeShapeType="1" noTextEdit="1"/>
              </p:cNvSpPr>
              <p:nvPr>
                <p:ph idx="1"/>
              </p:nvPr>
            </p:nvSpPr>
            <p:spPr>
              <a:xfrm>
                <a:off x="472220" y="1857081"/>
                <a:ext cx="4480780" cy="3182756"/>
              </a:xfrm>
              <a:blipFill>
                <a:blip r:embed="rId3"/>
                <a:stretch>
                  <a:fillRect/>
                </a:stretch>
              </a:blipFill>
            </p:spPr>
            <p:txBody>
              <a:bodyPr/>
              <a:lstStyle/>
              <a:p>
                <a:r>
                  <a:rPr lang="en-US">
                    <a:noFill/>
                  </a:rPr>
                  <a:t> </a:t>
                </a:r>
              </a:p>
            </p:txBody>
          </p:sp>
        </mc:Fallback>
      </mc:AlternateContent>
      <p:sp>
        <p:nvSpPr>
          <p:cNvPr id="5" name="Segnaposto piè di pagina 4">
            <a:extLst>
              <a:ext uri="{FF2B5EF4-FFF2-40B4-BE49-F238E27FC236}">
                <a16:creationId xmlns:a16="http://schemas.microsoft.com/office/drawing/2014/main" id="{8455BA25-EC25-4DF9-4AF1-ECEED82632B5}"/>
              </a:ext>
            </a:extLst>
          </p:cNvPr>
          <p:cNvSpPr>
            <a:spLocks noGrp="1"/>
          </p:cNvSpPr>
          <p:nvPr>
            <p:ph type="ftr" sz="quarter" idx="11"/>
          </p:nvPr>
        </p:nvSpPr>
        <p:spPr>
          <a:xfrm>
            <a:off x="472218" y="6510125"/>
            <a:ext cx="5276467" cy="365125"/>
          </a:xfrm>
        </p:spPr>
        <p:txBody>
          <a:bodyPr/>
          <a:lstStyle/>
          <a:p>
            <a:r>
              <a:rPr lang="it-IT" dirty="0"/>
              <a:t>SOCIAL NETWORK ANALYSIS - AGOURRAM MARWAN</a:t>
            </a:r>
          </a:p>
        </p:txBody>
      </p:sp>
      <p:sp>
        <p:nvSpPr>
          <p:cNvPr id="6" name="Segnaposto numero diapositiva 5">
            <a:extLst>
              <a:ext uri="{FF2B5EF4-FFF2-40B4-BE49-F238E27FC236}">
                <a16:creationId xmlns:a16="http://schemas.microsoft.com/office/drawing/2014/main" id="{EBFF297F-2EFB-46D5-41FF-2CA65F066BF5}"/>
              </a:ext>
            </a:extLst>
          </p:cNvPr>
          <p:cNvSpPr>
            <a:spLocks noGrp="1"/>
          </p:cNvSpPr>
          <p:nvPr>
            <p:ph type="sldNum" sz="quarter" idx="12"/>
          </p:nvPr>
        </p:nvSpPr>
        <p:spPr>
          <a:xfrm>
            <a:off x="8599108" y="6510125"/>
            <a:ext cx="834674" cy="365125"/>
          </a:xfrm>
        </p:spPr>
        <p:txBody>
          <a:bodyPr/>
          <a:lstStyle/>
          <a:p>
            <a:fld id="{E4F0AB8E-E884-6A47-AE7F-4427D4AB6955}" type="slidenum">
              <a:rPr lang="it-IT" smtClean="0"/>
              <a:t>3</a:t>
            </a:fld>
            <a:endParaRPr lang="it-IT"/>
          </a:p>
        </p:txBody>
      </p:sp>
      <mc:AlternateContent xmlns:mc="http://schemas.openxmlformats.org/markup-compatibility/2006">
        <mc:Choice xmlns:a14="http://schemas.microsoft.com/office/drawing/2010/main" Requires="a14">
          <p:graphicFrame>
            <p:nvGraphicFramePr>
              <p:cNvPr id="4" name="Tabella 3">
                <a:extLst>
                  <a:ext uri="{FF2B5EF4-FFF2-40B4-BE49-F238E27FC236}">
                    <a16:creationId xmlns:a16="http://schemas.microsoft.com/office/drawing/2014/main" id="{D84D99A3-7584-A2E9-EF58-7896C90F4AC0}"/>
                  </a:ext>
                </a:extLst>
              </p:cNvPr>
              <p:cNvGraphicFramePr>
                <a:graphicFrameLocks noGrp="1"/>
              </p:cNvGraphicFramePr>
              <p:nvPr>
                <p:extLst>
                  <p:ext uri="{D42A27DB-BD31-4B8C-83A1-F6EECF244321}">
                    <p14:modId xmlns:p14="http://schemas.microsoft.com/office/powerpoint/2010/main" val="1751565344"/>
                  </p:ext>
                </p:extLst>
              </p:nvPr>
            </p:nvGraphicFramePr>
            <p:xfrm>
              <a:off x="472217" y="5039837"/>
              <a:ext cx="4480773" cy="1470288"/>
            </p:xfrm>
            <a:graphic>
              <a:graphicData uri="http://schemas.openxmlformats.org/drawingml/2006/table">
                <a:tbl>
                  <a:tblPr firstRow="1" bandRow="1">
                    <a:tableStyleId>{5C22544A-7EE6-4342-B048-85BDC9FD1C3A}</a:tableStyleId>
                  </a:tblPr>
                  <a:tblGrid>
                    <a:gridCol w="486529">
                      <a:extLst>
                        <a:ext uri="{9D8B030D-6E8A-4147-A177-3AD203B41FA5}">
                          <a16:colId xmlns:a16="http://schemas.microsoft.com/office/drawing/2014/main" val="552600869"/>
                        </a:ext>
                      </a:extLst>
                    </a:gridCol>
                    <a:gridCol w="624133">
                      <a:extLst>
                        <a:ext uri="{9D8B030D-6E8A-4147-A177-3AD203B41FA5}">
                          <a16:colId xmlns:a16="http://schemas.microsoft.com/office/drawing/2014/main" val="3988749478"/>
                        </a:ext>
                      </a:extLst>
                    </a:gridCol>
                    <a:gridCol w="486529">
                      <a:extLst>
                        <a:ext uri="{9D8B030D-6E8A-4147-A177-3AD203B41FA5}">
                          <a16:colId xmlns:a16="http://schemas.microsoft.com/office/drawing/2014/main" val="1832167193"/>
                        </a:ext>
                      </a:extLst>
                    </a:gridCol>
                    <a:gridCol w="618690">
                      <a:extLst>
                        <a:ext uri="{9D8B030D-6E8A-4147-A177-3AD203B41FA5}">
                          <a16:colId xmlns:a16="http://schemas.microsoft.com/office/drawing/2014/main" val="2858435919"/>
                        </a:ext>
                      </a:extLst>
                    </a:gridCol>
                    <a:gridCol w="486529">
                      <a:extLst>
                        <a:ext uri="{9D8B030D-6E8A-4147-A177-3AD203B41FA5}">
                          <a16:colId xmlns:a16="http://schemas.microsoft.com/office/drawing/2014/main" val="4022348348"/>
                        </a:ext>
                      </a:extLst>
                    </a:gridCol>
                    <a:gridCol w="609037">
                      <a:extLst>
                        <a:ext uri="{9D8B030D-6E8A-4147-A177-3AD203B41FA5}">
                          <a16:colId xmlns:a16="http://schemas.microsoft.com/office/drawing/2014/main" val="4180909743"/>
                        </a:ext>
                      </a:extLst>
                    </a:gridCol>
                    <a:gridCol w="429687">
                      <a:extLst>
                        <a:ext uri="{9D8B030D-6E8A-4147-A177-3AD203B41FA5}">
                          <a16:colId xmlns:a16="http://schemas.microsoft.com/office/drawing/2014/main" val="2167398928"/>
                        </a:ext>
                      </a:extLst>
                    </a:gridCol>
                    <a:gridCol w="739639">
                      <a:extLst>
                        <a:ext uri="{9D8B030D-6E8A-4147-A177-3AD203B41FA5}">
                          <a16:colId xmlns:a16="http://schemas.microsoft.com/office/drawing/2014/main" val="2344532440"/>
                        </a:ext>
                      </a:extLst>
                    </a:gridCol>
                  </a:tblGrid>
                  <a:tr h="245048">
                    <a:tc>
                      <a:txBody>
                        <a:bodyPr/>
                        <a:lstStyle/>
                        <a:p>
                          <a:pPr algn="ctr"/>
                          <a14:m>
                            <m:oMathPara xmlns:m="http://schemas.openxmlformats.org/officeDocument/2006/math">
                              <m:oMathParaPr>
                                <m:jc m:val="centerGroup"/>
                              </m:oMathParaPr>
                              <m:oMath xmlns:m="http://schemas.openxmlformats.org/officeDocument/2006/math">
                                <m:sSub>
                                  <m:sSubPr>
                                    <m:ctrlPr>
                                      <a:rPr lang="it-IT" sz="800" b="0" i="1" smtClean="0">
                                        <a:latin typeface="Cambria Math" panose="02040503050406030204" pitchFamily="18" charset="0"/>
                                      </a:rPr>
                                    </m:ctrlPr>
                                  </m:sSubPr>
                                  <m:e>
                                    <m:r>
                                      <a:rPr lang="it-IT" sz="800" b="0" smtClean="0">
                                        <a:latin typeface="Cambria Math" panose="02040503050406030204" pitchFamily="18" charset="0"/>
                                      </a:rPr>
                                      <m:t>𝑣</m:t>
                                    </m:r>
                                  </m:e>
                                  <m:sub>
                                    <m:r>
                                      <a:rPr lang="it-IT" sz="800" b="0" smtClean="0">
                                        <a:latin typeface="Cambria Math" panose="02040503050406030204" pitchFamily="18" charset="0"/>
                                      </a:rPr>
                                      <m:t>𝑖</m:t>
                                    </m:r>
                                  </m:sub>
                                </m:sSub>
                              </m:oMath>
                            </m:oMathPara>
                          </a14:m>
                          <a:endParaRPr lang="en-US" sz="800" noProof="0" dirty="0"/>
                        </a:p>
                      </a:txBody>
                      <a:tcPr marL="74295" marR="74295" marT="37148" marB="37148" anchor="ctr"/>
                    </a:tc>
                    <a:tc>
                      <a:txBody>
                        <a:bodyPr/>
                        <a:lstStyle/>
                        <a:p>
                          <a:pPr algn="ctr"/>
                          <a14:m>
                            <m:oMathPara xmlns:m="http://schemas.openxmlformats.org/officeDocument/2006/math">
                              <m:oMathParaPr>
                                <m:jc m:val="centerGroup"/>
                              </m:oMathParaPr>
                              <m:oMath xmlns:m="http://schemas.openxmlformats.org/officeDocument/2006/math">
                                <m:sSub>
                                  <m:sSubPr>
                                    <m:ctrlPr>
                                      <a:rPr lang="it-IT" sz="800" b="0" i="1" smtClean="0">
                                        <a:latin typeface="Cambria Math" panose="02040503050406030204" pitchFamily="18" charset="0"/>
                                      </a:rPr>
                                    </m:ctrlPr>
                                  </m:sSubPr>
                                  <m:e>
                                    <m:r>
                                      <a:rPr lang="it-IT" sz="800" b="0" smtClean="0">
                                        <a:latin typeface="Cambria Math" panose="02040503050406030204" pitchFamily="18" charset="0"/>
                                      </a:rPr>
                                      <m:t>𝐶</m:t>
                                    </m:r>
                                  </m:e>
                                  <m:sub>
                                    <m:r>
                                      <a:rPr lang="it-IT" sz="800" b="0" smtClean="0">
                                        <a:latin typeface="Cambria Math" panose="02040503050406030204" pitchFamily="18" charset="0"/>
                                      </a:rPr>
                                      <m:t>𝑑</m:t>
                                    </m:r>
                                  </m:sub>
                                </m:sSub>
                              </m:oMath>
                            </m:oMathPara>
                          </a14:m>
                          <a:endParaRPr lang="en-US" sz="800" noProof="0" dirty="0"/>
                        </a:p>
                      </a:txBody>
                      <a:tcPr marL="74295" marR="74295" marT="37148" marB="37148"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it-IT" sz="800" b="0" i="1" smtClean="0">
                                        <a:latin typeface="Cambria Math" panose="02040503050406030204" pitchFamily="18" charset="0"/>
                                      </a:rPr>
                                    </m:ctrlPr>
                                  </m:sSubPr>
                                  <m:e>
                                    <m:r>
                                      <a:rPr lang="it-IT" sz="800" b="0" smtClean="0">
                                        <a:latin typeface="Cambria Math" panose="02040503050406030204" pitchFamily="18" charset="0"/>
                                      </a:rPr>
                                      <m:t>𝑣</m:t>
                                    </m:r>
                                  </m:e>
                                  <m:sub>
                                    <m:r>
                                      <a:rPr lang="it-IT" sz="800" b="0" smtClean="0">
                                        <a:latin typeface="Cambria Math" panose="02040503050406030204" pitchFamily="18" charset="0"/>
                                      </a:rPr>
                                      <m:t>𝑖</m:t>
                                    </m:r>
                                  </m:sub>
                                </m:sSub>
                              </m:oMath>
                            </m:oMathPara>
                          </a14:m>
                          <a:endParaRPr lang="en-US" sz="800" noProof="0" dirty="0"/>
                        </a:p>
                      </a:txBody>
                      <a:tcPr marL="74295" marR="74295" marT="37148" marB="37148" anchor="ctr"/>
                    </a:tc>
                    <a:tc>
                      <a:txBody>
                        <a:bodyPr/>
                        <a:lstStyle/>
                        <a:p>
                          <a:pPr algn="ctr"/>
                          <a14:m>
                            <m:oMathPara xmlns:m="http://schemas.openxmlformats.org/officeDocument/2006/math">
                              <m:oMathParaPr>
                                <m:jc m:val="centerGroup"/>
                              </m:oMathParaPr>
                              <m:oMath xmlns:m="http://schemas.openxmlformats.org/officeDocument/2006/math">
                                <m:sSub>
                                  <m:sSubPr>
                                    <m:ctrlPr>
                                      <a:rPr lang="it-IT" sz="800" b="0" i="1" smtClean="0">
                                        <a:latin typeface="Cambria Math" panose="02040503050406030204" pitchFamily="18" charset="0"/>
                                      </a:rPr>
                                    </m:ctrlPr>
                                  </m:sSubPr>
                                  <m:e>
                                    <m:r>
                                      <a:rPr lang="it-IT" sz="800" b="0" smtClean="0">
                                        <a:latin typeface="Cambria Math" panose="02040503050406030204" pitchFamily="18" charset="0"/>
                                      </a:rPr>
                                      <m:t>𝐶</m:t>
                                    </m:r>
                                  </m:e>
                                  <m:sub>
                                    <m:r>
                                      <a:rPr lang="it-IT" sz="800" b="0" smtClean="0">
                                        <a:latin typeface="Cambria Math" panose="02040503050406030204" pitchFamily="18" charset="0"/>
                                      </a:rPr>
                                      <m:t>𝑏</m:t>
                                    </m:r>
                                  </m:sub>
                                </m:sSub>
                              </m:oMath>
                            </m:oMathPara>
                          </a14:m>
                          <a:endParaRPr lang="en-US" sz="800" noProof="0" dirty="0"/>
                        </a:p>
                      </a:txBody>
                      <a:tcPr marL="74295" marR="74295" marT="37148" marB="37148"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it-IT" sz="800" b="0" i="1" smtClean="0">
                                        <a:latin typeface="Cambria Math" panose="02040503050406030204" pitchFamily="18" charset="0"/>
                                      </a:rPr>
                                    </m:ctrlPr>
                                  </m:sSubPr>
                                  <m:e>
                                    <m:r>
                                      <a:rPr lang="it-IT" sz="800" b="0" smtClean="0">
                                        <a:latin typeface="Cambria Math" panose="02040503050406030204" pitchFamily="18" charset="0"/>
                                      </a:rPr>
                                      <m:t>𝑣</m:t>
                                    </m:r>
                                  </m:e>
                                  <m:sub>
                                    <m:r>
                                      <a:rPr lang="it-IT" sz="800" b="0" smtClean="0">
                                        <a:latin typeface="Cambria Math" panose="02040503050406030204" pitchFamily="18" charset="0"/>
                                      </a:rPr>
                                      <m:t>𝑖</m:t>
                                    </m:r>
                                  </m:sub>
                                </m:sSub>
                              </m:oMath>
                            </m:oMathPara>
                          </a14:m>
                          <a:endParaRPr lang="en-US" sz="800" noProof="0" dirty="0"/>
                        </a:p>
                      </a:txBody>
                      <a:tcPr marL="74295" marR="74295" marT="37148" marB="37148" anchor="ctr"/>
                    </a:tc>
                    <a:tc>
                      <a:txBody>
                        <a:bodyPr/>
                        <a:lstStyle/>
                        <a:p>
                          <a:pPr algn="ctr"/>
                          <a14:m>
                            <m:oMathPara xmlns:m="http://schemas.openxmlformats.org/officeDocument/2006/math">
                              <m:oMathParaPr>
                                <m:jc m:val="centerGroup"/>
                              </m:oMathParaPr>
                              <m:oMath xmlns:m="http://schemas.openxmlformats.org/officeDocument/2006/math">
                                <m:sSub>
                                  <m:sSubPr>
                                    <m:ctrlPr>
                                      <a:rPr lang="it-IT" sz="800" b="0" i="1" smtClean="0">
                                        <a:latin typeface="Cambria Math" panose="02040503050406030204" pitchFamily="18" charset="0"/>
                                      </a:rPr>
                                    </m:ctrlPr>
                                  </m:sSubPr>
                                  <m:e>
                                    <m:r>
                                      <a:rPr lang="it-IT" sz="800" b="0" smtClean="0">
                                        <a:latin typeface="Cambria Math" panose="02040503050406030204" pitchFamily="18" charset="0"/>
                                      </a:rPr>
                                      <m:t>𝐶</m:t>
                                    </m:r>
                                  </m:e>
                                  <m:sub>
                                    <m:r>
                                      <a:rPr lang="it-IT" sz="800" b="0" smtClean="0">
                                        <a:latin typeface="Cambria Math" panose="02040503050406030204" pitchFamily="18" charset="0"/>
                                      </a:rPr>
                                      <m:t>𝑐</m:t>
                                    </m:r>
                                  </m:sub>
                                </m:sSub>
                              </m:oMath>
                            </m:oMathPara>
                          </a14:m>
                          <a:endParaRPr lang="en-US" sz="800" noProof="0" dirty="0"/>
                        </a:p>
                      </a:txBody>
                      <a:tcPr marL="74295" marR="74295" marT="37148" marB="37148" anchor="ctr"/>
                    </a:tc>
                    <a:tc>
                      <a:txBody>
                        <a:bodyPr/>
                        <a:lstStyle/>
                        <a:p>
                          <a:pPr algn="ctr"/>
                          <a14:m>
                            <m:oMathPara xmlns:m="http://schemas.openxmlformats.org/officeDocument/2006/math">
                              <m:oMathParaPr>
                                <m:jc m:val="centerGroup"/>
                              </m:oMathParaPr>
                              <m:oMath xmlns:m="http://schemas.openxmlformats.org/officeDocument/2006/math">
                                <m:sSub>
                                  <m:sSubPr>
                                    <m:ctrlPr>
                                      <a:rPr lang="it-IT" sz="800" b="0" i="1" smtClean="0">
                                        <a:latin typeface="Cambria Math" panose="02040503050406030204" pitchFamily="18" charset="0"/>
                                      </a:rPr>
                                    </m:ctrlPr>
                                  </m:sSubPr>
                                  <m:e>
                                    <m:r>
                                      <a:rPr lang="it-IT" sz="800" b="0" smtClean="0">
                                        <a:latin typeface="Cambria Math" panose="02040503050406030204" pitchFamily="18" charset="0"/>
                                      </a:rPr>
                                      <m:t>𝑣</m:t>
                                    </m:r>
                                  </m:e>
                                  <m:sub>
                                    <m:r>
                                      <a:rPr lang="it-IT" sz="800" b="0" smtClean="0">
                                        <a:latin typeface="Cambria Math" panose="02040503050406030204" pitchFamily="18" charset="0"/>
                                      </a:rPr>
                                      <m:t>𝑖</m:t>
                                    </m:r>
                                  </m:sub>
                                </m:sSub>
                              </m:oMath>
                            </m:oMathPara>
                          </a14:m>
                          <a:endParaRPr lang="en-US" sz="800" noProof="0" dirty="0"/>
                        </a:p>
                      </a:txBody>
                      <a:tcPr marL="74295" marR="74295" marT="37148" marB="37148" anchor="ctr"/>
                    </a:tc>
                    <a:tc>
                      <a:txBody>
                        <a:bodyPr/>
                        <a:lstStyle/>
                        <a:p>
                          <a:pPr algn="ctr"/>
                          <a14:m>
                            <m:oMathPara xmlns:m="http://schemas.openxmlformats.org/officeDocument/2006/math">
                              <m:oMathParaPr>
                                <m:jc m:val="centerGroup"/>
                              </m:oMathParaPr>
                              <m:oMath xmlns:m="http://schemas.openxmlformats.org/officeDocument/2006/math">
                                <m:sSub>
                                  <m:sSubPr>
                                    <m:ctrlPr>
                                      <a:rPr lang="it-IT" sz="800" b="0" i="1" smtClean="0">
                                        <a:latin typeface="Cambria Math" panose="02040503050406030204" pitchFamily="18" charset="0"/>
                                      </a:rPr>
                                    </m:ctrlPr>
                                  </m:sSubPr>
                                  <m:e>
                                    <m:r>
                                      <a:rPr lang="it-IT" sz="800" b="0" i="1" smtClean="0">
                                        <a:latin typeface="Cambria Math" panose="02040503050406030204" pitchFamily="18" charset="0"/>
                                      </a:rPr>
                                      <m:t>𝐶</m:t>
                                    </m:r>
                                  </m:e>
                                  <m:sub>
                                    <m:r>
                                      <a:rPr lang="it-IT" sz="800" b="0" i="1" smtClean="0">
                                        <a:latin typeface="Cambria Math" panose="02040503050406030204" pitchFamily="18" charset="0"/>
                                      </a:rPr>
                                      <m:t>𝑒</m:t>
                                    </m:r>
                                  </m:sub>
                                </m:sSub>
                              </m:oMath>
                            </m:oMathPara>
                          </a14:m>
                          <a:endParaRPr lang="en-US" sz="800" noProof="0" dirty="0"/>
                        </a:p>
                      </a:txBody>
                      <a:tcPr marL="74295" marR="74295" marT="37148" marB="37148" anchor="ctr"/>
                    </a:tc>
                    <a:extLst>
                      <a:ext uri="{0D108BD9-81ED-4DB2-BD59-A6C34878D82A}">
                        <a16:rowId xmlns:a16="http://schemas.microsoft.com/office/drawing/2014/main" val="622122683"/>
                      </a:ext>
                    </a:extLst>
                  </a:tr>
                  <a:tr h="245048">
                    <a:tc>
                      <a:txBody>
                        <a:bodyPr/>
                        <a:lstStyle/>
                        <a:p>
                          <a:pPr algn="ctr"/>
                          <a:r>
                            <a:rPr lang="en-US" sz="800" noProof="0" dirty="0"/>
                            <a:t>28</a:t>
                          </a:r>
                        </a:p>
                      </a:txBody>
                      <a:tcPr marL="74295" marR="74295" marT="37148" marB="37148" anchor="ctr">
                        <a:solidFill>
                          <a:schemeClr val="accent3">
                            <a:lumMod val="40000"/>
                            <a:lumOff val="60000"/>
                          </a:schemeClr>
                        </a:solidFill>
                      </a:tcPr>
                    </a:tc>
                    <a:tc>
                      <a:txBody>
                        <a:bodyPr/>
                        <a:lstStyle/>
                        <a:p>
                          <a:pPr algn="ctr"/>
                          <a:r>
                            <a:rPr lang="it-IT" sz="800" dirty="0"/>
                            <a:t>0.3333</a:t>
                          </a:r>
                          <a:endParaRPr lang="en-US" sz="800" noProof="0" dirty="0"/>
                        </a:p>
                      </a:txBody>
                      <a:tcPr marL="74295" marR="74295" marT="37148" marB="37148" anchor="ctr"/>
                    </a:tc>
                    <a:tc>
                      <a:txBody>
                        <a:bodyPr/>
                        <a:lstStyle/>
                        <a:p>
                          <a:pPr algn="ctr"/>
                          <a:r>
                            <a:rPr lang="en-US" sz="800" noProof="0" dirty="0"/>
                            <a:t>37</a:t>
                          </a:r>
                        </a:p>
                      </a:txBody>
                      <a:tcPr marL="74295" marR="74295" marT="37148" marB="37148" anchor="ctr">
                        <a:solidFill>
                          <a:schemeClr val="accent3">
                            <a:lumMod val="40000"/>
                            <a:lumOff val="60000"/>
                          </a:schemeClr>
                        </a:solidFill>
                      </a:tcPr>
                    </a:tc>
                    <a:tc>
                      <a:txBody>
                        <a:bodyPr/>
                        <a:lstStyle/>
                        <a:p>
                          <a:pPr algn="ctr"/>
                          <a:r>
                            <a:rPr lang="it-IT" sz="800" dirty="0"/>
                            <a:t>0.2430</a:t>
                          </a:r>
                          <a:endParaRPr lang="en-US" sz="800" noProof="0" dirty="0"/>
                        </a:p>
                      </a:txBody>
                      <a:tcPr marL="74295" marR="74295" marT="37148" marB="37148" anchor="ctr"/>
                    </a:tc>
                    <a:tc>
                      <a:txBody>
                        <a:bodyPr/>
                        <a:lstStyle/>
                        <a:p>
                          <a:pPr algn="ctr"/>
                          <a:r>
                            <a:rPr lang="en-US" sz="800" noProof="0" dirty="0"/>
                            <a:t>28</a:t>
                          </a:r>
                        </a:p>
                      </a:txBody>
                      <a:tcPr marL="74295" marR="74295" marT="37148" marB="37148" anchor="ctr">
                        <a:solidFill>
                          <a:schemeClr val="accent3">
                            <a:lumMod val="40000"/>
                            <a:lumOff val="60000"/>
                          </a:schemeClr>
                        </a:solidFill>
                      </a:tcPr>
                    </a:tc>
                    <a:tc>
                      <a:txBody>
                        <a:bodyPr/>
                        <a:lstStyle/>
                        <a:p>
                          <a:pPr algn="ctr"/>
                          <a:r>
                            <a:rPr lang="it-IT" sz="800" dirty="0"/>
                            <a:t>0.4792</a:t>
                          </a:r>
                          <a:endParaRPr lang="en-US" sz="800" noProof="0" dirty="0"/>
                        </a:p>
                      </a:txBody>
                      <a:tcPr marL="74295" marR="74295" marT="37148" marB="37148" anchor="ctr"/>
                    </a:tc>
                    <a:tc>
                      <a:txBody>
                        <a:bodyPr/>
                        <a:lstStyle/>
                        <a:p>
                          <a:pPr marL="0" algn="ctr" defTabSz="457200" rtl="0" eaLnBrk="1" latinLnBrk="0" hangingPunct="1"/>
                          <a:r>
                            <a:rPr lang="en-US" sz="800" kern="1200" noProof="0" dirty="0">
                              <a:solidFill>
                                <a:schemeClr val="dk1"/>
                              </a:solidFill>
                              <a:latin typeface="+mn-lt"/>
                              <a:ea typeface="+mn-ea"/>
                              <a:cs typeface="+mn-cs"/>
                            </a:rPr>
                            <a:t>46</a:t>
                          </a:r>
                        </a:p>
                      </a:txBody>
                      <a:tcPr marL="74295" marR="74295" marT="37148" marB="37148" anchor="ctr">
                        <a:solidFill>
                          <a:schemeClr val="accent3">
                            <a:lumMod val="40000"/>
                            <a:lumOff val="60000"/>
                          </a:schemeClr>
                        </a:solidFill>
                      </a:tcPr>
                    </a:tc>
                    <a:tc>
                      <a:txBody>
                        <a:bodyPr/>
                        <a:lstStyle/>
                        <a:p>
                          <a:pPr marL="0" algn="ctr" defTabSz="457200" rtl="0" eaLnBrk="1" latinLnBrk="0" hangingPunct="1"/>
                          <a:r>
                            <a:rPr lang="it-IT" sz="800" dirty="0"/>
                            <a:t>0.4173</a:t>
                          </a:r>
                          <a:endParaRPr lang="en-US" sz="800" kern="1200" noProof="0" dirty="0">
                            <a:solidFill>
                              <a:schemeClr val="dk1"/>
                            </a:solidFill>
                            <a:latin typeface="+mn-lt"/>
                            <a:ea typeface="+mn-ea"/>
                            <a:cs typeface="+mn-cs"/>
                          </a:endParaRPr>
                        </a:p>
                      </a:txBody>
                      <a:tcPr marL="74295" marR="74295" marT="37148" marB="37148" anchor="ctr"/>
                    </a:tc>
                    <a:extLst>
                      <a:ext uri="{0D108BD9-81ED-4DB2-BD59-A6C34878D82A}">
                        <a16:rowId xmlns:a16="http://schemas.microsoft.com/office/drawing/2014/main" val="2784364939"/>
                      </a:ext>
                    </a:extLst>
                  </a:tr>
                  <a:tr h="245048">
                    <a:tc>
                      <a:txBody>
                        <a:bodyPr/>
                        <a:lstStyle/>
                        <a:p>
                          <a:pPr algn="ctr"/>
                          <a:r>
                            <a:rPr lang="en-US" sz="800" noProof="0" dirty="0"/>
                            <a:t>46</a:t>
                          </a:r>
                        </a:p>
                      </a:txBody>
                      <a:tcPr marL="74295" marR="74295" marT="37148" marB="37148" anchor="ctr">
                        <a:solidFill>
                          <a:schemeClr val="accent3">
                            <a:lumMod val="40000"/>
                            <a:lumOff val="60000"/>
                          </a:schemeClr>
                        </a:solidFill>
                      </a:tcPr>
                    </a:tc>
                    <a:tc>
                      <a:txBody>
                        <a:bodyPr/>
                        <a:lstStyle/>
                        <a:p>
                          <a:pPr algn="ctr"/>
                          <a:r>
                            <a:rPr lang="en-US" sz="800" noProof="0" dirty="0"/>
                            <a:t>0.3188</a:t>
                          </a:r>
                        </a:p>
                      </a:txBody>
                      <a:tcPr marL="74295" marR="74295" marT="37148" marB="37148" anchor="ctr"/>
                    </a:tc>
                    <a:tc>
                      <a:txBody>
                        <a:bodyPr/>
                        <a:lstStyle/>
                        <a:p>
                          <a:pPr algn="ctr"/>
                          <a:r>
                            <a:rPr lang="en-US" sz="800" noProof="0" dirty="0"/>
                            <a:t>57</a:t>
                          </a:r>
                        </a:p>
                      </a:txBody>
                      <a:tcPr marL="74295" marR="74295" marT="37148" marB="37148" anchor="ctr">
                        <a:solidFill>
                          <a:schemeClr val="accent3">
                            <a:lumMod val="40000"/>
                            <a:lumOff val="60000"/>
                          </a:schemeClr>
                        </a:solidFill>
                      </a:tcPr>
                    </a:tc>
                    <a:tc>
                      <a:txBody>
                        <a:bodyPr/>
                        <a:lstStyle/>
                        <a:p>
                          <a:pPr algn="ctr"/>
                          <a:r>
                            <a:rPr lang="it-IT" sz="800" dirty="0"/>
                            <a:t>0.1959</a:t>
                          </a:r>
                          <a:endParaRPr lang="en-US" sz="800" noProof="0" dirty="0"/>
                        </a:p>
                      </a:txBody>
                      <a:tcPr marL="74295" marR="74295" marT="37148" marB="37148" anchor="ctr"/>
                    </a:tc>
                    <a:tc>
                      <a:txBody>
                        <a:bodyPr/>
                        <a:lstStyle/>
                        <a:p>
                          <a:pPr algn="ctr"/>
                          <a:r>
                            <a:rPr lang="en-US" sz="800" noProof="0" dirty="0"/>
                            <a:t>46</a:t>
                          </a:r>
                        </a:p>
                      </a:txBody>
                      <a:tcPr marL="74295" marR="74295" marT="37148" marB="37148" anchor="ctr">
                        <a:solidFill>
                          <a:schemeClr val="accent3">
                            <a:lumMod val="40000"/>
                            <a:lumOff val="60000"/>
                          </a:schemeClr>
                        </a:solidFill>
                      </a:tcPr>
                    </a:tc>
                    <a:tc>
                      <a:txBody>
                        <a:bodyPr/>
                        <a:lstStyle/>
                        <a:p>
                          <a:pPr algn="ctr"/>
                          <a:r>
                            <a:rPr lang="it-IT" sz="800" dirty="0"/>
                            <a:t>0.4259</a:t>
                          </a:r>
                          <a:endParaRPr lang="en-US" sz="800" noProof="0" dirty="0"/>
                        </a:p>
                      </a:txBody>
                      <a:tcPr marL="74295" marR="74295" marT="37148" marB="37148" anchor="ctr"/>
                    </a:tc>
                    <a:tc>
                      <a:txBody>
                        <a:bodyPr/>
                        <a:lstStyle/>
                        <a:p>
                          <a:pPr marL="0" algn="ctr" defTabSz="457200" rtl="0" eaLnBrk="1" latinLnBrk="0" hangingPunct="1"/>
                          <a:r>
                            <a:rPr lang="en-US" sz="800" kern="1200" noProof="0" dirty="0">
                              <a:solidFill>
                                <a:schemeClr val="dk1"/>
                              </a:solidFill>
                              <a:latin typeface="+mn-lt"/>
                              <a:ea typeface="+mn-ea"/>
                              <a:cs typeface="+mn-cs"/>
                            </a:rPr>
                            <a:t>67</a:t>
                          </a:r>
                        </a:p>
                      </a:txBody>
                      <a:tcPr marL="74295" marR="74295" marT="37148" marB="37148" anchor="ctr">
                        <a:solidFill>
                          <a:schemeClr val="accent3">
                            <a:lumMod val="40000"/>
                            <a:lumOff val="60000"/>
                          </a:schemeClr>
                        </a:solidFill>
                      </a:tcPr>
                    </a:tc>
                    <a:tc>
                      <a:txBody>
                        <a:bodyPr/>
                        <a:lstStyle/>
                        <a:p>
                          <a:pPr marL="0" algn="ctr" defTabSz="457200" rtl="0" eaLnBrk="1" latinLnBrk="0" hangingPunct="1"/>
                          <a:r>
                            <a:rPr lang="it-IT" sz="800" dirty="0"/>
                            <a:t>0.3994</a:t>
                          </a:r>
                          <a:endParaRPr lang="en-US" sz="800" kern="1200" noProof="0" dirty="0">
                            <a:solidFill>
                              <a:schemeClr val="dk1"/>
                            </a:solidFill>
                            <a:latin typeface="+mn-lt"/>
                            <a:ea typeface="+mn-ea"/>
                            <a:cs typeface="+mn-cs"/>
                          </a:endParaRPr>
                        </a:p>
                      </a:txBody>
                      <a:tcPr marL="74295" marR="74295" marT="37148" marB="37148" anchor="ctr"/>
                    </a:tc>
                    <a:extLst>
                      <a:ext uri="{0D108BD9-81ED-4DB2-BD59-A6C34878D82A}">
                        <a16:rowId xmlns:a16="http://schemas.microsoft.com/office/drawing/2014/main" val="2474745802"/>
                      </a:ext>
                    </a:extLst>
                  </a:tr>
                  <a:tr h="245048">
                    <a:tc>
                      <a:txBody>
                        <a:bodyPr/>
                        <a:lstStyle/>
                        <a:p>
                          <a:pPr algn="ctr"/>
                          <a:r>
                            <a:rPr lang="en-US" sz="800" noProof="0" dirty="0"/>
                            <a:t>4</a:t>
                          </a:r>
                        </a:p>
                      </a:txBody>
                      <a:tcPr marL="74295" marR="74295" marT="37148" marB="37148" anchor="ctr">
                        <a:solidFill>
                          <a:schemeClr val="accent3">
                            <a:lumMod val="40000"/>
                            <a:lumOff val="60000"/>
                          </a:schemeClr>
                        </a:solidFill>
                      </a:tcPr>
                    </a:tc>
                    <a:tc>
                      <a:txBody>
                        <a:bodyPr/>
                        <a:lstStyle/>
                        <a:p>
                          <a:pPr algn="ctr"/>
                          <a:r>
                            <a:rPr lang="en-US" sz="800" noProof="0" dirty="0"/>
                            <a:t>0.2609</a:t>
                          </a:r>
                        </a:p>
                      </a:txBody>
                      <a:tcPr marL="74295" marR="74295" marT="37148" marB="37148" anchor="ctr"/>
                    </a:tc>
                    <a:tc>
                      <a:txBody>
                        <a:bodyPr/>
                        <a:lstStyle/>
                        <a:p>
                          <a:pPr algn="ctr"/>
                          <a:r>
                            <a:rPr lang="en-US" sz="800" noProof="0" dirty="0"/>
                            <a:t>27</a:t>
                          </a:r>
                        </a:p>
                      </a:txBody>
                      <a:tcPr marL="74295" marR="74295" marT="37148" marB="37148" anchor="ctr">
                        <a:solidFill>
                          <a:schemeClr val="accent3">
                            <a:lumMod val="40000"/>
                            <a:lumOff val="60000"/>
                          </a:schemeClr>
                        </a:solidFill>
                      </a:tcPr>
                    </a:tc>
                    <a:tc>
                      <a:txBody>
                        <a:bodyPr/>
                        <a:lstStyle/>
                        <a:p>
                          <a:pPr algn="ctr"/>
                          <a:r>
                            <a:rPr lang="it-IT" sz="800" dirty="0"/>
                            <a:t>0.1303</a:t>
                          </a:r>
                          <a:endParaRPr lang="en-US" sz="800" noProof="0" dirty="0"/>
                        </a:p>
                      </a:txBody>
                      <a:tcPr marL="74295" marR="74295" marT="37148" marB="37148" anchor="ctr"/>
                    </a:tc>
                    <a:tc>
                      <a:txBody>
                        <a:bodyPr/>
                        <a:lstStyle/>
                        <a:p>
                          <a:pPr algn="ctr"/>
                          <a:r>
                            <a:rPr lang="en-US" sz="800" noProof="0" dirty="0"/>
                            <a:t>37</a:t>
                          </a:r>
                        </a:p>
                      </a:txBody>
                      <a:tcPr marL="74295" marR="74295" marT="37148" marB="37148" anchor="ctr">
                        <a:solidFill>
                          <a:schemeClr val="accent3">
                            <a:lumMod val="40000"/>
                            <a:lumOff val="60000"/>
                          </a:schemeClr>
                        </a:solidFill>
                      </a:tcPr>
                    </a:tc>
                    <a:tc>
                      <a:txBody>
                        <a:bodyPr/>
                        <a:lstStyle/>
                        <a:p>
                          <a:pPr algn="ctr"/>
                          <a:r>
                            <a:rPr lang="it-IT" sz="800" dirty="0"/>
                            <a:t>0.3966</a:t>
                          </a:r>
                          <a:endParaRPr lang="en-US" sz="800" noProof="0" dirty="0"/>
                        </a:p>
                      </a:txBody>
                      <a:tcPr marL="74295" marR="74295" marT="37148" marB="37148" anchor="ctr"/>
                    </a:tc>
                    <a:tc>
                      <a:txBody>
                        <a:bodyPr/>
                        <a:lstStyle/>
                        <a:p>
                          <a:pPr marL="0" algn="ctr" defTabSz="457200" rtl="0" eaLnBrk="1" latinLnBrk="0" hangingPunct="1"/>
                          <a:r>
                            <a:rPr lang="en-US" sz="800" kern="1200" noProof="0" dirty="0">
                              <a:solidFill>
                                <a:schemeClr val="dk1"/>
                              </a:solidFill>
                              <a:latin typeface="+mn-lt"/>
                              <a:ea typeface="+mn-ea"/>
                              <a:cs typeface="+mn-cs"/>
                            </a:rPr>
                            <a:t>68</a:t>
                          </a:r>
                        </a:p>
                      </a:txBody>
                      <a:tcPr marL="74295" marR="74295" marT="37148" marB="37148" anchor="ctr">
                        <a:solidFill>
                          <a:schemeClr val="accent3">
                            <a:lumMod val="40000"/>
                            <a:lumOff val="60000"/>
                          </a:schemeClr>
                        </a:solidFill>
                      </a:tcPr>
                    </a:tc>
                    <a:tc>
                      <a:txBody>
                        <a:bodyPr/>
                        <a:lstStyle/>
                        <a:p>
                          <a:pPr marL="0" algn="ctr" defTabSz="457200" rtl="0" eaLnBrk="1" latinLnBrk="0" hangingPunct="1"/>
                          <a:r>
                            <a:rPr lang="it-IT" sz="800" dirty="0"/>
                            <a:t>0.3853</a:t>
                          </a:r>
                          <a:endParaRPr lang="en-US" sz="800" kern="1200" noProof="0" dirty="0">
                            <a:solidFill>
                              <a:schemeClr val="dk1"/>
                            </a:solidFill>
                            <a:latin typeface="+mn-lt"/>
                            <a:ea typeface="+mn-ea"/>
                            <a:cs typeface="+mn-cs"/>
                          </a:endParaRPr>
                        </a:p>
                      </a:txBody>
                      <a:tcPr marL="74295" marR="74295" marT="37148" marB="37148" anchor="ctr"/>
                    </a:tc>
                    <a:extLst>
                      <a:ext uri="{0D108BD9-81ED-4DB2-BD59-A6C34878D82A}">
                        <a16:rowId xmlns:a16="http://schemas.microsoft.com/office/drawing/2014/main" val="2271106740"/>
                      </a:ext>
                    </a:extLst>
                  </a:tr>
                  <a:tr h="245048">
                    <a:tc>
                      <a:txBody>
                        <a:bodyPr/>
                        <a:lstStyle/>
                        <a:p>
                          <a:pPr algn="ctr"/>
                          <a:r>
                            <a:rPr lang="en-US" sz="800" noProof="0" dirty="0"/>
                            <a:t>5</a:t>
                          </a:r>
                        </a:p>
                      </a:txBody>
                      <a:tcPr marL="74295" marR="74295" marT="37148" marB="37148" anchor="ctr">
                        <a:solidFill>
                          <a:schemeClr val="accent3">
                            <a:lumMod val="40000"/>
                            <a:lumOff val="60000"/>
                          </a:schemeClr>
                        </a:solidFill>
                      </a:tcPr>
                    </a:tc>
                    <a:tc>
                      <a:txBody>
                        <a:bodyPr/>
                        <a:lstStyle/>
                        <a:p>
                          <a:pPr algn="ctr"/>
                          <a:r>
                            <a:rPr lang="en-US" sz="800" noProof="0" dirty="0"/>
                            <a:t>0.2609</a:t>
                          </a:r>
                        </a:p>
                      </a:txBody>
                      <a:tcPr marL="74295" marR="74295" marT="37148" marB="37148" anchor="ctr"/>
                    </a:tc>
                    <a:tc>
                      <a:txBody>
                        <a:bodyPr/>
                        <a:lstStyle/>
                        <a:p>
                          <a:pPr algn="ctr"/>
                          <a:r>
                            <a:rPr lang="en-US" sz="800" noProof="0" dirty="0"/>
                            <a:t>21</a:t>
                          </a:r>
                        </a:p>
                      </a:txBody>
                      <a:tcPr marL="74295" marR="74295" marT="37148" marB="37148" anchor="ctr">
                        <a:solidFill>
                          <a:schemeClr val="accent3">
                            <a:lumMod val="40000"/>
                            <a:lumOff val="60000"/>
                          </a:schemeClr>
                        </a:solidFill>
                      </a:tcPr>
                    </a:tc>
                    <a:tc>
                      <a:txBody>
                        <a:bodyPr/>
                        <a:lstStyle/>
                        <a:p>
                          <a:pPr algn="ctr"/>
                          <a:r>
                            <a:rPr lang="it-IT" sz="800" dirty="0"/>
                            <a:t>0.1213</a:t>
                          </a:r>
                          <a:endParaRPr lang="en-US" sz="800" noProof="0" dirty="0"/>
                        </a:p>
                      </a:txBody>
                      <a:tcPr marL="74295" marR="74295" marT="37148" marB="37148" anchor="ctr"/>
                    </a:tc>
                    <a:tc>
                      <a:txBody>
                        <a:bodyPr/>
                        <a:lstStyle/>
                        <a:p>
                          <a:pPr algn="ctr"/>
                          <a:r>
                            <a:rPr lang="en-US" sz="800" noProof="0" dirty="0"/>
                            <a:t>43</a:t>
                          </a:r>
                        </a:p>
                      </a:txBody>
                      <a:tcPr marL="74295" marR="74295" marT="37148" marB="37148" anchor="ctr">
                        <a:solidFill>
                          <a:schemeClr val="accent3">
                            <a:lumMod val="40000"/>
                            <a:lumOff val="60000"/>
                          </a:schemeClr>
                        </a:solidFill>
                      </a:tcPr>
                    </a:tc>
                    <a:tc>
                      <a:txBody>
                        <a:bodyPr/>
                        <a:lstStyle/>
                        <a:p>
                          <a:pPr algn="ctr"/>
                          <a:r>
                            <a:rPr lang="it-IT" sz="800" dirty="0"/>
                            <a:t>0.3920</a:t>
                          </a:r>
                          <a:endParaRPr lang="en-US" sz="800" noProof="0" dirty="0"/>
                        </a:p>
                      </a:txBody>
                      <a:tcPr marL="74295" marR="74295" marT="37148" marB="37148" anchor="ctr"/>
                    </a:tc>
                    <a:tc>
                      <a:txBody>
                        <a:bodyPr/>
                        <a:lstStyle/>
                        <a:p>
                          <a:pPr algn="ctr"/>
                          <a:r>
                            <a:rPr lang="en-US" sz="800" noProof="0" dirty="0"/>
                            <a:t>45</a:t>
                          </a:r>
                        </a:p>
                      </a:txBody>
                      <a:tcPr marL="74295" marR="74295" marT="37148" marB="37148" anchor="ctr">
                        <a:solidFill>
                          <a:schemeClr val="accent3">
                            <a:lumMod val="40000"/>
                            <a:lumOff val="60000"/>
                          </a:schemeClr>
                        </a:solidFill>
                      </a:tcPr>
                    </a:tc>
                    <a:tc>
                      <a:txBody>
                        <a:bodyPr/>
                        <a:lstStyle/>
                        <a:p>
                          <a:pPr algn="ctr"/>
                          <a:r>
                            <a:rPr lang="it-IT" sz="800" dirty="0"/>
                            <a:t>0.3819</a:t>
                          </a:r>
                          <a:endParaRPr lang="en-US" sz="800" noProof="0" dirty="0"/>
                        </a:p>
                      </a:txBody>
                      <a:tcPr marL="74295" marR="74295" marT="37148" marB="37148" anchor="ctr"/>
                    </a:tc>
                    <a:extLst>
                      <a:ext uri="{0D108BD9-81ED-4DB2-BD59-A6C34878D82A}">
                        <a16:rowId xmlns:a16="http://schemas.microsoft.com/office/drawing/2014/main" val="4176135848"/>
                      </a:ext>
                    </a:extLst>
                  </a:tr>
                  <a:tr h="245048">
                    <a:tc>
                      <a:txBody>
                        <a:bodyPr/>
                        <a:lstStyle/>
                        <a:p>
                          <a:pPr algn="ctr"/>
                          <a:r>
                            <a:rPr lang="en-US" sz="800" noProof="0" dirty="0"/>
                            <a:t>27</a:t>
                          </a:r>
                        </a:p>
                      </a:txBody>
                      <a:tcPr marL="74295" marR="74295" marT="37148" marB="37148" anchor="ctr">
                        <a:solidFill>
                          <a:schemeClr val="accent3">
                            <a:lumMod val="40000"/>
                            <a:lumOff val="60000"/>
                          </a:schemeClr>
                        </a:solidFill>
                      </a:tcPr>
                    </a:tc>
                    <a:tc>
                      <a:txBody>
                        <a:bodyPr/>
                        <a:lstStyle/>
                        <a:p>
                          <a:pPr algn="ctr"/>
                          <a:r>
                            <a:rPr lang="en-US" sz="800" noProof="0" dirty="0"/>
                            <a:t>0.2609</a:t>
                          </a:r>
                        </a:p>
                      </a:txBody>
                      <a:tcPr marL="74295" marR="74295" marT="37148" marB="37148" anchor="ctr"/>
                    </a:tc>
                    <a:tc>
                      <a:txBody>
                        <a:bodyPr/>
                        <a:lstStyle/>
                        <a:p>
                          <a:pPr algn="ctr"/>
                          <a:r>
                            <a:rPr lang="en-US" sz="800" noProof="0" dirty="0"/>
                            <a:t>46</a:t>
                          </a:r>
                        </a:p>
                      </a:txBody>
                      <a:tcPr marL="74295" marR="74295" marT="37148" marB="37148" anchor="ctr">
                        <a:solidFill>
                          <a:schemeClr val="accent3">
                            <a:lumMod val="40000"/>
                            <a:lumOff val="60000"/>
                          </a:schemeClr>
                        </a:solidFill>
                      </a:tcPr>
                    </a:tc>
                    <a:tc>
                      <a:txBody>
                        <a:bodyPr/>
                        <a:lstStyle/>
                        <a:p>
                          <a:pPr algn="ctr"/>
                          <a:r>
                            <a:rPr lang="it-IT" sz="800" dirty="0"/>
                            <a:t>0.1179</a:t>
                          </a:r>
                          <a:endParaRPr lang="en-US" sz="800" noProof="0" dirty="0"/>
                        </a:p>
                      </a:txBody>
                      <a:tcPr marL="74295" marR="74295" marT="37148" marB="37148" anchor="ctr"/>
                    </a:tc>
                    <a:tc>
                      <a:txBody>
                        <a:bodyPr/>
                        <a:lstStyle/>
                        <a:p>
                          <a:pPr algn="ctr"/>
                          <a:r>
                            <a:rPr lang="en-US" sz="800" noProof="0" dirty="0"/>
                            <a:t>45</a:t>
                          </a:r>
                        </a:p>
                      </a:txBody>
                      <a:tcPr marL="74295" marR="74295" marT="37148" marB="37148" anchor="ctr">
                        <a:solidFill>
                          <a:schemeClr val="accent3">
                            <a:lumMod val="40000"/>
                            <a:lumOff val="60000"/>
                          </a:schemeClr>
                        </a:solidFill>
                      </a:tcPr>
                    </a:tc>
                    <a:tc>
                      <a:txBody>
                        <a:bodyPr/>
                        <a:lstStyle/>
                        <a:p>
                          <a:pPr algn="ctr"/>
                          <a:r>
                            <a:rPr lang="it-IT" sz="800" dirty="0"/>
                            <a:t>0.3812</a:t>
                          </a:r>
                          <a:endParaRPr lang="en-US" sz="800" noProof="0" dirty="0"/>
                        </a:p>
                      </a:txBody>
                      <a:tcPr marL="74295" marR="74295" marT="37148" marB="37148" anchor="ctr"/>
                    </a:tc>
                    <a:tc>
                      <a:txBody>
                        <a:bodyPr/>
                        <a:lstStyle/>
                        <a:p>
                          <a:pPr algn="ctr"/>
                          <a:r>
                            <a:rPr lang="en-US" sz="800" noProof="0" dirty="0"/>
                            <a:t>28</a:t>
                          </a:r>
                        </a:p>
                      </a:txBody>
                      <a:tcPr marL="74295" marR="74295" marT="37148" marB="37148" anchor="ctr">
                        <a:solidFill>
                          <a:schemeClr val="accent3">
                            <a:lumMod val="40000"/>
                            <a:lumOff val="60000"/>
                          </a:schemeClr>
                        </a:solidFill>
                      </a:tcPr>
                    </a:tc>
                    <a:tc>
                      <a:txBody>
                        <a:bodyPr/>
                        <a:lstStyle/>
                        <a:p>
                          <a:pPr algn="ctr"/>
                          <a:r>
                            <a:rPr lang="en-US" sz="800" noProof="0" dirty="0"/>
                            <a:t>0.3779</a:t>
                          </a:r>
                        </a:p>
                      </a:txBody>
                      <a:tcPr marL="74295" marR="74295" marT="37148" marB="37148" anchor="ctr"/>
                    </a:tc>
                    <a:extLst>
                      <a:ext uri="{0D108BD9-81ED-4DB2-BD59-A6C34878D82A}">
                        <a16:rowId xmlns:a16="http://schemas.microsoft.com/office/drawing/2014/main" val="1173187872"/>
                      </a:ext>
                    </a:extLst>
                  </a:tr>
                </a:tbl>
              </a:graphicData>
            </a:graphic>
          </p:graphicFrame>
        </mc:Choice>
        <mc:Fallback>
          <p:graphicFrame>
            <p:nvGraphicFramePr>
              <p:cNvPr id="4" name="Tabella 3">
                <a:extLst>
                  <a:ext uri="{FF2B5EF4-FFF2-40B4-BE49-F238E27FC236}">
                    <a16:creationId xmlns:a16="http://schemas.microsoft.com/office/drawing/2014/main" id="{D84D99A3-7584-A2E9-EF58-7896C90F4AC0}"/>
                  </a:ext>
                </a:extLst>
              </p:cNvPr>
              <p:cNvGraphicFramePr>
                <a:graphicFrameLocks noGrp="1"/>
              </p:cNvGraphicFramePr>
              <p:nvPr>
                <p:extLst>
                  <p:ext uri="{D42A27DB-BD31-4B8C-83A1-F6EECF244321}">
                    <p14:modId xmlns:p14="http://schemas.microsoft.com/office/powerpoint/2010/main" val="1751565344"/>
                  </p:ext>
                </p:extLst>
              </p:nvPr>
            </p:nvGraphicFramePr>
            <p:xfrm>
              <a:off x="472217" y="5039837"/>
              <a:ext cx="4480773" cy="1470288"/>
            </p:xfrm>
            <a:graphic>
              <a:graphicData uri="http://schemas.openxmlformats.org/drawingml/2006/table">
                <a:tbl>
                  <a:tblPr firstRow="1" bandRow="1">
                    <a:tableStyleId>{5C22544A-7EE6-4342-B048-85BDC9FD1C3A}</a:tableStyleId>
                  </a:tblPr>
                  <a:tblGrid>
                    <a:gridCol w="486529">
                      <a:extLst>
                        <a:ext uri="{9D8B030D-6E8A-4147-A177-3AD203B41FA5}">
                          <a16:colId xmlns:a16="http://schemas.microsoft.com/office/drawing/2014/main" val="552600869"/>
                        </a:ext>
                      </a:extLst>
                    </a:gridCol>
                    <a:gridCol w="624133">
                      <a:extLst>
                        <a:ext uri="{9D8B030D-6E8A-4147-A177-3AD203B41FA5}">
                          <a16:colId xmlns:a16="http://schemas.microsoft.com/office/drawing/2014/main" val="3988749478"/>
                        </a:ext>
                      </a:extLst>
                    </a:gridCol>
                    <a:gridCol w="486529">
                      <a:extLst>
                        <a:ext uri="{9D8B030D-6E8A-4147-A177-3AD203B41FA5}">
                          <a16:colId xmlns:a16="http://schemas.microsoft.com/office/drawing/2014/main" val="1832167193"/>
                        </a:ext>
                      </a:extLst>
                    </a:gridCol>
                    <a:gridCol w="618690">
                      <a:extLst>
                        <a:ext uri="{9D8B030D-6E8A-4147-A177-3AD203B41FA5}">
                          <a16:colId xmlns:a16="http://schemas.microsoft.com/office/drawing/2014/main" val="2858435919"/>
                        </a:ext>
                      </a:extLst>
                    </a:gridCol>
                    <a:gridCol w="486529">
                      <a:extLst>
                        <a:ext uri="{9D8B030D-6E8A-4147-A177-3AD203B41FA5}">
                          <a16:colId xmlns:a16="http://schemas.microsoft.com/office/drawing/2014/main" val="4022348348"/>
                        </a:ext>
                      </a:extLst>
                    </a:gridCol>
                    <a:gridCol w="609037">
                      <a:extLst>
                        <a:ext uri="{9D8B030D-6E8A-4147-A177-3AD203B41FA5}">
                          <a16:colId xmlns:a16="http://schemas.microsoft.com/office/drawing/2014/main" val="4180909743"/>
                        </a:ext>
                      </a:extLst>
                    </a:gridCol>
                    <a:gridCol w="429687">
                      <a:extLst>
                        <a:ext uri="{9D8B030D-6E8A-4147-A177-3AD203B41FA5}">
                          <a16:colId xmlns:a16="http://schemas.microsoft.com/office/drawing/2014/main" val="2167398928"/>
                        </a:ext>
                      </a:extLst>
                    </a:gridCol>
                    <a:gridCol w="739639">
                      <a:extLst>
                        <a:ext uri="{9D8B030D-6E8A-4147-A177-3AD203B41FA5}">
                          <a16:colId xmlns:a16="http://schemas.microsoft.com/office/drawing/2014/main" val="2344532440"/>
                        </a:ext>
                      </a:extLst>
                    </a:gridCol>
                  </a:tblGrid>
                  <a:tr h="245048">
                    <a:tc>
                      <a:txBody>
                        <a:bodyPr/>
                        <a:lstStyle/>
                        <a:p>
                          <a:endParaRPr lang="it-IT"/>
                        </a:p>
                      </a:txBody>
                      <a:tcPr marL="74295" marR="74295" marT="37148" marB="37148" anchor="ctr">
                        <a:blipFill>
                          <a:blip r:embed="rId4"/>
                          <a:stretch>
                            <a:fillRect l="-2632" r="-836842" b="-495000"/>
                          </a:stretch>
                        </a:blipFill>
                      </a:tcPr>
                    </a:tc>
                    <a:tc>
                      <a:txBody>
                        <a:bodyPr/>
                        <a:lstStyle/>
                        <a:p>
                          <a:endParaRPr lang="it-IT"/>
                        </a:p>
                      </a:txBody>
                      <a:tcPr marL="74295" marR="74295" marT="37148" marB="37148" anchor="ctr">
                        <a:blipFill>
                          <a:blip r:embed="rId4"/>
                          <a:stretch>
                            <a:fillRect l="-79592" r="-548980" b="-495000"/>
                          </a:stretch>
                        </a:blipFill>
                      </a:tcPr>
                    </a:tc>
                    <a:tc>
                      <a:txBody>
                        <a:bodyPr/>
                        <a:lstStyle/>
                        <a:p>
                          <a:endParaRPr lang="it-IT"/>
                        </a:p>
                      </a:txBody>
                      <a:tcPr marL="74295" marR="74295" marT="37148" marB="37148" anchor="ctr">
                        <a:blipFill>
                          <a:blip r:embed="rId4"/>
                          <a:stretch>
                            <a:fillRect l="-225641" r="-589744" b="-495000"/>
                          </a:stretch>
                        </a:blipFill>
                      </a:tcPr>
                    </a:tc>
                    <a:tc>
                      <a:txBody>
                        <a:bodyPr/>
                        <a:lstStyle/>
                        <a:p>
                          <a:endParaRPr lang="it-IT"/>
                        </a:p>
                      </a:txBody>
                      <a:tcPr marL="74295" marR="74295" marT="37148" marB="37148" anchor="ctr">
                        <a:blipFill>
                          <a:blip r:embed="rId4"/>
                          <a:stretch>
                            <a:fillRect l="-259184" r="-369388" b="-495000"/>
                          </a:stretch>
                        </a:blipFill>
                      </a:tcPr>
                    </a:tc>
                    <a:tc>
                      <a:txBody>
                        <a:bodyPr/>
                        <a:lstStyle/>
                        <a:p>
                          <a:endParaRPr lang="it-IT"/>
                        </a:p>
                      </a:txBody>
                      <a:tcPr marL="74295" marR="74295" marT="37148" marB="37148" anchor="ctr">
                        <a:blipFill>
                          <a:blip r:embed="rId4"/>
                          <a:stretch>
                            <a:fillRect l="-463158" r="-376316" b="-495000"/>
                          </a:stretch>
                        </a:blipFill>
                      </a:tcPr>
                    </a:tc>
                    <a:tc>
                      <a:txBody>
                        <a:bodyPr/>
                        <a:lstStyle/>
                        <a:p>
                          <a:endParaRPr lang="it-IT"/>
                        </a:p>
                      </a:txBody>
                      <a:tcPr marL="74295" marR="74295" marT="37148" marB="37148" anchor="ctr">
                        <a:blipFill>
                          <a:blip r:embed="rId4"/>
                          <a:stretch>
                            <a:fillRect l="-445833" r="-197917" b="-495000"/>
                          </a:stretch>
                        </a:blipFill>
                      </a:tcPr>
                    </a:tc>
                    <a:tc>
                      <a:txBody>
                        <a:bodyPr/>
                        <a:lstStyle/>
                        <a:p>
                          <a:endParaRPr lang="it-IT"/>
                        </a:p>
                      </a:txBody>
                      <a:tcPr marL="74295" marR="74295" marT="37148" marB="37148" anchor="ctr">
                        <a:blipFill>
                          <a:blip r:embed="rId4"/>
                          <a:stretch>
                            <a:fillRect l="-770588" r="-179412" b="-495000"/>
                          </a:stretch>
                        </a:blipFill>
                      </a:tcPr>
                    </a:tc>
                    <a:tc>
                      <a:txBody>
                        <a:bodyPr/>
                        <a:lstStyle/>
                        <a:p>
                          <a:endParaRPr lang="it-IT"/>
                        </a:p>
                      </a:txBody>
                      <a:tcPr marL="74295" marR="74295" marT="37148" marB="37148" anchor="ctr">
                        <a:blipFill>
                          <a:blip r:embed="rId4"/>
                          <a:stretch>
                            <a:fillRect l="-510345" r="-5172" b="-495000"/>
                          </a:stretch>
                        </a:blipFill>
                      </a:tcPr>
                    </a:tc>
                    <a:extLst>
                      <a:ext uri="{0D108BD9-81ED-4DB2-BD59-A6C34878D82A}">
                        <a16:rowId xmlns:a16="http://schemas.microsoft.com/office/drawing/2014/main" val="622122683"/>
                      </a:ext>
                    </a:extLst>
                  </a:tr>
                  <a:tr h="245048">
                    <a:tc>
                      <a:txBody>
                        <a:bodyPr/>
                        <a:lstStyle/>
                        <a:p>
                          <a:pPr algn="ctr"/>
                          <a:r>
                            <a:rPr lang="en-US" sz="800" noProof="0" dirty="0"/>
                            <a:t>28</a:t>
                          </a:r>
                        </a:p>
                      </a:txBody>
                      <a:tcPr marL="74295" marR="74295" marT="37148" marB="37148" anchor="ctr">
                        <a:solidFill>
                          <a:schemeClr val="accent3">
                            <a:lumMod val="40000"/>
                            <a:lumOff val="60000"/>
                          </a:schemeClr>
                        </a:solidFill>
                      </a:tcPr>
                    </a:tc>
                    <a:tc>
                      <a:txBody>
                        <a:bodyPr/>
                        <a:lstStyle/>
                        <a:p>
                          <a:pPr algn="ctr"/>
                          <a:r>
                            <a:rPr lang="it-IT" sz="800" dirty="0"/>
                            <a:t>0.3333</a:t>
                          </a:r>
                          <a:endParaRPr lang="en-US" sz="800" noProof="0" dirty="0"/>
                        </a:p>
                      </a:txBody>
                      <a:tcPr marL="74295" marR="74295" marT="37148" marB="37148" anchor="ctr"/>
                    </a:tc>
                    <a:tc>
                      <a:txBody>
                        <a:bodyPr/>
                        <a:lstStyle/>
                        <a:p>
                          <a:pPr algn="ctr"/>
                          <a:r>
                            <a:rPr lang="en-US" sz="800" noProof="0" dirty="0"/>
                            <a:t>37</a:t>
                          </a:r>
                        </a:p>
                      </a:txBody>
                      <a:tcPr marL="74295" marR="74295" marT="37148" marB="37148" anchor="ctr">
                        <a:solidFill>
                          <a:schemeClr val="accent3">
                            <a:lumMod val="40000"/>
                            <a:lumOff val="60000"/>
                          </a:schemeClr>
                        </a:solidFill>
                      </a:tcPr>
                    </a:tc>
                    <a:tc>
                      <a:txBody>
                        <a:bodyPr/>
                        <a:lstStyle/>
                        <a:p>
                          <a:pPr algn="ctr"/>
                          <a:r>
                            <a:rPr lang="it-IT" sz="800" dirty="0"/>
                            <a:t>0.2430</a:t>
                          </a:r>
                          <a:endParaRPr lang="en-US" sz="800" noProof="0" dirty="0"/>
                        </a:p>
                      </a:txBody>
                      <a:tcPr marL="74295" marR="74295" marT="37148" marB="37148" anchor="ctr"/>
                    </a:tc>
                    <a:tc>
                      <a:txBody>
                        <a:bodyPr/>
                        <a:lstStyle/>
                        <a:p>
                          <a:pPr algn="ctr"/>
                          <a:r>
                            <a:rPr lang="en-US" sz="800" noProof="0" dirty="0"/>
                            <a:t>28</a:t>
                          </a:r>
                        </a:p>
                      </a:txBody>
                      <a:tcPr marL="74295" marR="74295" marT="37148" marB="37148" anchor="ctr">
                        <a:solidFill>
                          <a:schemeClr val="accent3">
                            <a:lumMod val="40000"/>
                            <a:lumOff val="60000"/>
                          </a:schemeClr>
                        </a:solidFill>
                      </a:tcPr>
                    </a:tc>
                    <a:tc>
                      <a:txBody>
                        <a:bodyPr/>
                        <a:lstStyle/>
                        <a:p>
                          <a:pPr algn="ctr"/>
                          <a:r>
                            <a:rPr lang="it-IT" sz="800" dirty="0"/>
                            <a:t>0.4792</a:t>
                          </a:r>
                          <a:endParaRPr lang="en-US" sz="800" noProof="0" dirty="0"/>
                        </a:p>
                      </a:txBody>
                      <a:tcPr marL="74295" marR="74295" marT="37148" marB="37148" anchor="ctr"/>
                    </a:tc>
                    <a:tc>
                      <a:txBody>
                        <a:bodyPr/>
                        <a:lstStyle/>
                        <a:p>
                          <a:pPr marL="0" algn="ctr" defTabSz="457200" rtl="0" eaLnBrk="1" latinLnBrk="0" hangingPunct="1"/>
                          <a:r>
                            <a:rPr lang="en-US" sz="800" kern="1200" noProof="0" dirty="0">
                              <a:solidFill>
                                <a:schemeClr val="dk1"/>
                              </a:solidFill>
                              <a:latin typeface="+mn-lt"/>
                              <a:ea typeface="+mn-ea"/>
                              <a:cs typeface="+mn-cs"/>
                            </a:rPr>
                            <a:t>46</a:t>
                          </a:r>
                        </a:p>
                      </a:txBody>
                      <a:tcPr marL="74295" marR="74295" marT="37148" marB="37148" anchor="ctr">
                        <a:solidFill>
                          <a:schemeClr val="accent3">
                            <a:lumMod val="40000"/>
                            <a:lumOff val="60000"/>
                          </a:schemeClr>
                        </a:solidFill>
                      </a:tcPr>
                    </a:tc>
                    <a:tc>
                      <a:txBody>
                        <a:bodyPr/>
                        <a:lstStyle/>
                        <a:p>
                          <a:pPr marL="0" algn="ctr" defTabSz="457200" rtl="0" eaLnBrk="1" latinLnBrk="0" hangingPunct="1"/>
                          <a:r>
                            <a:rPr lang="it-IT" sz="800" dirty="0"/>
                            <a:t>0.4173</a:t>
                          </a:r>
                          <a:endParaRPr lang="en-US" sz="800" kern="1200" noProof="0" dirty="0">
                            <a:solidFill>
                              <a:schemeClr val="dk1"/>
                            </a:solidFill>
                            <a:latin typeface="+mn-lt"/>
                            <a:ea typeface="+mn-ea"/>
                            <a:cs typeface="+mn-cs"/>
                          </a:endParaRPr>
                        </a:p>
                      </a:txBody>
                      <a:tcPr marL="74295" marR="74295" marT="37148" marB="37148" anchor="ctr"/>
                    </a:tc>
                    <a:extLst>
                      <a:ext uri="{0D108BD9-81ED-4DB2-BD59-A6C34878D82A}">
                        <a16:rowId xmlns:a16="http://schemas.microsoft.com/office/drawing/2014/main" val="2784364939"/>
                      </a:ext>
                    </a:extLst>
                  </a:tr>
                  <a:tr h="245048">
                    <a:tc>
                      <a:txBody>
                        <a:bodyPr/>
                        <a:lstStyle/>
                        <a:p>
                          <a:pPr algn="ctr"/>
                          <a:r>
                            <a:rPr lang="en-US" sz="800" noProof="0" dirty="0"/>
                            <a:t>46</a:t>
                          </a:r>
                        </a:p>
                      </a:txBody>
                      <a:tcPr marL="74295" marR="74295" marT="37148" marB="37148" anchor="ctr">
                        <a:solidFill>
                          <a:schemeClr val="accent3">
                            <a:lumMod val="40000"/>
                            <a:lumOff val="60000"/>
                          </a:schemeClr>
                        </a:solidFill>
                      </a:tcPr>
                    </a:tc>
                    <a:tc>
                      <a:txBody>
                        <a:bodyPr/>
                        <a:lstStyle/>
                        <a:p>
                          <a:pPr algn="ctr"/>
                          <a:r>
                            <a:rPr lang="en-US" sz="800" noProof="0" dirty="0"/>
                            <a:t>0.3188</a:t>
                          </a:r>
                        </a:p>
                      </a:txBody>
                      <a:tcPr marL="74295" marR="74295" marT="37148" marB="37148" anchor="ctr"/>
                    </a:tc>
                    <a:tc>
                      <a:txBody>
                        <a:bodyPr/>
                        <a:lstStyle/>
                        <a:p>
                          <a:pPr algn="ctr"/>
                          <a:r>
                            <a:rPr lang="en-US" sz="800" noProof="0" dirty="0"/>
                            <a:t>57</a:t>
                          </a:r>
                        </a:p>
                      </a:txBody>
                      <a:tcPr marL="74295" marR="74295" marT="37148" marB="37148" anchor="ctr">
                        <a:solidFill>
                          <a:schemeClr val="accent3">
                            <a:lumMod val="40000"/>
                            <a:lumOff val="60000"/>
                          </a:schemeClr>
                        </a:solidFill>
                      </a:tcPr>
                    </a:tc>
                    <a:tc>
                      <a:txBody>
                        <a:bodyPr/>
                        <a:lstStyle/>
                        <a:p>
                          <a:pPr algn="ctr"/>
                          <a:r>
                            <a:rPr lang="it-IT" sz="800" dirty="0"/>
                            <a:t>0.1959</a:t>
                          </a:r>
                          <a:endParaRPr lang="en-US" sz="800" noProof="0" dirty="0"/>
                        </a:p>
                      </a:txBody>
                      <a:tcPr marL="74295" marR="74295" marT="37148" marB="37148" anchor="ctr"/>
                    </a:tc>
                    <a:tc>
                      <a:txBody>
                        <a:bodyPr/>
                        <a:lstStyle/>
                        <a:p>
                          <a:pPr algn="ctr"/>
                          <a:r>
                            <a:rPr lang="en-US" sz="800" noProof="0" dirty="0"/>
                            <a:t>46</a:t>
                          </a:r>
                        </a:p>
                      </a:txBody>
                      <a:tcPr marL="74295" marR="74295" marT="37148" marB="37148" anchor="ctr">
                        <a:solidFill>
                          <a:schemeClr val="accent3">
                            <a:lumMod val="40000"/>
                            <a:lumOff val="60000"/>
                          </a:schemeClr>
                        </a:solidFill>
                      </a:tcPr>
                    </a:tc>
                    <a:tc>
                      <a:txBody>
                        <a:bodyPr/>
                        <a:lstStyle/>
                        <a:p>
                          <a:pPr algn="ctr"/>
                          <a:r>
                            <a:rPr lang="it-IT" sz="800" dirty="0"/>
                            <a:t>0.4259</a:t>
                          </a:r>
                          <a:endParaRPr lang="en-US" sz="800" noProof="0" dirty="0"/>
                        </a:p>
                      </a:txBody>
                      <a:tcPr marL="74295" marR="74295" marT="37148" marB="37148" anchor="ctr"/>
                    </a:tc>
                    <a:tc>
                      <a:txBody>
                        <a:bodyPr/>
                        <a:lstStyle/>
                        <a:p>
                          <a:pPr marL="0" algn="ctr" defTabSz="457200" rtl="0" eaLnBrk="1" latinLnBrk="0" hangingPunct="1"/>
                          <a:r>
                            <a:rPr lang="en-US" sz="800" kern="1200" noProof="0" dirty="0">
                              <a:solidFill>
                                <a:schemeClr val="dk1"/>
                              </a:solidFill>
                              <a:latin typeface="+mn-lt"/>
                              <a:ea typeface="+mn-ea"/>
                              <a:cs typeface="+mn-cs"/>
                            </a:rPr>
                            <a:t>67</a:t>
                          </a:r>
                        </a:p>
                      </a:txBody>
                      <a:tcPr marL="74295" marR="74295" marT="37148" marB="37148" anchor="ctr">
                        <a:solidFill>
                          <a:schemeClr val="accent3">
                            <a:lumMod val="40000"/>
                            <a:lumOff val="60000"/>
                          </a:schemeClr>
                        </a:solidFill>
                      </a:tcPr>
                    </a:tc>
                    <a:tc>
                      <a:txBody>
                        <a:bodyPr/>
                        <a:lstStyle/>
                        <a:p>
                          <a:pPr marL="0" algn="ctr" defTabSz="457200" rtl="0" eaLnBrk="1" latinLnBrk="0" hangingPunct="1"/>
                          <a:r>
                            <a:rPr lang="it-IT" sz="800" dirty="0"/>
                            <a:t>0.3994</a:t>
                          </a:r>
                          <a:endParaRPr lang="en-US" sz="800" kern="1200" noProof="0" dirty="0">
                            <a:solidFill>
                              <a:schemeClr val="dk1"/>
                            </a:solidFill>
                            <a:latin typeface="+mn-lt"/>
                            <a:ea typeface="+mn-ea"/>
                            <a:cs typeface="+mn-cs"/>
                          </a:endParaRPr>
                        </a:p>
                      </a:txBody>
                      <a:tcPr marL="74295" marR="74295" marT="37148" marB="37148" anchor="ctr"/>
                    </a:tc>
                    <a:extLst>
                      <a:ext uri="{0D108BD9-81ED-4DB2-BD59-A6C34878D82A}">
                        <a16:rowId xmlns:a16="http://schemas.microsoft.com/office/drawing/2014/main" val="2474745802"/>
                      </a:ext>
                    </a:extLst>
                  </a:tr>
                  <a:tr h="245048">
                    <a:tc>
                      <a:txBody>
                        <a:bodyPr/>
                        <a:lstStyle/>
                        <a:p>
                          <a:pPr algn="ctr"/>
                          <a:r>
                            <a:rPr lang="en-US" sz="800" noProof="0" dirty="0"/>
                            <a:t>4</a:t>
                          </a:r>
                        </a:p>
                      </a:txBody>
                      <a:tcPr marL="74295" marR="74295" marT="37148" marB="37148" anchor="ctr">
                        <a:solidFill>
                          <a:schemeClr val="accent3">
                            <a:lumMod val="40000"/>
                            <a:lumOff val="60000"/>
                          </a:schemeClr>
                        </a:solidFill>
                      </a:tcPr>
                    </a:tc>
                    <a:tc>
                      <a:txBody>
                        <a:bodyPr/>
                        <a:lstStyle/>
                        <a:p>
                          <a:pPr algn="ctr"/>
                          <a:r>
                            <a:rPr lang="en-US" sz="800" noProof="0" dirty="0"/>
                            <a:t>0.2609</a:t>
                          </a:r>
                        </a:p>
                      </a:txBody>
                      <a:tcPr marL="74295" marR="74295" marT="37148" marB="37148" anchor="ctr"/>
                    </a:tc>
                    <a:tc>
                      <a:txBody>
                        <a:bodyPr/>
                        <a:lstStyle/>
                        <a:p>
                          <a:pPr algn="ctr"/>
                          <a:r>
                            <a:rPr lang="en-US" sz="800" noProof="0" dirty="0"/>
                            <a:t>27</a:t>
                          </a:r>
                        </a:p>
                      </a:txBody>
                      <a:tcPr marL="74295" marR="74295" marT="37148" marB="37148" anchor="ctr">
                        <a:solidFill>
                          <a:schemeClr val="accent3">
                            <a:lumMod val="40000"/>
                            <a:lumOff val="60000"/>
                          </a:schemeClr>
                        </a:solidFill>
                      </a:tcPr>
                    </a:tc>
                    <a:tc>
                      <a:txBody>
                        <a:bodyPr/>
                        <a:lstStyle/>
                        <a:p>
                          <a:pPr algn="ctr"/>
                          <a:r>
                            <a:rPr lang="it-IT" sz="800" dirty="0"/>
                            <a:t>0.1303</a:t>
                          </a:r>
                          <a:endParaRPr lang="en-US" sz="800" noProof="0" dirty="0"/>
                        </a:p>
                      </a:txBody>
                      <a:tcPr marL="74295" marR="74295" marT="37148" marB="37148" anchor="ctr"/>
                    </a:tc>
                    <a:tc>
                      <a:txBody>
                        <a:bodyPr/>
                        <a:lstStyle/>
                        <a:p>
                          <a:pPr algn="ctr"/>
                          <a:r>
                            <a:rPr lang="en-US" sz="800" noProof="0" dirty="0"/>
                            <a:t>37</a:t>
                          </a:r>
                        </a:p>
                      </a:txBody>
                      <a:tcPr marL="74295" marR="74295" marT="37148" marB="37148" anchor="ctr">
                        <a:solidFill>
                          <a:schemeClr val="accent3">
                            <a:lumMod val="40000"/>
                            <a:lumOff val="60000"/>
                          </a:schemeClr>
                        </a:solidFill>
                      </a:tcPr>
                    </a:tc>
                    <a:tc>
                      <a:txBody>
                        <a:bodyPr/>
                        <a:lstStyle/>
                        <a:p>
                          <a:pPr algn="ctr"/>
                          <a:r>
                            <a:rPr lang="it-IT" sz="800" dirty="0"/>
                            <a:t>0.3966</a:t>
                          </a:r>
                          <a:endParaRPr lang="en-US" sz="800" noProof="0" dirty="0"/>
                        </a:p>
                      </a:txBody>
                      <a:tcPr marL="74295" marR="74295" marT="37148" marB="37148" anchor="ctr"/>
                    </a:tc>
                    <a:tc>
                      <a:txBody>
                        <a:bodyPr/>
                        <a:lstStyle/>
                        <a:p>
                          <a:pPr marL="0" algn="ctr" defTabSz="457200" rtl="0" eaLnBrk="1" latinLnBrk="0" hangingPunct="1"/>
                          <a:r>
                            <a:rPr lang="en-US" sz="800" kern="1200" noProof="0" dirty="0">
                              <a:solidFill>
                                <a:schemeClr val="dk1"/>
                              </a:solidFill>
                              <a:latin typeface="+mn-lt"/>
                              <a:ea typeface="+mn-ea"/>
                              <a:cs typeface="+mn-cs"/>
                            </a:rPr>
                            <a:t>68</a:t>
                          </a:r>
                        </a:p>
                      </a:txBody>
                      <a:tcPr marL="74295" marR="74295" marT="37148" marB="37148" anchor="ctr">
                        <a:solidFill>
                          <a:schemeClr val="accent3">
                            <a:lumMod val="40000"/>
                            <a:lumOff val="60000"/>
                          </a:schemeClr>
                        </a:solidFill>
                      </a:tcPr>
                    </a:tc>
                    <a:tc>
                      <a:txBody>
                        <a:bodyPr/>
                        <a:lstStyle/>
                        <a:p>
                          <a:pPr marL="0" algn="ctr" defTabSz="457200" rtl="0" eaLnBrk="1" latinLnBrk="0" hangingPunct="1"/>
                          <a:r>
                            <a:rPr lang="it-IT" sz="800" dirty="0"/>
                            <a:t>0.3853</a:t>
                          </a:r>
                          <a:endParaRPr lang="en-US" sz="800" kern="1200" noProof="0" dirty="0">
                            <a:solidFill>
                              <a:schemeClr val="dk1"/>
                            </a:solidFill>
                            <a:latin typeface="+mn-lt"/>
                            <a:ea typeface="+mn-ea"/>
                            <a:cs typeface="+mn-cs"/>
                          </a:endParaRPr>
                        </a:p>
                      </a:txBody>
                      <a:tcPr marL="74295" marR="74295" marT="37148" marB="37148" anchor="ctr"/>
                    </a:tc>
                    <a:extLst>
                      <a:ext uri="{0D108BD9-81ED-4DB2-BD59-A6C34878D82A}">
                        <a16:rowId xmlns:a16="http://schemas.microsoft.com/office/drawing/2014/main" val="2271106740"/>
                      </a:ext>
                    </a:extLst>
                  </a:tr>
                  <a:tr h="245048">
                    <a:tc>
                      <a:txBody>
                        <a:bodyPr/>
                        <a:lstStyle/>
                        <a:p>
                          <a:pPr algn="ctr"/>
                          <a:r>
                            <a:rPr lang="en-US" sz="800" noProof="0" dirty="0"/>
                            <a:t>5</a:t>
                          </a:r>
                        </a:p>
                      </a:txBody>
                      <a:tcPr marL="74295" marR="74295" marT="37148" marB="37148" anchor="ctr">
                        <a:solidFill>
                          <a:schemeClr val="accent3">
                            <a:lumMod val="40000"/>
                            <a:lumOff val="60000"/>
                          </a:schemeClr>
                        </a:solidFill>
                      </a:tcPr>
                    </a:tc>
                    <a:tc>
                      <a:txBody>
                        <a:bodyPr/>
                        <a:lstStyle/>
                        <a:p>
                          <a:pPr algn="ctr"/>
                          <a:r>
                            <a:rPr lang="en-US" sz="800" noProof="0" dirty="0"/>
                            <a:t>0.2609</a:t>
                          </a:r>
                        </a:p>
                      </a:txBody>
                      <a:tcPr marL="74295" marR="74295" marT="37148" marB="37148" anchor="ctr"/>
                    </a:tc>
                    <a:tc>
                      <a:txBody>
                        <a:bodyPr/>
                        <a:lstStyle/>
                        <a:p>
                          <a:pPr algn="ctr"/>
                          <a:r>
                            <a:rPr lang="en-US" sz="800" noProof="0" dirty="0"/>
                            <a:t>21</a:t>
                          </a:r>
                        </a:p>
                      </a:txBody>
                      <a:tcPr marL="74295" marR="74295" marT="37148" marB="37148" anchor="ctr">
                        <a:solidFill>
                          <a:schemeClr val="accent3">
                            <a:lumMod val="40000"/>
                            <a:lumOff val="60000"/>
                          </a:schemeClr>
                        </a:solidFill>
                      </a:tcPr>
                    </a:tc>
                    <a:tc>
                      <a:txBody>
                        <a:bodyPr/>
                        <a:lstStyle/>
                        <a:p>
                          <a:pPr algn="ctr"/>
                          <a:r>
                            <a:rPr lang="it-IT" sz="800" dirty="0"/>
                            <a:t>0.1213</a:t>
                          </a:r>
                          <a:endParaRPr lang="en-US" sz="800" noProof="0" dirty="0"/>
                        </a:p>
                      </a:txBody>
                      <a:tcPr marL="74295" marR="74295" marT="37148" marB="37148" anchor="ctr"/>
                    </a:tc>
                    <a:tc>
                      <a:txBody>
                        <a:bodyPr/>
                        <a:lstStyle/>
                        <a:p>
                          <a:pPr algn="ctr"/>
                          <a:r>
                            <a:rPr lang="en-US" sz="800" noProof="0" dirty="0"/>
                            <a:t>43</a:t>
                          </a:r>
                        </a:p>
                      </a:txBody>
                      <a:tcPr marL="74295" marR="74295" marT="37148" marB="37148" anchor="ctr">
                        <a:solidFill>
                          <a:schemeClr val="accent3">
                            <a:lumMod val="40000"/>
                            <a:lumOff val="60000"/>
                          </a:schemeClr>
                        </a:solidFill>
                      </a:tcPr>
                    </a:tc>
                    <a:tc>
                      <a:txBody>
                        <a:bodyPr/>
                        <a:lstStyle/>
                        <a:p>
                          <a:pPr algn="ctr"/>
                          <a:r>
                            <a:rPr lang="it-IT" sz="800" dirty="0"/>
                            <a:t>0.3920</a:t>
                          </a:r>
                          <a:endParaRPr lang="en-US" sz="800" noProof="0" dirty="0"/>
                        </a:p>
                      </a:txBody>
                      <a:tcPr marL="74295" marR="74295" marT="37148" marB="37148" anchor="ctr"/>
                    </a:tc>
                    <a:tc>
                      <a:txBody>
                        <a:bodyPr/>
                        <a:lstStyle/>
                        <a:p>
                          <a:pPr algn="ctr"/>
                          <a:r>
                            <a:rPr lang="en-US" sz="800" noProof="0" dirty="0"/>
                            <a:t>45</a:t>
                          </a:r>
                        </a:p>
                      </a:txBody>
                      <a:tcPr marL="74295" marR="74295" marT="37148" marB="37148" anchor="ctr">
                        <a:solidFill>
                          <a:schemeClr val="accent3">
                            <a:lumMod val="40000"/>
                            <a:lumOff val="60000"/>
                          </a:schemeClr>
                        </a:solidFill>
                      </a:tcPr>
                    </a:tc>
                    <a:tc>
                      <a:txBody>
                        <a:bodyPr/>
                        <a:lstStyle/>
                        <a:p>
                          <a:pPr algn="ctr"/>
                          <a:r>
                            <a:rPr lang="it-IT" sz="800" dirty="0"/>
                            <a:t>0.3819</a:t>
                          </a:r>
                          <a:endParaRPr lang="en-US" sz="800" noProof="0" dirty="0"/>
                        </a:p>
                      </a:txBody>
                      <a:tcPr marL="74295" marR="74295" marT="37148" marB="37148" anchor="ctr"/>
                    </a:tc>
                    <a:extLst>
                      <a:ext uri="{0D108BD9-81ED-4DB2-BD59-A6C34878D82A}">
                        <a16:rowId xmlns:a16="http://schemas.microsoft.com/office/drawing/2014/main" val="4176135848"/>
                      </a:ext>
                    </a:extLst>
                  </a:tr>
                  <a:tr h="245048">
                    <a:tc>
                      <a:txBody>
                        <a:bodyPr/>
                        <a:lstStyle/>
                        <a:p>
                          <a:pPr algn="ctr"/>
                          <a:r>
                            <a:rPr lang="en-US" sz="800" noProof="0" dirty="0"/>
                            <a:t>27</a:t>
                          </a:r>
                        </a:p>
                      </a:txBody>
                      <a:tcPr marL="74295" marR="74295" marT="37148" marB="37148" anchor="ctr">
                        <a:solidFill>
                          <a:schemeClr val="accent3">
                            <a:lumMod val="40000"/>
                            <a:lumOff val="60000"/>
                          </a:schemeClr>
                        </a:solidFill>
                      </a:tcPr>
                    </a:tc>
                    <a:tc>
                      <a:txBody>
                        <a:bodyPr/>
                        <a:lstStyle/>
                        <a:p>
                          <a:pPr algn="ctr"/>
                          <a:r>
                            <a:rPr lang="en-US" sz="800" noProof="0" dirty="0"/>
                            <a:t>0.2609</a:t>
                          </a:r>
                        </a:p>
                      </a:txBody>
                      <a:tcPr marL="74295" marR="74295" marT="37148" marB="37148" anchor="ctr"/>
                    </a:tc>
                    <a:tc>
                      <a:txBody>
                        <a:bodyPr/>
                        <a:lstStyle/>
                        <a:p>
                          <a:pPr algn="ctr"/>
                          <a:r>
                            <a:rPr lang="en-US" sz="800" noProof="0" dirty="0"/>
                            <a:t>46</a:t>
                          </a:r>
                        </a:p>
                      </a:txBody>
                      <a:tcPr marL="74295" marR="74295" marT="37148" marB="37148" anchor="ctr">
                        <a:solidFill>
                          <a:schemeClr val="accent3">
                            <a:lumMod val="40000"/>
                            <a:lumOff val="60000"/>
                          </a:schemeClr>
                        </a:solidFill>
                      </a:tcPr>
                    </a:tc>
                    <a:tc>
                      <a:txBody>
                        <a:bodyPr/>
                        <a:lstStyle/>
                        <a:p>
                          <a:pPr algn="ctr"/>
                          <a:r>
                            <a:rPr lang="it-IT" sz="800" dirty="0"/>
                            <a:t>0.1179</a:t>
                          </a:r>
                          <a:endParaRPr lang="en-US" sz="800" noProof="0" dirty="0"/>
                        </a:p>
                      </a:txBody>
                      <a:tcPr marL="74295" marR="74295" marT="37148" marB="37148" anchor="ctr"/>
                    </a:tc>
                    <a:tc>
                      <a:txBody>
                        <a:bodyPr/>
                        <a:lstStyle/>
                        <a:p>
                          <a:pPr algn="ctr"/>
                          <a:r>
                            <a:rPr lang="en-US" sz="800" noProof="0" dirty="0"/>
                            <a:t>45</a:t>
                          </a:r>
                        </a:p>
                      </a:txBody>
                      <a:tcPr marL="74295" marR="74295" marT="37148" marB="37148" anchor="ctr">
                        <a:solidFill>
                          <a:schemeClr val="accent3">
                            <a:lumMod val="40000"/>
                            <a:lumOff val="60000"/>
                          </a:schemeClr>
                        </a:solidFill>
                      </a:tcPr>
                    </a:tc>
                    <a:tc>
                      <a:txBody>
                        <a:bodyPr/>
                        <a:lstStyle/>
                        <a:p>
                          <a:pPr algn="ctr"/>
                          <a:r>
                            <a:rPr lang="it-IT" sz="800" dirty="0"/>
                            <a:t>0.3812</a:t>
                          </a:r>
                          <a:endParaRPr lang="en-US" sz="800" noProof="0" dirty="0"/>
                        </a:p>
                      </a:txBody>
                      <a:tcPr marL="74295" marR="74295" marT="37148" marB="37148" anchor="ctr"/>
                    </a:tc>
                    <a:tc>
                      <a:txBody>
                        <a:bodyPr/>
                        <a:lstStyle/>
                        <a:p>
                          <a:pPr algn="ctr"/>
                          <a:r>
                            <a:rPr lang="en-US" sz="800" noProof="0" dirty="0"/>
                            <a:t>28</a:t>
                          </a:r>
                        </a:p>
                      </a:txBody>
                      <a:tcPr marL="74295" marR="74295" marT="37148" marB="37148" anchor="ctr">
                        <a:solidFill>
                          <a:schemeClr val="accent3">
                            <a:lumMod val="40000"/>
                            <a:lumOff val="60000"/>
                          </a:schemeClr>
                        </a:solidFill>
                      </a:tcPr>
                    </a:tc>
                    <a:tc>
                      <a:txBody>
                        <a:bodyPr/>
                        <a:lstStyle/>
                        <a:p>
                          <a:pPr algn="ctr"/>
                          <a:r>
                            <a:rPr lang="en-US" sz="800" noProof="0" dirty="0"/>
                            <a:t>0.3779</a:t>
                          </a:r>
                        </a:p>
                      </a:txBody>
                      <a:tcPr marL="74295" marR="74295" marT="37148" marB="37148" anchor="ctr"/>
                    </a:tc>
                    <a:extLst>
                      <a:ext uri="{0D108BD9-81ED-4DB2-BD59-A6C34878D82A}">
                        <a16:rowId xmlns:a16="http://schemas.microsoft.com/office/drawing/2014/main" val="1173187872"/>
                      </a:ext>
                    </a:extLst>
                  </a:tr>
                </a:tbl>
              </a:graphicData>
            </a:graphic>
          </p:graphicFrame>
        </mc:Fallback>
      </mc:AlternateContent>
      <p:sp>
        <p:nvSpPr>
          <p:cNvPr id="14" name="Segnaposto numero diapositiva 5">
            <a:extLst>
              <a:ext uri="{FF2B5EF4-FFF2-40B4-BE49-F238E27FC236}">
                <a16:creationId xmlns:a16="http://schemas.microsoft.com/office/drawing/2014/main" id="{43877B27-D027-A7A8-C458-C1E4F4B06E1D}"/>
              </a:ext>
            </a:extLst>
          </p:cNvPr>
          <p:cNvSpPr txBox="1">
            <a:spLocks/>
          </p:cNvSpPr>
          <p:nvPr/>
        </p:nvSpPr>
        <p:spPr>
          <a:xfrm>
            <a:off x="2821708" y="5482299"/>
            <a:ext cx="442711" cy="296664"/>
          </a:xfrm>
          <a:prstGeom prst="rect">
            <a:avLst/>
          </a:prstGeom>
        </p:spPr>
        <p:txBody>
          <a:bodyPr vert="horz" lIns="74295" tIns="37148" rIns="74295" bIns="37148" rtlCol="0" anchor="ctr">
            <a:normAutofit/>
          </a:bodyP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487"/>
              </a:spcAft>
            </a:pPr>
            <a:endParaRPr lang="it-IT" sz="731" dirty="0"/>
          </a:p>
        </p:txBody>
      </p:sp>
      <p:pic>
        <p:nvPicPr>
          <p:cNvPr id="8" name="Elemento grafico 7">
            <a:extLst>
              <a:ext uri="{FF2B5EF4-FFF2-40B4-BE49-F238E27FC236}">
                <a16:creationId xmlns:a16="http://schemas.microsoft.com/office/drawing/2014/main" id="{B745BCA4-F718-D42E-87FA-CE376E7D1CF5}"/>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7153" t="8103" r="6819"/>
          <a:stretch/>
        </p:blipFill>
        <p:spPr>
          <a:xfrm>
            <a:off x="4952997" y="1857081"/>
            <a:ext cx="4480779" cy="4653044"/>
          </a:xfrm>
          <a:prstGeom prst="rect">
            <a:avLst/>
          </a:prstGeom>
        </p:spPr>
      </p:pic>
    </p:spTree>
    <p:extLst>
      <p:ext uri="{BB962C8B-B14F-4D97-AF65-F5344CB8AC3E}">
        <p14:creationId xmlns:p14="http://schemas.microsoft.com/office/powerpoint/2010/main" val="414203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7341FF-FAB8-3C83-557B-E75CC32035D9}"/>
              </a:ext>
            </a:extLst>
          </p:cNvPr>
          <p:cNvSpPr>
            <a:spLocks noGrp="1"/>
          </p:cNvSpPr>
          <p:nvPr>
            <p:ph type="title"/>
          </p:nvPr>
        </p:nvSpPr>
        <p:spPr>
          <a:xfrm>
            <a:off x="472218" y="702156"/>
            <a:ext cx="8961563" cy="1013800"/>
          </a:xfrm>
        </p:spPr>
        <p:txBody>
          <a:bodyPr>
            <a:normAutofit/>
          </a:bodyPr>
          <a:lstStyle/>
          <a:p>
            <a:r>
              <a:rPr lang="en-US" dirty="0">
                <a:solidFill>
                  <a:srgbClr val="FFFFFF"/>
                </a:solidFill>
              </a:rPr>
              <a:t>Community detection (LOUVAIN)</a:t>
            </a:r>
          </a:p>
        </p:txBody>
      </p:sp>
      <p:sp useBgFill="1">
        <p:nvSpPr>
          <p:cNvPr id="31" name="Rectangle 28">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2808" y="2180496"/>
            <a:ext cx="439126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F10830D4-4ED9-71DB-A501-1BB2CC0D6531}"/>
              </a:ext>
            </a:extLst>
          </p:cNvPr>
          <p:cNvSpPr>
            <a:spLocks noGrp="1"/>
          </p:cNvSpPr>
          <p:nvPr>
            <p:ph idx="1"/>
          </p:nvPr>
        </p:nvSpPr>
        <p:spPr>
          <a:xfrm>
            <a:off x="4884999" y="1890578"/>
            <a:ext cx="4548780" cy="3069005"/>
          </a:xfrm>
        </p:spPr>
        <p:txBody>
          <a:bodyPr>
            <a:normAutofit fontScale="85000" lnSpcReduction="10000"/>
          </a:bodyPr>
          <a:lstStyle/>
          <a:p>
            <a:pPr algn="just">
              <a:lnSpc>
                <a:spcPct val="90000"/>
              </a:lnSpc>
            </a:pPr>
            <a:r>
              <a:rPr lang="en-US" sz="1140" dirty="0"/>
              <a:t>Community detection helps uncover the hidden structure within networks. It identifies groups of nodes that are more densely connected to each other</a:t>
            </a:r>
          </a:p>
          <a:p>
            <a:pPr algn="just">
              <a:lnSpc>
                <a:spcPct val="90000"/>
              </a:lnSpc>
            </a:pPr>
            <a:r>
              <a:rPr lang="en-US" sz="1140" dirty="0"/>
              <a:t>The current network (which has been turned into undirected for the purpose), shows 5 main communities</a:t>
            </a:r>
          </a:p>
          <a:p>
            <a:pPr algn="just">
              <a:lnSpc>
                <a:spcPct val="90000"/>
              </a:lnSpc>
            </a:pPr>
            <a:r>
              <a:rPr lang="en-US" sz="1140" dirty="0"/>
              <a:t>According to the Louvain algorithm's partition, there is </a:t>
            </a:r>
            <a:r>
              <a:rPr lang="en-US" sz="1140" u="sng" dirty="0"/>
              <a:t>no community overlapping </a:t>
            </a:r>
            <a:r>
              <a:rPr lang="en-US" sz="1140" dirty="0"/>
              <a:t>in the network. Network primarily consists of larger connected components, and there are </a:t>
            </a:r>
            <a:r>
              <a:rPr lang="en-US" sz="1140" u="sng" dirty="0"/>
              <a:t>no small-network effect</a:t>
            </a:r>
          </a:p>
          <a:p>
            <a:pPr algn="just">
              <a:lnSpc>
                <a:spcPct val="90000"/>
              </a:lnSpc>
            </a:pPr>
            <a:r>
              <a:rPr lang="en-US" sz="1140" dirty="0"/>
              <a:t>Considering the </a:t>
            </a:r>
            <a:r>
              <a:rPr lang="en-US" sz="1140" i="1" dirty="0"/>
              <a:t>centrality</a:t>
            </a:r>
            <a:r>
              <a:rPr lang="en-US" sz="1140" dirty="0"/>
              <a:t>, we can see how Student 28 and 46 belong to the same Community. Moreover, Student 28 is the one that is more related to other students belonging to other communities. Also, Student 5 and 4 are the most central students in Community 0, while Student 27 is the only central Student that belongs to Community 3</a:t>
            </a:r>
          </a:p>
          <a:p>
            <a:pPr algn="just">
              <a:lnSpc>
                <a:spcPct val="90000"/>
              </a:lnSpc>
            </a:pPr>
            <a:r>
              <a:rPr lang="en-US" sz="1140" dirty="0"/>
              <a:t>The reason for the formation of these distinct, non-overlapping communities can be justified by since each Community may represent students from the same school class or, alternatively, students that have the same after school activities</a:t>
            </a:r>
          </a:p>
          <a:p>
            <a:pPr algn="just">
              <a:lnSpc>
                <a:spcPct val="90000"/>
              </a:lnSpc>
            </a:pPr>
            <a:r>
              <a:rPr lang="en-US" sz="1140" dirty="0"/>
              <a:t>Finally, using Degree Centrality (normalized), we set a threshold of 0.65 and we consider which are the most influential nodes within each community. For the selected threshold value,  only Community 1 doesn’t have central nodes.</a:t>
            </a:r>
          </a:p>
        </p:txBody>
      </p:sp>
      <p:sp>
        <p:nvSpPr>
          <p:cNvPr id="5" name="Segnaposto piè di pagina 4">
            <a:extLst>
              <a:ext uri="{FF2B5EF4-FFF2-40B4-BE49-F238E27FC236}">
                <a16:creationId xmlns:a16="http://schemas.microsoft.com/office/drawing/2014/main" id="{CE2EBF6F-5A7C-ED8F-BDA3-62A8C98AE97F}"/>
              </a:ext>
            </a:extLst>
          </p:cNvPr>
          <p:cNvSpPr>
            <a:spLocks noGrp="1"/>
          </p:cNvSpPr>
          <p:nvPr>
            <p:ph type="ftr" sz="quarter" idx="11"/>
          </p:nvPr>
        </p:nvSpPr>
        <p:spPr>
          <a:xfrm>
            <a:off x="472218" y="6400800"/>
            <a:ext cx="5620233" cy="365125"/>
          </a:xfrm>
        </p:spPr>
        <p:txBody>
          <a:bodyPr>
            <a:normAutofit/>
          </a:bodyPr>
          <a:lstStyle/>
          <a:p>
            <a:pPr>
              <a:spcAft>
                <a:spcPts val="487"/>
              </a:spcAft>
            </a:pPr>
            <a:r>
              <a:rPr lang="it-IT"/>
              <a:t>SOCIAL NETWORK ANALYSIS - AGOURRAM MARWAN</a:t>
            </a:r>
          </a:p>
        </p:txBody>
      </p:sp>
      <p:sp>
        <p:nvSpPr>
          <p:cNvPr id="6" name="Segnaposto numero diapositiva 5">
            <a:extLst>
              <a:ext uri="{FF2B5EF4-FFF2-40B4-BE49-F238E27FC236}">
                <a16:creationId xmlns:a16="http://schemas.microsoft.com/office/drawing/2014/main" id="{F74E8206-7FBB-07F3-C204-6EF43C40D78F}"/>
              </a:ext>
            </a:extLst>
          </p:cNvPr>
          <p:cNvSpPr>
            <a:spLocks noGrp="1"/>
          </p:cNvSpPr>
          <p:nvPr>
            <p:ph type="sldNum" sz="quarter" idx="12"/>
          </p:nvPr>
        </p:nvSpPr>
        <p:spPr>
          <a:xfrm>
            <a:off x="8578618" y="6400800"/>
            <a:ext cx="855163" cy="365125"/>
          </a:xfrm>
        </p:spPr>
        <p:txBody>
          <a:bodyPr>
            <a:normAutofit/>
          </a:bodyPr>
          <a:lstStyle/>
          <a:p>
            <a:pPr>
              <a:spcAft>
                <a:spcPts val="487"/>
              </a:spcAft>
            </a:pPr>
            <a:fld id="{E4F0AB8E-E884-6A47-AE7F-4427D4AB6955}" type="slidenum">
              <a:rPr lang="it-IT" smtClean="0"/>
              <a:pPr>
                <a:spcAft>
                  <a:spcPts val="487"/>
                </a:spcAft>
              </a:pPr>
              <a:t>4</a:t>
            </a:fld>
            <a:endParaRPr lang="it-IT"/>
          </a:p>
        </p:txBody>
      </p:sp>
      <p:pic>
        <p:nvPicPr>
          <p:cNvPr id="9" name="Elemento grafico 8">
            <a:extLst>
              <a:ext uri="{FF2B5EF4-FFF2-40B4-BE49-F238E27FC236}">
                <a16:creationId xmlns:a16="http://schemas.microsoft.com/office/drawing/2014/main" id="{8BD2D45F-0731-B988-3BCD-620A64A0633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5" t="3914" r="1256" b="7894"/>
          <a:stretch/>
        </p:blipFill>
        <p:spPr>
          <a:xfrm>
            <a:off x="472218" y="2248678"/>
            <a:ext cx="4202419" cy="3907167"/>
          </a:xfrm>
          <a:prstGeom prst="rect">
            <a:avLst/>
          </a:prstGeom>
        </p:spPr>
      </p:pic>
      <p:sp>
        <p:nvSpPr>
          <p:cNvPr id="8" name="Segnaposto numero diapositiva 5">
            <a:extLst>
              <a:ext uri="{FF2B5EF4-FFF2-40B4-BE49-F238E27FC236}">
                <a16:creationId xmlns:a16="http://schemas.microsoft.com/office/drawing/2014/main" id="{B3171F5E-0656-F8DB-A7CA-5C491A4A957A}"/>
              </a:ext>
            </a:extLst>
          </p:cNvPr>
          <p:cNvSpPr txBox="1">
            <a:spLocks/>
          </p:cNvSpPr>
          <p:nvPr/>
        </p:nvSpPr>
        <p:spPr>
          <a:xfrm>
            <a:off x="2839625" y="5846345"/>
            <a:ext cx="442711" cy="296664"/>
          </a:xfrm>
          <a:prstGeom prst="rect">
            <a:avLst/>
          </a:prstGeom>
        </p:spPr>
        <p:txBody>
          <a:bodyPr vert="horz" lIns="74295" tIns="37148" rIns="74295" bIns="37148" rtlCol="0" anchor="ctr">
            <a:normAutofit/>
          </a:bodyP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487"/>
              </a:spcAft>
            </a:pPr>
            <a:endParaRPr lang="it-IT" sz="731" dirty="0"/>
          </a:p>
        </p:txBody>
      </p:sp>
      <mc:AlternateContent xmlns:mc="http://schemas.openxmlformats.org/markup-compatibility/2006">
        <mc:Choice xmlns:a14="http://schemas.microsoft.com/office/drawing/2010/main" Requires="a14">
          <p:graphicFrame>
            <p:nvGraphicFramePr>
              <p:cNvPr id="4" name="Tabella 3">
                <a:extLst>
                  <a:ext uri="{FF2B5EF4-FFF2-40B4-BE49-F238E27FC236}">
                    <a16:creationId xmlns:a16="http://schemas.microsoft.com/office/drawing/2014/main" id="{FC3ADCD4-0988-CFAD-A486-404200B6C041}"/>
                  </a:ext>
                </a:extLst>
              </p:cNvPr>
              <p:cNvGraphicFramePr>
                <a:graphicFrameLocks noGrp="1"/>
              </p:cNvGraphicFramePr>
              <p:nvPr>
                <p:extLst>
                  <p:ext uri="{D42A27DB-BD31-4B8C-83A1-F6EECF244321}">
                    <p14:modId xmlns:p14="http://schemas.microsoft.com/office/powerpoint/2010/main" val="3826870958"/>
                  </p:ext>
                </p:extLst>
              </p:nvPr>
            </p:nvGraphicFramePr>
            <p:xfrm>
              <a:off x="4884999" y="4959583"/>
              <a:ext cx="4548780" cy="1266596"/>
            </p:xfrm>
            <a:graphic>
              <a:graphicData uri="http://schemas.openxmlformats.org/drawingml/2006/table">
                <a:tbl>
                  <a:tblPr firstRow="1" bandRow="1">
                    <a:tableStyleId>{5C22544A-7EE6-4342-B048-85BDC9FD1C3A}</a:tableStyleId>
                  </a:tblPr>
                  <a:tblGrid>
                    <a:gridCol w="758130">
                      <a:extLst>
                        <a:ext uri="{9D8B030D-6E8A-4147-A177-3AD203B41FA5}">
                          <a16:colId xmlns:a16="http://schemas.microsoft.com/office/drawing/2014/main" val="2906749250"/>
                        </a:ext>
                      </a:extLst>
                    </a:gridCol>
                    <a:gridCol w="758130">
                      <a:extLst>
                        <a:ext uri="{9D8B030D-6E8A-4147-A177-3AD203B41FA5}">
                          <a16:colId xmlns:a16="http://schemas.microsoft.com/office/drawing/2014/main" val="3218799300"/>
                        </a:ext>
                      </a:extLst>
                    </a:gridCol>
                    <a:gridCol w="758130">
                      <a:extLst>
                        <a:ext uri="{9D8B030D-6E8A-4147-A177-3AD203B41FA5}">
                          <a16:colId xmlns:a16="http://schemas.microsoft.com/office/drawing/2014/main" val="83505549"/>
                        </a:ext>
                      </a:extLst>
                    </a:gridCol>
                    <a:gridCol w="758130">
                      <a:extLst>
                        <a:ext uri="{9D8B030D-6E8A-4147-A177-3AD203B41FA5}">
                          <a16:colId xmlns:a16="http://schemas.microsoft.com/office/drawing/2014/main" val="153556607"/>
                        </a:ext>
                      </a:extLst>
                    </a:gridCol>
                    <a:gridCol w="758130">
                      <a:extLst>
                        <a:ext uri="{9D8B030D-6E8A-4147-A177-3AD203B41FA5}">
                          <a16:colId xmlns:a16="http://schemas.microsoft.com/office/drawing/2014/main" val="3901068893"/>
                        </a:ext>
                      </a:extLst>
                    </a:gridCol>
                    <a:gridCol w="758130">
                      <a:extLst>
                        <a:ext uri="{9D8B030D-6E8A-4147-A177-3AD203B41FA5}">
                          <a16:colId xmlns:a16="http://schemas.microsoft.com/office/drawing/2014/main" val="2298216327"/>
                        </a:ext>
                      </a:extLst>
                    </a:gridCol>
                  </a:tblGrid>
                  <a:tr h="229495">
                    <a:tc>
                      <a:txBody>
                        <a:bodyPr/>
                        <a:lstStyle/>
                        <a:p>
                          <a:pPr algn="ctr"/>
                          <a:r>
                            <a:rPr lang="en-US" sz="800" dirty="0"/>
                            <a:t>Community</a:t>
                          </a:r>
                        </a:p>
                      </a:txBody>
                      <a:tcPr marL="74295" marR="74295" marT="37148" marB="37148"/>
                    </a:tc>
                    <a:tc>
                      <a:txBody>
                        <a:bodyPr/>
                        <a:lstStyle/>
                        <a:p>
                          <a:pPr algn="ctr"/>
                          <a:r>
                            <a:rPr lang="en-US" sz="900" dirty="0"/>
                            <a:t>0</a:t>
                          </a:r>
                        </a:p>
                      </a:txBody>
                      <a:tcPr marL="74295" marR="74295" marT="37148" marB="37148"/>
                    </a:tc>
                    <a:tc>
                      <a:txBody>
                        <a:bodyPr/>
                        <a:lstStyle/>
                        <a:p>
                          <a:pPr algn="ctr"/>
                          <a:r>
                            <a:rPr lang="en-US" sz="900" dirty="0"/>
                            <a:t>1</a:t>
                          </a:r>
                        </a:p>
                      </a:txBody>
                      <a:tcPr marL="74295" marR="74295" marT="37148" marB="37148"/>
                    </a:tc>
                    <a:tc>
                      <a:txBody>
                        <a:bodyPr/>
                        <a:lstStyle/>
                        <a:p>
                          <a:pPr algn="ctr"/>
                          <a:r>
                            <a:rPr lang="en-US" sz="900" dirty="0"/>
                            <a:t>2</a:t>
                          </a:r>
                        </a:p>
                      </a:txBody>
                      <a:tcPr marL="74295" marR="74295" marT="37148" marB="37148"/>
                    </a:tc>
                    <a:tc>
                      <a:txBody>
                        <a:bodyPr/>
                        <a:lstStyle/>
                        <a:p>
                          <a:pPr algn="ctr"/>
                          <a:r>
                            <a:rPr lang="en-US" sz="900" dirty="0"/>
                            <a:t>3</a:t>
                          </a:r>
                        </a:p>
                      </a:txBody>
                      <a:tcPr marL="74295" marR="74295" marT="37148" marB="37148"/>
                    </a:tc>
                    <a:tc>
                      <a:txBody>
                        <a:bodyPr/>
                        <a:lstStyle/>
                        <a:p>
                          <a:pPr algn="ctr"/>
                          <a:r>
                            <a:rPr lang="en-US" sz="900" dirty="0"/>
                            <a:t>4</a:t>
                          </a:r>
                        </a:p>
                      </a:txBody>
                      <a:tcPr marL="74295" marR="74295" marT="37148" marB="37148"/>
                    </a:tc>
                    <a:extLst>
                      <a:ext uri="{0D108BD9-81ED-4DB2-BD59-A6C34878D82A}">
                        <a16:rowId xmlns:a16="http://schemas.microsoft.com/office/drawing/2014/main" val="1174598165"/>
                      </a:ext>
                    </a:extLst>
                  </a:tr>
                  <a:tr h="229495">
                    <a:tc>
                      <a:txBody>
                        <a:bodyPr/>
                        <a:lstStyle/>
                        <a:p>
                          <a:pPr algn="ctr"/>
                          <a:r>
                            <a:rPr lang="en-US" sz="900" dirty="0"/>
                            <a:t>Size</a:t>
                          </a:r>
                        </a:p>
                      </a:txBody>
                      <a:tcPr marL="74295" marR="74295" marT="37148" marB="37148"/>
                    </a:tc>
                    <a:tc>
                      <a:txBody>
                        <a:bodyPr/>
                        <a:lstStyle/>
                        <a:p>
                          <a:pPr algn="ctr"/>
                          <a:r>
                            <a:rPr lang="en-US" sz="900" dirty="0"/>
                            <a:t>16</a:t>
                          </a:r>
                        </a:p>
                      </a:txBody>
                      <a:tcPr marL="74295" marR="74295" marT="37148" marB="37148"/>
                    </a:tc>
                    <a:tc>
                      <a:txBody>
                        <a:bodyPr/>
                        <a:lstStyle/>
                        <a:p>
                          <a:pPr algn="ctr"/>
                          <a:r>
                            <a:rPr lang="en-US" sz="900" dirty="0"/>
                            <a:t>21</a:t>
                          </a:r>
                        </a:p>
                      </a:txBody>
                      <a:tcPr marL="74295" marR="74295" marT="37148" marB="37148"/>
                    </a:tc>
                    <a:tc>
                      <a:txBody>
                        <a:bodyPr/>
                        <a:lstStyle/>
                        <a:p>
                          <a:pPr algn="ctr"/>
                          <a:r>
                            <a:rPr lang="en-US" sz="900" dirty="0"/>
                            <a:t>14</a:t>
                          </a:r>
                        </a:p>
                      </a:txBody>
                      <a:tcPr marL="74295" marR="74295" marT="37148" marB="37148"/>
                    </a:tc>
                    <a:tc>
                      <a:txBody>
                        <a:bodyPr/>
                        <a:lstStyle/>
                        <a:p>
                          <a:pPr algn="ctr"/>
                          <a:r>
                            <a:rPr lang="en-US" sz="900" dirty="0"/>
                            <a:t>13</a:t>
                          </a:r>
                        </a:p>
                      </a:txBody>
                      <a:tcPr marL="74295" marR="74295" marT="37148" marB="37148"/>
                    </a:tc>
                    <a:tc>
                      <a:txBody>
                        <a:bodyPr/>
                        <a:lstStyle/>
                        <a:p>
                          <a:pPr algn="ctr"/>
                          <a:r>
                            <a:rPr lang="en-US" sz="900" dirty="0"/>
                            <a:t>6</a:t>
                          </a:r>
                        </a:p>
                      </a:txBody>
                      <a:tcPr marL="74295" marR="74295" marT="37148" marB="37148"/>
                    </a:tc>
                    <a:extLst>
                      <a:ext uri="{0D108BD9-81ED-4DB2-BD59-A6C34878D82A}">
                        <a16:rowId xmlns:a16="http://schemas.microsoft.com/office/drawing/2014/main" val="3173194452"/>
                      </a:ext>
                    </a:extLst>
                  </a:tr>
                  <a:tr h="22949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it-IT" sz="900" b="0" i="1" smtClean="0">
                                    <a:latin typeface="Cambria Math" panose="02040503050406030204" pitchFamily="18" charset="0"/>
                                  </a:rPr>
                                  <m:t>⟨</m:t>
                                </m:r>
                                <m:r>
                                  <a:rPr lang="it-IT" sz="900" b="0" i="1" smtClean="0">
                                    <a:latin typeface="Cambria Math" panose="02040503050406030204" pitchFamily="18" charset="0"/>
                                  </a:rPr>
                                  <m:t>𝑑</m:t>
                                </m:r>
                                <m:r>
                                  <a:rPr lang="it-IT" sz="900" b="0" i="1" smtClean="0">
                                    <a:latin typeface="Cambria Math" panose="02040503050406030204" pitchFamily="18" charset="0"/>
                                  </a:rPr>
                                  <m:t>⟩</m:t>
                                </m:r>
                              </m:oMath>
                            </m:oMathPara>
                          </a14:m>
                          <a:endParaRPr lang="en-US" sz="900" dirty="0"/>
                        </a:p>
                      </a:txBody>
                      <a:tcPr marL="74295" marR="74295" marT="37148" marB="37148"/>
                    </a:tc>
                    <a:tc>
                      <a:txBody>
                        <a:bodyPr/>
                        <a:lstStyle/>
                        <a:p>
                          <a:pPr algn="ctr"/>
                          <a:r>
                            <a:rPr lang="en-US" sz="900" dirty="0"/>
                            <a:t>5.625</a:t>
                          </a:r>
                        </a:p>
                      </a:txBody>
                      <a:tcPr marL="74295" marR="74295" marT="37148" marB="37148"/>
                    </a:tc>
                    <a:tc>
                      <a:txBody>
                        <a:bodyPr/>
                        <a:lstStyle/>
                        <a:p>
                          <a:pPr algn="ctr"/>
                          <a:r>
                            <a:rPr lang="it-IT" sz="900" dirty="0"/>
                            <a:t>5.619</a:t>
                          </a:r>
                          <a:endParaRPr lang="en-US" sz="900" dirty="0"/>
                        </a:p>
                      </a:txBody>
                      <a:tcPr marL="74295" marR="74295" marT="37148" marB="37148"/>
                    </a:tc>
                    <a:tc>
                      <a:txBody>
                        <a:bodyPr/>
                        <a:lstStyle/>
                        <a:p>
                          <a:pPr algn="ctr"/>
                          <a:r>
                            <a:rPr lang="en-US" sz="900" dirty="0"/>
                            <a:t>6.857</a:t>
                          </a:r>
                        </a:p>
                      </a:txBody>
                      <a:tcPr marL="74295" marR="74295" marT="37148" marB="37148"/>
                    </a:tc>
                    <a:tc>
                      <a:txBody>
                        <a:bodyPr/>
                        <a:lstStyle/>
                        <a:p>
                          <a:pPr algn="ctr"/>
                          <a:r>
                            <a:rPr lang="it-IT" sz="900" dirty="0"/>
                            <a:t>5.385</a:t>
                          </a:r>
                          <a:endParaRPr lang="en-US" sz="900" dirty="0"/>
                        </a:p>
                      </a:txBody>
                      <a:tcPr marL="74295" marR="74295" marT="37148" marB="37148"/>
                    </a:tc>
                    <a:tc>
                      <a:txBody>
                        <a:bodyPr/>
                        <a:lstStyle/>
                        <a:p>
                          <a:pPr algn="ctr"/>
                          <a:r>
                            <a:rPr lang="it-IT" sz="900" dirty="0"/>
                            <a:t>3.667</a:t>
                          </a:r>
                          <a:endParaRPr lang="en-US" sz="900" dirty="0"/>
                        </a:p>
                      </a:txBody>
                      <a:tcPr marL="74295" marR="74295" marT="37148" marB="37148"/>
                    </a:tc>
                    <a:extLst>
                      <a:ext uri="{0D108BD9-81ED-4DB2-BD59-A6C34878D82A}">
                        <a16:rowId xmlns:a16="http://schemas.microsoft.com/office/drawing/2014/main" val="2309228484"/>
                      </a:ext>
                    </a:extLst>
                  </a:tr>
                  <a:tr h="22949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it-IT" sz="900" b="0" i="1" smtClean="0">
                                    <a:latin typeface="Cambria Math" panose="02040503050406030204" pitchFamily="18" charset="0"/>
                                  </a:rPr>
                                  <m:t>𝛥</m:t>
                                </m:r>
                              </m:oMath>
                            </m:oMathPara>
                          </a14:m>
                          <a:endParaRPr lang="en-US" sz="900" i="1" dirty="0"/>
                        </a:p>
                      </a:txBody>
                      <a:tcPr marL="74295" marR="74295" marT="37148" marB="37148"/>
                    </a:tc>
                    <a:tc>
                      <a:txBody>
                        <a:bodyPr/>
                        <a:lstStyle/>
                        <a:p>
                          <a:pPr algn="ctr"/>
                          <a:r>
                            <a:rPr lang="en-US" sz="900" dirty="0"/>
                            <a:t>0.375</a:t>
                          </a:r>
                        </a:p>
                      </a:txBody>
                      <a:tcPr marL="74295" marR="74295" marT="37148" marB="37148"/>
                    </a:tc>
                    <a:tc>
                      <a:txBody>
                        <a:bodyPr/>
                        <a:lstStyle/>
                        <a:p>
                          <a:pPr algn="ctr"/>
                          <a:r>
                            <a:rPr lang="en-US" sz="900" dirty="0"/>
                            <a:t>0.281</a:t>
                          </a:r>
                        </a:p>
                      </a:txBody>
                      <a:tcPr marL="74295" marR="74295" marT="37148" marB="37148"/>
                    </a:tc>
                    <a:tc>
                      <a:txBody>
                        <a:bodyPr/>
                        <a:lstStyle/>
                        <a:p>
                          <a:pPr algn="ctr"/>
                          <a:r>
                            <a:rPr lang="en-US" sz="900" dirty="0"/>
                            <a:t>0.527</a:t>
                          </a:r>
                        </a:p>
                      </a:txBody>
                      <a:tcPr marL="74295" marR="74295" marT="37148" marB="37148"/>
                    </a:tc>
                    <a:tc>
                      <a:txBody>
                        <a:bodyPr/>
                        <a:lstStyle/>
                        <a:p>
                          <a:pPr algn="ctr"/>
                          <a:r>
                            <a:rPr lang="it-IT" sz="900" dirty="0"/>
                            <a:t>0.449</a:t>
                          </a:r>
                          <a:endParaRPr lang="en-US" sz="900" dirty="0"/>
                        </a:p>
                      </a:txBody>
                      <a:tcPr marL="74295" marR="74295" marT="37148" marB="37148"/>
                    </a:tc>
                    <a:tc>
                      <a:txBody>
                        <a:bodyPr/>
                        <a:lstStyle/>
                        <a:p>
                          <a:pPr algn="ctr"/>
                          <a:r>
                            <a:rPr lang="it-IT" sz="900" dirty="0"/>
                            <a:t>0.733</a:t>
                          </a:r>
                          <a:endParaRPr lang="en-US" sz="900" dirty="0"/>
                        </a:p>
                      </a:txBody>
                      <a:tcPr marL="74295" marR="74295" marT="37148" marB="37148"/>
                    </a:tc>
                    <a:extLst>
                      <a:ext uri="{0D108BD9-81ED-4DB2-BD59-A6C34878D82A}">
                        <a16:rowId xmlns:a16="http://schemas.microsoft.com/office/drawing/2014/main" val="3057073103"/>
                      </a:ext>
                    </a:extLst>
                  </a:tr>
                  <a:tr h="346710">
                    <a:tc>
                      <a:txBody>
                        <a:bodyPr/>
                        <a:lstStyle/>
                        <a:p>
                          <a:pPr algn="ctr"/>
                          <a:r>
                            <a:rPr lang="en-US" sz="900" dirty="0"/>
                            <a:t>Central Nodes (0.7)</a:t>
                          </a:r>
                        </a:p>
                      </a:txBody>
                      <a:tcPr marL="74295" marR="74295" marT="37148" marB="37148"/>
                    </a:tc>
                    <a:tc>
                      <a:txBody>
                        <a:bodyPr/>
                        <a:lstStyle/>
                        <a:p>
                          <a:pPr algn="ctr"/>
                          <a:r>
                            <a:rPr lang="it-IT" sz="900" dirty="0"/>
                            <a:t>[4, 5]</a:t>
                          </a:r>
                          <a:endParaRPr lang="en-US" sz="900" dirty="0"/>
                        </a:p>
                      </a:txBody>
                      <a:tcPr marL="74295" marR="74295" marT="37148" marB="37148"/>
                    </a:tc>
                    <a:tc>
                      <a:txBody>
                        <a:bodyPr/>
                        <a:lstStyle/>
                        <a:p>
                          <a:pPr algn="ctr"/>
                          <a:r>
                            <a:rPr lang="en-US" sz="900" dirty="0"/>
                            <a:t>[ ]</a:t>
                          </a:r>
                        </a:p>
                      </a:txBody>
                      <a:tcPr marL="74295" marR="74295" marT="37148" marB="37148"/>
                    </a:tc>
                    <a:tc>
                      <a:txBody>
                        <a:bodyPr/>
                        <a:lstStyle/>
                        <a:p>
                          <a:pPr algn="ctr"/>
                          <a:r>
                            <a:rPr lang="it-IT" sz="900" dirty="0"/>
                            <a:t>[67, 28, 46]</a:t>
                          </a:r>
                          <a:endParaRPr lang="en-US" sz="900" dirty="0"/>
                        </a:p>
                      </a:txBody>
                      <a:tcPr marL="74295" marR="74295" marT="37148" marB="37148"/>
                    </a:tc>
                    <a:tc>
                      <a:txBody>
                        <a:bodyPr/>
                        <a:lstStyle/>
                        <a:p>
                          <a:pPr algn="ctr"/>
                          <a:r>
                            <a:rPr lang="it-IT" sz="900" dirty="0"/>
                            <a:t>[63, 27, 7 ]</a:t>
                          </a:r>
                          <a:endParaRPr lang="en-US" sz="900" dirty="0"/>
                        </a:p>
                      </a:txBody>
                      <a:tcPr marL="74295" marR="74295" marT="37148" marB="37148"/>
                    </a:tc>
                    <a:tc>
                      <a:txBody>
                        <a:bodyPr/>
                        <a:lstStyle/>
                        <a:p>
                          <a:pPr algn="ctr"/>
                          <a:r>
                            <a:rPr lang="it-IT" sz="900" dirty="0"/>
                            <a:t>[61, 32, 33, 34]</a:t>
                          </a:r>
                          <a:endParaRPr lang="en-US" sz="900" dirty="0"/>
                        </a:p>
                      </a:txBody>
                      <a:tcPr marL="74295" marR="74295" marT="37148" marB="37148"/>
                    </a:tc>
                    <a:extLst>
                      <a:ext uri="{0D108BD9-81ED-4DB2-BD59-A6C34878D82A}">
                        <a16:rowId xmlns:a16="http://schemas.microsoft.com/office/drawing/2014/main" val="379078368"/>
                      </a:ext>
                    </a:extLst>
                  </a:tr>
                </a:tbl>
              </a:graphicData>
            </a:graphic>
          </p:graphicFrame>
        </mc:Choice>
        <mc:Fallback>
          <p:graphicFrame>
            <p:nvGraphicFramePr>
              <p:cNvPr id="4" name="Tabella 3">
                <a:extLst>
                  <a:ext uri="{FF2B5EF4-FFF2-40B4-BE49-F238E27FC236}">
                    <a16:creationId xmlns:a16="http://schemas.microsoft.com/office/drawing/2014/main" id="{FC3ADCD4-0988-CFAD-A486-404200B6C041}"/>
                  </a:ext>
                </a:extLst>
              </p:cNvPr>
              <p:cNvGraphicFramePr>
                <a:graphicFrameLocks noGrp="1"/>
              </p:cNvGraphicFramePr>
              <p:nvPr>
                <p:extLst>
                  <p:ext uri="{D42A27DB-BD31-4B8C-83A1-F6EECF244321}">
                    <p14:modId xmlns:p14="http://schemas.microsoft.com/office/powerpoint/2010/main" val="3826870958"/>
                  </p:ext>
                </p:extLst>
              </p:nvPr>
            </p:nvGraphicFramePr>
            <p:xfrm>
              <a:off x="4884999" y="4959583"/>
              <a:ext cx="4548780" cy="1266596"/>
            </p:xfrm>
            <a:graphic>
              <a:graphicData uri="http://schemas.openxmlformats.org/drawingml/2006/table">
                <a:tbl>
                  <a:tblPr firstRow="1" bandRow="1">
                    <a:tableStyleId>{5C22544A-7EE6-4342-B048-85BDC9FD1C3A}</a:tableStyleId>
                  </a:tblPr>
                  <a:tblGrid>
                    <a:gridCol w="758130">
                      <a:extLst>
                        <a:ext uri="{9D8B030D-6E8A-4147-A177-3AD203B41FA5}">
                          <a16:colId xmlns:a16="http://schemas.microsoft.com/office/drawing/2014/main" val="2906749250"/>
                        </a:ext>
                      </a:extLst>
                    </a:gridCol>
                    <a:gridCol w="758130">
                      <a:extLst>
                        <a:ext uri="{9D8B030D-6E8A-4147-A177-3AD203B41FA5}">
                          <a16:colId xmlns:a16="http://schemas.microsoft.com/office/drawing/2014/main" val="3218799300"/>
                        </a:ext>
                      </a:extLst>
                    </a:gridCol>
                    <a:gridCol w="758130">
                      <a:extLst>
                        <a:ext uri="{9D8B030D-6E8A-4147-A177-3AD203B41FA5}">
                          <a16:colId xmlns:a16="http://schemas.microsoft.com/office/drawing/2014/main" val="83505549"/>
                        </a:ext>
                      </a:extLst>
                    </a:gridCol>
                    <a:gridCol w="758130">
                      <a:extLst>
                        <a:ext uri="{9D8B030D-6E8A-4147-A177-3AD203B41FA5}">
                          <a16:colId xmlns:a16="http://schemas.microsoft.com/office/drawing/2014/main" val="153556607"/>
                        </a:ext>
                      </a:extLst>
                    </a:gridCol>
                    <a:gridCol w="758130">
                      <a:extLst>
                        <a:ext uri="{9D8B030D-6E8A-4147-A177-3AD203B41FA5}">
                          <a16:colId xmlns:a16="http://schemas.microsoft.com/office/drawing/2014/main" val="3901068893"/>
                        </a:ext>
                      </a:extLst>
                    </a:gridCol>
                    <a:gridCol w="758130">
                      <a:extLst>
                        <a:ext uri="{9D8B030D-6E8A-4147-A177-3AD203B41FA5}">
                          <a16:colId xmlns:a16="http://schemas.microsoft.com/office/drawing/2014/main" val="2298216327"/>
                        </a:ext>
                      </a:extLst>
                    </a:gridCol>
                  </a:tblGrid>
                  <a:tr h="229495">
                    <a:tc>
                      <a:txBody>
                        <a:bodyPr/>
                        <a:lstStyle/>
                        <a:p>
                          <a:pPr algn="ctr"/>
                          <a:r>
                            <a:rPr lang="en-US" sz="800" dirty="0"/>
                            <a:t>Community</a:t>
                          </a:r>
                        </a:p>
                      </a:txBody>
                      <a:tcPr marL="74295" marR="74295" marT="37148" marB="37148"/>
                    </a:tc>
                    <a:tc>
                      <a:txBody>
                        <a:bodyPr/>
                        <a:lstStyle/>
                        <a:p>
                          <a:pPr algn="ctr"/>
                          <a:r>
                            <a:rPr lang="en-US" sz="900" dirty="0"/>
                            <a:t>0</a:t>
                          </a:r>
                        </a:p>
                      </a:txBody>
                      <a:tcPr marL="74295" marR="74295" marT="37148" marB="37148"/>
                    </a:tc>
                    <a:tc>
                      <a:txBody>
                        <a:bodyPr/>
                        <a:lstStyle/>
                        <a:p>
                          <a:pPr algn="ctr"/>
                          <a:r>
                            <a:rPr lang="en-US" sz="900" dirty="0"/>
                            <a:t>1</a:t>
                          </a:r>
                        </a:p>
                      </a:txBody>
                      <a:tcPr marL="74295" marR="74295" marT="37148" marB="37148"/>
                    </a:tc>
                    <a:tc>
                      <a:txBody>
                        <a:bodyPr/>
                        <a:lstStyle/>
                        <a:p>
                          <a:pPr algn="ctr"/>
                          <a:r>
                            <a:rPr lang="en-US" sz="900" dirty="0"/>
                            <a:t>2</a:t>
                          </a:r>
                        </a:p>
                      </a:txBody>
                      <a:tcPr marL="74295" marR="74295" marT="37148" marB="37148"/>
                    </a:tc>
                    <a:tc>
                      <a:txBody>
                        <a:bodyPr/>
                        <a:lstStyle/>
                        <a:p>
                          <a:pPr algn="ctr"/>
                          <a:r>
                            <a:rPr lang="en-US" sz="900" dirty="0"/>
                            <a:t>3</a:t>
                          </a:r>
                        </a:p>
                      </a:txBody>
                      <a:tcPr marL="74295" marR="74295" marT="37148" marB="37148"/>
                    </a:tc>
                    <a:tc>
                      <a:txBody>
                        <a:bodyPr/>
                        <a:lstStyle/>
                        <a:p>
                          <a:pPr algn="ctr"/>
                          <a:r>
                            <a:rPr lang="en-US" sz="900" dirty="0"/>
                            <a:t>4</a:t>
                          </a:r>
                        </a:p>
                      </a:txBody>
                      <a:tcPr marL="74295" marR="74295" marT="37148" marB="37148"/>
                    </a:tc>
                    <a:extLst>
                      <a:ext uri="{0D108BD9-81ED-4DB2-BD59-A6C34878D82A}">
                        <a16:rowId xmlns:a16="http://schemas.microsoft.com/office/drawing/2014/main" val="1174598165"/>
                      </a:ext>
                    </a:extLst>
                  </a:tr>
                  <a:tr h="229495">
                    <a:tc>
                      <a:txBody>
                        <a:bodyPr/>
                        <a:lstStyle/>
                        <a:p>
                          <a:pPr algn="ctr"/>
                          <a:r>
                            <a:rPr lang="en-US" sz="900" dirty="0"/>
                            <a:t>Size</a:t>
                          </a:r>
                        </a:p>
                      </a:txBody>
                      <a:tcPr marL="74295" marR="74295" marT="37148" marB="37148"/>
                    </a:tc>
                    <a:tc>
                      <a:txBody>
                        <a:bodyPr/>
                        <a:lstStyle/>
                        <a:p>
                          <a:pPr algn="ctr"/>
                          <a:r>
                            <a:rPr lang="en-US" sz="900" dirty="0"/>
                            <a:t>16</a:t>
                          </a:r>
                        </a:p>
                      </a:txBody>
                      <a:tcPr marL="74295" marR="74295" marT="37148" marB="37148"/>
                    </a:tc>
                    <a:tc>
                      <a:txBody>
                        <a:bodyPr/>
                        <a:lstStyle/>
                        <a:p>
                          <a:pPr algn="ctr"/>
                          <a:r>
                            <a:rPr lang="en-US" sz="900" dirty="0"/>
                            <a:t>21</a:t>
                          </a:r>
                        </a:p>
                      </a:txBody>
                      <a:tcPr marL="74295" marR="74295" marT="37148" marB="37148"/>
                    </a:tc>
                    <a:tc>
                      <a:txBody>
                        <a:bodyPr/>
                        <a:lstStyle/>
                        <a:p>
                          <a:pPr algn="ctr"/>
                          <a:r>
                            <a:rPr lang="en-US" sz="900" dirty="0"/>
                            <a:t>14</a:t>
                          </a:r>
                        </a:p>
                      </a:txBody>
                      <a:tcPr marL="74295" marR="74295" marT="37148" marB="37148"/>
                    </a:tc>
                    <a:tc>
                      <a:txBody>
                        <a:bodyPr/>
                        <a:lstStyle/>
                        <a:p>
                          <a:pPr algn="ctr"/>
                          <a:r>
                            <a:rPr lang="en-US" sz="900" dirty="0"/>
                            <a:t>13</a:t>
                          </a:r>
                        </a:p>
                      </a:txBody>
                      <a:tcPr marL="74295" marR="74295" marT="37148" marB="37148"/>
                    </a:tc>
                    <a:tc>
                      <a:txBody>
                        <a:bodyPr/>
                        <a:lstStyle/>
                        <a:p>
                          <a:pPr algn="ctr"/>
                          <a:r>
                            <a:rPr lang="en-US" sz="900" dirty="0"/>
                            <a:t>6</a:t>
                          </a:r>
                        </a:p>
                      </a:txBody>
                      <a:tcPr marL="74295" marR="74295" marT="37148" marB="37148"/>
                    </a:tc>
                    <a:extLst>
                      <a:ext uri="{0D108BD9-81ED-4DB2-BD59-A6C34878D82A}">
                        <a16:rowId xmlns:a16="http://schemas.microsoft.com/office/drawing/2014/main" val="3173194452"/>
                      </a:ext>
                    </a:extLst>
                  </a:tr>
                  <a:tr h="229495">
                    <a:tc>
                      <a:txBody>
                        <a:bodyPr/>
                        <a:lstStyle/>
                        <a:p>
                          <a:endParaRPr lang="it-IT"/>
                        </a:p>
                      </a:txBody>
                      <a:tcPr marL="74295" marR="74295" marT="37148" marB="37148">
                        <a:blipFill>
                          <a:blip r:embed="rId5"/>
                          <a:stretch>
                            <a:fillRect t="-211111" r="-501667" b="-266667"/>
                          </a:stretch>
                        </a:blipFill>
                      </a:tcPr>
                    </a:tc>
                    <a:tc>
                      <a:txBody>
                        <a:bodyPr/>
                        <a:lstStyle/>
                        <a:p>
                          <a:pPr algn="ctr"/>
                          <a:r>
                            <a:rPr lang="en-US" sz="900" dirty="0"/>
                            <a:t>5.625</a:t>
                          </a:r>
                        </a:p>
                      </a:txBody>
                      <a:tcPr marL="74295" marR="74295" marT="37148" marB="37148"/>
                    </a:tc>
                    <a:tc>
                      <a:txBody>
                        <a:bodyPr/>
                        <a:lstStyle/>
                        <a:p>
                          <a:pPr algn="ctr"/>
                          <a:r>
                            <a:rPr lang="it-IT" sz="900" dirty="0"/>
                            <a:t>5.619</a:t>
                          </a:r>
                          <a:endParaRPr lang="en-US" sz="900" dirty="0"/>
                        </a:p>
                      </a:txBody>
                      <a:tcPr marL="74295" marR="74295" marT="37148" marB="37148"/>
                    </a:tc>
                    <a:tc>
                      <a:txBody>
                        <a:bodyPr/>
                        <a:lstStyle/>
                        <a:p>
                          <a:pPr algn="ctr"/>
                          <a:r>
                            <a:rPr lang="en-US" sz="900" dirty="0"/>
                            <a:t>6.857</a:t>
                          </a:r>
                        </a:p>
                      </a:txBody>
                      <a:tcPr marL="74295" marR="74295" marT="37148" marB="37148"/>
                    </a:tc>
                    <a:tc>
                      <a:txBody>
                        <a:bodyPr/>
                        <a:lstStyle/>
                        <a:p>
                          <a:pPr algn="ctr"/>
                          <a:r>
                            <a:rPr lang="it-IT" sz="900" dirty="0"/>
                            <a:t>5.385</a:t>
                          </a:r>
                          <a:endParaRPr lang="en-US" sz="900" dirty="0"/>
                        </a:p>
                      </a:txBody>
                      <a:tcPr marL="74295" marR="74295" marT="37148" marB="37148"/>
                    </a:tc>
                    <a:tc>
                      <a:txBody>
                        <a:bodyPr/>
                        <a:lstStyle/>
                        <a:p>
                          <a:pPr algn="ctr"/>
                          <a:r>
                            <a:rPr lang="it-IT" sz="900" dirty="0"/>
                            <a:t>3.667</a:t>
                          </a:r>
                          <a:endParaRPr lang="en-US" sz="900" dirty="0"/>
                        </a:p>
                      </a:txBody>
                      <a:tcPr marL="74295" marR="74295" marT="37148" marB="37148"/>
                    </a:tc>
                    <a:extLst>
                      <a:ext uri="{0D108BD9-81ED-4DB2-BD59-A6C34878D82A}">
                        <a16:rowId xmlns:a16="http://schemas.microsoft.com/office/drawing/2014/main" val="2309228484"/>
                      </a:ext>
                    </a:extLst>
                  </a:tr>
                  <a:tr h="229495">
                    <a:tc>
                      <a:txBody>
                        <a:bodyPr/>
                        <a:lstStyle/>
                        <a:p>
                          <a:endParaRPr lang="it-IT"/>
                        </a:p>
                      </a:txBody>
                      <a:tcPr marL="74295" marR="74295" marT="37148" marB="37148">
                        <a:blipFill>
                          <a:blip r:embed="rId5"/>
                          <a:stretch>
                            <a:fillRect t="-311111" r="-501667" b="-166667"/>
                          </a:stretch>
                        </a:blipFill>
                      </a:tcPr>
                    </a:tc>
                    <a:tc>
                      <a:txBody>
                        <a:bodyPr/>
                        <a:lstStyle/>
                        <a:p>
                          <a:pPr algn="ctr"/>
                          <a:r>
                            <a:rPr lang="en-US" sz="900" dirty="0"/>
                            <a:t>0.375</a:t>
                          </a:r>
                        </a:p>
                      </a:txBody>
                      <a:tcPr marL="74295" marR="74295" marT="37148" marB="37148"/>
                    </a:tc>
                    <a:tc>
                      <a:txBody>
                        <a:bodyPr/>
                        <a:lstStyle/>
                        <a:p>
                          <a:pPr algn="ctr"/>
                          <a:r>
                            <a:rPr lang="en-US" sz="900" dirty="0"/>
                            <a:t>0.281</a:t>
                          </a:r>
                        </a:p>
                      </a:txBody>
                      <a:tcPr marL="74295" marR="74295" marT="37148" marB="37148"/>
                    </a:tc>
                    <a:tc>
                      <a:txBody>
                        <a:bodyPr/>
                        <a:lstStyle/>
                        <a:p>
                          <a:pPr algn="ctr"/>
                          <a:r>
                            <a:rPr lang="en-US" sz="900" dirty="0"/>
                            <a:t>0.527</a:t>
                          </a:r>
                        </a:p>
                      </a:txBody>
                      <a:tcPr marL="74295" marR="74295" marT="37148" marB="37148"/>
                    </a:tc>
                    <a:tc>
                      <a:txBody>
                        <a:bodyPr/>
                        <a:lstStyle/>
                        <a:p>
                          <a:pPr algn="ctr"/>
                          <a:r>
                            <a:rPr lang="it-IT" sz="900" dirty="0"/>
                            <a:t>0.449</a:t>
                          </a:r>
                          <a:endParaRPr lang="en-US" sz="900" dirty="0"/>
                        </a:p>
                      </a:txBody>
                      <a:tcPr marL="74295" marR="74295" marT="37148" marB="37148"/>
                    </a:tc>
                    <a:tc>
                      <a:txBody>
                        <a:bodyPr/>
                        <a:lstStyle/>
                        <a:p>
                          <a:pPr algn="ctr"/>
                          <a:r>
                            <a:rPr lang="it-IT" sz="900" dirty="0"/>
                            <a:t>0.733</a:t>
                          </a:r>
                          <a:endParaRPr lang="en-US" sz="900" dirty="0"/>
                        </a:p>
                      </a:txBody>
                      <a:tcPr marL="74295" marR="74295" marT="37148" marB="37148"/>
                    </a:tc>
                    <a:extLst>
                      <a:ext uri="{0D108BD9-81ED-4DB2-BD59-A6C34878D82A}">
                        <a16:rowId xmlns:a16="http://schemas.microsoft.com/office/drawing/2014/main" val="3057073103"/>
                      </a:ext>
                    </a:extLst>
                  </a:tr>
                  <a:tr h="348616">
                    <a:tc>
                      <a:txBody>
                        <a:bodyPr/>
                        <a:lstStyle/>
                        <a:p>
                          <a:pPr algn="ctr"/>
                          <a:r>
                            <a:rPr lang="en-US" sz="900" dirty="0"/>
                            <a:t>Central Nodes (0.7)</a:t>
                          </a:r>
                        </a:p>
                      </a:txBody>
                      <a:tcPr marL="74295" marR="74295" marT="37148" marB="37148"/>
                    </a:tc>
                    <a:tc>
                      <a:txBody>
                        <a:bodyPr/>
                        <a:lstStyle/>
                        <a:p>
                          <a:pPr algn="ctr"/>
                          <a:r>
                            <a:rPr lang="it-IT" sz="900" dirty="0"/>
                            <a:t>[4, 5]</a:t>
                          </a:r>
                          <a:endParaRPr lang="en-US" sz="900" dirty="0"/>
                        </a:p>
                      </a:txBody>
                      <a:tcPr marL="74295" marR="74295" marT="37148" marB="37148"/>
                    </a:tc>
                    <a:tc>
                      <a:txBody>
                        <a:bodyPr/>
                        <a:lstStyle/>
                        <a:p>
                          <a:pPr algn="ctr"/>
                          <a:r>
                            <a:rPr lang="en-US" sz="900" dirty="0"/>
                            <a:t>[ ]</a:t>
                          </a:r>
                        </a:p>
                      </a:txBody>
                      <a:tcPr marL="74295" marR="74295" marT="37148" marB="37148"/>
                    </a:tc>
                    <a:tc>
                      <a:txBody>
                        <a:bodyPr/>
                        <a:lstStyle/>
                        <a:p>
                          <a:pPr algn="ctr"/>
                          <a:r>
                            <a:rPr lang="it-IT" sz="900" dirty="0"/>
                            <a:t>[67, 28, 46]</a:t>
                          </a:r>
                          <a:endParaRPr lang="en-US" sz="900" dirty="0"/>
                        </a:p>
                      </a:txBody>
                      <a:tcPr marL="74295" marR="74295" marT="37148" marB="37148"/>
                    </a:tc>
                    <a:tc>
                      <a:txBody>
                        <a:bodyPr/>
                        <a:lstStyle/>
                        <a:p>
                          <a:pPr algn="ctr"/>
                          <a:r>
                            <a:rPr lang="it-IT" sz="900" dirty="0"/>
                            <a:t>[63, 27, 7 ]</a:t>
                          </a:r>
                          <a:endParaRPr lang="en-US" sz="900" dirty="0"/>
                        </a:p>
                      </a:txBody>
                      <a:tcPr marL="74295" marR="74295" marT="37148" marB="37148"/>
                    </a:tc>
                    <a:tc>
                      <a:txBody>
                        <a:bodyPr/>
                        <a:lstStyle/>
                        <a:p>
                          <a:pPr algn="ctr"/>
                          <a:r>
                            <a:rPr lang="it-IT" sz="900" dirty="0"/>
                            <a:t>[61, 32, 33, 34]</a:t>
                          </a:r>
                          <a:endParaRPr lang="en-US" sz="900" dirty="0"/>
                        </a:p>
                      </a:txBody>
                      <a:tcPr marL="74295" marR="74295" marT="37148" marB="37148"/>
                    </a:tc>
                    <a:extLst>
                      <a:ext uri="{0D108BD9-81ED-4DB2-BD59-A6C34878D82A}">
                        <a16:rowId xmlns:a16="http://schemas.microsoft.com/office/drawing/2014/main" val="379078368"/>
                      </a:ext>
                    </a:extLst>
                  </a:tr>
                </a:tbl>
              </a:graphicData>
            </a:graphic>
          </p:graphicFrame>
        </mc:Fallback>
      </mc:AlternateContent>
    </p:spTree>
    <p:extLst>
      <p:ext uri="{BB962C8B-B14F-4D97-AF65-F5344CB8AC3E}">
        <p14:creationId xmlns:p14="http://schemas.microsoft.com/office/powerpoint/2010/main" val="285742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8220E7-F211-6B90-258C-B86D97E45270}"/>
              </a:ext>
            </a:extLst>
          </p:cNvPr>
          <p:cNvSpPr>
            <a:spLocks noGrp="1"/>
          </p:cNvSpPr>
          <p:nvPr>
            <p:ph type="title"/>
          </p:nvPr>
        </p:nvSpPr>
        <p:spPr>
          <a:xfrm>
            <a:off x="472218" y="702156"/>
            <a:ext cx="8961563" cy="1013800"/>
          </a:xfrm>
        </p:spPr>
        <p:txBody>
          <a:bodyPr>
            <a:normAutofit/>
          </a:bodyPr>
          <a:lstStyle/>
          <a:p>
            <a:r>
              <a:rPr lang="en-US">
                <a:solidFill>
                  <a:srgbClr val="FFFFFF"/>
                </a:solidFill>
              </a:rPr>
              <a:t>Reciprocity\ Clustering\ Transitivity</a:t>
            </a:r>
          </a:p>
        </p:txBody>
      </p:sp>
      <p:sp useBgFill="1">
        <p:nvSpPr>
          <p:cNvPr id="35" name="Rectangle 12">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2808" y="2180496"/>
            <a:ext cx="439126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Elemento grafico 7">
            <a:extLst>
              <a:ext uri="{FF2B5EF4-FFF2-40B4-BE49-F238E27FC236}">
                <a16:creationId xmlns:a16="http://schemas.microsoft.com/office/drawing/2014/main" id="{DF99E072-795C-9743-44A6-B1A9E7038E7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4633" b="1205"/>
          <a:stretch/>
        </p:blipFill>
        <p:spPr>
          <a:xfrm>
            <a:off x="533995" y="2537927"/>
            <a:ext cx="4032051" cy="3526971"/>
          </a:xfrm>
          <a:prstGeom prst="rect">
            <a:avLst/>
          </a:prstGeom>
        </p:spPr>
      </p:pic>
      <p:sp>
        <p:nvSpPr>
          <p:cNvPr id="36" name="Segnaposto contenuto 2">
            <a:extLst>
              <a:ext uri="{FF2B5EF4-FFF2-40B4-BE49-F238E27FC236}">
                <a16:creationId xmlns:a16="http://schemas.microsoft.com/office/drawing/2014/main" id="{355D3B95-3697-EF39-B4A0-F10811D659CA}"/>
              </a:ext>
            </a:extLst>
          </p:cNvPr>
          <p:cNvSpPr>
            <a:spLocks noGrp="1"/>
          </p:cNvSpPr>
          <p:nvPr>
            <p:ph idx="1"/>
          </p:nvPr>
        </p:nvSpPr>
        <p:spPr>
          <a:xfrm>
            <a:off x="5147841" y="1890578"/>
            <a:ext cx="4285938" cy="4510222"/>
          </a:xfrm>
        </p:spPr>
        <p:txBody>
          <a:bodyPr>
            <a:normAutofit lnSpcReduction="10000"/>
          </a:bodyPr>
          <a:lstStyle/>
          <a:p>
            <a:pPr marL="0" indent="0" algn="just">
              <a:lnSpc>
                <a:spcPct val="90000"/>
              </a:lnSpc>
              <a:buNone/>
            </a:pPr>
            <a:endParaRPr lang="en-US" sz="1100" dirty="0"/>
          </a:p>
          <a:p>
            <a:pPr algn="just">
              <a:lnSpc>
                <a:spcPct val="90000"/>
              </a:lnSpc>
            </a:pPr>
            <a:r>
              <a:rPr lang="en-US" sz="1100" b="1" dirty="0"/>
              <a:t>Reciprocity</a:t>
            </a:r>
            <a:r>
              <a:rPr lang="en-US" sz="1100" dirty="0"/>
              <a:t> on the directed graph returns </a:t>
            </a:r>
            <a:r>
              <a:rPr lang="en-US" sz="1100" b="1" dirty="0"/>
              <a:t>0.5027</a:t>
            </a:r>
            <a:r>
              <a:rPr lang="en-US" sz="1100" dirty="0"/>
              <a:t>. This suggest that half of the overall connections in the directed network are mutually corresponded, that is, they are </a:t>
            </a:r>
            <a:r>
              <a:rPr lang="en-US" sz="1100" b="1" dirty="0"/>
              <a:t>bidirectional</a:t>
            </a:r>
            <a:r>
              <a:rPr lang="en-US" sz="1100" dirty="0"/>
              <a:t>. Considered the studied network, this does not surprise since in social networks it is quite usual to see a reciprocal relation between two nodes</a:t>
            </a:r>
          </a:p>
          <a:p>
            <a:pPr algn="just">
              <a:lnSpc>
                <a:spcPct val="90000"/>
              </a:lnSpc>
            </a:pPr>
            <a:r>
              <a:rPr lang="en-US" sz="1100" b="1" dirty="0"/>
              <a:t>Transitivity</a:t>
            </a:r>
            <a:r>
              <a:rPr lang="en-US" sz="1100" dirty="0"/>
              <a:t> on the studied network is </a:t>
            </a:r>
            <a:r>
              <a:rPr lang="en-US" sz="1100" b="1" dirty="0"/>
              <a:t>0.4052 </a:t>
            </a:r>
            <a:r>
              <a:rPr lang="en-US" sz="1100" dirty="0"/>
              <a:t>(transitivity computed based on the number of triads\triples in the network). This value is to be considered as moderate, as it resembles the number of close triads with respect to the possible triads in the network. This shows how students in the network interacts in this small type of structures. This resonates with the previous analyses of community detection and with the reciprocity measures, that is, we can see how the formation of communities between nodes that tend to have a bidirectional connections reflects on the presence of closed triads</a:t>
            </a:r>
          </a:p>
          <a:p>
            <a:pPr algn="just">
              <a:lnSpc>
                <a:spcPct val="90000"/>
              </a:lnSpc>
            </a:pPr>
            <a:r>
              <a:rPr lang="en-US" sz="1100" b="1" dirty="0"/>
              <a:t>Average local clustering</a:t>
            </a:r>
            <a:r>
              <a:rPr lang="en-US" sz="1100" dirty="0"/>
              <a:t> is </a:t>
            </a:r>
            <a:r>
              <a:rPr lang="en-US" sz="1100" b="1" dirty="0"/>
              <a:t>0.3624 </a:t>
            </a:r>
            <a:r>
              <a:rPr lang="en-US" sz="1100" dirty="0"/>
              <a:t>if we do not consider the weights in the graph, while it decreases to </a:t>
            </a:r>
            <a:r>
              <a:rPr lang="en-US" sz="1100" b="1" dirty="0"/>
              <a:t>0.2577 </a:t>
            </a:r>
            <a:r>
              <a:rPr lang="en-US" sz="1100" dirty="0"/>
              <a:t>if we do consider them. Local clustering coefficients resembles how nodes are interconnected with their respective neighbors. By not considering the weights of the links we are simply considering a directed graph: this way, we overestimate the importance of links between nodes that aren’t central in the network. If we consider the weights, we see how the coefficient decreases, showcasing the fact that several connections between neighbors are bypassed in favor of links with more influential nodes. Finally, by analyzing node 28 we can find that it forms an </a:t>
            </a:r>
            <a:r>
              <a:rPr lang="en-US" sz="1100" b="1" dirty="0"/>
              <a:t>ego-network</a:t>
            </a:r>
            <a:r>
              <a:rPr lang="en-US" sz="1100" dirty="0"/>
              <a:t> with the closest nodes in the graph.</a:t>
            </a:r>
          </a:p>
        </p:txBody>
      </p:sp>
      <p:sp>
        <p:nvSpPr>
          <p:cNvPr id="5" name="Segnaposto piè di pagina 4">
            <a:extLst>
              <a:ext uri="{FF2B5EF4-FFF2-40B4-BE49-F238E27FC236}">
                <a16:creationId xmlns:a16="http://schemas.microsoft.com/office/drawing/2014/main" id="{3A4BFC77-57AB-C20E-4A14-99484A09E0C6}"/>
              </a:ext>
            </a:extLst>
          </p:cNvPr>
          <p:cNvSpPr>
            <a:spLocks noGrp="1"/>
          </p:cNvSpPr>
          <p:nvPr>
            <p:ph type="ftr" sz="quarter" idx="11"/>
          </p:nvPr>
        </p:nvSpPr>
        <p:spPr>
          <a:xfrm>
            <a:off x="472218" y="6400800"/>
            <a:ext cx="5620233" cy="365125"/>
          </a:xfrm>
        </p:spPr>
        <p:txBody>
          <a:bodyPr>
            <a:normAutofit/>
          </a:bodyPr>
          <a:lstStyle/>
          <a:p>
            <a:pPr>
              <a:spcAft>
                <a:spcPts val="600"/>
              </a:spcAft>
            </a:pPr>
            <a:r>
              <a:rPr lang="it-IT"/>
              <a:t>SOCIAL NETWORK ANALYSIS - AGOURRAM MARWAN</a:t>
            </a:r>
          </a:p>
        </p:txBody>
      </p:sp>
      <p:sp>
        <p:nvSpPr>
          <p:cNvPr id="6" name="Segnaposto numero diapositiva 5">
            <a:extLst>
              <a:ext uri="{FF2B5EF4-FFF2-40B4-BE49-F238E27FC236}">
                <a16:creationId xmlns:a16="http://schemas.microsoft.com/office/drawing/2014/main" id="{F64196C5-E63E-8CAD-3434-389D5D49E145}"/>
              </a:ext>
            </a:extLst>
          </p:cNvPr>
          <p:cNvSpPr>
            <a:spLocks noGrp="1"/>
          </p:cNvSpPr>
          <p:nvPr>
            <p:ph type="sldNum" sz="quarter" idx="12"/>
          </p:nvPr>
        </p:nvSpPr>
        <p:spPr>
          <a:xfrm>
            <a:off x="8578618" y="6400800"/>
            <a:ext cx="855163" cy="365125"/>
          </a:xfrm>
        </p:spPr>
        <p:txBody>
          <a:bodyPr>
            <a:normAutofit/>
          </a:bodyPr>
          <a:lstStyle/>
          <a:p>
            <a:pPr>
              <a:spcAft>
                <a:spcPts val="600"/>
              </a:spcAft>
            </a:pPr>
            <a:fld id="{E4F0AB8E-E884-6A47-AE7F-4427D4AB6955}" type="slidenum">
              <a:rPr lang="it-IT" smtClean="0"/>
              <a:pPr>
                <a:spcAft>
                  <a:spcPts val="600"/>
                </a:spcAft>
              </a:pPr>
              <a:t>5</a:t>
            </a:fld>
            <a:endParaRPr lang="it-IT"/>
          </a:p>
        </p:txBody>
      </p:sp>
    </p:spTree>
    <p:extLst>
      <p:ext uri="{BB962C8B-B14F-4D97-AF65-F5344CB8AC3E}">
        <p14:creationId xmlns:p14="http://schemas.microsoft.com/office/powerpoint/2010/main" val="374842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4">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2808" y="457200"/>
            <a:ext cx="300894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6">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4244" y="453643"/>
            <a:ext cx="3008947"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8">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6486" y="457200"/>
            <a:ext cx="3008948"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30">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2808" y="3085765"/>
            <a:ext cx="9151079"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5" name="Rectangle 32">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A21E71E-416B-8A47-2084-D4341C22C25B}"/>
              </a:ext>
            </a:extLst>
          </p:cNvPr>
          <p:cNvSpPr>
            <a:spLocks noGrp="1"/>
          </p:cNvSpPr>
          <p:nvPr>
            <p:ph type="title"/>
          </p:nvPr>
        </p:nvSpPr>
        <p:spPr>
          <a:xfrm>
            <a:off x="3900928" y="1005839"/>
            <a:ext cx="5638185" cy="4805025"/>
          </a:xfrm>
        </p:spPr>
        <p:txBody>
          <a:bodyPr vert="horz" lIns="91440" tIns="45720" rIns="91440" bIns="45720" rtlCol="0" anchor="ctr">
            <a:normAutofit/>
          </a:bodyPr>
          <a:lstStyle/>
          <a:p>
            <a:r>
              <a:rPr lang="en-US" sz="5400">
                <a:solidFill>
                  <a:schemeClr val="tx2"/>
                </a:solidFill>
              </a:rPr>
              <a:t>Thank you</a:t>
            </a:r>
          </a:p>
        </p:txBody>
      </p:sp>
      <p:sp>
        <p:nvSpPr>
          <p:cNvPr id="46" name="Rectangle 34">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2808" y="457200"/>
            <a:ext cx="3008948"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Segnaposto piè di pagina 3">
            <a:extLst>
              <a:ext uri="{FF2B5EF4-FFF2-40B4-BE49-F238E27FC236}">
                <a16:creationId xmlns:a16="http://schemas.microsoft.com/office/drawing/2014/main" id="{1408484F-EB55-8747-EBEA-BC3B4B856C37}"/>
              </a:ext>
            </a:extLst>
          </p:cNvPr>
          <p:cNvSpPr>
            <a:spLocks noGrp="1"/>
          </p:cNvSpPr>
          <p:nvPr>
            <p:ph type="ftr" sz="quarter" idx="11"/>
          </p:nvPr>
        </p:nvSpPr>
        <p:spPr>
          <a:xfrm>
            <a:off x="3900928" y="5951811"/>
            <a:ext cx="4176166" cy="365125"/>
          </a:xfrm>
        </p:spPr>
        <p:txBody>
          <a:bodyPr vert="horz" lIns="91440" tIns="45720" rIns="91440" bIns="45720" rtlCol="0" anchor="ctr">
            <a:normAutofit/>
          </a:bodyPr>
          <a:lstStyle/>
          <a:p>
            <a:pPr>
              <a:spcAft>
                <a:spcPts val="600"/>
              </a:spcAft>
            </a:pPr>
            <a:r>
              <a:rPr lang="en-US">
                <a:solidFill>
                  <a:schemeClr val="tx2"/>
                </a:solidFill>
              </a:rPr>
              <a:t>SOCIAL NETWORK ANALYSIS - AGOURRAM MARWAN</a:t>
            </a:r>
          </a:p>
        </p:txBody>
      </p:sp>
      <p:sp>
        <p:nvSpPr>
          <p:cNvPr id="5" name="Segnaposto numero diapositiva 4">
            <a:extLst>
              <a:ext uri="{FF2B5EF4-FFF2-40B4-BE49-F238E27FC236}">
                <a16:creationId xmlns:a16="http://schemas.microsoft.com/office/drawing/2014/main" id="{CA6376C6-5BB6-5588-37FD-2F8C6115CBB3}"/>
              </a:ext>
            </a:extLst>
          </p:cNvPr>
          <p:cNvSpPr>
            <a:spLocks noGrp="1"/>
          </p:cNvSpPr>
          <p:nvPr>
            <p:ph type="sldNum" sz="quarter" idx="12"/>
          </p:nvPr>
        </p:nvSpPr>
        <p:spPr>
          <a:xfrm>
            <a:off x="8578618" y="5956137"/>
            <a:ext cx="825858" cy="365125"/>
          </a:xfrm>
        </p:spPr>
        <p:txBody>
          <a:bodyPr vert="horz" lIns="91440" tIns="45720" rIns="91440" bIns="45720" rtlCol="0" anchor="ctr">
            <a:normAutofit/>
          </a:bodyPr>
          <a:lstStyle/>
          <a:p>
            <a:pPr>
              <a:spcAft>
                <a:spcPts val="600"/>
              </a:spcAft>
            </a:pPr>
            <a:fld id="{E4F0AB8E-E884-6A47-AE7F-4427D4AB6955}" type="slidenum">
              <a:rPr lang="en-US" smtClean="0">
                <a:solidFill>
                  <a:schemeClr val="tx2"/>
                </a:solidFill>
              </a:rPr>
              <a:pPr>
                <a:spcAft>
                  <a:spcPts val="600"/>
                </a:spcAft>
              </a:pPr>
              <a:t>6</a:t>
            </a:fld>
            <a:endParaRPr lang="en-US">
              <a:solidFill>
                <a:schemeClr val="tx2"/>
              </a:solidFill>
            </a:endParaRPr>
          </a:p>
        </p:txBody>
      </p:sp>
    </p:spTree>
    <p:extLst>
      <p:ext uri="{BB962C8B-B14F-4D97-AF65-F5344CB8AC3E}">
        <p14:creationId xmlns:p14="http://schemas.microsoft.com/office/powerpoint/2010/main" val="4085711916"/>
      </p:ext>
    </p:extLst>
  </p:cSld>
  <p:clrMapOvr>
    <a:masterClrMapping/>
  </p:clrMapOvr>
</p:sld>
</file>

<file path=ppt/theme/theme1.xml><?xml version="1.0" encoding="utf-8"?>
<a:theme xmlns:a="http://schemas.openxmlformats.org/drawingml/2006/main" name="Dividendi">
  <a:themeElements>
    <a:clrScheme name="Dividendi">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i">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i">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2334</TotalTime>
  <Words>1098</Words>
  <Application>Microsoft Macintosh PowerPoint</Application>
  <PresentationFormat>A4 (21x29,7 cm)</PresentationFormat>
  <Paragraphs>139</Paragraphs>
  <Slides>7</Slides>
  <Notes>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vt:i4>
      </vt:variant>
    </vt:vector>
  </HeadingPairs>
  <TitlesOfParts>
    <vt:vector size="12" baseType="lpstr">
      <vt:lpstr>Calibri</vt:lpstr>
      <vt:lpstr>Cambria Math</vt:lpstr>
      <vt:lpstr>Gill Sans MT</vt:lpstr>
      <vt:lpstr>Wingdings 2</vt:lpstr>
      <vt:lpstr>Dividendi</vt:lpstr>
      <vt:lpstr>network analysis in Illinois high school students (1958) Koblenz Network Collection</vt:lpstr>
      <vt:lpstr>Introduction</vt:lpstr>
      <vt:lpstr>Network visualization</vt:lpstr>
      <vt:lpstr>Central nodes</vt:lpstr>
      <vt:lpstr>Community detection (LOUVAIN)</vt:lpstr>
      <vt:lpstr>Reciprocity\ Clustering\ Transitivity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»network analysis in …» subtitle: «unveiling insights from network data»</dc:title>
  <dc:creator>Marwan Agourram</dc:creator>
  <cp:lastModifiedBy>Marwan Agourram</cp:lastModifiedBy>
  <cp:revision>21</cp:revision>
  <dcterms:created xsi:type="dcterms:W3CDTF">2023-09-15T22:43:52Z</dcterms:created>
  <dcterms:modified xsi:type="dcterms:W3CDTF">2023-09-25T22:16:00Z</dcterms:modified>
</cp:coreProperties>
</file>