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8" r:id="rId2"/>
    <p:sldId id="273" r:id="rId3"/>
    <p:sldId id="270" r:id="rId4"/>
    <p:sldId id="274" r:id="rId5"/>
    <p:sldId id="275" r:id="rId6"/>
    <p:sldId id="276" r:id="rId7"/>
    <p:sldId id="277" r:id="rId8"/>
    <p:sldId id="279" r:id="rId9"/>
    <p:sldId id="280" r:id="rId10"/>
    <p:sldId id="278" r:id="rId11"/>
    <p:sldId id="281" r:id="rId12"/>
    <p:sldId id="264" r:id="rId13"/>
  </p:sldIdLst>
  <p:sldSz cx="12192000" cy="6858000"/>
  <p:notesSz cx="6888163" cy="100203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68957" autoAdjust="0"/>
  </p:normalViewPr>
  <p:slideViewPr>
    <p:cSldViewPr snapToGrid="0">
      <p:cViewPr varScale="1">
        <p:scale>
          <a:sx n="80" d="100"/>
          <a:sy n="80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736A0F-B433-4CEB-B160-047C88B4F1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50D2D-9C8F-47BA-85BC-856B09A5F4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9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FF82B2F4-7748-42CC-9666-B2A9A5CB98C2}" type="datetimeFigureOut">
              <a:rPr lang="en-DE" smtClean="0"/>
              <a:t>14 Jun 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EAB0D-4079-4174-8D7B-A8C62EB0FE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517547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7307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699" y="1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68F8FAD1-4573-4756-A12F-73F1310CA974}" type="datetimeFigureOut">
              <a:rPr lang="en-DE" smtClean="0"/>
              <a:t>14 Jun 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50950"/>
            <a:ext cx="6015037" cy="338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817" y="4822270"/>
            <a:ext cx="5510530" cy="3945494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7547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699" y="9517547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200DD5E-38F3-4021-BB8A-F5D2D445AC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558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DD5E-38F3-4021-BB8A-F5D2D445ACDA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576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DD5E-38F3-4021-BB8A-F5D2D445ACDA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3071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DD5E-38F3-4021-BB8A-F5D2D445ACDA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96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DD5E-38F3-4021-BB8A-F5D2D445ACDA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04977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0DD5E-38F3-4021-BB8A-F5D2D445ACDA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624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F8D0-0520-47DE-94E5-77B85152E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BFE9F-EDB9-4D0C-9DED-5B59D7A85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019B-6D8D-4201-B881-7B8B7C3F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C995-4426-4A4D-9337-43CB85DB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9D6B-EB55-463D-BFAC-EDA05807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471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A302-DC9A-4D28-984A-A728D74B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8D63B-F766-4194-9C21-C80547C7D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0EDD-655B-48CE-9DB8-51D5ED33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0AC7-7C8E-4CAE-B3C6-F77F9C49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227C2-64EB-4110-AE5E-876FE0B7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425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EF816-B762-4D78-A4BB-09437C767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327CD-5BDC-44D7-A1D6-114DD8CBD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3DC3-A71C-4E87-A22E-6E35902F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575FC-6A95-4158-8E70-AC4B8C0E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CE44D-0076-443B-8BA1-7C3C24C6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645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Titelfolie_v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082F3C8-E970-6348-B5A8-B3DDE4BEF301}"/>
              </a:ext>
            </a:extLst>
          </p:cNvPr>
          <p:cNvSpPr/>
          <p:nvPr userDrawn="1"/>
        </p:nvSpPr>
        <p:spPr>
          <a:xfrm>
            <a:off x="-1" y="0"/>
            <a:ext cx="12210197" cy="6858000"/>
          </a:xfrm>
          <a:prstGeom prst="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6C4E8F8-1CBC-D043-9B4A-4BA6874EA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954464"/>
            <a:ext cx="11484000" cy="50825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B3D953D6-969A-044D-942A-87CA34F5A177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60000" y="3597002"/>
            <a:ext cx="11484000" cy="45777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000"/>
              </a:lnSpc>
              <a:spcBef>
                <a:spcPts val="800"/>
              </a:spcBef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D2BBB-9DF8-4C4A-AC3F-5901862054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625974"/>
            <a:ext cx="11484000" cy="10001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/Institution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A3FFFE-FF33-415E-9DDD-EC973C3755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8440" y="6259383"/>
            <a:ext cx="581295" cy="45777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7582079-140F-4DBA-A325-74CA25218D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6932" y="427074"/>
            <a:ext cx="3993893" cy="85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1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D96EA4AB-38EB-4D50-8FAA-38A44BCB5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11479575" cy="900000"/>
          </a:xfrm>
          <a:prstGeom prst="rect">
            <a:avLst/>
          </a:prstGeom>
        </p:spPr>
        <p:txBody>
          <a:bodyPr anchor="ctr"/>
          <a:lstStyle>
            <a:lvl1pPr>
              <a:defRPr sz="3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B433865-19C5-4F17-9DFF-86FCB5C53402}"/>
              </a:ext>
            </a:extLst>
          </p:cNvPr>
          <p:cNvSpPr/>
          <p:nvPr userDrawn="1"/>
        </p:nvSpPr>
        <p:spPr>
          <a:xfrm flipH="1" flipV="1">
            <a:off x="0" y="908050"/>
            <a:ext cx="12192000" cy="50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3F67C187-142A-4CB6-9832-D06E42D6A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1231284"/>
            <a:ext cx="11306176" cy="4455413"/>
          </a:xfrm>
          <a:prstGeom prst="rect">
            <a:avLst/>
          </a:prstGeom>
        </p:spPr>
        <p:txBody>
          <a:bodyPr lIns="90000"/>
          <a:lstStyle>
            <a:lvl1pPr>
              <a:buFont typeface="Systemschrift Normal"/>
              <a:buChar char="›"/>
              <a:defRPr sz="3000" b="0"/>
            </a:lvl1pPr>
            <a:lvl2pPr>
              <a:buFont typeface="Systemschrift Normal"/>
              <a:buChar char="›"/>
              <a:defRPr sz="3000" b="0"/>
            </a:lvl2pPr>
            <a:lvl3pPr>
              <a:buFont typeface="Systemschrift Normal"/>
              <a:buChar char="›"/>
              <a:defRPr sz="3000" b="0"/>
            </a:lvl3pPr>
            <a:lvl4pPr>
              <a:buFont typeface="Symbol" pitchFamily="2" charset="2"/>
              <a:buChar char="-"/>
              <a:defRPr/>
            </a:lvl4pPr>
            <a:lvl5pPr>
              <a:buFont typeface="Symbol" pitchFamily="2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F4AFA0D-46C8-4BBF-8115-61782FBD7F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008" y="260981"/>
            <a:ext cx="595584" cy="4690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0506DE-4E4E-44C4-8E1F-9FB9EA0571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1953" b="2475"/>
          <a:stretch/>
        </p:blipFill>
        <p:spPr>
          <a:xfrm>
            <a:off x="9782592" y="256677"/>
            <a:ext cx="1085433" cy="46902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34086-1BBA-4C32-A211-EA825263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2" y="6335518"/>
            <a:ext cx="2743200" cy="365125"/>
          </a:xfrm>
        </p:spPr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A347F-9E15-4360-BDF3-F1DAC1F0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9A4D-55F3-4D3C-BFCC-EAD963F3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3A94C6-10D8-482A-8551-E0267CEDC9D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961930" y="154467"/>
            <a:ext cx="632679" cy="6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Bild-Textfolie_v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5B0DBDB8-D831-1141-B396-D54CBACBE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908050"/>
            <a:ext cx="11306176" cy="5041900"/>
          </a:xfrm>
          <a:prstGeom prst="rect">
            <a:avLst/>
          </a:prstGeom>
        </p:spPr>
        <p:txBody>
          <a:bodyPr lIns="90000"/>
          <a:lstStyle>
            <a:lvl1pPr>
              <a:buFont typeface="Systemschrift Normal"/>
              <a:buChar char="›"/>
              <a:defRPr sz="3000" b="0"/>
            </a:lvl1pPr>
            <a:lvl2pPr>
              <a:buFont typeface="Systemschrift Normal"/>
              <a:buChar char="›"/>
              <a:defRPr sz="3000" b="0"/>
            </a:lvl2pPr>
            <a:lvl3pPr>
              <a:buFont typeface="Systemschrift Normal"/>
              <a:buChar char="›"/>
              <a:defRPr sz="3000" b="0"/>
            </a:lvl3pPr>
            <a:lvl4pPr>
              <a:buFont typeface="Symbol" pitchFamily="2" charset="2"/>
              <a:buChar char="-"/>
              <a:defRPr/>
            </a:lvl4pPr>
            <a:lvl5pPr>
              <a:buFont typeface="Symbol" pitchFamily="2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0D4D6BC-2D74-064E-88A0-9B1ED2EC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11472000" cy="900000"/>
          </a:xfrm>
          <a:prstGeom prst="rect">
            <a:avLst/>
          </a:prstGeom>
        </p:spPr>
        <p:txBody>
          <a:bodyPr anchor="ctr"/>
          <a:lstStyle>
            <a:lvl1pPr>
              <a:defRPr sz="3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Slide </a:t>
            </a:r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36ADA5FE-87C2-44E8-B1B7-EA14F32A8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008" y="260981"/>
            <a:ext cx="595584" cy="4690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FDD459C-44AD-48E4-B477-8D372DD9A5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1953" b="2475"/>
          <a:stretch/>
        </p:blipFill>
        <p:spPr>
          <a:xfrm>
            <a:off x="9782592" y="256677"/>
            <a:ext cx="1085433" cy="4690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934602-8040-4130-97A8-11FD0F97671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961930" y="154467"/>
            <a:ext cx="632679" cy="632679"/>
          </a:xfrm>
          <a:prstGeom prst="rect">
            <a:avLst/>
          </a:prstGeom>
        </p:spPr>
      </p:pic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FA6196C5-DD7D-4D63-857A-3579B5CF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2" y="6335518"/>
            <a:ext cx="2743200" cy="365125"/>
          </a:xfrm>
        </p:spPr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6A22193E-0AC5-44D5-B9CF-BCC800BA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9C238C5-9C8B-4751-88EB-E27C25E0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8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3F87-233D-42EE-A1D0-A5C9927C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08F1-D441-4DA2-87AE-82E3B8C8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369C-0E6E-4281-AC3B-3D5B4EF9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72BD-10EA-4DA5-B70F-625ACDA3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9C32-66C4-4718-A93C-01798463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787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E02B-DD0E-49FE-AB66-71BB04A5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14D58-558A-4451-AE4D-AE5DE5E1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61DA-7548-4F21-87CF-375BB348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6CE29-5F40-494F-8BB3-3798C70E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2C699-B318-4973-84F6-590AFF19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58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57F9-89F4-445C-9E46-61DB2A7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0EFF-C08C-4B81-94BC-497D79A3D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99CED-F1DC-4564-B147-5B7B97F3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CAF01-97A0-4CC5-9FA8-5FE76E70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3E8F9-C430-40DD-97F3-9D215C8B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9CA68-3B52-4A51-95CD-2668FA64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01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4762-B0CF-4E17-89F2-3228DF4B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1BD3D-53B8-45E6-9C2A-DA16EF79E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B414D-43D4-4EFD-ADB5-42AEC13C4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9997A-AC9D-413A-9250-3A74D2BD2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130E-AE05-45DF-B13C-1E1D46785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460A6-ED7A-4E50-96EF-F263221A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91D82-A4A5-44A7-8677-7FD49E4F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267BF-864B-408F-8CBC-34CCAB23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939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7349-DEAC-4BF5-A41A-C540316B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9FC61-9D7E-4982-B6D8-D436F0F9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EB662-E8C4-450D-A55F-B1670C28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DEA54-9172-4393-9ECD-92454030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367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1969C-8500-45D0-BBB1-7D5B3FD2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E3A37-61E1-48DD-A54F-91482902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43CFC-77BC-4771-9803-30814059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062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81E5-0B0A-4F07-8E7E-47ED07CA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D49C-ADBC-4EF4-954B-09A3A522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8F1EC-BFFC-42CE-B01B-9819085C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7E144-2F7C-4E6A-B330-8BC9E5EA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86C68-13EA-4125-A033-2BADB7C6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10A0E-6C01-4025-81AE-90F78848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87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0937-45AF-414F-B20E-11E87AAD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02B29-5F2C-405D-A524-16406E3DA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8CC7E-1151-40DE-BC94-116108365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4A523-0007-4420-A2DC-6C94478B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D3056-65F4-402C-9B63-7F8C4980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2A291-1036-4083-8325-416D483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130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AFCFC-2539-406F-B6CB-618263E3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CC9B-092D-482F-8F62-74FE973E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1935-6D93-458E-B2DA-0F9FAC65F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16.06.2025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4118-653C-4D65-92AE-A679CC85D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652C-A7BA-4C29-9DEC-0E0F73316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69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gams.com/products/gams/gams-languag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rse.pik-potsdam.de/doc/magpie/4.10.1/" TargetMode="Externa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github.com/magpiemodel/magpie.git" TargetMode="External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888AB-D1D4-423A-B9F0-B2F19ACC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400" dirty="0"/>
              <a:t>GAMS code, </a:t>
            </a:r>
            <a:r>
              <a:rPr lang="de-DE" sz="4400" dirty="0" err="1"/>
              <a:t>modules</a:t>
            </a:r>
            <a:r>
              <a:rPr lang="de-DE" sz="4400" dirty="0"/>
              <a:t> &amp; </a:t>
            </a:r>
            <a:r>
              <a:rPr lang="de-DE" sz="4400" dirty="0" err="1"/>
              <a:t>realizations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DC3BFD-D11A-4DAA-A08F-253DF9C20CB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48000" y="3462716"/>
            <a:ext cx="11484000" cy="457770"/>
          </a:xfrm>
        </p:spPr>
        <p:txBody>
          <a:bodyPr>
            <a:normAutofit fontScale="55000" lnSpcReduction="20000"/>
          </a:bodyPr>
          <a:lstStyle/>
          <a:p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magpie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and code </a:t>
            </a:r>
            <a:r>
              <a:rPr lang="de-DE" dirty="0" err="1"/>
              <a:t>look</a:t>
            </a:r>
            <a:r>
              <a:rPr lang="de-DE" dirty="0"/>
              <a:t> like?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5F7685-3AF9-4458-A009-9324DDD7FC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Presenter:</a:t>
            </a:r>
            <a:r>
              <a:rPr lang="en-US" dirty="0"/>
              <a:t> </a:t>
            </a:r>
            <a:r>
              <a:rPr lang="en-DE" dirty="0"/>
              <a:t>Isabelle Weindl</a:t>
            </a:r>
            <a:endParaRPr lang="en-US" dirty="0"/>
          </a:p>
          <a:p>
            <a:r>
              <a:rPr lang="en-DE" dirty="0" err="1"/>
              <a:t>weindl</a:t>
            </a:r>
            <a:r>
              <a:rPr lang="en-US" dirty="0"/>
              <a:t>@pik-potsdam.de</a:t>
            </a:r>
          </a:p>
          <a:p>
            <a:r>
              <a:rPr lang="en-DE" dirty="0"/>
              <a:t>June</a:t>
            </a:r>
            <a:r>
              <a:rPr lang="en-US" dirty="0"/>
              <a:t> 1</a:t>
            </a:r>
            <a:r>
              <a:rPr lang="en-DE" dirty="0"/>
              <a:t>6</a:t>
            </a:r>
            <a:r>
              <a:rPr lang="en-US" dirty="0"/>
              <a:t>, 202</a:t>
            </a:r>
            <a:r>
              <a:rPr lang="en-DE" dirty="0"/>
              <a:t>5</a:t>
            </a:r>
            <a:r>
              <a:rPr lang="en-US" dirty="0"/>
              <a:t>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8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8AA3C-367E-45F1-BA5E-82E67F788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969264"/>
            <a:ext cx="11306176" cy="49806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Once you have started a magpie run, you</a:t>
            </a:r>
            <a:r>
              <a:rPr lang="en-DE" sz="2800" dirty="0"/>
              <a:t> </a:t>
            </a:r>
            <a:r>
              <a:rPr lang="en-US" sz="2800" dirty="0"/>
              <a:t>c</a:t>
            </a:r>
            <a:r>
              <a:rPr lang="en-DE" sz="2800" dirty="0"/>
              <a:t>a</a:t>
            </a:r>
            <a:r>
              <a:rPr lang="en-US" sz="2800" dirty="0"/>
              <a:t>n find the </a:t>
            </a:r>
            <a:r>
              <a:rPr lang="en-US" sz="2800" dirty="0" err="1"/>
              <a:t>full.gms</a:t>
            </a:r>
            <a:r>
              <a:rPr lang="en-US" sz="2800" dirty="0"/>
              <a:t> file</a:t>
            </a:r>
            <a:r>
              <a:rPr lang="en-DE" sz="2800" dirty="0"/>
              <a:t> </a:t>
            </a:r>
            <a:r>
              <a:rPr lang="en-US" sz="2800" dirty="0"/>
              <a:t>in the 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ouput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folder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D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07FAD-A3A4-4B9F-9E99-0D81C84A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dirty="0" err="1"/>
              <a:t>full.gms</a:t>
            </a:r>
            <a:r>
              <a:rPr lang="en-US" sz="3200" dirty="0"/>
              <a:t> file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7F58-C5CA-4326-A73B-34EF6DB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823-4349-40E0-A2FC-763FD8A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B891-045F-42BA-97B1-2EB49A9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10</a:t>
            </a:fld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6CA537-5D90-4A1B-8E1A-4C322D9B9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21" y="2106473"/>
            <a:ext cx="3552631" cy="39102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1F7262C-556F-4A8E-9BD2-C456E9DECCC5}"/>
              </a:ext>
            </a:extLst>
          </p:cNvPr>
          <p:cNvSpPr/>
          <p:nvPr/>
        </p:nvSpPr>
        <p:spPr>
          <a:xfrm>
            <a:off x="5248656" y="3550102"/>
            <a:ext cx="6096000" cy="181588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b="1" dirty="0" err="1"/>
              <a:t>Contains</a:t>
            </a:r>
            <a:r>
              <a:rPr lang="de-DE" sz="2800" b="1" dirty="0"/>
              <a:t> </a:t>
            </a:r>
            <a:r>
              <a:rPr lang="de-DE" sz="2800" b="1" dirty="0" err="1"/>
              <a:t>the</a:t>
            </a:r>
            <a:r>
              <a:rPr lang="de-DE" sz="2800" b="1" dirty="0"/>
              <a:t> final code </a:t>
            </a:r>
            <a:r>
              <a:rPr lang="de-DE" sz="2800" b="1" dirty="0" err="1"/>
              <a:t>used</a:t>
            </a:r>
            <a:r>
              <a:rPr lang="de-DE" sz="2800" b="1" dirty="0"/>
              <a:t> in </a:t>
            </a:r>
            <a:r>
              <a:rPr lang="de-DE" sz="2800" b="1" dirty="0" err="1"/>
              <a:t>the</a:t>
            </a:r>
            <a:r>
              <a:rPr lang="de-DE" sz="2800" b="1" dirty="0"/>
              <a:t> </a:t>
            </a:r>
            <a:r>
              <a:rPr lang="de-DE" sz="2800" b="1" dirty="0" err="1"/>
              <a:t>current</a:t>
            </a:r>
            <a:r>
              <a:rPr lang="de-DE" sz="2800" b="1" dirty="0"/>
              <a:t> MAgPIE </a:t>
            </a:r>
            <a:r>
              <a:rPr lang="de-DE" sz="2800" b="1" dirty="0" err="1"/>
              <a:t>run</a:t>
            </a:r>
            <a:r>
              <a:rPr lang="de-DE" sz="2800" b="1" dirty="0"/>
              <a:t>, </a:t>
            </a:r>
            <a:r>
              <a:rPr lang="de-DE" sz="2800" b="1" dirty="0" err="1"/>
              <a:t>based</a:t>
            </a:r>
            <a:r>
              <a:rPr lang="de-DE" sz="2800" b="1" dirty="0"/>
              <a:t> on </a:t>
            </a:r>
            <a:r>
              <a:rPr lang="de-DE" sz="2800" b="1" dirty="0" err="1"/>
              <a:t>the</a:t>
            </a:r>
            <a:r>
              <a:rPr lang="de-DE" sz="2800" b="1" dirty="0"/>
              <a:t> </a:t>
            </a:r>
            <a:r>
              <a:rPr lang="de-DE" sz="2800" b="1" dirty="0" err="1"/>
              <a:t>selected</a:t>
            </a:r>
            <a:r>
              <a:rPr lang="de-DE" sz="2800" b="1" dirty="0"/>
              <a:t> </a:t>
            </a:r>
            <a:r>
              <a:rPr lang="de-DE" sz="2800" b="1" dirty="0" err="1"/>
              <a:t>settings</a:t>
            </a:r>
            <a:r>
              <a:rPr lang="de-DE" sz="2800" b="1" dirty="0"/>
              <a:t> and on </a:t>
            </a:r>
            <a:r>
              <a:rPr lang="de-DE" sz="2800" b="1" dirty="0" err="1"/>
              <a:t>one</a:t>
            </a:r>
            <a:r>
              <a:rPr lang="de-DE" sz="2800" b="1" dirty="0"/>
              <a:t> </a:t>
            </a:r>
            <a:r>
              <a:rPr lang="de-DE" sz="2800" b="1" dirty="0" err="1"/>
              <a:t>realization</a:t>
            </a:r>
            <a:r>
              <a:rPr lang="de-DE" sz="2800" b="1" dirty="0"/>
              <a:t> per </a:t>
            </a:r>
            <a:r>
              <a:rPr lang="de-DE" sz="2800" b="1" dirty="0" err="1"/>
              <a:t>module</a:t>
            </a:r>
            <a:r>
              <a:rPr lang="de-DE" sz="2800" b="1" dirty="0"/>
              <a:t> (</a:t>
            </a:r>
            <a:r>
              <a:rPr lang="de-DE" sz="2800" b="1" dirty="0" err="1"/>
              <a:t>done</a:t>
            </a:r>
            <a:r>
              <a:rPr lang="de-DE" sz="2800" b="1" dirty="0"/>
              <a:t> </a:t>
            </a:r>
            <a:r>
              <a:rPr lang="de-DE" sz="2800" b="1" dirty="0" err="1"/>
              <a:t>automatically</a:t>
            </a:r>
            <a:r>
              <a:rPr lang="de-DE" sz="2800" b="1" dirty="0"/>
              <a:t>)</a:t>
            </a:r>
            <a:r>
              <a:rPr lang="en-DE" sz="2800" b="1" dirty="0"/>
              <a:t>.</a:t>
            </a:r>
            <a:endParaRPr lang="de-DE" sz="2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E6AAEC2-E9F8-4571-BF2D-6A50B7308A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17"/>
          <a:stretch/>
        </p:blipFill>
        <p:spPr>
          <a:xfrm>
            <a:off x="4488927" y="2791326"/>
            <a:ext cx="7308577" cy="3767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9D3DDE4-8F83-4919-B43C-A18BC5B8BB6D}"/>
              </a:ext>
            </a:extLst>
          </p:cNvPr>
          <p:cNvSpPr/>
          <p:nvPr/>
        </p:nvSpPr>
        <p:spPr>
          <a:xfrm>
            <a:off x="550976" y="4687035"/>
            <a:ext cx="3106623" cy="14760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606785-AF56-43F1-80B9-F21778476D3F}"/>
              </a:ext>
            </a:extLst>
          </p:cNvPr>
          <p:cNvCxnSpPr>
            <a:cxnSpLocks/>
          </p:cNvCxnSpPr>
          <p:nvPr/>
        </p:nvCxnSpPr>
        <p:spPr>
          <a:xfrm flipV="1">
            <a:off x="3657599" y="2760630"/>
            <a:ext cx="805539" cy="192640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8A31986-9D2D-4642-8B44-87AE35E3209F}"/>
              </a:ext>
            </a:extLst>
          </p:cNvPr>
          <p:cNvCxnSpPr>
            <a:cxnSpLocks/>
          </p:cNvCxnSpPr>
          <p:nvPr/>
        </p:nvCxnSpPr>
        <p:spPr>
          <a:xfrm flipV="1">
            <a:off x="3657599" y="3171598"/>
            <a:ext cx="805539" cy="166303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77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A07FAD-A3A4-4B9F-9E99-0D81C84A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Brief exercise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7F58-C5CA-4326-A73B-34EF6DB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823-4349-40E0-A2FC-763FD8A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B891-045F-42BA-97B1-2EB49A9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11</a:t>
            </a:fld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7E0102-8564-4285-96A0-A566285E77F4}"/>
              </a:ext>
            </a:extLst>
          </p:cNvPr>
          <p:cNvSpPr/>
          <p:nvPr/>
        </p:nvSpPr>
        <p:spPr>
          <a:xfrm>
            <a:off x="360000" y="1200669"/>
            <a:ext cx="1034810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" indent="0">
              <a:buNone/>
            </a:pPr>
            <a:r>
              <a:rPr lang="de-DE" sz="2800" b="1" dirty="0"/>
              <a:t>(</a:t>
            </a:r>
            <a:r>
              <a:rPr lang="de-DE" sz="2800" b="1" dirty="0" err="1"/>
              <a:t>For</a:t>
            </a:r>
            <a:r>
              <a:rPr lang="de-DE" sz="2800" b="1" dirty="0"/>
              <a:t> online </a:t>
            </a:r>
            <a:r>
              <a:rPr lang="de-DE" sz="2800" b="1" dirty="0" err="1"/>
              <a:t>participants</a:t>
            </a:r>
            <a:r>
              <a:rPr lang="de-DE" sz="2800" b="1" dirty="0"/>
              <a:t>: Green tick </a:t>
            </a:r>
            <a:r>
              <a:rPr lang="de-DE" sz="2800" b="1" dirty="0" err="1"/>
              <a:t>when</a:t>
            </a:r>
            <a:r>
              <a:rPr lang="de-DE" sz="2800" b="1" dirty="0"/>
              <a:t> </a:t>
            </a:r>
            <a:r>
              <a:rPr lang="de-DE" sz="2800" b="1" dirty="0" err="1"/>
              <a:t>you</a:t>
            </a:r>
            <a:r>
              <a:rPr lang="de-DE" sz="2800" b="1" dirty="0"/>
              <a:t> </a:t>
            </a:r>
            <a:r>
              <a:rPr lang="de-DE" sz="2800" b="1" dirty="0" err="1"/>
              <a:t>are</a:t>
            </a:r>
            <a:r>
              <a:rPr lang="de-DE" sz="2800" b="1" dirty="0"/>
              <a:t> </a:t>
            </a:r>
            <a:r>
              <a:rPr lang="de-DE" sz="2800" b="1" dirty="0" err="1"/>
              <a:t>ready</a:t>
            </a:r>
            <a:r>
              <a:rPr lang="de-DE" sz="2800" b="1" dirty="0"/>
              <a:t> )</a:t>
            </a:r>
          </a:p>
          <a:p>
            <a:pPr marL="45720" indent="0">
              <a:buNone/>
            </a:pPr>
            <a:r>
              <a:rPr lang="de-DE" sz="2800" b="1" dirty="0"/>
              <a:t> </a:t>
            </a:r>
          </a:p>
          <a:p>
            <a:pPr marL="502920" indent="-457200">
              <a:buAutoNum type="arabicPeriod"/>
            </a:pPr>
            <a:r>
              <a:rPr lang="de-DE" sz="2800" dirty="0" err="1"/>
              <a:t>Within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magpie</a:t>
            </a:r>
            <a:r>
              <a:rPr lang="de-DE" sz="2800" dirty="0"/>
              <a:t> </a:t>
            </a:r>
            <a:r>
              <a:rPr lang="de-DE" sz="2800" dirty="0" err="1"/>
              <a:t>folder</a:t>
            </a:r>
            <a:r>
              <a:rPr lang="de-DE" sz="2800" dirty="0"/>
              <a:t>, find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14_yield</a:t>
            </a:r>
            <a:r>
              <a:rPr lang="de-DE" sz="2800" dirty="0"/>
              <a:t> </a:t>
            </a:r>
            <a:r>
              <a:rPr lang="de-DE" sz="2800" dirty="0" err="1"/>
              <a:t>module</a:t>
            </a:r>
            <a:r>
              <a:rPr lang="de-DE" sz="2800" dirty="0"/>
              <a:t>.</a:t>
            </a:r>
          </a:p>
          <a:p>
            <a:pPr marL="502920" indent="-457200">
              <a:buAutoNum type="arabicPeriod"/>
            </a:pPr>
            <a:r>
              <a:rPr lang="de-DE" sz="2800" dirty="0"/>
              <a:t>Open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b="1" dirty="0" err="1">
                <a:solidFill>
                  <a:srgbClr val="C00000"/>
                </a:solidFill>
              </a:rPr>
              <a:t>declaration.gms</a:t>
            </a:r>
            <a:r>
              <a:rPr lang="de-DE" sz="2800" dirty="0"/>
              <a:t> </a:t>
            </a:r>
            <a:r>
              <a:rPr lang="de-DE" sz="2800" dirty="0" err="1"/>
              <a:t>file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managementcalib_aug19 </a:t>
            </a:r>
            <a:r>
              <a:rPr lang="de-DE" sz="2800" dirty="0" err="1"/>
              <a:t>realization</a:t>
            </a:r>
            <a:r>
              <a:rPr lang="en-DE" sz="2800" dirty="0"/>
              <a:t>.</a:t>
            </a:r>
            <a:endParaRPr lang="de-DE" sz="2800" dirty="0"/>
          </a:p>
          <a:p>
            <a:pPr marL="502920" indent="-457200">
              <a:buAutoNum type="arabicPeriod"/>
            </a:pPr>
            <a:r>
              <a:rPr lang="en-DE" sz="2800" dirty="0"/>
              <a:t>Find o</a:t>
            </a:r>
            <a:r>
              <a:rPr lang="de-DE" sz="2800" dirty="0"/>
              <a:t>ne </a:t>
            </a:r>
            <a:r>
              <a:rPr lang="de-DE" sz="2800" dirty="0" err="1"/>
              <a:t>example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:</a:t>
            </a:r>
          </a:p>
          <a:p>
            <a:pPr marL="998538" indent="-457200">
              <a:buFont typeface="Arial" panose="020B0604020202020204" pitchFamily="34" charset="0"/>
              <a:buChar char="•"/>
            </a:pPr>
            <a:r>
              <a:rPr lang="en-DE" sz="2800" dirty="0"/>
              <a:t>A p</a:t>
            </a:r>
            <a:r>
              <a:rPr lang="de-DE" sz="2800" dirty="0" err="1"/>
              <a:t>arameter</a:t>
            </a:r>
            <a:r>
              <a:rPr lang="de-DE" sz="2800" dirty="0"/>
              <a:t> </a:t>
            </a:r>
            <a:r>
              <a:rPr lang="de-DE" sz="2800" dirty="0" err="1"/>
              <a:t>used</a:t>
            </a:r>
            <a:r>
              <a:rPr lang="de-DE" sz="2800" dirty="0"/>
              <a:t> </a:t>
            </a:r>
            <a:r>
              <a:rPr lang="de-DE" sz="2800" b="1" dirty="0" err="1">
                <a:solidFill>
                  <a:schemeClr val="accent2">
                    <a:lumMod val="75000"/>
                  </a:schemeClr>
                </a:solidFill>
              </a:rPr>
              <a:t>only</a:t>
            </a:r>
            <a:r>
              <a:rPr lang="de-DE" sz="2800" dirty="0"/>
              <a:t> </a:t>
            </a:r>
            <a:r>
              <a:rPr lang="de-DE" sz="2800" dirty="0" err="1"/>
              <a:t>within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current</a:t>
            </a:r>
            <a:r>
              <a:rPr lang="de-DE" sz="2800" dirty="0"/>
              <a:t> </a:t>
            </a:r>
            <a:r>
              <a:rPr lang="de-DE" sz="2800" dirty="0" err="1"/>
              <a:t>module</a:t>
            </a:r>
            <a:endParaRPr lang="de-DE" sz="2800" dirty="0"/>
          </a:p>
          <a:p>
            <a:pPr marL="998538" indent="-457200">
              <a:buFont typeface="Arial" panose="020B0604020202020204" pitchFamily="34" charset="0"/>
              <a:buChar char="•"/>
            </a:pPr>
            <a:r>
              <a:rPr lang="de-DE" sz="2800" dirty="0"/>
              <a:t>An </a:t>
            </a:r>
            <a:r>
              <a:rPr lang="de-DE" sz="2800" dirty="0" err="1"/>
              <a:t>equation</a:t>
            </a:r>
            <a:r>
              <a:rPr lang="de-DE" sz="2800" dirty="0"/>
              <a:t>  </a:t>
            </a:r>
          </a:p>
          <a:p>
            <a:pPr marL="998538" indent="-457200">
              <a:buFont typeface="Arial" panose="020B0604020202020204" pitchFamily="34" charset="0"/>
              <a:buChar char="•"/>
            </a:pPr>
            <a:r>
              <a:rPr lang="de-DE" sz="2800" dirty="0"/>
              <a:t>A </a:t>
            </a:r>
            <a:r>
              <a:rPr lang="de-DE" sz="2800" dirty="0" err="1"/>
              <a:t>processing</a:t>
            </a:r>
            <a:r>
              <a:rPr lang="de-DE" sz="2800" dirty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  <a:r>
              <a:rPr lang="de-DE" sz="2800" dirty="0" err="1"/>
              <a:t>used</a:t>
            </a:r>
            <a:r>
              <a:rPr lang="de-DE" sz="2800" dirty="0"/>
              <a:t> </a:t>
            </a: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in </a:t>
            </a:r>
            <a:r>
              <a:rPr lang="de-DE" sz="2800" dirty="0" err="1"/>
              <a:t>this</a:t>
            </a:r>
            <a:r>
              <a:rPr lang="de-DE" sz="2800" dirty="0"/>
              <a:t> </a:t>
            </a:r>
            <a:r>
              <a:rPr lang="de-DE" sz="2800" dirty="0" err="1"/>
              <a:t>module</a:t>
            </a:r>
            <a:r>
              <a:rPr lang="de-DE" sz="2800" dirty="0"/>
              <a:t> and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core</a:t>
            </a:r>
            <a:r>
              <a:rPr lang="de-DE" sz="2800" dirty="0"/>
              <a:t> code</a:t>
            </a:r>
            <a:r>
              <a:rPr lang="en-DE" sz="2800" dirty="0"/>
              <a:t>/another module</a:t>
            </a:r>
            <a:endParaRPr lang="de-DE" sz="2800" dirty="0"/>
          </a:p>
          <a:p>
            <a:pPr marL="998538" indent="-457200">
              <a:buFont typeface="Arial" panose="020B0604020202020204" pitchFamily="34" charset="0"/>
              <a:buChar char="•"/>
            </a:pPr>
            <a:r>
              <a:rPr lang="de-DE" sz="2800" dirty="0"/>
              <a:t>An </a:t>
            </a:r>
            <a:r>
              <a:rPr lang="de-DE" sz="2800" dirty="0" err="1"/>
              <a:t>output</a:t>
            </a:r>
            <a:r>
              <a:rPr lang="de-DE" sz="2800" dirty="0"/>
              <a:t> </a:t>
            </a:r>
            <a:r>
              <a:rPr lang="de-DE" sz="2800" dirty="0" err="1"/>
              <a:t>parameter</a:t>
            </a:r>
            <a:r>
              <a:rPr lang="de-DE" sz="2800" dirty="0"/>
              <a:t> 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634F2A3-3EBD-4AEA-A9E2-048F09050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635" y="1278747"/>
            <a:ext cx="389774" cy="38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8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atin typeface="+mn-lt"/>
              </a:rPr>
              <a:t>Thank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you</a:t>
            </a:r>
            <a:endParaRPr lang="de-DE" b="1" dirty="0"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dirty="0" err="1"/>
              <a:t>weindl</a:t>
            </a:r>
            <a:r>
              <a:rPr lang="de-DE" dirty="0"/>
              <a:t>@pik-potsdam.de</a:t>
            </a:r>
          </a:p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154A-758F-4F3D-BA88-70B68E799C5A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8412F-E896-4BCB-A41F-1101B824D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F83CAC-EECF-43B8-ADEC-FBC016714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067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5911-82B6-4654-8DEC-D6027A76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Outline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FA7C-9CBC-4115-BF8F-3E7E81CD5B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What is GAMS?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General structure of the </a:t>
            </a:r>
            <a:r>
              <a:rPr lang="en-US" sz="2800" dirty="0" err="1">
                <a:solidFill>
                  <a:schemeClr val="bg1"/>
                </a:solidFill>
              </a:rPr>
              <a:t>MAgPIE</a:t>
            </a:r>
            <a:r>
              <a:rPr lang="en-US" sz="2800" dirty="0">
                <a:solidFill>
                  <a:schemeClr val="bg1"/>
                </a:solidFill>
              </a:rPr>
              <a:t>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The magpie folder: </a:t>
            </a:r>
            <a:r>
              <a:rPr lang="en-US" sz="2800" dirty="0">
                <a:solidFill>
                  <a:schemeClr val="bg1"/>
                </a:solidFill>
              </a:rPr>
              <a:t>Components of </a:t>
            </a:r>
            <a:r>
              <a:rPr lang="en-US" sz="2800" dirty="0" err="1">
                <a:solidFill>
                  <a:schemeClr val="bg1"/>
                </a:solidFill>
              </a:rPr>
              <a:t>MAgPIE</a:t>
            </a:r>
            <a:r>
              <a:rPr lang="en-US" sz="2800" dirty="0">
                <a:solidFill>
                  <a:schemeClr val="bg1"/>
                </a:solidFill>
              </a:rPr>
              <a:t>, the structure of modules and realizations, and the </a:t>
            </a:r>
            <a:r>
              <a:rPr lang="en-US" sz="2800" dirty="0" err="1">
                <a:solidFill>
                  <a:schemeClr val="bg1"/>
                </a:solidFill>
              </a:rPr>
              <a:t>full.gms</a:t>
            </a:r>
            <a:r>
              <a:rPr lang="en-US" sz="2800" dirty="0">
                <a:solidFill>
                  <a:schemeClr val="bg1"/>
                </a:solidFill>
              </a:rPr>
              <a:t>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Coding etiquette: Variable and parameter naming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Brief exercise</a:t>
            </a:r>
            <a:endParaRPr lang="en-DE" sz="2800" dirty="0">
              <a:solidFill>
                <a:schemeClr val="bg1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18503-92D3-48D9-B726-5C3AE972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  <a:endParaRPr lang="en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409C-5C65-40CC-9DD5-BEE53C6D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552C4-5099-45F7-BBBC-CAADE05A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267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75898F2-AEE7-46DE-82A3-B26D4FCDD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908050"/>
            <a:ext cx="11306176" cy="5427468"/>
          </a:xfrm>
        </p:spPr>
        <p:txBody>
          <a:bodyPr/>
          <a:lstStyle/>
          <a:p>
            <a:r>
              <a:rPr lang="de-DE" dirty="0" err="1"/>
              <a:t>MAgPIE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G</a:t>
            </a:r>
            <a:r>
              <a:rPr lang="de-DE" dirty="0"/>
              <a:t>eneral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de-DE" dirty="0" err="1"/>
              <a:t>lgebraic</a:t>
            </a:r>
            <a:r>
              <a:rPr lang="de-DE" dirty="0"/>
              <a:t>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de-DE" dirty="0"/>
              <a:t>odeling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de-DE" dirty="0"/>
              <a:t>ystem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(GAMS) </a:t>
            </a:r>
            <a:r>
              <a:rPr lang="de-DE" dirty="0" err="1"/>
              <a:t>language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27DCF14-F4C8-4916-973E-8BA10F84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What</a:t>
            </a:r>
            <a:r>
              <a:rPr lang="de-DE" sz="3200" dirty="0"/>
              <a:t> </a:t>
            </a:r>
            <a:r>
              <a:rPr lang="de-DE" sz="3200" dirty="0" err="1"/>
              <a:t>is</a:t>
            </a:r>
            <a:r>
              <a:rPr lang="de-DE" sz="3200" dirty="0"/>
              <a:t> GAMS?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FA0A7-72B2-4E6A-A53A-ADFA7902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DA1-CDDE-439C-AB13-69019542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73B47-C104-4601-87B6-F4C9E25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3</a:t>
            </a:fld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F6FD8-B475-45BD-9E2F-BFC7E0EEF7B3}"/>
              </a:ext>
            </a:extLst>
          </p:cNvPr>
          <p:cNvSpPr txBox="1"/>
          <p:nvPr/>
        </p:nvSpPr>
        <p:spPr>
          <a:xfrm>
            <a:off x="917427" y="1880590"/>
            <a:ext cx="10436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“GAMS is a high level modeling system for 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mathematical programming </a:t>
            </a:r>
            <a:r>
              <a:rPr lang="en-US" sz="2200" i="1" dirty="0"/>
              <a:t>and 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optimization</a:t>
            </a:r>
            <a:r>
              <a:rPr lang="en-US" sz="2200" i="1" dirty="0"/>
              <a:t>. It consists of a 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language compiler </a:t>
            </a:r>
            <a:r>
              <a:rPr lang="en-US" sz="2200" i="1" dirty="0"/>
              <a:t>and a range of associated </a:t>
            </a:r>
            <a:r>
              <a:rPr lang="en-US" sz="2200" b="1" i="1" dirty="0">
                <a:solidFill>
                  <a:schemeClr val="accent2">
                    <a:lumMod val="75000"/>
                  </a:schemeClr>
                </a:solidFill>
              </a:rPr>
              <a:t>solvers</a:t>
            </a:r>
            <a:r>
              <a:rPr lang="en-US" sz="2200" i="1" dirty="0"/>
              <a:t>.”</a:t>
            </a:r>
            <a:endParaRPr lang="de-DE" sz="2200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E0C2D-577F-4C40-A51D-29CE1058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900" y="2790161"/>
            <a:ext cx="6568840" cy="23305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F53D0F-14D6-41FB-AC07-54EE3C61F919}"/>
              </a:ext>
            </a:extLst>
          </p:cNvPr>
          <p:cNvSpPr txBox="1"/>
          <p:nvPr/>
        </p:nvSpPr>
        <p:spPr>
          <a:xfrm>
            <a:off x="917427" y="5200399"/>
            <a:ext cx="74210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Useful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links:</a:t>
            </a:r>
          </a:p>
          <a:p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GAMS at a 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glance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  <a:hlinkClick r:id="rId4"/>
              </a:rPr>
              <a:t>https://www.gams.com/products/gams/gams-language/</a:t>
            </a:r>
            <a:endParaRPr lang="de-DE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GAMS </a:t>
            </a:r>
            <a:r>
              <a:rPr lang="de-DE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documentation</a:t>
            </a:r>
            <a:r>
              <a:rPr lang="de-DE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https://www.gams.com/latest/docs/</a:t>
            </a:r>
          </a:p>
        </p:txBody>
      </p:sp>
    </p:spTree>
    <p:extLst>
      <p:ext uri="{BB962C8B-B14F-4D97-AF65-F5344CB8AC3E}">
        <p14:creationId xmlns:p14="http://schemas.microsoft.com/office/powerpoint/2010/main" val="40536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4CD96F-2781-4770-B838-E7F55C2D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General structure of the </a:t>
            </a:r>
            <a:r>
              <a:rPr lang="en-US" sz="3200" dirty="0" err="1"/>
              <a:t>MAgPIE</a:t>
            </a:r>
            <a:r>
              <a:rPr lang="en-US" sz="3200" dirty="0"/>
              <a:t> Model</a:t>
            </a:r>
            <a:endParaRPr lang="en-DE" sz="3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1A0CF-D1A0-4C52-AA98-1BF49D31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2" y="6335518"/>
            <a:ext cx="2743200" cy="365125"/>
          </a:xfrm>
        </p:spPr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0E040-E878-47BB-A071-43350F57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CBEB-FC39-4DC8-9FCB-85BFCF95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2195745-EC9D-4E4A-A6A9-D21AC3595199}" type="slidenum">
              <a:rPr lang="en-DE" smtClean="0"/>
              <a:t>4</a:t>
            </a:fld>
            <a:endParaRPr lang="en-DE" dirty="0"/>
          </a:p>
        </p:txBody>
      </p:sp>
      <p:pic>
        <p:nvPicPr>
          <p:cNvPr id="7" name="Content Placeholder 8">
            <a:extLst>
              <a:ext uri="{FF2B5EF4-FFF2-40B4-BE49-F238E27FC236}">
                <a16:creationId xmlns:a16="http://schemas.microsoft.com/office/drawing/2014/main" id="{8D545A98-50F1-43B0-B4B7-E26EA47D6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865" y="1226762"/>
            <a:ext cx="4822520" cy="438849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938175-37B3-41C8-8ADE-FBAA070E8975}"/>
              </a:ext>
            </a:extLst>
          </p:cNvPr>
          <p:cNvSpPr txBox="1">
            <a:spLocks/>
          </p:cNvSpPr>
          <p:nvPr/>
        </p:nvSpPr>
        <p:spPr>
          <a:xfrm>
            <a:off x="755675" y="1271687"/>
            <a:ext cx="5459434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Future</a:t>
            </a:r>
            <a:r>
              <a:rPr lang="de-DE" b="1" dirty="0"/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population</a:t>
            </a:r>
            <a:r>
              <a:rPr lang="de-DE" b="1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GDP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drivers</a:t>
            </a:r>
            <a:r>
              <a:rPr lang="de-DE" dirty="0"/>
              <a:t> (different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scenarios</a:t>
            </a:r>
            <a:r>
              <a:rPr lang="de-DE" dirty="0"/>
              <a:t>).</a:t>
            </a:r>
          </a:p>
          <a:p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Food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consumption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demand</a:t>
            </a:r>
            <a:r>
              <a:rPr lang="en-US" dirty="0"/>
              <a:t> for primary agricultural products</a:t>
            </a:r>
            <a:r>
              <a:rPr lang="en-DE" dirty="0"/>
              <a:t>.</a:t>
            </a:r>
            <a:endParaRPr lang="de-DE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Trade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lead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regional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production</a:t>
            </a:r>
            <a:r>
              <a:rPr lang="en-DE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de-DE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Production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biophysical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/>
              <a:t>yield</a:t>
            </a:r>
            <a:r>
              <a:rPr lang="de-DE" dirty="0"/>
              <a:t> and </a:t>
            </a:r>
            <a:r>
              <a:rPr lang="de-DE" dirty="0" err="1"/>
              <a:t>water</a:t>
            </a:r>
            <a:r>
              <a:rPr lang="de-DE" dirty="0"/>
              <a:t> </a:t>
            </a:r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en-DE" dirty="0"/>
              <a:t>shape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cropping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patterns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Cropping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patterns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/>
              <a:t>drive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land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use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dirty="0" err="1"/>
              <a:t>decisions</a:t>
            </a:r>
            <a:r>
              <a:rPr lang="en-DE" dirty="0"/>
              <a:t>.</a:t>
            </a:r>
            <a:endParaRPr lang="de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B9ABBA-0343-4B1F-A523-FE8EAA00EA7F}"/>
              </a:ext>
            </a:extLst>
          </p:cNvPr>
          <p:cNvSpPr/>
          <p:nvPr/>
        </p:nvSpPr>
        <p:spPr>
          <a:xfrm>
            <a:off x="6497903" y="1130908"/>
            <a:ext cx="1061760" cy="1001699"/>
          </a:xfrm>
          <a:prstGeom prst="ellipse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Down Arrow 21">
            <a:extLst>
              <a:ext uri="{FF2B5EF4-FFF2-40B4-BE49-F238E27FC236}">
                <a16:creationId xmlns:a16="http://schemas.microsoft.com/office/drawing/2014/main" id="{9F9EBE2B-3B74-453B-8358-8E34F5740D56}"/>
              </a:ext>
            </a:extLst>
          </p:cNvPr>
          <p:cNvSpPr/>
          <p:nvPr/>
        </p:nvSpPr>
        <p:spPr>
          <a:xfrm rot="17524920">
            <a:off x="7853565" y="4417681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Down Arrow 23">
            <a:extLst>
              <a:ext uri="{FF2B5EF4-FFF2-40B4-BE49-F238E27FC236}">
                <a16:creationId xmlns:a16="http://schemas.microsoft.com/office/drawing/2014/main" id="{93991F37-2353-43D2-96B6-504DF637D10E}"/>
              </a:ext>
            </a:extLst>
          </p:cNvPr>
          <p:cNvSpPr/>
          <p:nvPr/>
        </p:nvSpPr>
        <p:spPr>
          <a:xfrm rot="14668353">
            <a:off x="9161076" y="4402631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Down Arrow 24">
            <a:extLst>
              <a:ext uri="{FF2B5EF4-FFF2-40B4-BE49-F238E27FC236}">
                <a16:creationId xmlns:a16="http://schemas.microsoft.com/office/drawing/2014/main" id="{3C143AB9-22B7-4A5B-B6DD-6CD137FC1765}"/>
              </a:ext>
            </a:extLst>
          </p:cNvPr>
          <p:cNvSpPr/>
          <p:nvPr/>
        </p:nvSpPr>
        <p:spPr>
          <a:xfrm rot="12070533">
            <a:off x="9799966" y="3686538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Down Arrow 25">
            <a:extLst>
              <a:ext uri="{FF2B5EF4-FFF2-40B4-BE49-F238E27FC236}">
                <a16:creationId xmlns:a16="http://schemas.microsoft.com/office/drawing/2014/main" id="{F28E1950-8011-4C31-A240-70A852BEB72C}"/>
              </a:ext>
            </a:extLst>
          </p:cNvPr>
          <p:cNvSpPr/>
          <p:nvPr/>
        </p:nvSpPr>
        <p:spPr>
          <a:xfrm rot="18954680">
            <a:off x="7046718" y="2164972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own Arrow 26">
            <a:extLst>
              <a:ext uri="{FF2B5EF4-FFF2-40B4-BE49-F238E27FC236}">
                <a16:creationId xmlns:a16="http://schemas.microsoft.com/office/drawing/2014/main" id="{67491B75-BA8B-40AF-A72E-54FDB729E32D}"/>
              </a:ext>
            </a:extLst>
          </p:cNvPr>
          <p:cNvSpPr/>
          <p:nvPr/>
        </p:nvSpPr>
        <p:spPr>
          <a:xfrm rot="21413506">
            <a:off x="6971955" y="2921548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Down Arrow 27">
            <a:extLst>
              <a:ext uri="{FF2B5EF4-FFF2-40B4-BE49-F238E27FC236}">
                <a16:creationId xmlns:a16="http://schemas.microsoft.com/office/drawing/2014/main" id="{887F9CA2-2C32-4B83-BBED-CBAC8BB7FB96}"/>
              </a:ext>
            </a:extLst>
          </p:cNvPr>
          <p:cNvSpPr/>
          <p:nvPr/>
        </p:nvSpPr>
        <p:spPr>
          <a:xfrm rot="19776791">
            <a:off x="7181911" y="3776788"/>
            <a:ext cx="305232" cy="681874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Up-Down Arrow 28">
            <a:extLst>
              <a:ext uri="{FF2B5EF4-FFF2-40B4-BE49-F238E27FC236}">
                <a16:creationId xmlns:a16="http://schemas.microsoft.com/office/drawing/2014/main" id="{AA4208B9-BCAE-46B8-8219-05DA5CFF2367}"/>
              </a:ext>
            </a:extLst>
          </p:cNvPr>
          <p:cNvSpPr/>
          <p:nvPr/>
        </p:nvSpPr>
        <p:spPr>
          <a:xfrm rot="18965616">
            <a:off x="7009102" y="2076226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Up-Down Arrow 29">
            <a:extLst>
              <a:ext uri="{FF2B5EF4-FFF2-40B4-BE49-F238E27FC236}">
                <a16:creationId xmlns:a16="http://schemas.microsoft.com/office/drawing/2014/main" id="{9E7710A9-F8D8-43E5-8757-93E7E801E598}"/>
              </a:ext>
            </a:extLst>
          </p:cNvPr>
          <p:cNvSpPr/>
          <p:nvPr/>
        </p:nvSpPr>
        <p:spPr>
          <a:xfrm>
            <a:off x="6977196" y="2856628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Up-Down Arrow 30">
            <a:extLst>
              <a:ext uri="{FF2B5EF4-FFF2-40B4-BE49-F238E27FC236}">
                <a16:creationId xmlns:a16="http://schemas.microsoft.com/office/drawing/2014/main" id="{CF43DF8E-0091-495A-B457-18414543CEEB}"/>
              </a:ext>
            </a:extLst>
          </p:cNvPr>
          <p:cNvSpPr/>
          <p:nvPr/>
        </p:nvSpPr>
        <p:spPr>
          <a:xfrm rot="19909511">
            <a:off x="7174681" y="3693826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Up-Down Arrow 31">
            <a:extLst>
              <a:ext uri="{FF2B5EF4-FFF2-40B4-BE49-F238E27FC236}">
                <a16:creationId xmlns:a16="http://schemas.microsoft.com/office/drawing/2014/main" id="{E6934F84-8D61-4DAF-9DC3-806F2CA28491}"/>
              </a:ext>
            </a:extLst>
          </p:cNvPr>
          <p:cNvSpPr/>
          <p:nvPr/>
        </p:nvSpPr>
        <p:spPr>
          <a:xfrm rot="17431503">
            <a:off x="7810898" y="4345032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Up-Down Arrow 32">
            <a:extLst>
              <a:ext uri="{FF2B5EF4-FFF2-40B4-BE49-F238E27FC236}">
                <a16:creationId xmlns:a16="http://schemas.microsoft.com/office/drawing/2014/main" id="{D9E8FEDF-F571-4BA1-A310-EF78D5A0E1D1}"/>
              </a:ext>
            </a:extLst>
          </p:cNvPr>
          <p:cNvSpPr/>
          <p:nvPr/>
        </p:nvSpPr>
        <p:spPr>
          <a:xfrm rot="14759318">
            <a:off x="9106062" y="4365793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Up-Down Arrow 33">
            <a:extLst>
              <a:ext uri="{FF2B5EF4-FFF2-40B4-BE49-F238E27FC236}">
                <a16:creationId xmlns:a16="http://schemas.microsoft.com/office/drawing/2014/main" id="{04CC058F-950C-4EDE-81A6-F80E700CDC2E}"/>
              </a:ext>
            </a:extLst>
          </p:cNvPr>
          <p:cNvSpPr/>
          <p:nvPr/>
        </p:nvSpPr>
        <p:spPr>
          <a:xfrm rot="1217067">
            <a:off x="9785797" y="3675470"/>
            <a:ext cx="301543" cy="785649"/>
          </a:xfrm>
          <a:prstGeom prst="up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022D4AE-1622-4632-A894-525D41C06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865" y="1226761"/>
            <a:ext cx="4822522" cy="438849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ADB0348-4180-49BC-813A-38F89B70A8EE}"/>
              </a:ext>
            </a:extLst>
          </p:cNvPr>
          <p:cNvSpPr/>
          <p:nvPr/>
        </p:nvSpPr>
        <p:spPr>
          <a:xfrm>
            <a:off x="6415629" y="5673722"/>
            <a:ext cx="565059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More </a:t>
            </a:r>
            <a:r>
              <a:rPr lang="de-DE" sz="16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info</a:t>
            </a:r>
            <a:r>
              <a:rPr lang="de-DE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at: </a:t>
            </a:r>
            <a:r>
              <a:rPr lang="en-US" sz="1600" u="sng" dirty="0">
                <a:hlinkClick r:id="rId5"/>
              </a:rPr>
              <a:t>https://rse.pik-potsdam.de/doc/magpie/4.</a:t>
            </a:r>
            <a:r>
              <a:rPr lang="en-DE" sz="1600" u="sng" dirty="0">
                <a:hlinkClick r:id="rId5"/>
              </a:rPr>
              <a:t>10</a:t>
            </a:r>
            <a:r>
              <a:rPr lang="en-US" sz="1600" u="sng" dirty="0">
                <a:hlinkClick r:id="rId5"/>
              </a:rPr>
              <a:t>.</a:t>
            </a:r>
            <a:r>
              <a:rPr lang="en-DE" sz="1600" u="sng" dirty="0">
                <a:hlinkClick r:id="rId5"/>
              </a:rPr>
              <a:t>1</a:t>
            </a:r>
            <a:r>
              <a:rPr lang="en-US" sz="1600" u="sng" dirty="0">
                <a:hlinkClick r:id="rId5"/>
              </a:rPr>
              <a:t>/</a:t>
            </a:r>
            <a:endParaRPr lang="de-DE" sz="16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102502-271B-4918-B496-AA4BA980C0E4}"/>
              </a:ext>
            </a:extLst>
          </p:cNvPr>
          <p:cNvSpPr txBox="1"/>
          <p:nvPr/>
        </p:nvSpPr>
        <p:spPr>
          <a:xfrm>
            <a:off x="936449" y="5128819"/>
            <a:ext cx="4929810" cy="646331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These </a:t>
            </a:r>
            <a:r>
              <a:rPr lang="de-DE" b="1" dirty="0" err="1"/>
              <a:t>interactions</a:t>
            </a:r>
            <a:r>
              <a:rPr lang="de-DE" b="1" dirty="0"/>
              <a:t> and </a:t>
            </a:r>
            <a:r>
              <a:rPr lang="de-DE" b="1" dirty="0" err="1"/>
              <a:t>calculations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described</a:t>
            </a:r>
            <a:r>
              <a:rPr lang="de-DE" b="1" dirty="0"/>
              <a:t> in </a:t>
            </a:r>
            <a:r>
              <a:rPr lang="en-DE" b="1" dirty="0"/>
              <a:t>the</a:t>
            </a:r>
            <a:r>
              <a:rPr lang="de-DE" b="1" dirty="0"/>
              <a:t> </a:t>
            </a:r>
            <a:r>
              <a:rPr lang="de-DE" b="1" dirty="0" err="1"/>
              <a:t>modules</a:t>
            </a:r>
            <a:r>
              <a:rPr lang="en-DE" b="1" dirty="0"/>
              <a:t> of </a:t>
            </a:r>
            <a:r>
              <a:rPr lang="de-DE" b="1" dirty="0"/>
              <a:t>MAgPIE</a:t>
            </a:r>
            <a:r>
              <a:rPr lang="en-DE" b="1" dirty="0"/>
              <a:t>.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95753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/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8AA3C-367E-45F1-BA5E-82E67F788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746787"/>
            <a:ext cx="11306176" cy="520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After</a:t>
            </a:r>
            <a:r>
              <a:rPr lang="en-US" sz="2800" b="1" dirty="0"/>
              <a:t> </a:t>
            </a:r>
            <a:r>
              <a:rPr lang="en-US" sz="2800" dirty="0"/>
              <a:t>you have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cloned the magpie folder </a:t>
            </a:r>
            <a:r>
              <a:rPr lang="en-US" sz="2800" dirty="0"/>
              <a:t>(</a:t>
            </a:r>
            <a:r>
              <a:rPr lang="en-US" sz="2800" b="1" i="1" dirty="0">
                <a:solidFill>
                  <a:schemeClr val="bg2">
                    <a:lumMod val="50000"/>
                  </a:schemeClr>
                </a:solidFill>
              </a:rPr>
              <a:t>git clone </a:t>
            </a:r>
            <a:r>
              <a:rPr lang="en-US" sz="2800" b="1" i="1" dirty="0">
                <a:solidFill>
                  <a:schemeClr val="bg2">
                    <a:lumMod val="50000"/>
                  </a:schemeClr>
                </a:solidFill>
                <a:hlinkClick r:id="rId3"/>
              </a:rPr>
              <a:t>https://github.com/magpiemodel/magpie.git</a:t>
            </a:r>
            <a:r>
              <a:rPr lang="en-US" sz="2800" dirty="0"/>
              <a:t>) from the repository</a:t>
            </a:r>
            <a:r>
              <a:rPr lang="en-DE" sz="2800" dirty="0"/>
              <a:t>,</a:t>
            </a:r>
            <a:r>
              <a:rPr lang="en-US" sz="2800" dirty="0"/>
              <a:t> you will find : </a:t>
            </a:r>
            <a:endParaRPr lang="en-D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07FAD-A3A4-4B9F-9E99-0D81C84A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magpie folder: Components of </a:t>
            </a:r>
            <a:r>
              <a:rPr lang="en-US" sz="3200" dirty="0" err="1"/>
              <a:t>MAgPIE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7F58-C5CA-4326-A73B-34EF6DB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823-4349-40E0-A2FC-763FD8A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B891-045F-42BA-97B1-2EB49A9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5</a:t>
            </a:fld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E21963-491F-45D0-9DED-9134BE289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7" y="1895483"/>
            <a:ext cx="4342051" cy="4577506"/>
          </a:xfrm>
          <a:prstGeom prst="rect">
            <a:avLst/>
          </a:prstGeom>
          <a:noFill/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D558CA3-0BAE-4D00-B14A-5F1704CA7613}"/>
              </a:ext>
            </a:extLst>
          </p:cNvPr>
          <p:cNvSpPr/>
          <p:nvPr/>
        </p:nvSpPr>
        <p:spPr>
          <a:xfrm>
            <a:off x="604669" y="2882678"/>
            <a:ext cx="1859280" cy="152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3B9D3A4-AEB7-42DC-A6D8-C15DBFBF87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947" y="2481230"/>
            <a:ext cx="4900394" cy="1989166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D9496E6-559C-4A58-B88D-FC02F67622FB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51391" y="2958878"/>
            <a:ext cx="153278" cy="10205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984CAB0-F369-4D66-BE9A-DE0C2025438B}"/>
              </a:ext>
            </a:extLst>
          </p:cNvPr>
          <p:cNvSpPr/>
          <p:nvPr/>
        </p:nvSpPr>
        <p:spPr>
          <a:xfrm>
            <a:off x="5275000" y="4192066"/>
            <a:ext cx="482601" cy="3694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30E55EF-56D3-4938-B7D4-83F9261BADEF}"/>
              </a:ext>
            </a:extLst>
          </p:cNvPr>
          <p:cNvSpPr/>
          <p:nvPr/>
        </p:nvSpPr>
        <p:spPr>
          <a:xfrm>
            <a:off x="577844" y="2601582"/>
            <a:ext cx="1859280" cy="1524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77BC72-D7EA-4FDA-B0FC-5983E905501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437124" y="2677782"/>
            <a:ext cx="2837876" cy="107168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CB422D50-F155-49F6-9212-3726F376A0FE}"/>
              </a:ext>
            </a:extLst>
          </p:cNvPr>
          <p:cNvSpPr/>
          <p:nvPr/>
        </p:nvSpPr>
        <p:spPr>
          <a:xfrm>
            <a:off x="5332147" y="3822611"/>
            <a:ext cx="482601" cy="3694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125978-9A43-42A3-B3C4-8E27863EED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073" y="2240593"/>
            <a:ext cx="5838083" cy="130743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D326136-7865-4794-9FCA-A54EDF58F36F}"/>
              </a:ext>
            </a:extLst>
          </p:cNvPr>
          <p:cNvSpPr txBox="1"/>
          <p:nvPr/>
        </p:nvSpPr>
        <p:spPr>
          <a:xfrm>
            <a:off x="6313677" y="4384854"/>
            <a:ext cx="4929810" cy="646331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/>
              <a:t>The </a:t>
            </a:r>
            <a:r>
              <a:rPr lang="de-DE" b="1" dirty="0" err="1"/>
              <a:t>configuration</a:t>
            </a:r>
            <a:r>
              <a:rPr lang="de-DE" b="1" dirty="0"/>
              <a:t> </a:t>
            </a:r>
            <a:r>
              <a:rPr lang="de-DE" b="1" dirty="0" err="1"/>
              <a:t>settings</a:t>
            </a:r>
            <a:r>
              <a:rPr lang="de-DE" b="1" dirty="0"/>
              <a:t> </a:t>
            </a:r>
            <a:r>
              <a:rPr lang="de-DE" b="1" dirty="0" err="1"/>
              <a:t>are</a:t>
            </a:r>
            <a:r>
              <a:rPr lang="de-DE" b="1" dirty="0"/>
              <a:t> </a:t>
            </a:r>
            <a:r>
              <a:rPr lang="de-DE" b="1" dirty="0" err="1"/>
              <a:t>set</a:t>
            </a:r>
            <a:r>
              <a:rPr lang="de-DE" b="1" dirty="0"/>
              <a:t> 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default.cfg</a:t>
            </a:r>
            <a:r>
              <a:rPr lang="de-DE" b="1" dirty="0"/>
              <a:t> </a:t>
            </a:r>
            <a:r>
              <a:rPr lang="de-DE" b="1" dirty="0" err="1"/>
              <a:t>file</a:t>
            </a:r>
            <a:r>
              <a:rPr lang="de-DE" b="1" dirty="0"/>
              <a:t> (</a:t>
            </a:r>
            <a:r>
              <a:rPr lang="de-DE" b="1" dirty="0" err="1"/>
              <a:t>or</a:t>
            </a:r>
            <a:r>
              <a:rPr lang="de-DE" b="1" dirty="0"/>
              <a:t> 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sta</a:t>
            </a:r>
            <a:r>
              <a:rPr lang="en-DE" b="1" dirty="0"/>
              <a:t>r</a:t>
            </a:r>
            <a:r>
              <a:rPr lang="de-DE" b="1" dirty="0"/>
              <a:t>t </a:t>
            </a:r>
            <a:r>
              <a:rPr lang="de-DE" b="1" dirty="0" err="1"/>
              <a:t>scripts</a:t>
            </a:r>
            <a:r>
              <a:rPr lang="de-DE" b="1" dirty="0"/>
              <a:t>)</a:t>
            </a:r>
            <a:r>
              <a:rPr lang="en-DE" b="1" dirty="0"/>
              <a:t>.</a:t>
            </a:r>
            <a:endParaRPr lang="de-DE" b="1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3B036C45-8531-4B7A-8E7C-AD3A01996C8A}"/>
              </a:ext>
            </a:extLst>
          </p:cNvPr>
          <p:cNvSpPr/>
          <p:nvPr/>
        </p:nvSpPr>
        <p:spPr>
          <a:xfrm rot="5400000">
            <a:off x="8646742" y="3881603"/>
            <a:ext cx="482601" cy="36945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8CC901E-553A-4CD1-AC23-35FF7A70CEF5}"/>
              </a:ext>
            </a:extLst>
          </p:cNvPr>
          <p:cNvSpPr txBox="1"/>
          <p:nvPr/>
        </p:nvSpPr>
        <p:spPr>
          <a:xfrm>
            <a:off x="5810947" y="5410169"/>
            <a:ext cx="5938141" cy="92333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Each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folder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within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modules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>
                <a:solidFill>
                  <a:schemeClr val="accent2">
                    <a:lumMod val="75000"/>
                  </a:schemeClr>
                </a:solidFill>
              </a:rPr>
              <a:t>folder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b="1" dirty="0" err="1"/>
              <a:t>represent</a:t>
            </a:r>
            <a:r>
              <a:rPr lang="en-DE" b="1" dirty="0"/>
              <a:t>s</a:t>
            </a:r>
            <a:r>
              <a:rPr lang="de-DE" b="1" dirty="0"/>
              <a:t> a </a:t>
            </a:r>
            <a:r>
              <a:rPr lang="de-DE" b="1" dirty="0" err="1"/>
              <a:t>component</a:t>
            </a:r>
            <a:r>
              <a:rPr lang="de-DE" b="1" dirty="0"/>
              <a:t> </a:t>
            </a:r>
            <a:r>
              <a:rPr lang="de-DE" b="1" dirty="0" err="1"/>
              <a:t>of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model</a:t>
            </a:r>
            <a:r>
              <a:rPr lang="de-DE" b="1" dirty="0"/>
              <a:t> and </a:t>
            </a:r>
            <a:r>
              <a:rPr lang="de-DE" b="1" dirty="0" err="1"/>
              <a:t>contains</a:t>
            </a:r>
            <a:r>
              <a:rPr lang="de-DE" b="1" dirty="0"/>
              <a:t> different </a:t>
            </a:r>
            <a:r>
              <a:rPr lang="de-DE" b="1" dirty="0" err="1"/>
              <a:t>realizations</a:t>
            </a:r>
            <a:r>
              <a:rPr lang="de-DE" b="1" dirty="0"/>
              <a:t> (</a:t>
            </a:r>
            <a:r>
              <a:rPr lang="de-DE" b="1" dirty="0" err="1"/>
              <a:t>approaches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that</a:t>
            </a:r>
            <a:r>
              <a:rPr lang="de-DE" b="1" dirty="0"/>
              <a:t> </a:t>
            </a:r>
            <a:r>
              <a:rPr lang="de-DE" b="1" dirty="0" err="1"/>
              <a:t>component</a:t>
            </a:r>
            <a:r>
              <a:rPr lang="de-DE" b="1" dirty="0"/>
              <a:t>)</a:t>
            </a:r>
            <a:r>
              <a:rPr lang="en-DE" b="1" dirty="0"/>
              <a:t>.</a:t>
            </a:r>
            <a:endParaRPr lang="de-DE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4F91D1-E02B-412F-A881-F80AE5F69C9A}"/>
              </a:ext>
            </a:extLst>
          </p:cNvPr>
          <p:cNvSpPr/>
          <p:nvPr/>
        </p:nvSpPr>
        <p:spPr>
          <a:xfrm>
            <a:off x="5878324" y="4561521"/>
            <a:ext cx="36251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b="1" dirty="0"/>
              <a:t>4</a:t>
            </a:r>
            <a:r>
              <a:rPr lang="en-DE" b="1" dirty="0"/>
              <a:t>6</a:t>
            </a:r>
            <a:r>
              <a:rPr lang="de-DE" b="1" dirty="0"/>
              <a:t> </a:t>
            </a:r>
            <a:r>
              <a:rPr lang="de-DE" b="1" dirty="0" err="1"/>
              <a:t>modules</a:t>
            </a:r>
            <a:r>
              <a:rPr lang="de-DE" b="1" dirty="0"/>
              <a:t> and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include.gms</a:t>
            </a:r>
            <a:r>
              <a:rPr lang="de-DE" b="1" dirty="0"/>
              <a:t> </a:t>
            </a:r>
            <a:r>
              <a:rPr lang="de-DE" b="1" dirty="0" err="1"/>
              <a:t>file</a:t>
            </a:r>
            <a:endParaRPr lang="en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C19E4C-4CB9-42DC-B385-75C88561197D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8313" b="22159"/>
          <a:stretch/>
        </p:blipFill>
        <p:spPr>
          <a:xfrm>
            <a:off x="456846" y="4002209"/>
            <a:ext cx="4731887" cy="1407960"/>
          </a:xfrm>
          <a:prstGeom prst="rect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8EF5E1-D245-4AB3-A403-82B6FFFC410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463949" y="2958878"/>
            <a:ext cx="2688781" cy="104333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FDD7D43-1082-4917-86BB-66E4B216ADFD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424440" y="2677782"/>
            <a:ext cx="153404" cy="1096773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DF56E7A8-906B-42F0-B883-95E79DAEC3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46864" b="3917"/>
          <a:stretch/>
        </p:blipFill>
        <p:spPr>
          <a:xfrm>
            <a:off x="424441" y="3767867"/>
            <a:ext cx="4837368" cy="1263318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3337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9" grpId="0" animBg="1"/>
      <p:bldP spid="30" grpId="0" animBg="1"/>
      <p:bldP spid="30" grpId="1" animBg="1"/>
      <p:bldP spid="34" grpId="0" animBg="1"/>
      <p:bldP spid="34" grpId="1" animBg="1"/>
      <p:bldP spid="36" grpId="0" animBg="1"/>
      <p:bldP spid="36" grpId="1" animBg="1"/>
      <p:bldP spid="39" grpId="0" animBg="1"/>
      <p:bldP spid="39" grpId="1" animBg="1"/>
      <p:bldP spid="41" grpId="0" animBg="1"/>
      <p:bldP spid="4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8AA3C-367E-45F1-BA5E-82E67F788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746787"/>
            <a:ext cx="11306176" cy="520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Each module </a:t>
            </a:r>
            <a:r>
              <a:rPr lang="en-US" sz="2800" b="1" dirty="0"/>
              <a:t>(within the modules folder)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 has a similar structure</a:t>
            </a:r>
            <a:r>
              <a:rPr lang="en-US" sz="2800" dirty="0"/>
              <a:t>: </a:t>
            </a:r>
            <a:endParaRPr lang="en-D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07FAD-A3A4-4B9F-9E99-0D81C84A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 of the modules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7F58-C5CA-4326-A73B-34EF6DB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823-4349-40E0-A2FC-763FD8A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B891-045F-42BA-97B1-2EB49A9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6</a:t>
            </a:fld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950211-986B-43EE-8190-1E7BE2AAC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00" y="2053684"/>
            <a:ext cx="6264183" cy="18253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8642B6A-5BFA-48AD-A096-770A0A015664}"/>
              </a:ext>
            </a:extLst>
          </p:cNvPr>
          <p:cNvSpPr/>
          <p:nvPr/>
        </p:nvSpPr>
        <p:spPr>
          <a:xfrm>
            <a:off x="6626352" y="2065285"/>
            <a:ext cx="445878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Input folder </a:t>
            </a:r>
            <a:r>
              <a:rPr lang="en-US" dirty="0"/>
              <a:t>with input files for all realizations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F195A2-ABC1-4D08-92A4-5DF10E304BDA}"/>
              </a:ext>
            </a:extLst>
          </p:cNvPr>
          <p:cNvSpPr/>
          <p:nvPr/>
        </p:nvSpPr>
        <p:spPr>
          <a:xfrm>
            <a:off x="6626350" y="2666097"/>
            <a:ext cx="445878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Realization folders </a:t>
            </a:r>
            <a:r>
              <a:rPr lang="en-US" dirty="0"/>
              <a:t>containing the source code of each realization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87AD6B-424D-4E87-94B6-914168A04EFA}"/>
              </a:ext>
            </a:extLst>
          </p:cNvPr>
          <p:cNvSpPr/>
          <p:nvPr/>
        </p:nvSpPr>
        <p:spPr>
          <a:xfrm>
            <a:off x="6626351" y="3420661"/>
            <a:ext cx="4458785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The </a:t>
            </a:r>
            <a:r>
              <a:rPr lang="en-US" b="1" dirty="0" err="1">
                <a:solidFill>
                  <a:srgbClr val="C00000"/>
                </a:solidFill>
              </a:rPr>
              <a:t>modules.gms</a:t>
            </a:r>
            <a:r>
              <a:rPr lang="en-US" b="1" dirty="0">
                <a:solidFill>
                  <a:srgbClr val="C00000"/>
                </a:solidFill>
              </a:rPr>
              <a:t> file </a:t>
            </a:r>
            <a:r>
              <a:rPr lang="en-US" dirty="0"/>
              <a:t>with the module description and listing of all realizations</a:t>
            </a:r>
            <a:endParaRPr lang="en-DE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CAA816-7C1B-4886-B9C3-953D365338D6}"/>
              </a:ext>
            </a:extLst>
          </p:cNvPr>
          <p:cNvCxnSpPr>
            <a:cxnSpLocks/>
          </p:cNvCxnSpPr>
          <p:nvPr/>
        </p:nvCxnSpPr>
        <p:spPr>
          <a:xfrm flipV="1">
            <a:off x="5520436" y="2310224"/>
            <a:ext cx="1030224" cy="17492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D56EFE-FBDE-47AD-933E-9ED189EA436A}"/>
              </a:ext>
            </a:extLst>
          </p:cNvPr>
          <p:cNvCxnSpPr>
            <a:cxnSpLocks/>
          </p:cNvCxnSpPr>
          <p:nvPr/>
        </p:nvCxnSpPr>
        <p:spPr>
          <a:xfrm>
            <a:off x="5676392" y="2909547"/>
            <a:ext cx="819912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1B7C4E-A5AD-4635-B1FB-782FCF033296}"/>
              </a:ext>
            </a:extLst>
          </p:cNvPr>
          <p:cNvSpPr txBox="1"/>
          <p:nvPr/>
        </p:nvSpPr>
        <p:spPr>
          <a:xfrm>
            <a:off x="5337047" y="2369598"/>
            <a:ext cx="625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}</a:t>
            </a:r>
            <a:endParaRPr lang="en-DE" sz="2400" dirty="0">
              <a:solidFill>
                <a:srgbClr val="C00000"/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6EEBD4-ADB1-4D72-9D0F-433F4015E780}"/>
              </a:ext>
            </a:extLst>
          </p:cNvPr>
          <p:cNvCxnSpPr>
            <a:cxnSpLocks/>
          </p:cNvCxnSpPr>
          <p:nvPr/>
        </p:nvCxnSpPr>
        <p:spPr>
          <a:xfrm>
            <a:off x="5481320" y="3367136"/>
            <a:ext cx="1014984" cy="238399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1AA8B40-BADA-4776-A895-C06D8BA8B419}"/>
              </a:ext>
            </a:extLst>
          </p:cNvPr>
          <p:cNvSpPr/>
          <p:nvPr/>
        </p:nvSpPr>
        <p:spPr>
          <a:xfrm>
            <a:off x="1071100" y="4823156"/>
            <a:ext cx="10014035" cy="89255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/>
              <a:t>New realizations can be added by keeping the same structure. In that sense, </a:t>
            </a:r>
            <a:r>
              <a:rPr lang="en-US" sz="2600" b="1" dirty="0" err="1"/>
              <a:t>MAgPIE</a:t>
            </a:r>
            <a:r>
              <a:rPr lang="en-US" sz="2600" b="1" dirty="0"/>
              <a:t> is easily extendable.</a:t>
            </a:r>
            <a:endParaRPr lang="en-DE" sz="2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DE9658-9782-434E-AFFA-6516F3EB3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49" y="1882586"/>
            <a:ext cx="4931176" cy="18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43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6" grpId="0" animBg="1"/>
      <p:bldP spid="22" grpId="0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FAF4A66-4BC7-4A8C-A0A0-08DE584F4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32" y="2408509"/>
            <a:ext cx="6352229" cy="2612526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8AA3C-367E-45F1-BA5E-82E67F788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746787"/>
            <a:ext cx="11306176" cy="520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As with the modules folders,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realizations files (.</a:t>
            </a:r>
            <a:r>
              <a:rPr lang="en-US" sz="2800" b="1" dirty="0" err="1">
                <a:solidFill>
                  <a:schemeClr val="accent2">
                    <a:lumMod val="75000"/>
                  </a:schemeClr>
                </a:solidFill>
              </a:rPr>
              <a:t>gms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) and folders are similarly </a:t>
            </a:r>
            <a:r>
              <a:rPr lang="en-DE" sz="2800" b="1" dirty="0">
                <a:solidFill>
                  <a:schemeClr val="accent2">
                    <a:lumMod val="75000"/>
                  </a:schemeClr>
                </a:solidFill>
              </a:rPr>
              <a:t>constructed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sz="2800" dirty="0"/>
              <a:t>The source code is distributed over several </a:t>
            </a:r>
            <a:r>
              <a:rPr lang="en-US" sz="2800" dirty="0" err="1"/>
              <a:t>gms</a:t>
            </a:r>
            <a:r>
              <a:rPr lang="en-US" sz="2800" dirty="0"/>
              <a:t>-files to ensure the correct order of calculations during the optimization: </a:t>
            </a:r>
            <a:endParaRPr lang="en-D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07FAD-A3A4-4B9F-9E99-0D81C84A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Structure of realizations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7F58-C5CA-4326-A73B-34EF6DB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823-4349-40E0-A2FC-763FD8A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B891-045F-42BA-97B1-2EB49A9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7</a:t>
            </a:fld>
            <a:endParaRPr lang="en-DE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DF615C-A6A5-493A-BA63-12E5458E54DE}"/>
              </a:ext>
            </a:extLst>
          </p:cNvPr>
          <p:cNvSpPr/>
          <p:nvPr/>
        </p:nvSpPr>
        <p:spPr>
          <a:xfrm>
            <a:off x="615562" y="5338535"/>
            <a:ext cx="5858390" cy="89255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/>
              <a:t>Note that not every </a:t>
            </a:r>
            <a:r>
              <a:rPr lang="en-US" sz="2600" b="1" dirty="0" err="1"/>
              <a:t>gms</a:t>
            </a:r>
            <a:r>
              <a:rPr lang="en-US" sz="2600" b="1" dirty="0"/>
              <a:t>-file is needed in every realization.</a:t>
            </a:r>
            <a:endParaRPr lang="en-DE" sz="2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AD8367-3179-4B28-898D-7F7F18CF3E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3275" y="2187066"/>
            <a:ext cx="5034868" cy="44802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577F4-D568-4C0C-AAEC-E8DEED931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92" y="2201950"/>
            <a:ext cx="5710108" cy="22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9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B46FB8-E244-4BAA-8A1E-B69319B0C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Coding </a:t>
            </a:r>
            <a:r>
              <a:rPr lang="de-DE" sz="3200" dirty="0" err="1"/>
              <a:t>etiquette</a:t>
            </a:r>
            <a:r>
              <a:rPr lang="de-DE" sz="3200" dirty="0"/>
              <a:t>: Variable and </a:t>
            </a:r>
            <a:r>
              <a:rPr lang="de-DE" sz="3200" dirty="0" err="1"/>
              <a:t>parameter</a:t>
            </a:r>
            <a:r>
              <a:rPr lang="de-DE" sz="3200" dirty="0"/>
              <a:t> </a:t>
            </a:r>
            <a:r>
              <a:rPr lang="de-DE" sz="3200" dirty="0" err="1"/>
              <a:t>naming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F9ACB-8E38-45A9-945E-47F90EB39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0177A-D847-4D43-BAC6-5FBC91CE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CBE07-FD3A-4BCF-95A3-0AA57B46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8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630168-B9D9-4067-8AC2-C92ADCDC2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33" y="1143895"/>
            <a:ext cx="6299533" cy="49926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A13E15-403E-4677-AEC6-C4A5738F4575}"/>
              </a:ext>
            </a:extLst>
          </p:cNvPr>
          <p:cNvSpPr/>
          <p:nvPr/>
        </p:nvSpPr>
        <p:spPr>
          <a:xfrm>
            <a:off x="5932617" y="2170462"/>
            <a:ext cx="174549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q_  </a:t>
            </a:r>
            <a:r>
              <a:rPr lang="en-US" b="1" dirty="0"/>
              <a:t>Equations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0C8F16-4CF7-4CB1-9DC7-AA9054731F41}"/>
              </a:ext>
            </a:extLst>
          </p:cNvPr>
          <p:cNvSpPr txBox="1"/>
          <p:nvPr/>
        </p:nvSpPr>
        <p:spPr>
          <a:xfrm>
            <a:off x="5645209" y="1914223"/>
            <a:ext cx="23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}</a:t>
            </a:r>
            <a:endParaRPr lang="en-DE" dirty="0">
              <a:solidFill>
                <a:srgbClr val="C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CE997C4-8CF6-4098-A9AE-5D0099BD644D}"/>
              </a:ext>
            </a:extLst>
          </p:cNvPr>
          <p:cNvSpPr/>
          <p:nvPr/>
        </p:nvSpPr>
        <p:spPr>
          <a:xfrm>
            <a:off x="7054406" y="2982371"/>
            <a:ext cx="1745490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v_  </a:t>
            </a:r>
            <a:r>
              <a:rPr lang="en-US" b="1" dirty="0"/>
              <a:t>Variables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2B642-73B1-41D1-860A-259A180BE320}"/>
              </a:ext>
            </a:extLst>
          </p:cNvPr>
          <p:cNvSpPr txBox="1"/>
          <p:nvPr/>
        </p:nvSpPr>
        <p:spPr>
          <a:xfrm>
            <a:off x="6770942" y="2710372"/>
            <a:ext cx="237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}</a:t>
            </a:r>
            <a:endParaRPr lang="en-DE" dirty="0">
              <a:solidFill>
                <a:srgbClr val="C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F43FC-ACD3-44F6-9886-A628061E2676}"/>
              </a:ext>
            </a:extLst>
          </p:cNvPr>
          <p:cNvSpPr/>
          <p:nvPr/>
        </p:nvSpPr>
        <p:spPr>
          <a:xfrm>
            <a:off x="6207548" y="3602127"/>
            <a:ext cx="174549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p_  </a:t>
            </a:r>
            <a:r>
              <a:rPr lang="en-US" b="1" dirty="0"/>
              <a:t>processing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/>
              <a:t>parameters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48F579-CE8C-4896-ABEA-00FF90573FE0}"/>
              </a:ext>
            </a:extLst>
          </p:cNvPr>
          <p:cNvSpPr txBox="1"/>
          <p:nvPr/>
        </p:nvSpPr>
        <p:spPr>
          <a:xfrm>
            <a:off x="5884907" y="3369546"/>
            <a:ext cx="2377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}</a:t>
            </a:r>
            <a:endParaRPr lang="en-DE" sz="2400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C32B4A-F3E7-4BC0-BEEE-E18D67AA61D5}"/>
              </a:ext>
            </a:extLst>
          </p:cNvPr>
          <p:cNvSpPr/>
          <p:nvPr/>
        </p:nvSpPr>
        <p:spPr>
          <a:xfrm>
            <a:off x="4811830" y="4883401"/>
            <a:ext cx="228698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i_  </a:t>
            </a:r>
            <a:r>
              <a:rPr lang="en-US" b="1" dirty="0"/>
              <a:t>input parameters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760E29-DD75-4340-8F87-8D443B0BCA4B}"/>
              </a:ext>
            </a:extLst>
          </p:cNvPr>
          <p:cNvSpPr txBox="1"/>
          <p:nvPr/>
        </p:nvSpPr>
        <p:spPr>
          <a:xfrm>
            <a:off x="4612327" y="4794118"/>
            <a:ext cx="237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}</a:t>
            </a:r>
            <a:endParaRPr lang="en-DE" sz="1050" dirty="0">
              <a:solidFill>
                <a:srgbClr val="C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0D166A-C1CB-4123-8DC1-A422F80E0369}"/>
              </a:ext>
            </a:extLst>
          </p:cNvPr>
          <p:cNvSpPr/>
          <p:nvPr/>
        </p:nvSpPr>
        <p:spPr>
          <a:xfrm>
            <a:off x="7107079" y="5677746"/>
            <a:ext cx="2325405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o_  </a:t>
            </a:r>
            <a:r>
              <a:rPr lang="en-US" b="1" dirty="0"/>
              <a:t>output parameters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1F531E-EE94-45C9-80FE-67C713FA4368}"/>
              </a:ext>
            </a:extLst>
          </p:cNvPr>
          <p:cNvSpPr txBox="1"/>
          <p:nvPr/>
        </p:nvSpPr>
        <p:spPr>
          <a:xfrm>
            <a:off x="6869336" y="5508469"/>
            <a:ext cx="237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}</a:t>
            </a:r>
            <a:endParaRPr lang="en-DE" sz="1400" dirty="0">
              <a:solidFill>
                <a:srgbClr val="C0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B7FD32-361D-4433-B874-8A2BFFC2CBC3}"/>
              </a:ext>
            </a:extLst>
          </p:cNvPr>
          <p:cNvSpPr txBox="1"/>
          <p:nvPr/>
        </p:nvSpPr>
        <p:spPr>
          <a:xfrm>
            <a:off x="8014148" y="1107947"/>
            <a:ext cx="3709162" cy="1631216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b="1" dirty="0" err="1"/>
              <a:t>Prefixes</a:t>
            </a:r>
            <a:r>
              <a:rPr lang="de-DE" sz="2000" b="1" dirty="0"/>
              <a:t> </a:t>
            </a:r>
            <a:r>
              <a:rPr lang="de-DE" sz="2000" b="1" dirty="0" err="1"/>
              <a:t>are</a:t>
            </a:r>
            <a:r>
              <a:rPr lang="de-DE" sz="2000" b="1" dirty="0"/>
              <a:t> </a:t>
            </a:r>
            <a:r>
              <a:rPr lang="de-DE" sz="2000" b="1" dirty="0" err="1"/>
              <a:t>extended</a:t>
            </a:r>
            <a:r>
              <a:rPr lang="de-DE" sz="2000" b="1" dirty="0"/>
              <a:t> </a:t>
            </a:r>
            <a:r>
              <a:rPr lang="de-DE" sz="2000" b="1" dirty="0" err="1"/>
              <a:t>using</a:t>
            </a:r>
            <a:r>
              <a:rPr lang="de-DE" sz="2000" b="1" dirty="0"/>
              <a:t> </a:t>
            </a:r>
            <a:r>
              <a:rPr lang="de-DE" sz="2000" b="1" dirty="0" err="1"/>
              <a:t>either</a:t>
            </a:r>
            <a:r>
              <a:rPr lang="de-DE" sz="2000" b="1" dirty="0"/>
              <a:t> 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de-DE" sz="2000" b="1" dirty="0"/>
              <a:t> (</a:t>
            </a:r>
            <a:r>
              <a:rPr lang="de-DE" sz="2000" b="1" dirty="0" err="1"/>
              <a:t>used</a:t>
            </a:r>
            <a:r>
              <a:rPr lang="de-DE" sz="2000" b="1" dirty="0"/>
              <a:t> in multiple </a:t>
            </a:r>
            <a:r>
              <a:rPr lang="de-DE" sz="2000" b="1" dirty="0" err="1"/>
              <a:t>modules</a:t>
            </a:r>
            <a:r>
              <a:rPr lang="de-DE" sz="2000" b="1" dirty="0"/>
              <a:t>/</a:t>
            </a:r>
            <a:r>
              <a:rPr lang="de-DE" sz="2000" b="1" dirty="0" err="1"/>
              <a:t>core</a:t>
            </a:r>
            <a:r>
              <a:rPr lang="de-DE" sz="2000" b="1" dirty="0"/>
              <a:t> </a:t>
            </a:r>
            <a:r>
              <a:rPr lang="de-DE" sz="2000" b="1" dirty="0" err="1"/>
              <a:t>code</a:t>
            </a:r>
            <a:r>
              <a:rPr lang="de-DE" sz="2000" b="1" dirty="0"/>
              <a:t>) </a:t>
            </a:r>
            <a:r>
              <a:rPr lang="de-DE" sz="2000" b="1" dirty="0" err="1"/>
              <a:t>or</a:t>
            </a:r>
            <a:r>
              <a:rPr lang="de-DE" sz="2000" b="1" dirty="0"/>
              <a:t> a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two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digit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000" b="1" dirty="0" err="1">
                <a:solidFill>
                  <a:schemeClr val="accent2">
                    <a:lumMod val="75000"/>
                  </a:schemeClr>
                </a:solidFill>
              </a:rPr>
              <a:t>number</a:t>
            </a:r>
            <a:r>
              <a:rPr lang="de-DE" sz="20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000" b="1" dirty="0"/>
              <a:t>(</a:t>
            </a:r>
            <a:r>
              <a:rPr lang="de-DE" sz="2000" b="1" dirty="0" err="1"/>
              <a:t>only</a:t>
            </a:r>
            <a:r>
              <a:rPr lang="de-DE" sz="2000" b="1" dirty="0"/>
              <a:t> </a:t>
            </a:r>
            <a:r>
              <a:rPr lang="de-DE" sz="2000" b="1" dirty="0" err="1"/>
              <a:t>used</a:t>
            </a:r>
            <a:r>
              <a:rPr lang="de-DE" sz="2000" b="1" dirty="0"/>
              <a:t> in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current</a:t>
            </a:r>
            <a:r>
              <a:rPr lang="de-DE" sz="2000" b="1" dirty="0"/>
              <a:t> </a:t>
            </a:r>
            <a:r>
              <a:rPr lang="de-DE" sz="2000" b="1" dirty="0" err="1"/>
              <a:t>module</a:t>
            </a:r>
            <a:r>
              <a:rPr lang="de-DE" sz="2000" b="1" dirty="0"/>
              <a:t>).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C9EB2-C4B4-4DEC-B975-4A541CF7579B}"/>
              </a:ext>
            </a:extLst>
          </p:cNvPr>
          <p:cNvSpPr txBox="1"/>
          <p:nvPr/>
        </p:nvSpPr>
        <p:spPr>
          <a:xfrm>
            <a:off x="8229600" y="3578260"/>
            <a:ext cx="3493710" cy="1938992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en-DE"/>
            </a:defPPr>
            <a:lvl1pPr>
              <a:defRPr sz="2000" b="1"/>
            </a:lvl1pPr>
          </a:lstStyle>
          <a:p>
            <a:r>
              <a:rPr lang="de-DE" dirty="0"/>
              <a:t>… In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will also find:</a:t>
            </a:r>
          </a:p>
          <a:p>
            <a:r>
              <a:rPr lang="en-US" dirty="0">
                <a:solidFill>
                  <a:srgbClr val="C00000"/>
                </a:solidFill>
              </a:rPr>
              <a:t>c_  </a:t>
            </a:r>
            <a:r>
              <a:rPr lang="en-US" dirty="0"/>
              <a:t>Switch</a:t>
            </a:r>
            <a:r>
              <a:rPr lang="en-DE" dirty="0"/>
              <a:t>es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s_  </a:t>
            </a:r>
            <a:r>
              <a:rPr lang="en-US" dirty="0"/>
              <a:t>Scalars</a:t>
            </a:r>
          </a:p>
          <a:p>
            <a:r>
              <a:rPr lang="en-US" dirty="0">
                <a:solidFill>
                  <a:srgbClr val="C00000"/>
                </a:solidFill>
              </a:rPr>
              <a:t>f_  </a:t>
            </a:r>
            <a:r>
              <a:rPr lang="en-US" dirty="0"/>
              <a:t>File parameter</a:t>
            </a:r>
            <a:r>
              <a:rPr lang="en-DE" dirty="0"/>
              <a:t>s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m_</a:t>
            </a:r>
            <a:r>
              <a:rPr lang="en-US" dirty="0"/>
              <a:t> </a:t>
            </a:r>
            <a:r>
              <a:rPr lang="en-DE" dirty="0"/>
              <a:t>M</a:t>
            </a:r>
            <a:r>
              <a:rPr lang="en-US" dirty="0" err="1"/>
              <a:t>acros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4442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 animBg="1"/>
      <p:bldP spid="13" grpId="0"/>
      <p:bldP spid="14" grpId="0" animBg="1"/>
      <p:bldP spid="15" grpId="0"/>
      <p:bldP spid="18" grpId="0" animBg="1"/>
      <p:bldP spid="19" grpId="0"/>
      <p:bldP spid="20" grpId="0" animBg="1"/>
      <p:bldP spid="2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08AA3C-367E-45F1-BA5E-82E67F788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900000"/>
            <a:ext cx="11306176" cy="5049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In other cases, the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prefixes are extended </a:t>
            </a:r>
            <a:r>
              <a:rPr lang="en-US" sz="2800" dirty="0"/>
              <a:t>with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a second letter </a:t>
            </a:r>
            <a:r>
              <a:rPr lang="en-US" sz="2800" dirty="0"/>
              <a:t>to indicate details such as:</a:t>
            </a:r>
          </a:p>
          <a:p>
            <a:pPr marL="0" indent="0">
              <a:buNone/>
            </a:pPr>
            <a:r>
              <a:rPr lang="de-DE" sz="2800" b="1" dirty="0">
                <a:solidFill>
                  <a:srgbClr val="C00000"/>
                </a:solidFill>
              </a:rPr>
              <a:t>?c_ </a:t>
            </a:r>
            <a:r>
              <a:rPr lang="de-DE" sz="2800" dirty="0" err="1"/>
              <a:t>current</a:t>
            </a:r>
            <a:r>
              <a:rPr lang="de-DE" sz="2800" dirty="0"/>
              <a:t> time </a:t>
            </a:r>
            <a:r>
              <a:rPr lang="de-DE" sz="2800" dirty="0" err="1"/>
              <a:t>step</a:t>
            </a:r>
            <a:endParaRPr lang="de-DE" sz="2800" dirty="0"/>
          </a:p>
          <a:p>
            <a:pPr marL="0" indent="0">
              <a:buNone/>
            </a:pPr>
            <a:r>
              <a:rPr lang="de-DE" sz="2800" b="1" dirty="0">
                <a:solidFill>
                  <a:srgbClr val="C00000"/>
                </a:solidFill>
              </a:rPr>
              <a:t>?q_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  <a:r>
              <a:rPr lang="de-DE" sz="2800" dirty="0" err="1"/>
              <a:t>containing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value</a:t>
            </a:r>
            <a:r>
              <a:rPr lang="en-DE" sz="2800" dirty="0"/>
              <a:t>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an </a:t>
            </a:r>
            <a:r>
              <a:rPr lang="de-DE" sz="2800" dirty="0" err="1"/>
              <a:t>equation</a:t>
            </a:r>
            <a:endParaRPr lang="de-DE" sz="2800" dirty="0"/>
          </a:p>
          <a:p>
            <a:pPr marL="0" indent="0">
              <a:buNone/>
            </a:pPr>
            <a:r>
              <a:rPr lang="de-DE" sz="2800" b="1" dirty="0">
                <a:solidFill>
                  <a:srgbClr val="C00000"/>
                </a:solidFill>
              </a:rPr>
              <a:t>?v_ </a:t>
            </a:r>
            <a:r>
              <a:rPr lang="de-DE" sz="2800" dirty="0" err="1"/>
              <a:t>parameter</a:t>
            </a:r>
            <a:r>
              <a:rPr lang="de-DE" sz="2800" dirty="0"/>
              <a:t> </a:t>
            </a:r>
            <a:r>
              <a:rPr lang="de-DE" sz="2800" dirty="0" err="1"/>
              <a:t>containing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dirty="0" err="1"/>
              <a:t>values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a variable</a:t>
            </a:r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Suffixes </a:t>
            </a:r>
            <a:r>
              <a:rPr lang="de-DE" sz="2800" dirty="0" err="1"/>
              <a:t>indicate</a:t>
            </a:r>
            <a:r>
              <a:rPr lang="de-DE" sz="2800" dirty="0"/>
              <a:t> </a:t>
            </a:r>
            <a:r>
              <a:rPr lang="de-DE" sz="2800" dirty="0" err="1"/>
              <a:t>the</a:t>
            </a:r>
            <a:r>
              <a:rPr lang="de-DE" sz="2800" dirty="0"/>
              <a:t> </a:t>
            </a:r>
            <a:r>
              <a:rPr lang="de-DE" sz="2800" b="1" dirty="0" err="1">
                <a:solidFill>
                  <a:schemeClr val="accent2">
                    <a:lumMod val="75000"/>
                  </a:schemeClr>
                </a:solidFill>
              </a:rPr>
              <a:t>level</a:t>
            </a: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accent2">
                    <a:lumMod val="75000"/>
                  </a:schemeClr>
                </a:solidFill>
              </a:rPr>
              <a:t>of</a:t>
            </a: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800" b="1" dirty="0" err="1">
                <a:solidFill>
                  <a:schemeClr val="accent2">
                    <a:lumMod val="75000"/>
                  </a:schemeClr>
                </a:solidFill>
              </a:rPr>
              <a:t>aggregation</a:t>
            </a:r>
            <a:r>
              <a:rPr lang="de-DE" sz="2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sz="2800" dirty="0" err="1"/>
              <a:t>of</a:t>
            </a:r>
            <a:r>
              <a:rPr lang="de-DE" sz="2800" dirty="0"/>
              <a:t> an </a:t>
            </a:r>
            <a:r>
              <a:rPr lang="de-DE" sz="2800" dirty="0" err="1"/>
              <a:t>object</a:t>
            </a:r>
            <a:r>
              <a:rPr lang="en-DE" sz="2800" dirty="0"/>
              <a:t>:</a:t>
            </a:r>
            <a:endParaRPr lang="de-DE" sz="2800" dirty="0"/>
          </a:p>
          <a:p>
            <a:pPr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de-DE" sz="2800" dirty="0"/>
              <a:t>(</a:t>
            </a:r>
            <a:r>
              <a:rPr lang="de-DE" sz="2800" dirty="0" err="1"/>
              <a:t>no</a:t>
            </a:r>
            <a:r>
              <a:rPr lang="de-DE" sz="2800" dirty="0"/>
              <a:t> </a:t>
            </a:r>
            <a:r>
              <a:rPr lang="de-DE" sz="2800" dirty="0" err="1"/>
              <a:t>suffix</a:t>
            </a:r>
            <a:r>
              <a:rPr lang="de-DE" sz="2800" dirty="0"/>
              <a:t>) </a:t>
            </a:r>
            <a:r>
              <a:rPr lang="de-DE" sz="2800" dirty="0" err="1"/>
              <a:t>Highest</a:t>
            </a:r>
            <a:r>
              <a:rPr lang="de-DE" sz="2800" dirty="0"/>
              <a:t> </a:t>
            </a:r>
            <a:r>
              <a:rPr lang="de-DE" sz="2800" dirty="0" err="1"/>
              <a:t>disaggregation</a:t>
            </a:r>
            <a:r>
              <a:rPr lang="de-DE" sz="2800" dirty="0"/>
              <a:t> </a:t>
            </a:r>
            <a:r>
              <a:rPr lang="de-DE" sz="2800" dirty="0" err="1"/>
              <a:t>available</a:t>
            </a: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C00000"/>
                </a:solidFill>
              </a:rPr>
              <a:t>_</a:t>
            </a:r>
            <a:r>
              <a:rPr lang="de-DE" sz="2800" b="1" dirty="0" err="1">
                <a:solidFill>
                  <a:srgbClr val="C00000"/>
                </a:solidFill>
              </a:rPr>
              <a:t>setname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err="1"/>
              <a:t>aggregation</a:t>
            </a:r>
            <a:r>
              <a:rPr lang="de-DE" sz="2800" dirty="0"/>
              <a:t> </a:t>
            </a:r>
            <a:r>
              <a:rPr lang="de-DE" sz="2800" b="1" dirty="0" err="1"/>
              <a:t>over</a:t>
            </a:r>
            <a:r>
              <a:rPr lang="de-DE" sz="2800" b="1" dirty="0"/>
              <a:t> </a:t>
            </a:r>
            <a:r>
              <a:rPr lang="de-DE" sz="2800" b="1" dirty="0" err="1"/>
              <a:t>set</a:t>
            </a:r>
            <a:endParaRPr lang="de-DE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C00000"/>
                </a:solidFill>
              </a:rPr>
              <a:t>_</a:t>
            </a:r>
            <a:r>
              <a:rPr lang="de-DE" sz="2800" b="1" dirty="0">
                <a:solidFill>
                  <a:srgbClr val="C00000"/>
                </a:solidFill>
              </a:rPr>
              <a:t>reg </a:t>
            </a:r>
            <a:r>
              <a:rPr lang="de-DE" sz="2800" b="1" dirty="0"/>
              <a:t>regional </a:t>
            </a:r>
            <a:r>
              <a:rPr lang="de-DE" sz="2800" dirty="0" err="1"/>
              <a:t>aggregation</a:t>
            </a: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>
                <a:solidFill>
                  <a:srgbClr val="C00000"/>
                </a:solidFill>
              </a:rPr>
              <a:t>_</a:t>
            </a:r>
            <a:r>
              <a:rPr lang="de-DE" sz="2800" b="1" dirty="0" err="1">
                <a:solidFill>
                  <a:srgbClr val="C00000"/>
                </a:solidFill>
              </a:rPr>
              <a:t>glo</a:t>
            </a:r>
            <a:r>
              <a:rPr lang="de-DE" sz="2800" b="1" dirty="0">
                <a:solidFill>
                  <a:srgbClr val="C00000"/>
                </a:solidFill>
              </a:rPr>
              <a:t> </a:t>
            </a:r>
            <a:r>
              <a:rPr lang="de-DE" sz="2800" b="1" dirty="0"/>
              <a:t>global </a:t>
            </a:r>
            <a:r>
              <a:rPr lang="de-DE" sz="2800" dirty="0" err="1"/>
              <a:t>aggregation</a:t>
            </a:r>
            <a:endParaRPr lang="de-DE" sz="2800" dirty="0"/>
          </a:p>
          <a:p>
            <a:pPr marL="0" indent="0">
              <a:buNone/>
            </a:pPr>
            <a:endParaRPr lang="de-DE" sz="2800" dirty="0"/>
          </a:p>
          <a:p>
            <a:pPr marL="0" indent="0">
              <a:buNone/>
            </a:pPr>
            <a:endParaRPr lang="en-DE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A07FAD-A3A4-4B9F-9E99-0D81C84AA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Coding </a:t>
            </a:r>
            <a:r>
              <a:rPr lang="de-DE" sz="3200" dirty="0" err="1"/>
              <a:t>etiquette</a:t>
            </a:r>
            <a:r>
              <a:rPr lang="de-DE" sz="3200" dirty="0"/>
              <a:t>: Variable and </a:t>
            </a:r>
            <a:r>
              <a:rPr lang="de-DE" sz="3200" dirty="0" err="1"/>
              <a:t>parameter</a:t>
            </a:r>
            <a:r>
              <a:rPr lang="de-DE" sz="3200" dirty="0"/>
              <a:t> </a:t>
            </a:r>
            <a:r>
              <a:rPr lang="de-DE" sz="3200" dirty="0" err="1"/>
              <a:t>naming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57F58-C5CA-4326-A73B-34EF6DB5C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16.06.2025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27823-4349-40E0-A2FC-763FD8AF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MAgPIE25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EB891-045F-42BA-97B1-2EB49A950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9</a:t>
            </a:fld>
            <a:endParaRPr lang="en-D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DBF73B-C6F4-4418-B4DC-B9FD1017F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560" y="1794475"/>
            <a:ext cx="1641270" cy="19695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E7F6274-7C83-403D-AABF-91F849B60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7560" y="2306061"/>
            <a:ext cx="1930317" cy="23010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B6431B2-FCA2-40EF-913C-7262E42E1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7560" y="2809240"/>
            <a:ext cx="2936495" cy="20078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29741C6-773F-40C6-B80F-E9EBCB4B30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7560" y="5123338"/>
            <a:ext cx="1503951" cy="23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249976B-34F8-40A6-9F56-6E168F30A0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855" y="5573806"/>
            <a:ext cx="1738686" cy="218775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6656C7-D958-4A2F-9290-9CA185623B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7560" y="4635197"/>
            <a:ext cx="1899727" cy="2313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4678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824</Words>
  <Application>Microsoft Office PowerPoint</Application>
  <PresentationFormat>Widescreen</PresentationFormat>
  <Paragraphs>121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Corbel</vt:lpstr>
      <vt:lpstr>Symbol</vt:lpstr>
      <vt:lpstr>Systemschrift Normal</vt:lpstr>
      <vt:lpstr>Office Theme</vt:lpstr>
      <vt:lpstr>GAMS code, modules &amp; realizations</vt:lpstr>
      <vt:lpstr>Outline</vt:lpstr>
      <vt:lpstr>What is GAMS?</vt:lpstr>
      <vt:lpstr>General structure of the MAgPIE Model</vt:lpstr>
      <vt:lpstr>The magpie folder: Components of MAgPIE</vt:lpstr>
      <vt:lpstr>Structure of the modules</vt:lpstr>
      <vt:lpstr>Structure of realizations</vt:lpstr>
      <vt:lpstr>Coding etiquette: Variable and parameter naming</vt:lpstr>
      <vt:lpstr>Coding etiquette: Variable and parameter naming</vt:lpstr>
      <vt:lpstr>The full.gms file</vt:lpstr>
      <vt:lpstr>Brief 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GAMS code, modules &amp; realizations</dc:title>
  <dc:creator>Edna Johanna Molina Bacca</dc:creator>
  <cp:lastModifiedBy>Isabelle Weindl</cp:lastModifiedBy>
  <cp:revision>70</cp:revision>
  <cp:lastPrinted>2025-06-14T12:07:08Z</cp:lastPrinted>
  <dcterms:created xsi:type="dcterms:W3CDTF">2024-04-08T09:31:36Z</dcterms:created>
  <dcterms:modified xsi:type="dcterms:W3CDTF">2025-06-15T20:17:56Z</dcterms:modified>
</cp:coreProperties>
</file>