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3" r:id="rId15"/>
    <p:sldId id="287" r:id="rId16"/>
    <p:sldId id="285" r:id="rId17"/>
    <p:sldId id="286" r:id="rId18"/>
    <p:sldId id="28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A2B55-513D-4760-B63A-812625670367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344D9-A9BB-4904-9B0F-4A63095A77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95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071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01897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80632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4723804" y="1877598"/>
            <a:ext cx="3750470" cy="42901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69726" y="1877598"/>
            <a:ext cx="3750470" cy="4290190"/>
          </a:xfrm>
          <a:prstGeom prst="rect">
            <a:avLst/>
          </a:prstGeom>
        </p:spPr>
        <p:txBody>
          <a:bodyPr/>
          <a:lstStyle>
            <a:lvl1pPr marL="93362" indent="-93362">
              <a:defRPr b="1"/>
            </a:lvl1pPr>
            <a:lvl2pPr marL="311206" indent="-93362">
              <a:defRPr b="1"/>
            </a:lvl2pPr>
            <a:lvl3pPr marL="529051" indent="-93362">
              <a:defRPr b="1"/>
            </a:lvl3pPr>
            <a:lvl4pPr marL="746895" indent="-93362">
              <a:defRPr b="1"/>
            </a:lvl4pPr>
            <a:lvl5pPr marL="964739" indent="-93362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751931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701033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669726" y="707546"/>
            <a:ext cx="3750470" cy="544290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4723804" y="3576339"/>
            <a:ext cx="3750470" cy="25741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4728176" y="707546"/>
            <a:ext cx="3750470" cy="25741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01625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892968" y="4443045"/>
            <a:ext cx="7358064" cy="18945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572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892968" y="3144985"/>
            <a:ext cx="7358064" cy="20401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282517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00853"/>
            <a:ext cx="9140215" cy="66562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198996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40406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99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99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99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92968" y="1218902"/>
            <a:ext cx="7358064" cy="2253433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92968" y="3533005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1588">
                <a:solidFill>
                  <a:srgbClr val="628DB5"/>
                </a:solidFill>
              </a:defRPr>
            </a:lvl1pPr>
            <a:lvl2pPr marL="0" indent="145230">
              <a:buSzTx/>
              <a:buNone/>
              <a:defRPr sz="1588">
                <a:solidFill>
                  <a:srgbClr val="628DB5"/>
                </a:solidFill>
              </a:defRPr>
            </a:lvl2pPr>
            <a:lvl3pPr marL="0" indent="290459">
              <a:buSzTx/>
              <a:buNone/>
              <a:defRPr sz="1588">
                <a:solidFill>
                  <a:srgbClr val="628DB5"/>
                </a:solidFill>
              </a:defRPr>
            </a:lvl3pPr>
            <a:lvl4pPr marL="0" indent="435689">
              <a:buSzTx/>
              <a:buNone/>
              <a:defRPr sz="1588">
                <a:solidFill>
                  <a:srgbClr val="628DB5"/>
                </a:solidFill>
              </a:defRPr>
            </a:lvl4pPr>
            <a:lvl5pPr marL="0" indent="580918">
              <a:buSzTx/>
              <a:buNone/>
              <a:defRPr sz="1588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410827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129605" y="534205"/>
            <a:ext cx="6875860" cy="403884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892968" y="4685722"/>
            <a:ext cx="7358064" cy="97071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92968" y="5691100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1588">
                <a:solidFill>
                  <a:srgbClr val="628DB5"/>
                </a:solidFill>
              </a:defRPr>
            </a:lvl1pPr>
            <a:lvl2pPr marL="0" indent="145230">
              <a:buSzTx/>
              <a:buNone/>
              <a:defRPr sz="1588">
                <a:solidFill>
                  <a:srgbClr val="628DB5"/>
                </a:solidFill>
              </a:defRPr>
            </a:lvl2pPr>
            <a:lvl3pPr marL="0" indent="290459">
              <a:buSzTx/>
              <a:buNone/>
              <a:defRPr sz="1588">
                <a:solidFill>
                  <a:srgbClr val="628DB5"/>
                </a:solidFill>
              </a:defRPr>
            </a:lvl3pPr>
            <a:lvl4pPr marL="0" indent="435689">
              <a:buSzTx/>
              <a:buNone/>
              <a:defRPr sz="1588">
                <a:solidFill>
                  <a:srgbClr val="628DB5"/>
                </a:solidFill>
              </a:defRPr>
            </a:lvl4pPr>
            <a:lvl5pPr marL="0" indent="580918">
              <a:buSzTx/>
              <a:buNone/>
              <a:defRPr sz="1588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23466" y="6410465"/>
            <a:ext cx="288140" cy="28628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427077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892968" y="2302283"/>
            <a:ext cx="7358064" cy="225343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04883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4723804" y="534205"/>
            <a:ext cx="3750470" cy="561624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669726" y="534205"/>
            <a:ext cx="3750470" cy="2721455"/>
          </a:xfrm>
          <a:prstGeom prst="rect">
            <a:avLst/>
          </a:prstGeom>
        </p:spPr>
        <p:txBody>
          <a:bodyPr anchor="b"/>
          <a:lstStyle>
            <a:lvl1pPr>
              <a:defRPr sz="2096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69726" y="3350996"/>
            <a:ext cx="3750470" cy="2799458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1588">
                <a:solidFill>
                  <a:srgbClr val="628DB5"/>
                </a:solidFill>
              </a:defRPr>
            </a:lvl1pPr>
            <a:lvl2pPr marL="0" indent="145230">
              <a:buSzTx/>
              <a:buNone/>
              <a:defRPr sz="1588">
                <a:solidFill>
                  <a:srgbClr val="628DB5"/>
                </a:solidFill>
              </a:defRPr>
            </a:lvl2pPr>
            <a:lvl3pPr marL="0" indent="290459">
              <a:buSzTx/>
              <a:buNone/>
              <a:defRPr sz="1588">
                <a:solidFill>
                  <a:srgbClr val="628DB5"/>
                </a:solidFill>
              </a:defRPr>
            </a:lvl3pPr>
            <a:lvl4pPr marL="0" indent="435689">
              <a:buSzTx/>
              <a:buNone/>
              <a:defRPr sz="1588">
                <a:solidFill>
                  <a:srgbClr val="628DB5"/>
                </a:solidFill>
              </a:defRPr>
            </a:lvl4pPr>
            <a:lvl5pPr marL="0" indent="580918">
              <a:buSzTx/>
              <a:buNone/>
              <a:defRPr sz="1588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789573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6016625"/>
            <a:ext cx="1371599" cy="6032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92275" y="6237287"/>
            <a:ext cx="7200900" cy="0"/>
          </a:xfrm>
          <a:custGeom>
            <a:avLst/>
            <a:gdLst/>
            <a:ahLst/>
            <a:cxnLst/>
            <a:rect l="l" t="t" r="r" b="b"/>
            <a:pathLst>
              <a:path w="7200900">
                <a:moveTo>
                  <a:pt x="0" y="0"/>
                </a:moveTo>
                <a:lnTo>
                  <a:pt x="7200900" y="0"/>
                </a:lnTo>
              </a:path>
            </a:pathLst>
          </a:custGeom>
          <a:ln w="19050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1023" y="80718"/>
            <a:ext cx="1401952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99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186" y="2004360"/>
            <a:ext cx="8359775" cy="1572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31390" y="6399276"/>
            <a:ext cx="158178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5684" y="6399276"/>
            <a:ext cx="2286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69727" y="404200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69727" y="1877598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23466" y="6414799"/>
            <a:ext cx="288140" cy="286280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144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569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ransition spd="med"/>
  <p:txStyles>
    <p:titleStyle>
      <a:lvl1pPr marL="0" marR="0" indent="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1452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290459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435689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580918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726148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871377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016607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161837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94130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376521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658912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941302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223693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1506084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1788475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2070866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2353257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45230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90459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35689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580918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726148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871377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016607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161837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madrat" TargetMode="External"/><Relationship Id="rId2" Type="http://schemas.openxmlformats.org/officeDocument/2006/relationships/hyperlink" Target="https://github.com/pik-piam/madra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ietrich@pik-potsdam.d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hyperlink" Target="https://github.com/magpiemodel/tutorials" TargetMode="External"/><Relationship Id="rId4" Type="http://schemas.openxmlformats.org/officeDocument/2006/relationships/hyperlink" Target="https://creativecommons.org/licenses/by-sa/4.0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tp.gwdg.de/pub/misc/cran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studio.com/products/rstudio/download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ik-potsdam.de/members/dietrich/tau-data.zi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5781675"/>
            <a:ext cx="8686800" cy="1038225"/>
            <a:chOff x="228600" y="5781675"/>
            <a:chExt cx="8686800" cy="1038225"/>
          </a:xfrm>
        </p:grpSpPr>
        <p:sp>
          <p:nvSpPr>
            <p:cNvPr id="3" name="object 3"/>
            <p:cNvSpPr/>
            <p:nvPr/>
          </p:nvSpPr>
          <p:spPr>
            <a:xfrm>
              <a:off x="228600" y="5791200"/>
              <a:ext cx="1468437" cy="1028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600" y="5791200"/>
              <a:ext cx="8686800" cy="0"/>
            </a:xfrm>
            <a:custGeom>
              <a:avLst/>
              <a:gdLst/>
              <a:ahLst/>
              <a:cxnLst/>
              <a:rect l="l" t="t" r="r" b="b"/>
              <a:pathLst>
                <a:path w="8686800">
                  <a:moveTo>
                    <a:pt x="0" y="0"/>
                  </a:moveTo>
                  <a:lnTo>
                    <a:pt x="8686800" y="0"/>
                  </a:lnTo>
                </a:path>
              </a:pathLst>
            </a:custGeom>
            <a:ln w="19050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04800" y="838200"/>
            <a:ext cx="5867399" cy="1165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31023" y="2292254"/>
            <a:ext cx="6551930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2230" marR="5080" indent="-132016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000000"/>
                </a:solidFill>
              </a:rPr>
              <a:t>Bringing </a:t>
            </a:r>
            <a:r>
              <a:rPr sz="3200" spc="-10" dirty="0">
                <a:solidFill>
                  <a:srgbClr val="000000"/>
                </a:solidFill>
              </a:rPr>
              <a:t>structure into data </a:t>
            </a:r>
            <a:r>
              <a:rPr sz="3200" spc="-5" dirty="0">
                <a:solidFill>
                  <a:srgbClr val="000000"/>
                </a:solidFill>
              </a:rPr>
              <a:t>processing  work-flows for</a:t>
            </a:r>
            <a:r>
              <a:rPr sz="3200" spc="25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MAgPIE</a:t>
            </a:r>
            <a:endParaRPr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2057400" y="4038600"/>
            <a:ext cx="5200841" cy="16825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CA" sz="2000" b="1" spc="-10" dirty="0">
                <a:latin typeface="Calibri"/>
                <a:cs typeface="Calibri"/>
              </a:rPr>
              <a:t>David M Chen, Kristine </a:t>
            </a:r>
            <a:r>
              <a:rPr lang="en-CA" sz="2000" b="1" spc="-10" dirty="0" err="1">
                <a:latin typeface="Calibri"/>
                <a:cs typeface="Calibri"/>
              </a:rPr>
              <a:t>Karstens</a:t>
            </a:r>
            <a:r>
              <a:rPr lang="en-CA" sz="2000" b="1" spc="-10" dirty="0">
                <a:latin typeface="Calibri"/>
                <a:cs typeface="Calibri"/>
              </a:rPr>
              <a:t>, </a:t>
            </a: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000" b="1" spc="-10" dirty="0" err="1">
                <a:latin typeface="Calibri"/>
                <a:cs typeface="Calibri"/>
              </a:rPr>
              <a:t>Miodrag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10" dirty="0" err="1">
                <a:latin typeface="Calibri"/>
                <a:cs typeface="Calibri"/>
              </a:rPr>
              <a:t>Stevanović</a:t>
            </a:r>
            <a:r>
              <a:rPr sz="2000" b="1" spc="-10" dirty="0">
                <a:latin typeface="Calibri"/>
                <a:cs typeface="Calibri"/>
              </a:rPr>
              <a:t>, Jan Philipp Dietrich </a:t>
            </a:r>
            <a:r>
              <a:rPr sz="2000" b="1" spc="-15" dirty="0">
                <a:latin typeface="Calibri"/>
                <a:cs typeface="Calibri"/>
              </a:rPr>
              <a:t>et</a:t>
            </a:r>
            <a:r>
              <a:rPr sz="2000" b="1" spc="1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al.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 dirty="0">
              <a:latin typeface="Calibri"/>
              <a:cs typeface="Calibri"/>
            </a:endParaRPr>
          </a:p>
          <a:p>
            <a:pPr marL="682625" marR="674370" algn="ctr">
              <a:lnSpc>
                <a:spcPct val="143900"/>
              </a:lnSpc>
            </a:pPr>
            <a:r>
              <a:rPr sz="1600" b="1" spc="5" dirty="0">
                <a:latin typeface="Calibri"/>
                <a:cs typeface="Calibri"/>
              </a:rPr>
              <a:t>MAgPIE </a:t>
            </a:r>
            <a:r>
              <a:rPr sz="1600" b="1" spc="-5" dirty="0">
                <a:latin typeface="Calibri"/>
                <a:cs typeface="Calibri"/>
              </a:rPr>
              <a:t>training </a:t>
            </a:r>
            <a:r>
              <a:rPr sz="1600" b="1" dirty="0">
                <a:latin typeface="Calibri"/>
                <a:cs typeface="Calibri"/>
              </a:rPr>
              <a:t>workshop,</a:t>
            </a:r>
            <a:r>
              <a:rPr lang="en-CA" sz="1600" b="1" dirty="0">
                <a:latin typeface="Calibri"/>
                <a:cs typeface="Calibri"/>
              </a:rPr>
              <a:t>MADRAT tutorial </a:t>
            </a:r>
            <a:r>
              <a:rPr sz="1600" b="1" spc="5" dirty="0">
                <a:latin typeface="Calibri"/>
                <a:cs typeface="Calibri"/>
              </a:rPr>
              <a:t>1</a:t>
            </a:r>
            <a:r>
              <a:rPr lang="en-CA" sz="1600" b="1" spc="5" dirty="0">
                <a:latin typeface="Calibri"/>
                <a:cs typeface="Calibri"/>
              </a:rPr>
              <a:t>1</a:t>
            </a:r>
            <a:r>
              <a:rPr sz="1600" b="1" spc="5" dirty="0">
                <a:latin typeface="Calibri"/>
                <a:cs typeface="Calibri"/>
              </a:rPr>
              <a:t>-</a:t>
            </a:r>
            <a:r>
              <a:rPr lang="en-CA" sz="1600" b="1" spc="5" dirty="0">
                <a:latin typeface="Calibri"/>
                <a:cs typeface="Calibri"/>
              </a:rPr>
              <a:t>12</a:t>
            </a:r>
            <a:r>
              <a:rPr sz="1600" b="1" spc="5" dirty="0">
                <a:latin typeface="Calibri"/>
                <a:cs typeface="Calibri"/>
              </a:rPr>
              <a:t>-20</a:t>
            </a:r>
            <a:r>
              <a:rPr lang="en-CA" sz="1600" b="1" spc="5" dirty="0">
                <a:latin typeface="Calibri"/>
                <a:cs typeface="Calibri"/>
              </a:rPr>
              <a:t>20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299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The </a:t>
            </a:r>
            <a:r>
              <a:rPr sz="2400" spc="-5" dirty="0"/>
              <a:t>derived</a:t>
            </a:r>
            <a:r>
              <a:rPr sz="2400" spc="-95" dirty="0"/>
              <a:t> </a:t>
            </a:r>
            <a:r>
              <a:rPr sz="2400" dirty="0"/>
              <a:t>framework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132244" y="0"/>
            <a:ext cx="4960620" cy="6858000"/>
            <a:chOff x="2132244" y="0"/>
            <a:chExt cx="4960620" cy="6858000"/>
          </a:xfrm>
        </p:grpSpPr>
        <p:sp>
          <p:nvSpPr>
            <p:cNvPr id="4" name="object 4"/>
            <p:cNvSpPr/>
            <p:nvPr/>
          </p:nvSpPr>
          <p:spPr>
            <a:xfrm>
              <a:off x="2146300" y="0"/>
              <a:ext cx="4849812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2244" y="1052741"/>
              <a:ext cx="1791674" cy="12961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71800" y="3068959"/>
              <a:ext cx="1791682" cy="12961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00596" y="1772818"/>
              <a:ext cx="1791680" cy="12961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2133" y="127351"/>
            <a:ext cx="5265872" cy="4870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3331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Unanticipated side</a:t>
            </a:r>
            <a:r>
              <a:rPr sz="2400" spc="-125" dirty="0"/>
              <a:t> </a:t>
            </a:r>
            <a:r>
              <a:rPr sz="2400" dirty="0"/>
              <a:t>effects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911" y="1223675"/>
            <a:ext cx="4133215" cy="32278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10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lot of low hanging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fruits:</a:t>
            </a:r>
            <a:endParaRPr sz="2000" dirty="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spcBef>
                <a:spcPts val="10"/>
              </a:spcBef>
              <a:buChar char="•"/>
              <a:tabLst>
                <a:tab pos="814069" algn="l"/>
                <a:tab pos="814705" algn="l"/>
              </a:tabLst>
            </a:pPr>
            <a:r>
              <a:rPr sz="1800" spc="-5" dirty="0">
                <a:latin typeface="Arial"/>
                <a:cs typeface="Arial"/>
              </a:rPr>
              <a:t>Meta-data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generation</a:t>
            </a:r>
          </a:p>
          <a:p>
            <a:pPr marL="814069" lvl="1" indent="-344805">
              <a:lnSpc>
                <a:spcPct val="100000"/>
              </a:lnSpc>
              <a:buChar char="•"/>
              <a:tabLst>
                <a:tab pos="814069" algn="l"/>
                <a:tab pos="814705" algn="l"/>
              </a:tabLst>
            </a:pPr>
            <a:r>
              <a:rPr sz="1800" dirty="0">
                <a:latin typeface="Arial"/>
                <a:cs typeface="Arial"/>
              </a:rPr>
              <a:t>Sanity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checks</a:t>
            </a:r>
            <a:endParaRPr sz="1800" dirty="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buChar char="•"/>
              <a:tabLst>
                <a:tab pos="814069" algn="l"/>
                <a:tab pos="814705" algn="l"/>
              </a:tabLst>
            </a:pPr>
            <a:r>
              <a:rPr sz="1800" spc="-5" dirty="0">
                <a:latin typeface="Arial"/>
                <a:cs typeface="Arial"/>
              </a:rPr>
              <a:t>Data </a:t>
            </a:r>
            <a:r>
              <a:rPr sz="1800" spc="5" dirty="0">
                <a:latin typeface="Arial"/>
                <a:cs typeface="Arial"/>
              </a:rPr>
              <a:t>processing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networks</a:t>
            </a:r>
            <a:endParaRPr sz="1800" dirty="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buChar char="•"/>
              <a:tabLst>
                <a:tab pos="814069" algn="l"/>
                <a:tab pos="814705" algn="l"/>
              </a:tabLst>
            </a:pPr>
            <a:r>
              <a:rPr sz="1800" spc="-5" dirty="0">
                <a:latin typeface="Arial"/>
                <a:cs typeface="Arial"/>
              </a:rPr>
              <a:t>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caching</a:t>
            </a:r>
            <a:endParaRPr sz="1800" dirty="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buChar char="•"/>
              <a:tabLst>
                <a:tab pos="814069" algn="l"/>
                <a:tab pos="814705" algn="l"/>
              </a:tabLst>
            </a:pPr>
            <a:r>
              <a:rPr sz="1800" dirty="0">
                <a:latin typeface="Arial"/>
                <a:cs typeface="Arial"/>
              </a:rPr>
              <a:t>Structured log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85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10" dirty="0">
                <a:latin typeface="Arial"/>
                <a:cs typeface="Arial"/>
              </a:rPr>
              <a:t>User</a:t>
            </a:r>
            <a:r>
              <a:rPr lang="en-CA" sz="2000" b="1" spc="-10" dirty="0">
                <a:latin typeface="Arial"/>
                <a:cs typeface="Arial"/>
              </a:rPr>
              <a:t>s</a:t>
            </a:r>
            <a:r>
              <a:rPr sz="2000" b="1" spc="-10" dirty="0">
                <a:latin typeface="Arial"/>
                <a:cs typeface="Arial"/>
              </a:rPr>
              <a:t> report </a:t>
            </a:r>
            <a:r>
              <a:rPr sz="2000" b="1" spc="-5" dirty="0">
                <a:latin typeface="Arial"/>
                <a:cs typeface="Arial"/>
              </a:rPr>
              <a:t>faster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development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10" dirty="0">
                <a:latin typeface="Arial"/>
                <a:cs typeface="Arial"/>
              </a:rPr>
              <a:t>Broader </a:t>
            </a:r>
            <a:r>
              <a:rPr sz="2000" b="1" spc="-5" dirty="0">
                <a:latin typeface="Arial"/>
                <a:cs typeface="Arial"/>
              </a:rPr>
              <a:t>usage than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planned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911" y="5003195"/>
            <a:ext cx="751776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5" dirty="0">
                <a:latin typeface="Arial"/>
                <a:cs typeface="Arial"/>
              </a:rPr>
              <a:t>Change </a:t>
            </a:r>
            <a:r>
              <a:rPr sz="2000" b="1" spc="-10" dirty="0">
                <a:latin typeface="Arial"/>
                <a:cs typeface="Arial"/>
              </a:rPr>
              <a:t>in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focus:</a:t>
            </a:r>
            <a:endParaRPr sz="200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buFont typeface="Arial"/>
              <a:buChar char="•"/>
              <a:tabLst>
                <a:tab pos="814069" algn="l"/>
                <a:tab pos="814705" algn="l"/>
              </a:tabLst>
            </a:pPr>
            <a:r>
              <a:rPr sz="2000" b="1" spc="-10" dirty="0">
                <a:latin typeface="Arial"/>
                <a:cs typeface="Arial"/>
              </a:rPr>
              <a:t>Spatial </a:t>
            </a:r>
            <a:r>
              <a:rPr sz="2000" b="1" spc="-5" dirty="0">
                <a:latin typeface="Arial"/>
                <a:cs typeface="Arial"/>
              </a:rPr>
              <a:t>aggregation </a:t>
            </a:r>
            <a:r>
              <a:rPr sz="2000" b="1" spc="-10" dirty="0">
                <a:latin typeface="Arial"/>
                <a:cs typeface="Arial"/>
              </a:rPr>
              <a:t>→ </a:t>
            </a:r>
            <a:r>
              <a:rPr sz="2000" b="1" spc="-5" dirty="0">
                <a:latin typeface="Arial"/>
                <a:cs typeface="Arial"/>
              </a:rPr>
              <a:t>reproducibility and</a:t>
            </a:r>
            <a:r>
              <a:rPr sz="2000" b="1" spc="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transparency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5"/>
              </a:spcBef>
            </a:pPr>
            <a:r>
              <a:rPr dirty="0"/>
              <a:t>MADRaT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291" y="934457"/>
            <a:ext cx="7625080" cy="3311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FF9933"/>
                </a:solidFill>
                <a:latin typeface="Calibri"/>
                <a:cs typeface="Calibri"/>
              </a:rPr>
              <a:t>“May All </a:t>
            </a:r>
            <a:r>
              <a:rPr sz="2800" b="1" spc="5" dirty="0">
                <a:solidFill>
                  <a:srgbClr val="FF9933"/>
                </a:solidFill>
                <a:latin typeface="Calibri"/>
                <a:cs typeface="Calibri"/>
              </a:rPr>
              <a:t>Data be </a:t>
            </a:r>
            <a:r>
              <a:rPr sz="2800" b="1" dirty="0">
                <a:solidFill>
                  <a:srgbClr val="FF9933"/>
                </a:solidFill>
                <a:latin typeface="Calibri"/>
                <a:cs typeface="Calibri"/>
              </a:rPr>
              <a:t>Reproducible </a:t>
            </a:r>
            <a:r>
              <a:rPr sz="2800" b="1" spc="5" dirty="0">
                <a:solidFill>
                  <a:srgbClr val="FF9933"/>
                </a:solidFill>
                <a:latin typeface="Calibri"/>
                <a:cs typeface="Calibri"/>
              </a:rPr>
              <a:t>and</a:t>
            </a:r>
            <a:r>
              <a:rPr sz="2800" b="1" spc="-160" dirty="0">
                <a:solidFill>
                  <a:srgbClr val="FF9933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FF9933"/>
                </a:solidFill>
                <a:latin typeface="Calibri"/>
                <a:cs typeface="Calibri"/>
              </a:rPr>
              <a:t>Transparent”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29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R </a:t>
            </a:r>
            <a:r>
              <a:rPr sz="2000" spc="-5" dirty="0">
                <a:latin typeface="Arial"/>
                <a:cs typeface="Arial"/>
              </a:rPr>
              <a:t>package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License: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BSD2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Arial"/>
                <a:cs typeface="Arial"/>
              </a:rPr>
              <a:t>Git:</a:t>
            </a:r>
            <a:r>
              <a:rPr sz="2000" spc="-1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u="sng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https://github.com/pik-piam/madrat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CRAN:</a:t>
            </a:r>
            <a:r>
              <a:rPr sz="2000" spc="3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u="sng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https://CRAN.R-project.org/package=madrat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95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Contact: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  <a:hlinkClick r:id="rId4"/>
              </a:rPr>
              <a:t>dietrich@pik-potsdam.de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317648"/>
            <a:ext cx="268217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5"/>
              </a:spcBef>
            </a:pPr>
            <a:r>
              <a:rPr lang="en-CA" dirty="0" err="1"/>
              <a:t>Magclass</a:t>
            </a:r>
            <a:r>
              <a:rPr lang="en-CA" dirty="0"/>
              <a:t> Objects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13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291" y="934457"/>
            <a:ext cx="7625080" cy="35503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lang="en-CA" sz="2800" u="sng" dirty="0">
                <a:latin typeface="Calibri"/>
                <a:cs typeface="Calibri"/>
              </a:rPr>
              <a:t>Basic element in </a:t>
            </a:r>
            <a:r>
              <a:rPr lang="en-CA" sz="2800" u="sng" dirty="0" err="1">
                <a:latin typeface="Calibri"/>
                <a:cs typeface="Calibri"/>
              </a:rPr>
              <a:t>MADRaT</a:t>
            </a:r>
            <a:r>
              <a:rPr lang="en-CA" sz="2800" u="sng" dirty="0">
                <a:latin typeface="Calibri"/>
                <a:cs typeface="Calibri"/>
              </a:rPr>
              <a:t>: </a:t>
            </a:r>
            <a:r>
              <a:rPr lang="en-DE" sz="2800" dirty="0">
                <a:latin typeface="Calibri"/>
                <a:cs typeface="Calibri"/>
              </a:rPr>
              <a:t>m</a:t>
            </a:r>
            <a:r>
              <a:rPr lang="de-DE" sz="2800" dirty="0">
                <a:latin typeface="Calibri"/>
                <a:cs typeface="Calibri"/>
              </a:rPr>
              <a:t>a</a:t>
            </a:r>
            <a:r>
              <a:rPr lang="en-DE" sz="2800" dirty="0">
                <a:latin typeface="Calibri"/>
                <a:cs typeface="Calibri"/>
              </a:rPr>
              <a:t>g</a:t>
            </a:r>
            <a:r>
              <a:rPr lang="de-DE" sz="2800" dirty="0">
                <a:latin typeface="Calibri"/>
                <a:cs typeface="Calibri"/>
              </a:rPr>
              <a:t>c</a:t>
            </a:r>
            <a:r>
              <a:rPr lang="en-DE" sz="2800" dirty="0">
                <a:latin typeface="Calibri"/>
                <a:cs typeface="Calibri"/>
              </a:rPr>
              <a:t>l</a:t>
            </a:r>
            <a:r>
              <a:rPr lang="de-DE" sz="2800" dirty="0">
                <a:latin typeface="Calibri"/>
                <a:cs typeface="Calibri"/>
              </a:rPr>
              <a:t>a</a:t>
            </a:r>
            <a:r>
              <a:rPr lang="en-DE" sz="2800" dirty="0">
                <a:latin typeface="Calibri"/>
                <a:cs typeface="Calibri"/>
              </a:rPr>
              <a:t>s</a:t>
            </a:r>
            <a:r>
              <a:rPr lang="de-DE" sz="2800" dirty="0">
                <a:latin typeface="Calibri"/>
                <a:cs typeface="Calibri"/>
              </a:rPr>
              <a:t>s</a:t>
            </a:r>
            <a:r>
              <a:rPr lang="en-CA" sz="2800" dirty="0">
                <a:latin typeface="Calibri"/>
                <a:cs typeface="Calibri"/>
              </a:rPr>
              <a:t> objects</a:t>
            </a:r>
          </a:p>
          <a:p>
            <a:pPr marL="372110">
              <a:lnSpc>
                <a:spcPct val="100000"/>
              </a:lnSpc>
              <a:spcBef>
                <a:spcPts val="105"/>
              </a:spcBef>
            </a:pPr>
            <a:endParaRPr lang="en-CA" sz="2800" dirty="0">
              <a:latin typeface="Calibri"/>
              <a:cs typeface="Calibri"/>
            </a:endParaRPr>
          </a:p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lang="en-CA" sz="2800" dirty="0">
                <a:latin typeface="Calibri"/>
                <a:cs typeface="Calibri"/>
              </a:rPr>
              <a:t>Array consisting of:</a:t>
            </a:r>
          </a:p>
          <a:p>
            <a:pPr marL="372110">
              <a:lnSpc>
                <a:spcPct val="100000"/>
              </a:lnSpc>
              <a:spcBef>
                <a:spcPts val="105"/>
              </a:spcBef>
            </a:pPr>
            <a:endParaRPr lang="en-CA" sz="2800" dirty="0">
              <a:latin typeface="Calibri"/>
              <a:cs typeface="Calibri"/>
            </a:endParaRPr>
          </a:p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lang="en-CA" sz="2800" dirty="0">
                <a:latin typeface="Calibri"/>
                <a:cs typeface="Calibri"/>
              </a:rPr>
              <a:t>3 dimensions (</a:t>
            </a:r>
            <a:r>
              <a:rPr lang="en-CA" sz="2800" dirty="0" err="1">
                <a:latin typeface="Calibri"/>
                <a:cs typeface="Calibri"/>
              </a:rPr>
              <a:t>Subdimensions</a:t>
            </a:r>
            <a:r>
              <a:rPr lang="en-CA" sz="2800" dirty="0">
                <a:latin typeface="Calibri"/>
                <a:cs typeface="Calibri"/>
              </a:rPr>
              <a:t> possible):</a:t>
            </a:r>
          </a:p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lang="en-CA" sz="2800" dirty="0">
                <a:latin typeface="Calibri"/>
                <a:cs typeface="Calibri"/>
              </a:rPr>
              <a:t>	1</a:t>
            </a:r>
            <a:r>
              <a:rPr lang="en-CA" sz="2800" baseline="30000" dirty="0">
                <a:latin typeface="Calibri"/>
                <a:cs typeface="Calibri"/>
              </a:rPr>
              <a:t>st</a:t>
            </a:r>
            <a:r>
              <a:rPr lang="en-CA" sz="2800" dirty="0">
                <a:latin typeface="Calibri"/>
                <a:cs typeface="Calibri"/>
              </a:rPr>
              <a:t> dim: Spatial</a:t>
            </a:r>
          </a:p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lang="en-CA" sz="2800" dirty="0">
                <a:latin typeface="Calibri"/>
                <a:cs typeface="Calibri"/>
              </a:rPr>
              <a:t>	2</a:t>
            </a:r>
            <a:r>
              <a:rPr lang="en-CA" sz="2800" baseline="30000" dirty="0">
                <a:latin typeface="Calibri"/>
                <a:cs typeface="Calibri"/>
              </a:rPr>
              <a:t>nd</a:t>
            </a:r>
            <a:r>
              <a:rPr lang="en-CA" sz="2800" dirty="0">
                <a:latin typeface="Calibri"/>
                <a:cs typeface="Calibri"/>
              </a:rPr>
              <a:t> dim: Temporal</a:t>
            </a:r>
          </a:p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lang="en-CA" sz="2800" dirty="0">
                <a:latin typeface="Calibri"/>
                <a:cs typeface="Calibri"/>
              </a:rPr>
              <a:t>	3</a:t>
            </a:r>
            <a:r>
              <a:rPr lang="en-CA" sz="2800" baseline="30000" dirty="0">
                <a:latin typeface="Calibri"/>
                <a:cs typeface="Calibri"/>
              </a:rPr>
              <a:t>rd</a:t>
            </a:r>
            <a:r>
              <a:rPr lang="en-CA" sz="2800" dirty="0">
                <a:latin typeface="Calibri"/>
                <a:cs typeface="Calibri"/>
              </a:rPr>
              <a:t> dim: Data</a:t>
            </a:r>
          </a:p>
        </p:txBody>
      </p:sp>
    </p:spTree>
    <p:extLst>
      <p:ext uri="{BB962C8B-B14F-4D97-AF65-F5344CB8AC3E}">
        <p14:creationId xmlns:p14="http://schemas.microsoft.com/office/powerpoint/2010/main" val="2673734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1314" y="-418737"/>
            <a:ext cx="3560072" cy="1901412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87767" y="6567361"/>
            <a:ext cx="8534670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34668" tIns="34668" rIns="34668" bIns="34668" anchor="ctr"/>
          <a:lstStyle/>
          <a:p>
            <a:pPr defTabSz="371142" hangingPunct="0"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762" kern="0">
              <a:solidFill>
                <a:srgbClr val="000000"/>
              </a:solidFill>
              <a:latin typeface="Source Sans Pro"/>
              <a:sym typeface="Source Sans Pro"/>
            </a:endParaRPr>
          </a:p>
        </p:txBody>
      </p:sp>
      <p:sp>
        <p:nvSpPr>
          <p:cNvPr id="314" name="Group"/>
          <p:cNvSpPr/>
          <p:nvPr/>
        </p:nvSpPr>
        <p:spPr>
          <a:xfrm>
            <a:off x="269950" y="968187"/>
            <a:ext cx="2862427" cy="559257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34668" tIns="34668" rIns="34668" bIns="34668" anchor="ctr"/>
          <a:lstStyle/>
          <a:p>
            <a:pPr defTabSz="371142" hangingPunct="0">
              <a:lnSpc>
                <a:spcPct val="80000"/>
              </a:lnSpc>
              <a:defRPr sz="1000" b="0">
                <a:solidFill>
                  <a:srgbClr val="000000"/>
                </a:solidFill>
              </a:defRPr>
            </a:pPr>
            <a:endParaRPr sz="635" kern="0">
              <a:solidFill>
                <a:srgbClr val="000000"/>
              </a:solidFill>
              <a:latin typeface="Source Sans Pro"/>
              <a:sym typeface="Source Sans Pro"/>
            </a:endParaRPr>
          </a:p>
        </p:txBody>
      </p:sp>
      <p:sp>
        <p:nvSpPr>
          <p:cNvPr id="319" name="Basics"/>
          <p:cNvSpPr txBox="1"/>
          <p:nvPr/>
        </p:nvSpPr>
        <p:spPr>
          <a:xfrm>
            <a:off x="738166" y="1032091"/>
            <a:ext cx="1923867" cy="235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marL="0" lvl="1" defTabSz="371142" hangingPunct="0">
              <a:lnSpc>
                <a:spcPct val="80000"/>
              </a:lnSpc>
              <a:defRPr sz="2500" b="0">
                <a:solidFill>
                  <a:srgbClr val="628DB5"/>
                </a:solidFill>
              </a:defRPr>
            </a:pPr>
            <a:r>
              <a:rPr lang="de-DE" sz="1779" kern="0" dirty="0" err="1">
                <a:solidFill>
                  <a:srgbClr val="0365C0">
                    <a:lumMod val="75000"/>
                  </a:srgbClr>
                </a:solidFill>
                <a:latin typeface="Bahnschrift SemiLight" panose="020B0502040204020203" pitchFamily="34" charset="0"/>
                <a:sym typeface="Source Sans Pro"/>
              </a:rPr>
              <a:t>MADRaT</a:t>
            </a:r>
            <a:r>
              <a:rPr lang="de-DE" sz="1779" kern="0" dirty="0">
                <a:solidFill>
                  <a:srgbClr val="0365C0">
                    <a:lumMod val="75000"/>
                  </a:srgbClr>
                </a:solidFill>
                <a:latin typeface="Bahnschrift SemiLight" panose="020B0502040204020203" pitchFamily="34" charset="0"/>
                <a:sym typeface="Source Sans Pro"/>
              </a:rPr>
              <a:t>  Workflow</a:t>
            </a:r>
          </a:p>
        </p:txBody>
      </p:sp>
      <p:sp>
        <p:nvSpPr>
          <p:cNvPr id="320" name="Each cheatsheet should be licensed under the creative commons license.…"/>
          <p:cNvSpPr txBox="1"/>
          <p:nvPr/>
        </p:nvSpPr>
        <p:spPr>
          <a:xfrm>
            <a:off x="339879" y="5772967"/>
            <a:ext cx="2639075" cy="630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371142" hangingPunct="0">
              <a:lnSpc>
                <a:spcPct val="9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762" b="1" kern="0" dirty="0">
              <a:solidFill>
                <a:srgbClr val="000000"/>
              </a:solidFill>
              <a:latin typeface="Source Sans Pro"/>
              <a:sym typeface="Source Sans Pro"/>
            </a:endParaRP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1629681" y="6573930"/>
            <a:ext cx="7193223" cy="149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668" tIns="34668" rIns="34668" bIns="34668" anchor="ctr">
            <a:spAutoFit/>
          </a:bodyPr>
          <a:lstStyle/>
          <a:p>
            <a:pPr algn="r" defTabSz="371142" hangingPunct="0">
              <a:lnSpc>
                <a:spcPct val="90000"/>
              </a:lnSpc>
              <a:defRPr sz="900" b="0">
                <a:solidFill>
                  <a:srgbClr val="000000"/>
                </a:solidFill>
              </a:defRPr>
            </a:pPr>
            <a:r>
              <a:rPr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 •  </a:t>
            </a:r>
            <a:r>
              <a:rPr sz="572" kern="0" dirty="0">
                <a:solidFill>
                  <a:srgbClr val="000000"/>
                </a:solidFill>
                <a:latin typeface="Source Sans Pro"/>
                <a:sym typeface="Source Sans Pro"/>
                <a:hlinkClick r:id="rId4"/>
              </a:rPr>
              <a:t>CC BY SA</a:t>
            </a:r>
            <a:r>
              <a:rPr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 </a:t>
            </a:r>
            <a:r>
              <a:rPr lang="en-CA"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David M Chen </a:t>
            </a:r>
            <a:r>
              <a:rPr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•  </a:t>
            </a:r>
            <a:r>
              <a:rPr lang="en-CA"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david.chen@pik-potsdam.de</a:t>
            </a:r>
            <a:r>
              <a:rPr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•  </a:t>
            </a:r>
            <a:r>
              <a:rPr lang="de-DE" sz="572" kern="0" dirty="0">
                <a:solidFill>
                  <a:srgbClr val="000000"/>
                </a:solidFill>
                <a:latin typeface="Source Sans Pro"/>
                <a:sym typeface="Source Sans Pro"/>
                <a:hlinkClick r:id="rId5"/>
              </a:rPr>
              <a:t>https://github.com/magpiemodel/tutorials</a:t>
            </a:r>
            <a:r>
              <a:rPr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•  package version  </a:t>
            </a:r>
            <a:r>
              <a:rPr lang="en-CA"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1.83.3</a:t>
            </a:r>
            <a:r>
              <a:rPr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 •  Updated: </a:t>
            </a:r>
            <a:r>
              <a:rPr lang="en-CA"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12.</a:t>
            </a:r>
            <a:r>
              <a:rPr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20</a:t>
            </a:r>
            <a:r>
              <a:rPr lang="en-CA"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20</a:t>
            </a:r>
            <a:endParaRPr sz="572" kern="0" dirty="0">
              <a:solidFill>
                <a:srgbClr val="000000"/>
              </a:solidFill>
              <a:latin typeface="Source Sans Pro"/>
              <a:sym typeface="Source Sans Pro"/>
            </a:endParaRPr>
          </a:p>
        </p:txBody>
      </p:sp>
      <p:sp>
        <p:nvSpPr>
          <p:cNvPr id="326" name="Manipulate Variables"/>
          <p:cNvSpPr txBox="1"/>
          <p:nvPr/>
        </p:nvSpPr>
        <p:spPr>
          <a:xfrm>
            <a:off x="5623912" y="909796"/>
            <a:ext cx="1539146" cy="16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marL="0" lvl="1" defTabSz="371142" hangingPunct="0">
              <a:lnSpc>
                <a:spcPts val="44"/>
              </a:lnSpc>
              <a:defRPr sz="2500" b="0">
                <a:solidFill>
                  <a:srgbClr val="628DB5"/>
                </a:solidFill>
              </a:defRPr>
            </a:pPr>
            <a:r>
              <a:rPr lang="en-CA" sz="1588" kern="0" dirty="0" err="1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Magclass</a:t>
            </a:r>
            <a:r>
              <a:rPr lang="en-CA" sz="1588" kern="0" dirty="0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 Basics</a:t>
            </a:r>
          </a:p>
        </p:txBody>
      </p:sp>
      <p:sp>
        <p:nvSpPr>
          <p:cNvPr id="330" name="Line"/>
          <p:cNvSpPr/>
          <p:nvPr/>
        </p:nvSpPr>
        <p:spPr>
          <a:xfrm>
            <a:off x="339879" y="974630"/>
            <a:ext cx="2630366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34668" tIns="34668" rIns="34668" bIns="34668" anchor="ctr"/>
          <a:lstStyle/>
          <a:p>
            <a:pPr defTabSz="371142" hangingPunct="0"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762" kern="0">
              <a:solidFill>
                <a:srgbClr val="000000"/>
              </a:solidFill>
              <a:latin typeface="Source Sans Pro"/>
              <a:sym typeface="Source Sans Pro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309635" y="229453"/>
            <a:ext cx="5503883" cy="85006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CA" dirty="0" err="1">
                <a:solidFill>
                  <a:schemeClr val="tx1"/>
                </a:solidFill>
              </a:rPr>
              <a:t>MADRaT</a:t>
            </a:r>
            <a:r>
              <a:rPr lang="en-CA" dirty="0">
                <a:solidFill>
                  <a:schemeClr val="tx1"/>
                </a:solidFill>
              </a:rPr>
              <a:t> Cheat Sheet</a:t>
            </a:r>
            <a:br>
              <a:rPr lang="en-CA" dirty="0">
                <a:solidFill>
                  <a:schemeClr val="tx1"/>
                </a:solidFill>
              </a:rPr>
            </a:br>
            <a:r>
              <a:rPr lang="en-CA" sz="1906" dirty="0">
                <a:solidFill>
                  <a:schemeClr val="tx1"/>
                </a:solidFill>
              </a:rPr>
              <a:t>library(</a:t>
            </a:r>
            <a:r>
              <a:rPr lang="en-CA" sz="1906" dirty="0" err="1">
                <a:solidFill>
                  <a:schemeClr val="tx1"/>
                </a:solidFill>
              </a:rPr>
              <a:t>madrat</a:t>
            </a:r>
            <a:r>
              <a:rPr lang="en-CA" sz="1906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40" name="Line"/>
          <p:cNvSpPr/>
          <p:nvPr/>
        </p:nvSpPr>
        <p:spPr>
          <a:xfrm>
            <a:off x="3177906" y="729039"/>
            <a:ext cx="4517488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34668" tIns="34668" rIns="34668" bIns="34668" anchor="ctr"/>
          <a:lstStyle/>
          <a:p>
            <a:pPr defTabSz="371142" hangingPunct="0"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762" kern="0">
              <a:solidFill>
                <a:srgbClr val="000000"/>
              </a:solidFill>
              <a:latin typeface="Source Sans Pro"/>
              <a:sym typeface="Source Sans Pro"/>
            </a:endParaRPr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3178284" y="927794"/>
            <a:ext cx="1850168" cy="246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668" tIns="34668" rIns="34668" bIns="34668">
            <a:spAutoFit/>
          </a:bodyPr>
          <a:lstStyle/>
          <a:p>
            <a:pPr defTabSz="371142" hangingPunct="0">
              <a:lnSpc>
                <a:spcPct val="90000"/>
              </a:lnSpc>
              <a:spcBef>
                <a:spcPts val="191"/>
              </a:spcBef>
              <a:buClr>
                <a:srgbClr val="DE6A10">
                  <a:hueOff val="384618"/>
                  <a:satOff val="3869"/>
                  <a:lumOff val="5802"/>
                </a:srgb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CA" sz="1271" kern="0" dirty="0">
                <a:solidFill>
                  <a:srgbClr val="000000"/>
                </a:solidFill>
                <a:latin typeface="Source Sans Pro Light"/>
                <a:sym typeface="Source Sans Pro"/>
              </a:rPr>
              <a:t>Array with 3 Dimensions</a:t>
            </a:r>
            <a:endParaRPr sz="1271" kern="0" dirty="0">
              <a:solidFill>
                <a:srgbClr val="000000"/>
              </a:solidFill>
              <a:latin typeface="Source Sans Pro Light"/>
              <a:sym typeface="Source Sans Pro Light"/>
            </a:endParaRPr>
          </a:p>
        </p:txBody>
      </p:sp>
      <p:sp>
        <p:nvSpPr>
          <p:cNvPr id="358" name="Line"/>
          <p:cNvSpPr/>
          <p:nvPr/>
        </p:nvSpPr>
        <p:spPr>
          <a:xfrm>
            <a:off x="5569636" y="2068106"/>
            <a:ext cx="3115170" cy="4814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34668" tIns="34668" rIns="34668" bIns="34668" anchor="ctr"/>
          <a:lstStyle/>
          <a:p>
            <a:pPr defTabSz="371142" hangingPunct="0"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762" kern="0">
              <a:solidFill>
                <a:srgbClr val="000000"/>
              </a:solidFill>
              <a:latin typeface="Source Sans Pro"/>
              <a:sym typeface="Source Sans Pro"/>
            </a:endParaRPr>
          </a:p>
        </p:txBody>
      </p:sp>
      <p:sp>
        <p:nvSpPr>
          <p:cNvPr id="367" name="    "/>
          <p:cNvSpPr txBox="1"/>
          <p:nvPr/>
        </p:nvSpPr>
        <p:spPr>
          <a:xfrm>
            <a:off x="6808609" y="3848663"/>
            <a:ext cx="70078" cy="353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668" tIns="34668" rIns="34668" bIns="34668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defTabSz="371142" hangingPunct="0"/>
            <a:endParaRPr sz="1842" kern="0" dirty="0"/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3180769" y="5016997"/>
            <a:ext cx="2374622" cy="153515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668" tIns="34668" rIns="34668" bIns="34668" anchor="ctr">
            <a:spAutoFit/>
          </a:bodyPr>
          <a:lstStyle/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#' @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importFrom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madrat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vcat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toolCodeLabels</a:t>
            </a:r>
            <a:endParaRPr lang="en-CA" sz="381" kern="0" dirty="0">
              <a:solidFill>
                <a:srgbClr val="000000"/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#' @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importFrom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digest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digest</a:t>
            </a:r>
            <a:endParaRPr lang="en-CA" sz="381" kern="0" dirty="0">
              <a:solidFill>
                <a:srgbClr val="000000"/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CA" sz="381" kern="0" dirty="0">
              <a:solidFill>
                <a:srgbClr val="000000"/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.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onLoad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&lt;- function(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libname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,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pkgname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){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madrat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::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setConfig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(packages=c(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madrat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::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getConfig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("packages"),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pkgname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), .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cfgchecks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=FALSE, .verbose=FALSE)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CA" sz="381" kern="0" dirty="0">
              <a:solidFill>
                <a:srgbClr val="000000"/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# add labels for common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ctype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selections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labels &lt;- NULL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for(t in c("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c","n","h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")) {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 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ncells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&lt;- c(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seq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(10,90,10),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seq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(100,900,100),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seq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(1000,10000,1000))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  for(n in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ncells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) {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   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tmp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&lt;- paste0(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t,n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    labels[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tmp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] &lt;- digest::digest(list(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ctype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=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tmp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),"md5")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  }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}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toolCodeLabels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(add=labels)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}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#create an own warning function which redirects calls to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vcat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(package internal)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warning &lt;- function(...)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vcat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(0,...)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# create a own stop function which redirects calls to stop (package internal)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stop &lt;- function(...)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vcat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(-1,...)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# create an own cat function which redirects calls to cat (package internal)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cat &lt;- function(...)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vcat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(1,...)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CA" sz="381" kern="0" dirty="0">
              <a:solidFill>
                <a:srgbClr val="000000"/>
              </a:solidFill>
              <a:latin typeface="Menlo"/>
              <a:sym typeface="Menlo"/>
            </a:endParaRPr>
          </a:p>
        </p:txBody>
      </p:sp>
      <p:sp>
        <p:nvSpPr>
          <p:cNvPr id="384" name="Layout Suggestions"/>
          <p:cNvSpPr txBox="1"/>
          <p:nvPr/>
        </p:nvSpPr>
        <p:spPr>
          <a:xfrm>
            <a:off x="3178284" y="753224"/>
            <a:ext cx="1434952" cy="211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marL="0" lvl="1" defTabSz="371142" hangingPunct="0">
              <a:lnSpc>
                <a:spcPct val="80000"/>
              </a:lnSpc>
              <a:defRPr sz="2500" b="0">
                <a:solidFill>
                  <a:srgbClr val="628DB5"/>
                </a:solidFill>
              </a:defRPr>
            </a:pPr>
            <a:r>
              <a:rPr lang="en-CA" sz="1588" kern="0" dirty="0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Magpie Objects</a:t>
            </a:r>
            <a:endParaRPr sz="1588" kern="0" dirty="0">
              <a:solidFill>
                <a:srgbClr val="0365C0">
                  <a:lumMod val="75000"/>
                </a:srgbClr>
              </a:solidFill>
              <a:latin typeface="Source Sans Pro"/>
              <a:sym typeface="Source Sans Pro"/>
            </a:endParaRPr>
          </a:p>
        </p:txBody>
      </p:sp>
      <p:sp>
        <p:nvSpPr>
          <p:cNvPr id="388" name="Word balloons"/>
          <p:cNvSpPr/>
          <p:nvPr/>
        </p:nvSpPr>
        <p:spPr>
          <a:xfrm>
            <a:off x="4233062" y="3511097"/>
            <a:ext cx="1007483" cy="542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pPr defTabSz="371142" hangingPunct="0">
              <a:spcBef>
                <a:spcPts val="191"/>
              </a:spcBef>
              <a:buClr>
                <a:srgbClr val="DE6A10">
                  <a:hueOff val="384618"/>
                  <a:satOff val="3869"/>
                  <a:lumOff val="5802"/>
                </a:srgbClr>
              </a:buClr>
            </a:pPr>
            <a:r>
              <a:rPr lang="en-CA" sz="762" b="1" kern="0" dirty="0">
                <a:latin typeface="Source Sans Pro"/>
                <a:sym typeface="Source Sans Pro"/>
              </a:rPr>
              <a:t>   </a:t>
            </a:r>
            <a:r>
              <a:rPr lang="en-CA" sz="762" b="1" kern="0" dirty="0" err="1">
                <a:latin typeface="Source Sans Pro"/>
                <a:sym typeface="Source Sans Pro"/>
              </a:rPr>
              <a:t>Madrat</a:t>
            </a:r>
            <a:r>
              <a:rPr lang="en-CA" sz="762" b="1" kern="0" dirty="0">
                <a:latin typeface="Source Sans Pro"/>
                <a:sym typeface="Source Sans Pro"/>
              </a:rPr>
              <a:t> caches</a:t>
            </a:r>
          </a:p>
          <a:p>
            <a:pPr defTabSz="371142" hangingPunct="0">
              <a:spcBef>
                <a:spcPts val="191"/>
              </a:spcBef>
              <a:buClr>
                <a:srgbClr val="DE6A10">
                  <a:hueOff val="384618"/>
                  <a:satOff val="3869"/>
                  <a:lumOff val="5802"/>
                </a:srgbClr>
              </a:buClr>
            </a:pPr>
            <a:r>
              <a:rPr lang="en-CA" sz="762" b="1" kern="0" dirty="0">
                <a:latin typeface="Source Sans Pro"/>
                <a:sym typeface="Source Sans Pro"/>
              </a:rPr>
              <a:t>  functions for efficient re-calculation</a:t>
            </a:r>
            <a:endParaRPr sz="762" b="1" kern="0" dirty="0">
              <a:latin typeface="Source Sans Pro"/>
              <a:sym typeface="Source Sans Pro"/>
            </a:endParaRPr>
          </a:p>
        </p:txBody>
      </p:sp>
      <p:graphicFrame>
        <p:nvGraphicFramePr>
          <p:cNvPr id="397" name="Table"/>
          <p:cNvGraphicFramePr/>
          <p:nvPr>
            <p:extLst/>
          </p:nvPr>
        </p:nvGraphicFramePr>
        <p:xfrm>
          <a:off x="5591171" y="3430957"/>
          <a:ext cx="3237272" cy="2337191"/>
        </p:xfrm>
        <a:graphic>
          <a:graphicData uri="http://schemas.openxmlformats.org/drawingml/2006/table">
            <a:tbl>
              <a:tblPr firstRow="1"/>
              <a:tblGrid>
                <a:gridCol w="74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910">
                <a:tc gridSpan="2"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C4C4C"/>
                          </a:solidFill>
                          <a:effectLst/>
                          <a:uLnTx/>
                          <a:uFillTx/>
                          <a:latin typeface="Source Sans Pro Light"/>
                          <a:sym typeface="Helvetica Light"/>
                        </a:rPr>
                        <a:t>Spatial</a:t>
                      </a:r>
                      <a:endParaRPr kumimoji="0" lang="de-DE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LnTx/>
                        <a:uFillTx/>
                        <a:latin typeface="Source Sans Pro Light"/>
                        <a:sym typeface="Helvetica Light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25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/>
                        <a:t>toolCountryFill</a:t>
                      </a:r>
                      <a:r>
                        <a:rPr lang="en-CA" sz="600" dirty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/>
                        <a:t>Fills in/matches incomplete </a:t>
                      </a:r>
                      <a:r>
                        <a:rPr lang="en-CA" sz="600" baseline="0" dirty="0"/>
                        <a:t>country dimension with NA / given value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/>
                        <a:t>toolAggregate</a:t>
                      </a:r>
                      <a:r>
                        <a:rPr lang="en-CA" sz="600" dirty="0"/>
                        <a:t>()</a:t>
                      </a:r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baseline="0" dirty="0"/>
                        <a:t>Weighted aggregation, mapping file needed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84822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e-DE" sz="6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ource Sans Pro"/>
                          <a:sym typeface="Helvetica"/>
                        </a:rPr>
                        <a:t>toolCountry2isocode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/>
                        <a:t>Converts country names to ISO3 code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542426"/>
                  </a:ext>
                </a:extLst>
              </a:tr>
              <a:tr h="169433">
                <a:tc gridSpan="2"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kumimoji="0" lang="en-CA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C4C4C"/>
                          </a:solidFill>
                          <a:effectLst/>
                          <a:uLnTx/>
                          <a:uFillTx/>
                          <a:latin typeface="Source Sans Pro Light"/>
                          <a:sym typeface="Helvetica Light"/>
                        </a:rPr>
                        <a:t>Temporal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333762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/>
                        <a:t>time_interpolate</a:t>
                      </a:r>
                      <a:r>
                        <a:rPr lang="en-CA" sz="600" dirty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/>
                        <a:t>Linearly</a:t>
                      </a:r>
                      <a:r>
                        <a:rPr lang="en-CA" sz="600" baseline="0" dirty="0"/>
                        <a:t> interpolates values between years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26732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/>
                        <a:t>toolHoldConstant</a:t>
                      </a:r>
                      <a:r>
                        <a:rPr lang="en-CA" sz="600" dirty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/>
                        <a:t>Hold values constant for</a:t>
                      </a:r>
                      <a:r>
                        <a:rPr lang="en-CA" sz="600" baseline="0" dirty="0"/>
                        <a:t> given years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674122"/>
                  </a:ext>
                </a:extLst>
              </a:tr>
              <a:tr h="193638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/>
                        <a:t>toolHoldConstantBeyondEnd</a:t>
                      </a:r>
                      <a:r>
                        <a:rPr lang="en-CA" sz="600" dirty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/>
                        <a:t>Extend</a:t>
                      </a:r>
                      <a:r>
                        <a:rPr lang="en-CA" sz="600" baseline="0" dirty="0"/>
                        <a:t> magpie object to 2150, holding missing years constant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219488"/>
                  </a:ext>
                </a:extLst>
              </a:tr>
              <a:tr h="16338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kumimoji="0" lang="en-CA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C4C4C"/>
                          </a:solidFill>
                          <a:effectLst/>
                          <a:uLnTx/>
                          <a:uFillTx/>
                          <a:latin typeface="Source Sans Pro Light"/>
                          <a:cs typeface="Helvetica"/>
                          <a:sym typeface="Helvetica Light"/>
                        </a:rPr>
                        <a:t>Data Analysis</a:t>
                      </a:r>
                      <a:endParaRPr kumimoji="0" lang="en-CA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481674"/>
                  </a:ext>
                </a:extLst>
              </a:tr>
              <a:tr h="9692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/>
                        <a:t>mbind</a:t>
                      </a:r>
                      <a:r>
                        <a:rPr lang="en-CA" sz="600" dirty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/>
                        <a:t>bind</a:t>
                      </a:r>
                      <a:r>
                        <a:rPr lang="en-CA" sz="600" baseline="0" dirty="0"/>
                        <a:t> 2 magpie objects along a dim, like </a:t>
                      </a:r>
                      <a:r>
                        <a:rPr lang="en-CA" sz="600" baseline="0" dirty="0" err="1"/>
                        <a:t>abind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54013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/>
                        <a:t>add_columns</a:t>
                      </a:r>
                      <a:r>
                        <a:rPr lang="en-CA" sz="600" dirty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/>
                        <a:t>Add new column to a given dimension “dim”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371992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/>
                        <a:t>add_dimension</a:t>
                      </a:r>
                      <a:r>
                        <a:rPr lang="en-CA" sz="600" dirty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/>
                        <a:t>Add new dimension,</a:t>
                      </a:r>
                      <a:r>
                        <a:rPr lang="en-CA" sz="600" baseline="0" dirty="0"/>
                        <a:t> with name of first column in new dim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46723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/>
                        <a:t>calibrate_it</a:t>
                      </a:r>
                      <a:r>
                        <a:rPr lang="en-CA" sz="600" dirty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/>
                        <a:t>Calibrate</a:t>
                      </a:r>
                      <a:r>
                        <a:rPr lang="en-CA" sz="600" baseline="0" dirty="0"/>
                        <a:t> one dataset to another over time, using set functions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78046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/>
                        <a:t>dimOrder</a:t>
                      </a:r>
                      <a:r>
                        <a:rPr lang="en-CA" sz="600" dirty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/>
                        <a:t>Re-order dimensions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847503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b="1" dirty="0" err="1"/>
                        <a:t>dimSums</a:t>
                      </a:r>
                      <a:endParaRPr sz="600" b="1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b="1" dirty="0"/>
                        <a:t>Very useful! Sum over dims and sub-dimensions </a:t>
                      </a:r>
                      <a:endParaRPr sz="600" b="1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808088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/>
                        <a:t>magpply</a:t>
                      </a:r>
                      <a:r>
                        <a:rPr lang="en-CA" sz="600" dirty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/>
                        <a:t>Like apply family of functions, to replace loops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73259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/>
                        <a:t>read.magpie</a:t>
                      </a:r>
                      <a:r>
                        <a:rPr lang="en-CA" sz="600" dirty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/>
                        <a:t>Read magpie</a:t>
                      </a:r>
                      <a:r>
                        <a:rPr lang="en-CA" sz="600" baseline="0" dirty="0"/>
                        <a:t> .</a:t>
                      </a:r>
                      <a:r>
                        <a:rPr lang="en-CA" sz="600" baseline="0" dirty="0" err="1"/>
                        <a:t>mz</a:t>
                      </a:r>
                      <a:r>
                        <a:rPr lang="en-CA" sz="600" baseline="0" dirty="0"/>
                        <a:t> files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36441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/>
                        <a:t>write.magpie</a:t>
                      </a:r>
                      <a:r>
                        <a:rPr lang="en-CA" sz="600" dirty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/>
                        <a:t>write</a:t>
                      </a:r>
                      <a:r>
                        <a:rPr lang="en-CA" sz="600" baseline="0" dirty="0"/>
                        <a:t> a magpie object </a:t>
                      </a:r>
                      <a:r>
                        <a:rPr lang="en-CA" sz="600" baseline="0" dirty="0" err="1"/>
                        <a:t>ot</a:t>
                      </a:r>
                      <a:r>
                        <a:rPr lang="en-CA" sz="600" baseline="0" dirty="0"/>
                        <a:t> file, various file formats incl. ncdf4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782989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66999" y="1336962"/>
            <a:ext cx="2798662" cy="5386202"/>
            <a:chOff x="323327" y="1874959"/>
            <a:chExt cx="4334127" cy="7642148"/>
          </a:xfrm>
        </p:grpSpPr>
        <p:sp>
          <p:nvSpPr>
            <p:cNvPr id="323" name="Thank you for making a new cheatsheet for R! These cheatsheets have an important job:"/>
            <p:cNvSpPr txBox="1"/>
            <p:nvPr/>
          </p:nvSpPr>
          <p:spPr>
            <a:xfrm>
              <a:off x="323327" y="1874959"/>
              <a:ext cx="4334127" cy="764214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normAutofit/>
            </a:bodyPr>
            <a:lstStyle/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652" kern="0" dirty="0">
                  <a:solidFill>
                    <a:srgbClr val="DCDEE0">
                      <a:lumMod val="10000"/>
                    </a:srgbClr>
                  </a:solidFill>
                  <a:latin typeface="Bahnschrift SemiBold" panose="020B0502040204020203" pitchFamily="34" charset="0"/>
                  <a:sym typeface="Source Sans Pro"/>
                </a:rPr>
                <a:t>INPUT DATA</a:t>
              </a:r>
              <a:endParaRPr lang="en-CA" sz="1144" kern="0" dirty="0">
                <a:solidFill>
                  <a:srgbClr val="DCDEE0">
                    <a:lumMod val="10000"/>
                  </a:srgbClr>
                </a:solidFill>
                <a:latin typeface="Bahnschrift SemiBold" panose="020B0502040204020203" pitchFamily="34" charset="0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downloadSource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(“</a:t>
              </a:r>
              <a:r>
                <a:rPr lang="en-CA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SourceX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”)</a:t>
              </a: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readSource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(“</a:t>
              </a:r>
              <a:r>
                <a:rPr lang="en-CA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SourceX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”, convert=TRUE)</a:t>
              </a: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			      </a:t>
              </a:r>
              <a:r>
                <a:rPr lang="en-CA" sz="1016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FALSE</a:t>
              </a: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			       “</a:t>
              </a:r>
              <a:r>
                <a:rPr lang="en-CA" sz="1016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onlycorrect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”</a:t>
              </a: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convertSource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(“</a:t>
              </a:r>
              <a:r>
                <a:rPr lang="en-CA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SourceX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”)</a:t>
              </a: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correctSource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(“</a:t>
              </a:r>
              <a:r>
                <a:rPr lang="en-CA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SourceX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”)</a:t>
              </a: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398" kern="0" dirty="0">
                  <a:solidFill>
                    <a:srgbClr val="4C4C4C"/>
                  </a:solidFill>
                  <a:latin typeface="Bahnschrift SemiBold" panose="020B0502040204020203" pitchFamily="34" charset="0"/>
                  <a:sym typeface="Source Sans Pro"/>
                </a:rPr>
                <a:t>Magpie Object</a:t>
              </a: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508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508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508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652" kern="0" dirty="0">
                  <a:solidFill>
                    <a:srgbClr val="000000"/>
                  </a:solidFill>
                  <a:latin typeface="Bahnschrift SemiBold" panose="020B0502040204020203" pitchFamily="34" charset="0"/>
                  <a:sym typeface="Source Sans Pro"/>
                </a:rPr>
                <a:t>CALCULATIONS</a:t>
              </a:r>
              <a:endParaRPr lang="en-CA" sz="1144" kern="0" dirty="0">
                <a:solidFill>
                  <a:srgbClr val="000000"/>
                </a:solidFill>
                <a:latin typeface="Bahnschrift SemiBold" panose="020B0502040204020203" pitchFamily="34" charset="0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calcOutput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(“</a:t>
              </a:r>
              <a:r>
                <a:rPr lang="en-CA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calcY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”, aggregate=TRUE)</a:t>
              </a: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			        </a:t>
              </a:r>
              <a:r>
                <a:rPr lang="en-CA" sz="1016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 FALSE</a:t>
              </a: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652" kern="0" dirty="0">
                  <a:solidFill>
                    <a:srgbClr val="000000"/>
                  </a:solidFill>
                  <a:latin typeface="Bahnschrift SemiBold" panose="020B0502040204020203" pitchFamily="34" charset="0"/>
                  <a:sym typeface="Source Sans Pro"/>
                </a:rPr>
                <a:t>RETRIEVE </a:t>
              </a:r>
              <a:endParaRPr lang="de-DE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de-DE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fullMAgPIE</a:t>
              </a:r>
              <a:r>
                <a:rPr lang="de-DE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(</a:t>
              </a:r>
              <a:r>
                <a:rPr lang="de-DE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revision</a:t>
              </a:r>
              <a:r>
                <a:rPr lang="de-DE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=12, </a:t>
              </a:r>
              <a:r>
                <a:rPr lang="de-DE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mainfolder</a:t>
              </a:r>
              <a:r>
                <a:rPr lang="de-DE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="</a:t>
              </a:r>
              <a:r>
                <a:rPr lang="de-DE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pathtowhereallfilesarestored</a:t>
              </a:r>
              <a:r>
                <a:rPr lang="de-DE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")</a:t>
              </a: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652" kern="0" dirty="0">
                  <a:solidFill>
                    <a:srgbClr val="000000"/>
                  </a:solidFill>
                  <a:latin typeface="Bahnschrift SemiBold" panose="020B0502040204020203" pitchFamily="34" charset="0"/>
                  <a:sym typeface="Source Sans Pro"/>
                </a:rPr>
                <a:t>MODEL INPUT</a:t>
              </a:r>
              <a:endParaRPr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2515558" y="2477772"/>
              <a:ext cx="9872" cy="514962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2505522" y="3375694"/>
              <a:ext cx="20071" cy="530433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67" name="Straight Arrow Connector 166"/>
          <p:cNvCxnSpPr/>
          <p:nvPr/>
        </p:nvCxnSpPr>
        <p:spPr>
          <a:xfrm>
            <a:off x="1688956" y="3140489"/>
            <a:ext cx="755" cy="337424"/>
          </a:xfrm>
          <a:prstGeom prst="straightConnector1">
            <a:avLst/>
          </a:prstGeom>
          <a:noFill/>
          <a:ln w="50800" cap="flat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/>
          <p:cNvSpPr txBox="1"/>
          <p:nvPr/>
        </p:nvSpPr>
        <p:spPr>
          <a:xfrm>
            <a:off x="1747393" y="1840282"/>
            <a:ext cx="1148835" cy="175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668" tIns="34668" rIns="34668" bIns="34668" numCol="1" spcCol="38100" rtlCol="0" anchor="ctr">
            <a:spAutoFit/>
          </a:bodyPr>
          <a:lstStyle/>
          <a:p>
            <a:pPr algn="ctr" defTabSz="371142" hangingPunct="0">
              <a:lnSpc>
                <a:spcPct val="90000"/>
              </a:lnSpc>
              <a:buClr>
                <a:srgbClr val="DE6A10">
                  <a:hueOff val="384618"/>
                  <a:satOff val="3869"/>
                  <a:lumOff val="5802"/>
                </a:srgbClr>
              </a:buClr>
              <a:defRPr b="0">
                <a:solidFill>
                  <a:srgbClr val="000000"/>
                </a:solidFill>
              </a:defRPr>
            </a:pPr>
            <a:r>
              <a:rPr lang="en-CA" sz="762" kern="0" dirty="0">
                <a:solidFill>
                  <a:srgbClr val="0365C0"/>
                </a:solidFill>
                <a:latin typeface="Source Sans Pro"/>
                <a:sym typeface="Source Sans Pro"/>
              </a:rPr>
              <a:t>Metadata documentation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236277" y="1150470"/>
            <a:ext cx="2215037" cy="1251018"/>
            <a:chOff x="4875324" y="2339073"/>
            <a:chExt cx="3486633" cy="1969194"/>
          </a:xfrm>
        </p:grpSpPr>
        <p:grpSp>
          <p:nvGrpSpPr>
            <p:cNvPr id="23" name="Group 22"/>
            <p:cNvGrpSpPr/>
            <p:nvPr/>
          </p:nvGrpSpPr>
          <p:grpSpPr>
            <a:xfrm>
              <a:off x="4875324" y="2339073"/>
              <a:ext cx="3486633" cy="1968837"/>
              <a:chOff x="4875324" y="2321444"/>
              <a:chExt cx="3008551" cy="672722"/>
            </a:xfrm>
          </p:grpSpPr>
          <p:grpSp>
            <p:nvGrpSpPr>
              <p:cNvPr id="352" name="Group"/>
              <p:cNvGrpSpPr/>
              <p:nvPr/>
            </p:nvGrpSpPr>
            <p:grpSpPr>
              <a:xfrm>
                <a:off x="4875324" y="2326991"/>
                <a:ext cx="938528" cy="667175"/>
                <a:chOff x="0" y="12700"/>
                <a:chExt cx="938527" cy="667173"/>
              </a:xfrm>
            </p:grpSpPr>
            <p:sp>
              <p:nvSpPr>
                <p:cNvPr id="350" name="Rectangle"/>
                <p:cNvSpPr/>
                <p:nvPr/>
              </p:nvSpPr>
              <p:spPr>
                <a:xfrm>
                  <a:off x="0" y="12700"/>
                  <a:ext cx="938527" cy="667173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23776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668" tIns="34668" rIns="34668" bIns="34668" numCol="1" anchor="ctr">
                  <a:noAutofit/>
                </a:bodyPr>
                <a:lstStyle/>
                <a:p>
                  <a:pPr defTabSz="371142" hangingPunct="0">
                    <a:lnSpc>
                      <a:spcPct val="80000"/>
                    </a:lnSpc>
                    <a:defRPr sz="1000" b="0">
                      <a:solidFill>
                        <a:srgbClr val="000000"/>
                      </a:solidFill>
                    </a:defRPr>
                  </a:pPr>
                  <a:endParaRPr sz="635" kern="0">
                    <a:solidFill>
                      <a:srgbClr val="000000"/>
                    </a:solidFill>
                    <a:latin typeface="Source Sans Pro"/>
                    <a:sym typeface="Source Sans Pro"/>
                  </a:endParaRPr>
                </a:p>
              </p:txBody>
            </p:sp>
            <p:sp>
              <p:nvSpPr>
                <p:cNvPr id="351" name="Section 3"/>
                <p:cNvSpPr txBox="1"/>
                <p:nvPr/>
              </p:nvSpPr>
              <p:spPr>
                <a:xfrm>
                  <a:off x="8220" y="16217"/>
                  <a:ext cx="916629" cy="56374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8068" tIns="8068" rIns="8068" bIns="8068" numCol="1" anchor="t">
                  <a:spAutoFit/>
                </a:bodyPr>
                <a:lstStyle/>
                <a:p>
                  <a:pPr marL="0" lvl="1" defTabSz="371142" hangingPunct="0">
                    <a:lnSpc>
                      <a:spcPct val="80000"/>
                    </a:lnSpc>
                    <a:defRPr>
                      <a:solidFill>
                        <a:srgbClr val="424242"/>
                      </a:solidFill>
                    </a:defRPr>
                  </a:pPr>
                  <a:r>
                    <a:rPr lang="en-CA" sz="762" b="1" kern="0" dirty="0">
                      <a:solidFill>
                        <a:srgbClr val="424242"/>
                      </a:solidFill>
                      <a:latin typeface="Source Sans Pro"/>
                      <a:sym typeface="Source Sans Pro"/>
                    </a:rPr>
                    <a:t>1: Spatial</a:t>
                  </a:r>
                </a:p>
                <a:p>
                  <a:pPr marL="0" lvl="1" defTabSz="371142" hangingPunct="0">
                    <a:lnSpc>
                      <a:spcPct val="80000"/>
                    </a:lnSpc>
                    <a:defRPr>
                      <a:solidFill>
                        <a:srgbClr val="424242"/>
                      </a:solidFill>
                    </a:defRPr>
                  </a:pPr>
                  <a:endParaRPr lang="en-CA" sz="762" b="1" kern="0" dirty="0">
                    <a:solidFill>
                      <a:srgbClr val="424242"/>
                    </a:solidFill>
                    <a:latin typeface="Source Sans Pro"/>
                    <a:sym typeface="Source Sans Pro"/>
                  </a:endParaRPr>
                </a:p>
                <a:p>
                  <a:pPr marL="0" lvl="1" defTabSz="371142" hangingPunct="0">
                    <a:lnSpc>
                      <a:spcPct val="80000"/>
                    </a:lnSpc>
                    <a:defRPr>
                      <a:solidFill>
                        <a:srgbClr val="424242"/>
                      </a:solidFill>
                    </a:defRPr>
                  </a:pPr>
                  <a:r>
                    <a:rPr lang="en-CA" sz="762" kern="0" dirty="0">
                      <a:solidFill>
                        <a:srgbClr val="424242"/>
                      </a:solidFill>
                      <a:latin typeface="Source Sans Pro"/>
                      <a:sym typeface="Source Sans Pro"/>
                    </a:rPr>
                    <a:t>Cellular</a:t>
                  </a:r>
                </a:p>
                <a:p>
                  <a:pPr marL="0" lvl="1" defTabSz="371142" hangingPunct="0">
                    <a:lnSpc>
                      <a:spcPct val="80000"/>
                    </a:lnSpc>
                    <a:defRPr>
                      <a:solidFill>
                        <a:srgbClr val="424242"/>
                      </a:solidFill>
                    </a:defRPr>
                  </a:pPr>
                  <a:r>
                    <a:rPr lang="en-CA" sz="762" b="1" kern="0" dirty="0">
                      <a:solidFill>
                        <a:srgbClr val="424242"/>
                      </a:solidFill>
                      <a:latin typeface="Source Sans Pro"/>
                      <a:sym typeface="Source Sans Pro"/>
                    </a:rPr>
                    <a:t>59199 cells</a:t>
                  </a:r>
                </a:p>
                <a:p>
                  <a:pPr marL="0" lvl="1" defTabSz="371142" hangingPunct="0">
                    <a:lnSpc>
                      <a:spcPct val="80000"/>
                    </a:lnSpc>
                    <a:defRPr>
                      <a:solidFill>
                        <a:srgbClr val="424242"/>
                      </a:solidFill>
                    </a:defRPr>
                  </a:pPr>
                  <a:endParaRPr lang="en-CA" sz="762" b="1" kern="0" dirty="0">
                    <a:solidFill>
                      <a:srgbClr val="424242"/>
                    </a:solidFill>
                    <a:latin typeface="Source Sans Pro"/>
                    <a:sym typeface="Source Sans Pro"/>
                  </a:endParaRPr>
                </a:p>
                <a:p>
                  <a:pPr marL="0" lvl="1" defTabSz="371142" hangingPunct="0">
                    <a:lnSpc>
                      <a:spcPct val="80000"/>
                    </a:lnSpc>
                    <a:defRPr>
                      <a:solidFill>
                        <a:srgbClr val="424242"/>
                      </a:solidFill>
                    </a:defRPr>
                  </a:pPr>
                  <a:r>
                    <a:rPr lang="en-CA" sz="762" kern="0" dirty="0">
                      <a:solidFill>
                        <a:srgbClr val="424242"/>
                      </a:solidFill>
                      <a:latin typeface="Source Sans Pro"/>
                      <a:sym typeface="Source Sans Pro"/>
                    </a:rPr>
                    <a:t>Country</a:t>
                  </a:r>
                </a:p>
                <a:p>
                  <a:pPr marL="0" lvl="1" defTabSz="371142" hangingPunct="0">
                    <a:lnSpc>
                      <a:spcPct val="80000"/>
                    </a:lnSpc>
                    <a:defRPr>
                      <a:solidFill>
                        <a:srgbClr val="424242"/>
                      </a:solidFill>
                    </a:defRPr>
                  </a:pPr>
                  <a:r>
                    <a:rPr lang="en-CA" sz="762" b="1" kern="0" dirty="0">
                      <a:solidFill>
                        <a:srgbClr val="424242"/>
                      </a:solidFill>
                      <a:latin typeface="Source Sans Pro"/>
                      <a:sym typeface="Source Sans Pro"/>
                    </a:rPr>
                    <a:t>249 ISO3</a:t>
                  </a:r>
                </a:p>
                <a:p>
                  <a:pPr marL="0" lvl="1" defTabSz="371142" hangingPunct="0">
                    <a:lnSpc>
                      <a:spcPct val="80000"/>
                    </a:lnSpc>
                    <a:defRPr>
                      <a:solidFill>
                        <a:srgbClr val="424242"/>
                      </a:solidFill>
                    </a:defRPr>
                  </a:pPr>
                  <a:endParaRPr lang="en-CA" sz="762" b="1" kern="0" dirty="0">
                    <a:solidFill>
                      <a:srgbClr val="424242"/>
                    </a:solidFill>
                    <a:latin typeface="Source Sans Pro"/>
                    <a:sym typeface="Source Sans Pro"/>
                  </a:endParaRPr>
                </a:p>
                <a:p>
                  <a:pPr marL="0" lvl="1" defTabSz="371142" hangingPunct="0">
                    <a:lnSpc>
                      <a:spcPct val="80000"/>
                    </a:lnSpc>
                    <a:defRPr>
                      <a:solidFill>
                        <a:srgbClr val="424242"/>
                      </a:solidFill>
                    </a:defRPr>
                  </a:pPr>
                  <a:r>
                    <a:rPr lang="en-CA" sz="762" kern="0" dirty="0">
                      <a:solidFill>
                        <a:srgbClr val="424242"/>
                      </a:solidFill>
                      <a:latin typeface="Source Sans Pro"/>
                      <a:sym typeface="Source Sans Pro"/>
                    </a:rPr>
                    <a:t>Region</a:t>
                  </a:r>
                </a:p>
                <a:p>
                  <a:pPr marL="0" lvl="1" defTabSz="371142" hangingPunct="0">
                    <a:lnSpc>
                      <a:spcPct val="80000"/>
                    </a:lnSpc>
                    <a:defRPr>
                      <a:solidFill>
                        <a:srgbClr val="424242"/>
                      </a:solidFill>
                    </a:defRPr>
                  </a:pPr>
                  <a:r>
                    <a:rPr lang="en-CA" sz="762" b="1" kern="0" dirty="0">
                      <a:solidFill>
                        <a:srgbClr val="424242"/>
                      </a:solidFill>
                      <a:latin typeface="Source Sans Pro"/>
                      <a:sym typeface="Source Sans Pro"/>
                    </a:rPr>
                    <a:t>12 Magpie Regions</a:t>
                  </a:r>
                  <a:endParaRPr sz="762" b="1" kern="0" dirty="0">
                    <a:solidFill>
                      <a:srgbClr val="424242"/>
                    </a:solidFill>
                    <a:latin typeface="Source Sans Pro"/>
                    <a:sym typeface="Source Sans Pro"/>
                  </a:endParaRPr>
                </a:p>
              </p:txBody>
            </p:sp>
          </p:grpSp>
          <p:sp>
            <p:nvSpPr>
              <p:cNvPr id="187" name="Rectangle"/>
              <p:cNvSpPr/>
              <p:nvPr/>
            </p:nvSpPr>
            <p:spPr>
              <a:xfrm>
                <a:off x="5902743" y="2321444"/>
                <a:ext cx="905903" cy="667175"/>
              </a:xfrm>
              <a:prstGeom prst="rect">
                <a:avLst/>
              </a:prstGeom>
              <a:solidFill>
                <a:schemeClr val="accent2">
                  <a:lumMod val="75000"/>
                  <a:alpha val="2377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 defTabSz="371142" hangingPunct="0">
                  <a:lnSpc>
                    <a:spcPct val="80000"/>
                  </a:lnSpc>
                  <a:defRPr sz="1000" b="0">
                    <a:solidFill>
                      <a:srgbClr val="000000"/>
                    </a:solidFill>
                  </a:defRPr>
                </a:pPr>
                <a:endParaRPr sz="635" kern="0">
                  <a:solidFill>
                    <a:srgbClr val="000000"/>
                  </a:solidFill>
                  <a:latin typeface="Source Sans Pro"/>
                  <a:sym typeface="Source Sans Pro"/>
                </a:endParaRPr>
              </a:p>
            </p:txBody>
          </p:sp>
          <p:sp>
            <p:nvSpPr>
              <p:cNvPr id="190" name="Rectangle"/>
              <p:cNvSpPr/>
              <p:nvPr/>
            </p:nvSpPr>
            <p:spPr>
              <a:xfrm>
                <a:off x="6905758" y="2323513"/>
                <a:ext cx="978117" cy="667175"/>
              </a:xfrm>
              <a:prstGeom prst="rect">
                <a:avLst/>
              </a:prstGeom>
              <a:solidFill>
                <a:schemeClr val="accent2">
                  <a:lumMod val="75000"/>
                  <a:alpha val="2377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 defTabSz="371142" hangingPunct="0">
                  <a:lnSpc>
                    <a:spcPct val="80000"/>
                  </a:lnSpc>
                  <a:defRPr sz="1000" b="0">
                    <a:solidFill>
                      <a:srgbClr val="000000"/>
                    </a:solidFill>
                  </a:defRPr>
                </a:pPr>
                <a:endParaRPr sz="635" kern="0">
                  <a:solidFill>
                    <a:srgbClr val="000000"/>
                  </a:solidFill>
                  <a:latin typeface="Source Sans Pro"/>
                  <a:sym typeface="Source Sans Pro"/>
                </a:endParaRPr>
              </a:p>
            </p:txBody>
          </p:sp>
        </p:grpSp>
        <p:sp>
          <p:nvSpPr>
            <p:cNvPr id="194" name="Section 3"/>
            <p:cNvSpPr txBox="1"/>
            <p:nvPr/>
          </p:nvSpPr>
          <p:spPr>
            <a:xfrm>
              <a:off x="6084053" y="2363399"/>
              <a:ext cx="1048932" cy="15022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8068" tIns="8068" rIns="8068" bIns="8068" numCol="1" anchor="t">
              <a:spAutoFit/>
            </a:bodyPr>
            <a:lstStyle/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b="1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2:Temporal</a:t>
              </a: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endParaRPr lang="en-CA" sz="762" b="1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Years</a:t>
              </a: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b="1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1965-2150</a:t>
              </a: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endParaRPr lang="en-CA" sz="762" b="1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endParaRPr lang="en-CA" sz="762" b="1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Call with:</a:t>
              </a: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char “y1965” </a:t>
              </a: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OR </a:t>
              </a: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kern="0" dirty="0" err="1">
                  <a:solidFill>
                    <a:srgbClr val="424242"/>
                  </a:solidFill>
                  <a:latin typeface="Source Sans Pro"/>
                  <a:sym typeface="Source Sans Pro"/>
                </a:rPr>
                <a:t>int</a:t>
              </a:r>
              <a:r>
                <a:rPr lang="en-CA" sz="762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 1965</a:t>
              </a:r>
            </a:p>
          </p:txBody>
        </p:sp>
        <p:sp>
          <p:nvSpPr>
            <p:cNvPr id="195" name="Section 3"/>
            <p:cNvSpPr txBox="1"/>
            <p:nvPr/>
          </p:nvSpPr>
          <p:spPr>
            <a:xfrm>
              <a:off x="7272321" y="2363035"/>
              <a:ext cx="1087523" cy="194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8068" tIns="8068" rIns="8068" bIns="8068" numCol="1" anchor="t">
              <a:spAutoFit/>
            </a:bodyPr>
            <a:lstStyle/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b="1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3: Data</a:t>
              </a: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endParaRPr lang="en-CA" sz="762" b="1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kern="0" dirty="0" err="1">
                  <a:solidFill>
                    <a:srgbClr val="424242"/>
                  </a:solidFill>
                  <a:latin typeface="Source Sans Pro"/>
                  <a:sym typeface="Source Sans Pro"/>
                </a:rPr>
                <a:t>Subdimensions</a:t>
              </a:r>
              <a:endParaRPr lang="en-CA" sz="762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concatenated with “.”</a:t>
              </a: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endParaRPr lang="en-CA" sz="762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endParaRPr lang="en-CA" sz="762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Avoid using “.”</a:t>
              </a: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in naming</a:t>
              </a: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endParaRPr lang="en-CA" sz="762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endParaRPr lang="en-CA" sz="762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endParaRPr lang="en-CA" sz="762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endParaRPr lang="en-CA" sz="762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239102" y="3674609"/>
            <a:ext cx="821503" cy="313991"/>
            <a:chOff x="1748297" y="5940136"/>
            <a:chExt cx="1293106" cy="494245"/>
          </a:xfrm>
        </p:grpSpPr>
        <p:cxnSp>
          <p:nvCxnSpPr>
            <p:cNvPr id="205" name="Straight Arrow Connector 204"/>
            <p:cNvCxnSpPr/>
            <p:nvPr/>
          </p:nvCxnSpPr>
          <p:spPr>
            <a:xfrm>
              <a:off x="1748297" y="5945172"/>
              <a:ext cx="246759" cy="489209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6" name="Straight Arrow Connector 205"/>
            <p:cNvCxnSpPr/>
            <p:nvPr/>
          </p:nvCxnSpPr>
          <p:spPr>
            <a:xfrm flipH="1">
              <a:off x="2428296" y="5940136"/>
              <a:ext cx="4691" cy="494245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7" name="Straight Arrow Connector 206"/>
            <p:cNvCxnSpPr/>
            <p:nvPr/>
          </p:nvCxnSpPr>
          <p:spPr>
            <a:xfrm flipH="1">
              <a:off x="2790825" y="5940136"/>
              <a:ext cx="250578" cy="493013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15" name="Group 214"/>
          <p:cNvGrpSpPr/>
          <p:nvPr/>
        </p:nvGrpSpPr>
        <p:grpSpPr>
          <a:xfrm>
            <a:off x="1237727" y="4687851"/>
            <a:ext cx="821503" cy="313991"/>
            <a:chOff x="1748297" y="5940136"/>
            <a:chExt cx="1293106" cy="494245"/>
          </a:xfrm>
        </p:grpSpPr>
        <p:cxnSp>
          <p:nvCxnSpPr>
            <p:cNvPr id="216" name="Straight Arrow Connector 215"/>
            <p:cNvCxnSpPr/>
            <p:nvPr/>
          </p:nvCxnSpPr>
          <p:spPr>
            <a:xfrm>
              <a:off x="1748297" y="5945172"/>
              <a:ext cx="246759" cy="489209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7" name="Straight Arrow Connector 216"/>
            <p:cNvCxnSpPr/>
            <p:nvPr/>
          </p:nvCxnSpPr>
          <p:spPr>
            <a:xfrm flipH="1">
              <a:off x="2428296" y="5940136"/>
              <a:ext cx="4691" cy="494245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8" name="Straight Arrow Connector 217"/>
            <p:cNvCxnSpPr/>
            <p:nvPr/>
          </p:nvCxnSpPr>
          <p:spPr>
            <a:xfrm flipH="1">
              <a:off x="2790825" y="5940136"/>
              <a:ext cx="250578" cy="493013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999" y="6441406"/>
            <a:ext cx="918501" cy="40275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8181" y="11777"/>
            <a:ext cx="717262" cy="717262"/>
          </a:xfrm>
          <a:prstGeom prst="rect">
            <a:avLst/>
          </a:prstGeom>
        </p:spPr>
      </p:pic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5629202" y="2119548"/>
          <a:ext cx="3173925" cy="1177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41217">
                  <a:extLst>
                    <a:ext uri="{9D8B030D-6E8A-4147-A177-3AD203B41FA5}">
                      <a16:colId xmlns:a16="http://schemas.microsoft.com/office/drawing/2014/main" val="3371419109"/>
                    </a:ext>
                  </a:extLst>
                </a:gridCol>
                <a:gridCol w="1932708">
                  <a:extLst>
                    <a:ext uri="{9D8B030D-6E8A-4147-A177-3AD203B41FA5}">
                      <a16:colId xmlns:a16="http://schemas.microsoft.com/office/drawing/2014/main" val="2455000269"/>
                    </a:ext>
                  </a:extLst>
                </a:gridCol>
              </a:tblGrid>
              <a:tr h="235592">
                <a:tc>
                  <a:txBody>
                    <a:bodyPr/>
                    <a:lstStyle/>
                    <a:p>
                      <a:r>
                        <a:rPr lang="en-CA" sz="900" b="0" dirty="0" err="1"/>
                        <a:t>as.magpie</a:t>
                      </a:r>
                      <a:r>
                        <a:rPr lang="en-CA" sz="900" b="0" dirty="0"/>
                        <a:t>()</a:t>
                      </a:r>
                      <a:endParaRPr lang="de-DE" sz="900" b="0" dirty="0"/>
                    </a:p>
                  </a:txBody>
                  <a:tcPr marL="58091" marR="58091" marT="29046" marB="29046"/>
                </a:tc>
                <a:tc>
                  <a:txBody>
                    <a:bodyPr/>
                    <a:lstStyle/>
                    <a:p>
                      <a:r>
                        <a:rPr lang="en-CA" sz="900" b="0" dirty="0"/>
                        <a:t>Converts</a:t>
                      </a:r>
                      <a:r>
                        <a:rPr lang="en-CA" sz="900" b="0" baseline="0" dirty="0"/>
                        <a:t> </a:t>
                      </a:r>
                      <a:r>
                        <a:rPr lang="en-CA" sz="900" b="0" dirty="0" err="1"/>
                        <a:t>dataframe</a:t>
                      </a:r>
                      <a:r>
                        <a:rPr lang="en-CA" sz="900" b="0" dirty="0"/>
                        <a:t> to </a:t>
                      </a:r>
                      <a:r>
                        <a:rPr lang="en-CA" sz="900" b="0" dirty="0" err="1"/>
                        <a:t>magclass</a:t>
                      </a:r>
                      <a:endParaRPr lang="de-DE" sz="900" b="0" dirty="0"/>
                    </a:p>
                  </a:txBody>
                  <a:tcPr marL="58091" marR="58091" marT="29046" marB="29046"/>
                </a:tc>
                <a:extLst>
                  <a:ext uri="{0D108BD9-81ED-4DB2-BD59-A6C34878D82A}">
                    <a16:rowId xmlns:a16="http://schemas.microsoft.com/office/drawing/2014/main" val="225168778"/>
                  </a:ext>
                </a:extLst>
              </a:tr>
              <a:tr h="235592">
                <a:tc>
                  <a:txBody>
                    <a:bodyPr/>
                    <a:lstStyle/>
                    <a:p>
                      <a:r>
                        <a:rPr lang="en-CA" sz="900" dirty="0" err="1"/>
                        <a:t>getItems</a:t>
                      </a:r>
                      <a:r>
                        <a:rPr lang="en-CA" sz="900" dirty="0"/>
                        <a:t>()</a:t>
                      </a:r>
                      <a:endParaRPr lang="de-DE" sz="900" b="1" dirty="0"/>
                    </a:p>
                  </a:txBody>
                  <a:tcPr marL="58091" marR="58091" marT="29046" marB="29046"/>
                </a:tc>
                <a:tc>
                  <a:txBody>
                    <a:bodyPr/>
                    <a:lstStyle/>
                    <a:p>
                      <a:r>
                        <a:rPr lang="en-CA" sz="900" baseline="0" dirty="0"/>
                        <a:t>List of all dimension names</a:t>
                      </a:r>
                      <a:endParaRPr lang="de-DE" sz="900" dirty="0"/>
                    </a:p>
                  </a:txBody>
                  <a:tcPr marL="58091" marR="58091" marT="29046" marB="29046"/>
                </a:tc>
                <a:extLst>
                  <a:ext uri="{0D108BD9-81ED-4DB2-BD59-A6C34878D82A}">
                    <a16:rowId xmlns:a16="http://schemas.microsoft.com/office/drawing/2014/main" val="1658780500"/>
                  </a:ext>
                </a:extLst>
              </a:tr>
              <a:tr h="235592">
                <a:tc>
                  <a:txBody>
                    <a:bodyPr/>
                    <a:lstStyle/>
                    <a:p>
                      <a:r>
                        <a:rPr lang="en-CA" sz="900" dirty="0" err="1"/>
                        <a:t>getRegions</a:t>
                      </a:r>
                      <a:r>
                        <a:rPr lang="en-CA" sz="900" dirty="0"/>
                        <a:t>()</a:t>
                      </a:r>
                      <a:endParaRPr lang="de-DE" sz="900" b="1" dirty="0"/>
                    </a:p>
                  </a:txBody>
                  <a:tcPr marL="58091" marR="58091" marT="29046" marB="29046"/>
                </a:tc>
                <a:tc>
                  <a:txBody>
                    <a:bodyPr/>
                    <a:lstStyle/>
                    <a:p>
                      <a:r>
                        <a:rPr lang="en-CA" sz="900" dirty="0"/>
                        <a:t>Vector of object</a:t>
                      </a:r>
                      <a:r>
                        <a:rPr lang="en-CA" sz="900" baseline="0" dirty="0"/>
                        <a:t> regions</a:t>
                      </a:r>
                      <a:endParaRPr lang="de-DE" sz="900" dirty="0"/>
                    </a:p>
                  </a:txBody>
                  <a:tcPr marL="58091" marR="58091" marT="29046" marB="29046"/>
                </a:tc>
                <a:extLst>
                  <a:ext uri="{0D108BD9-81ED-4DB2-BD59-A6C34878D82A}">
                    <a16:rowId xmlns:a16="http://schemas.microsoft.com/office/drawing/2014/main" val="2408332727"/>
                  </a:ext>
                </a:extLst>
              </a:tr>
              <a:tr h="235592">
                <a:tc>
                  <a:txBody>
                    <a:bodyPr/>
                    <a:lstStyle/>
                    <a:p>
                      <a:r>
                        <a:rPr lang="en-CA" sz="900" dirty="0" err="1"/>
                        <a:t>getYears</a:t>
                      </a:r>
                      <a:r>
                        <a:rPr lang="en-CA" sz="900" dirty="0"/>
                        <a:t>()</a:t>
                      </a:r>
                      <a:endParaRPr lang="de-DE" sz="900" b="1" dirty="0"/>
                    </a:p>
                  </a:txBody>
                  <a:tcPr marL="58091" marR="58091" marT="29046" marB="29046"/>
                </a:tc>
                <a:tc>
                  <a:txBody>
                    <a:bodyPr/>
                    <a:lstStyle/>
                    <a:p>
                      <a:r>
                        <a:rPr lang="en-CA" sz="900" dirty="0"/>
                        <a:t>Vector of years as char</a:t>
                      </a:r>
                      <a:r>
                        <a:rPr lang="en-CA" sz="900" baseline="0" dirty="0"/>
                        <a:t> or </a:t>
                      </a:r>
                      <a:r>
                        <a:rPr lang="en-CA" sz="900" baseline="0" dirty="0" err="1"/>
                        <a:t>int</a:t>
                      </a:r>
                      <a:r>
                        <a:rPr lang="en-CA" sz="900" baseline="0" dirty="0"/>
                        <a:t> class</a:t>
                      </a:r>
                      <a:endParaRPr lang="de-DE" sz="900" dirty="0"/>
                    </a:p>
                  </a:txBody>
                  <a:tcPr marL="58091" marR="58091" marT="29046" marB="29046"/>
                </a:tc>
                <a:extLst>
                  <a:ext uri="{0D108BD9-81ED-4DB2-BD59-A6C34878D82A}">
                    <a16:rowId xmlns:a16="http://schemas.microsoft.com/office/drawing/2014/main" val="499439998"/>
                  </a:ext>
                </a:extLst>
              </a:tr>
              <a:tr h="235592">
                <a:tc>
                  <a:txBody>
                    <a:bodyPr/>
                    <a:lstStyle/>
                    <a:p>
                      <a:r>
                        <a:rPr lang="en-CA" sz="900" dirty="0" err="1"/>
                        <a:t>getNames</a:t>
                      </a:r>
                      <a:r>
                        <a:rPr lang="en-CA" sz="900" dirty="0"/>
                        <a:t>()</a:t>
                      </a:r>
                      <a:endParaRPr lang="de-DE" sz="900" b="1" dirty="0"/>
                    </a:p>
                  </a:txBody>
                  <a:tcPr marL="58091" marR="58091" marT="29046" marB="29046"/>
                </a:tc>
                <a:tc>
                  <a:txBody>
                    <a:bodyPr/>
                    <a:lstStyle/>
                    <a:p>
                      <a:r>
                        <a:rPr lang="en-CA" sz="900" dirty="0"/>
                        <a:t>Vector of names</a:t>
                      </a:r>
                      <a:r>
                        <a:rPr lang="en-CA" sz="900" baseline="0" dirty="0"/>
                        <a:t> of data</a:t>
                      </a:r>
                    </a:p>
                  </a:txBody>
                  <a:tcPr marL="58091" marR="58091" marT="29046" marB="29046"/>
                </a:tc>
                <a:extLst>
                  <a:ext uri="{0D108BD9-81ED-4DB2-BD59-A6C34878D82A}">
                    <a16:rowId xmlns:a16="http://schemas.microsoft.com/office/drawing/2014/main" val="4020231589"/>
                  </a:ext>
                </a:extLst>
              </a:tr>
            </a:tbl>
          </a:graphicData>
        </a:graphic>
      </p:graphicFrame>
      <p:sp>
        <p:nvSpPr>
          <p:cNvPr id="230" name="Useful Elements"/>
          <p:cNvSpPr txBox="1"/>
          <p:nvPr/>
        </p:nvSpPr>
        <p:spPr>
          <a:xfrm>
            <a:off x="3173988" y="2460089"/>
            <a:ext cx="1656336" cy="211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8068" tIns="8068" rIns="8068" bIns="8068" anchor="ctr">
            <a:spAutoFit/>
          </a:bodyPr>
          <a:lstStyle/>
          <a:p>
            <a:pPr marL="0" lvl="1" defTabSz="371142" hangingPunct="0">
              <a:lnSpc>
                <a:spcPct val="80000"/>
              </a:lnSpc>
              <a:defRPr sz="2500" b="0">
                <a:solidFill>
                  <a:srgbClr val="628DB5"/>
                </a:solidFill>
              </a:defRPr>
            </a:pPr>
            <a:r>
              <a:rPr lang="en-CA" sz="1588" kern="0" dirty="0" err="1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MADRaT</a:t>
            </a:r>
            <a:r>
              <a:rPr lang="en-CA" sz="1588" kern="0" dirty="0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 </a:t>
            </a:r>
            <a:r>
              <a:rPr lang="en-CA" sz="1588" kern="0" dirty="0" err="1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Config</a:t>
            </a:r>
            <a:endParaRPr sz="1588" kern="0" dirty="0">
              <a:solidFill>
                <a:srgbClr val="0365C0">
                  <a:lumMod val="75000"/>
                </a:srgbClr>
              </a:solidFill>
              <a:latin typeface="Source Sans Pro"/>
              <a:sym typeface="Source Sans Pro"/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1701212" y="5633522"/>
            <a:ext cx="755" cy="337424"/>
          </a:xfrm>
          <a:prstGeom prst="straightConnector1">
            <a:avLst/>
          </a:prstGeom>
          <a:noFill/>
          <a:ln w="50800" cap="flat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ggplot(mpg, aes(hwy, cty)) +…"/>
          <p:cNvSpPr txBox="1"/>
          <p:nvPr/>
        </p:nvSpPr>
        <p:spPr>
          <a:xfrm>
            <a:off x="3181815" y="2687673"/>
            <a:ext cx="2333451" cy="1829149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668" tIns="34668" rIns="34668" bIns="34668" anchor="ctr">
            <a:spAutoFit/>
          </a:bodyPr>
          <a:lstStyle/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762" kern="0" dirty="0">
                <a:solidFill>
                  <a:srgbClr val="C82506">
                    <a:lumMod val="75000"/>
                  </a:srgbClr>
                </a:solidFill>
                <a:latin typeface="Menlo"/>
                <a:sym typeface="Menlo"/>
              </a:rPr>
              <a:t>## See </a:t>
            </a:r>
            <a:r>
              <a:rPr lang="en-CA" sz="762" kern="0" dirty="0" err="1">
                <a:solidFill>
                  <a:srgbClr val="C82506">
                    <a:lumMod val="75000"/>
                  </a:srgbClr>
                </a:solidFill>
                <a:latin typeface="Menlo"/>
                <a:sym typeface="Menlo"/>
              </a:rPr>
              <a:t>config</a:t>
            </a:r>
            <a:r>
              <a:rPr lang="en-CA" sz="762" kern="0" dirty="0">
                <a:solidFill>
                  <a:srgbClr val="C82506">
                    <a:lumMod val="75000"/>
                  </a:srgbClr>
                </a:solidFill>
                <a:latin typeface="Menlo"/>
                <a:sym typeface="Menlo"/>
              </a:rPr>
              <a:t> settings</a:t>
            </a:r>
            <a:endParaRPr lang="en-CA" sz="762" kern="0" dirty="0">
              <a:solidFill>
                <a:srgbClr val="000000"/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762" kern="0" dirty="0">
                <a:solidFill>
                  <a:srgbClr val="000000"/>
                </a:solidFill>
                <a:latin typeface="Menlo"/>
                <a:sym typeface="Menlo"/>
              </a:rPr>
              <a:t>library(</a:t>
            </a:r>
            <a:r>
              <a:rPr lang="en-CA" sz="762" kern="0" dirty="0" err="1">
                <a:solidFill>
                  <a:srgbClr val="000000"/>
                </a:solidFill>
                <a:latin typeface="Menlo"/>
                <a:sym typeface="Menlo"/>
              </a:rPr>
              <a:t>madrat</a:t>
            </a:r>
            <a:r>
              <a:rPr lang="en-CA" sz="762" kern="0" dirty="0">
                <a:solidFill>
                  <a:srgbClr val="000000"/>
                </a:solidFill>
                <a:latin typeface="Menlo"/>
                <a:sym typeface="Menlo"/>
              </a:rPr>
              <a:t>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762" kern="0" dirty="0" err="1">
                <a:solidFill>
                  <a:srgbClr val="000000"/>
                </a:solidFill>
                <a:latin typeface="Menlo"/>
                <a:sym typeface="Menlo"/>
              </a:rPr>
              <a:t>getConfig</a:t>
            </a:r>
            <a:r>
              <a:rPr lang="en-CA" sz="762" kern="0" dirty="0">
                <a:solidFill>
                  <a:srgbClr val="000000"/>
                </a:solidFill>
                <a:latin typeface="Menlo"/>
                <a:sym typeface="Menlo"/>
              </a:rPr>
              <a:t>()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CA" sz="762" kern="0" dirty="0">
              <a:solidFill>
                <a:srgbClr val="000000"/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762" kern="0" dirty="0">
                <a:solidFill>
                  <a:srgbClr val="C82506">
                    <a:lumMod val="75000"/>
                  </a:srgbClr>
                </a:solidFill>
                <a:latin typeface="Menlo"/>
                <a:sym typeface="Menlo"/>
              </a:rPr>
              <a:t>## Turn Cache on</a:t>
            </a:r>
            <a:endParaRPr lang="en-CA" sz="762" kern="0" dirty="0">
              <a:solidFill>
                <a:srgbClr val="000000"/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762" kern="0" dirty="0" err="1">
                <a:solidFill>
                  <a:srgbClr val="000000"/>
                </a:solidFill>
                <a:latin typeface="Menlo"/>
                <a:sym typeface="Menlo"/>
              </a:rPr>
              <a:t>setConfig</a:t>
            </a:r>
            <a:r>
              <a:rPr lang="en-CA" sz="762" kern="0" dirty="0">
                <a:solidFill>
                  <a:srgbClr val="000000"/>
                </a:solidFill>
                <a:latin typeface="Menlo"/>
                <a:sym typeface="Menlo"/>
              </a:rPr>
              <a:t>(</a:t>
            </a:r>
            <a:r>
              <a:rPr lang="en-CA" sz="762" kern="0" dirty="0" err="1">
                <a:solidFill>
                  <a:srgbClr val="000000"/>
                </a:solidFill>
                <a:latin typeface="Menlo"/>
                <a:sym typeface="Menlo"/>
              </a:rPr>
              <a:t>forcecahe</a:t>
            </a:r>
            <a:r>
              <a:rPr lang="en-CA" sz="762" kern="0" dirty="0">
                <a:solidFill>
                  <a:srgbClr val="000000"/>
                </a:solidFill>
                <a:latin typeface="Menlo"/>
                <a:sym typeface="Menlo"/>
              </a:rPr>
              <a:t>=TRUE)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762" kern="0" dirty="0">
                <a:solidFill>
                  <a:srgbClr val="FF0000"/>
                </a:solidFill>
                <a:latin typeface="Menlo"/>
                <a:sym typeface="Menlo"/>
              </a:rPr>
              <a:t>  </a:t>
            </a:r>
            <a:r>
              <a:rPr lang="en-CA" sz="762" kern="0" dirty="0">
                <a:solidFill>
                  <a:srgbClr val="C82506">
                    <a:lumMod val="75000"/>
                  </a:srgbClr>
                </a:solidFill>
                <a:latin typeface="Menlo"/>
                <a:sym typeface="Menlo"/>
              </a:rPr>
              <a:t># NOTE:  Running a function with cache on and an existing cache file means further developments will not appear in results ## 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CA" sz="762" kern="0" dirty="0">
              <a:solidFill>
                <a:srgbClr val="C82506">
                  <a:lumMod val="75000"/>
                </a:srgbClr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762" kern="0" dirty="0">
                <a:solidFill>
                  <a:srgbClr val="C82506">
                    <a:lumMod val="75000"/>
                  </a:srgbClr>
                </a:solidFill>
                <a:latin typeface="Menlo"/>
                <a:sym typeface="Menlo"/>
              </a:rPr>
              <a:t>## Get Mappings folder 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762" kern="0" dirty="0" err="1">
                <a:solidFill>
                  <a:srgbClr val="4C4C4C"/>
                </a:solidFill>
                <a:latin typeface="Menlo"/>
                <a:sym typeface="Menlo"/>
              </a:rPr>
              <a:t>getConfig</a:t>
            </a:r>
            <a:r>
              <a:rPr lang="en-CA" sz="762" kern="0" dirty="0">
                <a:solidFill>
                  <a:srgbClr val="4C4C4C"/>
                </a:solidFill>
                <a:latin typeface="Menlo"/>
                <a:sym typeface="Menlo"/>
              </a:rPr>
              <a:t>(“</a:t>
            </a:r>
            <a:r>
              <a:rPr lang="en-CA" sz="762" kern="0" dirty="0" err="1">
                <a:solidFill>
                  <a:srgbClr val="4C4C4C"/>
                </a:solidFill>
                <a:latin typeface="Menlo"/>
                <a:sym typeface="Menlo"/>
              </a:rPr>
              <a:t>mappingfolder</a:t>
            </a:r>
            <a:r>
              <a:rPr lang="en-CA" sz="762" kern="0" dirty="0">
                <a:solidFill>
                  <a:srgbClr val="4C4C4C"/>
                </a:solidFill>
                <a:latin typeface="Menlo"/>
                <a:sym typeface="Menlo"/>
              </a:rPr>
              <a:t>”)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CA" sz="762" kern="0" dirty="0">
              <a:solidFill>
                <a:srgbClr val="C82506">
                  <a:lumMod val="75000"/>
                </a:srgbClr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762" kern="0" dirty="0">
                <a:solidFill>
                  <a:srgbClr val="C82506">
                    <a:lumMod val="75000"/>
                  </a:srgbClr>
                </a:solidFill>
                <a:latin typeface="Menlo"/>
                <a:sym typeface="Menlo"/>
              </a:rPr>
              <a:t>## Change region mapping</a:t>
            </a:r>
            <a:endParaRPr lang="en-CA" sz="762" kern="0" dirty="0">
              <a:solidFill>
                <a:srgbClr val="000000"/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762" kern="0" dirty="0" err="1">
                <a:solidFill>
                  <a:srgbClr val="000000"/>
                </a:solidFill>
                <a:latin typeface="Menlo"/>
                <a:sym typeface="Menlo"/>
              </a:rPr>
              <a:t>setConfig</a:t>
            </a:r>
            <a:r>
              <a:rPr lang="en-CA" sz="762" kern="0" dirty="0">
                <a:solidFill>
                  <a:srgbClr val="000000"/>
                </a:solidFill>
                <a:latin typeface="Menlo"/>
                <a:sym typeface="Menlo"/>
              </a:rPr>
              <a:t>(</a:t>
            </a:r>
            <a:r>
              <a:rPr lang="en-CA" sz="762" kern="0" dirty="0" err="1">
                <a:solidFill>
                  <a:srgbClr val="000000"/>
                </a:solidFill>
                <a:latin typeface="Menlo"/>
                <a:sym typeface="Menlo"/>
              </a:rPr>
              <a:t>regionmapping</a:t>
            </a:r>
            <a:r>
              <a:rPr lang="en-CA" sz="762" kern="0" dirty="0">
                <a:solidFill>
                  <a:srgbClr val="000000"/>
                </a:solidFill>
                <a:latin typeface="Menlo"/>
                <a:sym typeface="Menlo"/>
              </a:rPr>
              <a:t>=“new_mapping.csv”) </a:t>
            </a:r>
            <a:endParaRPr sz="762" kern="0" dirty="0">
              <a:solidFill>
                <a:srgbClr val="000000"/>
              </a:solidFill>
              <a:latin typeface="Menlo"/>
              <a:sym typeface="Menlo"/>
            </a:endParaRPr>
          </a:p>
        </p:txBody>
      </p:sp>
      <p:sp>
        <p:nvSpPr>
          <p:cNvPr id="69" name="Useful Elements"/>
          <p:cNvSpPr txBox="1"/>
          <p:nvPr/>
        </p:nvSpPr>
        <p:spPr>
          <a:xfrm>
            <a:off x="3137047" y="4554991"/>
            <a:ext cx="2486866" cy="48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8068" tIns="8068" rIns="8068" bIns="8068" anchor="ctr">
            <a:spAutoFit/>
          </a:bodyPr>
          <a:lstStyle/>
          <a:p>
            <a:pPr marL="0" lvl="1" defTabSz="371142" hangingPunct="0">
              <a:lnSpc>
                <a:spcPct val="80000"/>
              </a:lnSpc>
              <a:defRPr sz="2500" b="0">
                <a:solidFill>
                  <a:srgbClr val="628DB5"/>
                </a:solidFill>
              </a:defRPr>
            </a:pPr>
            <a:r>
              <a:rPr lang="en-CA" sz="1525" kern="0" dirty="0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Link a Package to </a:t>
            </a:r>
            <a:r>
              <a:rPr lang="en-CA" sz="1525" kern="0" dirty="0" err="1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MADRaT</a:t>
            </a:r>
            <a:endParaRPr lang="en-CA" sz="1525" kern="0" dirty="0">
              <a:solidFill>
                <a:srgbClr val="0365C0">
                  <a:lumMod val="75000"/>
                </a:srgbClr>
              </a:solidFill>
              <a:latin typeface="Source Sans Pro"/>
              <a:sym typeface="Source Sans Pro"/>
            </a:endParaRPr>
          </a:p>
          <a:p>
            <a:pPr marL="0" lvl="1" defTabSz="371142" hangingPunct="0">
              <a:lnSpc>
                <a:spcPct val="80000"/>
              </a:lnSpc>
              <a:defRPr sz="2500" b="0">
                <a:solidFill>
                  <a:srgbClr val="628DB5"/>
                </a:solidFill>
              </a:defRPr>
            </a:pPr>
            <a:r>
              <a:rPr lang="en-CA" sz="1144" kern="0" dirty="0">
                <a:solidFill>
                  <a:srgbClr val="4C4C4C"/>
                </a:solidFill>
                <a:latin typeface="Source Sans Pro"/>
                <a:sym typeface="Source Sans Pro"/>
              </a:rPr>
              <a:t>Save the code below as </a:t>
            </a:r>
            <a:r>
              <a:rPr lang="en-CA" sz="1144" kern="0" dirty="0" err="1">
                <a:solidFill>
                  <a:srgbClr val="4C4C4C"/>
                </a:solidFill>
                <a:latin typeface="Source Sans Pro"/>
                <a:sym typeface="Source Sans Pro"/>
              </a:rPr>
              <a:t>madrat.R</a:t>
            </a:r>
            <a:r>
              <a:rPr lang="en-CA" sz="1144" kern="0" dirty="0">
                <a:solidFill>
                  <a:srgbClr val="4C4C4C"/>
                </a:solidFill>
                <a:latin typeface="Source Sans Pro"/>
                <a:sym typeface="Source Sans Pro"/>
              </a:rPr>
              <a:t> in R folder of package</a:t>
            </a:r>
            <a:endParaRPr sz="1144" kern="0" dirty="0">
              <a:solidFill>
                <a:srgbClr val="4C4C4C"/>
              </a:solidFill>
              <a:latin typeface="Source Sans Pro"/>
              <a:sym typeface="Source Sans Pro"/>
            </a:endParaRPr>
          </a:p>
        </p:txBody>
      </p:sp>
      <p:sp>
        <p:nvSpPr>
          <p:cNvPr id="383" name="Useful Elements"/>
          <p:cNvSpPr txBox="1"/>
          <p:nvPr/>
        </p:nvSpPr>
        <p:spPr>
          <a:xfrm>
            <a:off x="5588678" y="1679451"/>
            <a:ext cx="2457668" cy="211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marL="0" lvl="1" defTabSz="371142" hangingPunct="0">
              <a:lnSpc>
                <a:spcPct val="80000"/>
              </a:lnSpc>
              <a:defRPr sz="2500" b="0">
                <a:solidFill>
                  <a:srgbClr val="628DB5"/>
                </a:solidFill>
              </a:defRPr>
            </a:pPr>
            <a:r>
              <a:rPr sz="1588" kern="0" dirty="0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Useful </a:t>
            </a:r>
            <a:r>
              <a:rPr lang="en-CA" sz="1588" kern="0" dirty="0" err="1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magclass</a:t>
            </a:r>
            <a:r>
              <a:rPr lang="en-CA" sz="1588" kern="0" dirty="0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 Functions</a:t>
            </a:r>
            <a:endParaRPr sz="1588" kern="0" dirty="0">
              <a:solidFill>
                <a:srgbClr val="0365C0">
                  <a:lumMod val="75000"/>
                </a:srgbClr>
              </a:solidFill>
              <a:latin typeface="Source Sans Pro"/>
              <a:sym typeface="Source Sans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7897" y="5598864"/>
            <a:ext cx="2916183" cy="10306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371142" hangingPunct="0">
              <a:lnSpc>
                <a:spcPct val="80000"/>
              </a:lnSpc>
              <a:defRPr sz="2500" b="0">
                <a:solidFill>
                  <a:srgbClr val="628DB5"/>
                </a:solidFill>
              </a:defRPr>
            </a:pPr>
            <a:endParaRPr lang="de-DE" sz="1588" kern="0" dirty="0">
              <a:solidFill>
                <a:srgbClr val="0365C0">
                  <a:lumMod val="75000"/>
                </a:srgbClr>
              </a:solidFill>
              <a:latin typeface="Source Sans Pro"/>
              <a:sym typeface="Source Sans Pro"/>
            </a:endParaRPr>
          </a:p>
          <a:p>
            <a:pPr marL="0" lvl="1" defTabSz="371142" hangingPunct="0">
              <a:lnSpc>
                <a:spcPct val="80000"/>
              </a:lnSpc>
              <a:defRPr sz="2500" b="0">
                <a:solidFill>
                  <a:srgbClr val="628DB5"/>
                </a:solidFill>
              </a:defRPr>
            </a:pPr>
            <a:r>
              <a:rPr lang="de-DE" sz="1588" kern="0" dirty="0" err="1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Build</a:t>
            </a:r>
            <a:r>
              <a:rPr lang="de-DE" sz="1588" kern="0" dirty="0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 a </a:t>
            </a:r>
            <a:r>
              <a:rPr lang="de-DE" sz="1588" kern="0" dirty="0" err="1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MADRaT-linked</a:t>
            </a:r>
            <a:r>
              <a:rPr lang="de-DE" sz="1588" kern="0" dirty="0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 </a:t>
            </a:r>
            <a:r>
              <a:rPr lang="de-DE" sz="1588" kern="0" dirty="0" err="1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library</a:t>
            </a:r>
            <a:endParaRPr lang="de-DE" sz="1588" kern="0" dirty="0">
              <a:solidFill>
                <a:srgbClr val="0365C0">
                  <a:lumMod val="75000"/>
                </a:srgbClr>
              </a:solidFill>
              <a:latin typeface="Source Sans Pro"/>
              <a:sym typeface="Source Sans Pro"/>
            </a:endParaRPr>
          </a:p>
          <a:p>
            <a:pPr marL="0" lvl="1" defTabSz="371142" hangingPunct="0">
              <a:lnSpc>
                <a:spcPct val="80000"/>
              </a:lnSpc>
              <a:defRPr sz="2500" b="0">
                <a:solidFill>
                  <a:srgbClr val="628DB5"/>
                </a:solidFill>
              </a:defRPr>
            </a:pPr>
            <a:r>
              <a:rPr lang="en-CA" sz="889" i="1" kern="0" dirty="0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#run</a:t>
            </a:r>
          </a:p>
          <a:p>
            <a:pPr marL="0" lvl="1" defTabSz="371142" hangingPunct="0">
              <a:lnSpc>
                <a:spcPct val="80000"/>
              </a:lnSpc>
              <a:defRPr sz="2500" b="0">
                <a:solidFill>
                  <a:srgbClr val="628DB5"/>
                </a:solidFill>
              </a:defRPr>
            </a:pPr>
            <a:endParaRPr lang="en-CA" sz="889" i="1" kern="0" dirty="0">
              <a:solidFill>
                <a:srgbClr val="0365C0">
                  <a:lumMod val="75000"/>
                </a:srgbClr>
              </a:solidFill>
              <a:latin typeface="Source Sans Pro"/>
              <a:sym typeface="Source Sans Pro"/>
            </a:endParaRPr>
          </a:p>
          <a:p>
            <a:pPr marL="0" lvl="1" defTabSz="371142" hangingPunct="0">
              <a:lnSpc>
                <a:spcPct val="80000"/>
              </a:lnSpc>
              <a:defRPr sz="2500" b="0">
                <a:solidFill>
                  <a:srgbClr val="628DB5"/>
                </a:solidFill>
              </a:defRPr>
            </a:pPr>
            <a:r>
              <a:rPr lang="en-CA" sz="889" i="1" kern="0" dirty="0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lucode2::</a:t>
            </a:r>
            <a:r>
              <a:rPr lang="en-CA" sz="889" i="1" kern="0" dirty="0" err="1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buildLibrary</a:t>
            </a:r>
            <a:r>
              <a:rPr lang="en-CA" sz="889" i="1" kern="0" dirty="0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()</a:t>
            </a:r>
          </a:p>
          <a:p>
            <a:pPr marL="0" lvl="1" defTabSz="371142" hangingPunct="0">
              <a:lnSpc>
                <a:spcPct val="80000"/>
              </a:lnSpc>
              <a:defRPr sz="2500" b="0">
                <a:solidFill>
                  <a:srgbClr val="628DB5"/>
                </a:solidFill>
              </a:defRPr>
            </a:pPr>
            <a:endParaRPr lang="en-CA" sz="889" i="1" kern="0" dirty="0">
              <a:solidFill>
                <a:srgbClr val="0365C0">
                  <a:lumMod val="75000"/>
                </a:srgbClr>
              </a:solidFill>
              <a:latin typeface="Source Sans Pro"/>
              <a:sym typeface="Source Sans Pro"/>
            </a:endParaRPr>
          </a:p>
          <a:p>
            <a:pPr marL="0" lvl="1" defTabSz="371142" hangingPunct="0">
              <a:lnSpc>
                <a:spcPct val="80000"/>
              </a:lnSpc>
              <a:defRPr sz="2500" b="0">
                <a:solidFill>
                  <a:srgbClr val="628DB5"/>
                </a:solidFill>
              </a:defRPr>
            </a:pPr>
            <a:r>
              <a:rPr lang="en-CA" sz="889" i="1" kern="0" dirty="0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#Need 0 Errors, warnings, notes before commit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6193" y="1792720"/>
            <a:ext cx="2796722" cy="434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668" tIns="34668" rIns="34668" bIns="34668" numCol="1" spcCol="38100" rtlCol="0" anchor="ctr">
            <a:spAutoFit/>
          </a:bodyPr>
          <a:lstStyle/>
          <a:p>
            <a:pPr marL="0" lvl="1" defTabSz="371142" hangingPunct="0">
              <a:lnSpc>
                <a:spcPct val="150000"/>
              </a:lnSpc>
              <a:defRPr sz="2500" b="0">
                <a:solidFill>
                  <a:srgbClr val="628DB5"/>
                </a:solidFill>
              </a:defRPr>
            </a:pPr>
            <a:r>
              <a:rPr lang="en-CA" sz="1016" kern="0" dirty="0">
                <a:solidFill>
                  <a:srgbClr val="4C4C4C"/>
                </a:solidFill>
                <a:latin typeface="Source Sans Pro"/>
                <a:sym typeface="Source Sans Pro"/>
              </a:rPr>
              <a:t>Further documentation in ?</a:t>
            </a:r>
            <a:r>
              <a:rPr lang="en-CA" sz="1016" kern="0" dirty="0" err="1">
                <a:solidFill>
                  <a:srgbClr val="4C4C4C"/>
                </a:solidFill>
                <a:latin typeface="Source Sans Pro"/>
                <a:sym typeface="Source Sans Pro"/>
              </a:rPr>
              <a:t>magclass</a:t>
            </a:r>
            <a:r>
              <a:rPr lang="en-CA" sz="1016" kern="0" dirty="0">
                <a:solidFill>
                  <a:srgbClr val="4C4C4C"/>
                </a:solidFill>
                <a:latin typeface="Source Sans Pro"/>
                <a:sym typeface="Source Sans Pro"/>
              </a:rPr>
              <a:t>::function()</a:t>
            </a:r>
          </a:p>
          <a:p>
            <a:pPr defTabSz="371142" hangingPunct="0">
              <a:spcBef>
                <a:spcPts val="127"/>
              </a:spcBef>
            </a:pPr>
            <a:endParaRPr lang="de-DE" sz="762" b="1" kern="0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588679" y="1055980"/>
            <a:ext cx="1823772" cy="620170"/>
            <a:chOff x="8804577" y="1445581"/>
            <a:chExt cx="2870753" cy="976194"/>
          </a:xfrm>
        </p:grpSpPr>
        <p:sp>
          <p:nvSpPr>
            <p:cNvPr id="10" name="Rectangle 9"/>
            <p:cNvSpPr/>
            <p:nvPr/>
          </p:nvSpPr>
          <p:spPr>
            <a:xfrm>
              <a:off x="8939239" y="1601155"/>
              <a:ext cx="2736091" cy="2578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668" tIns="34668" rIns="34668" bIns="34668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defTabSz="371142" hangingPunct="0">
                <a:lnSpc>
                  <a:spcPct val="80000"/>
                </a:lnSpc>
              </a:pPr>
              <a:endParaRPr lang="de-DE" sz="762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804577" y="1445581"/>
              <a:ext cx="2778599" cy="9761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defTabSz="371142" hangingPunct="0">
                <a:lnSpc>
                  <a:spcPct val="150000"/>
                </a:lnSpc>
                <a:defRPr sz="2500" b="0">
                  <a:solidFill>
                    <a:srgbClr val="628DB5"/>
                  </a:solidFill>
                </a:defRPr>
              </a:pPr>
              <a:r>
                <a:rPr lang="en-CA" sz="1271" i="1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Subset: </a:t>
              </a:r>
              <a:r>
                <a:rPr lang="en-CA" sz="1271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mag[subset,,]</a:t>
              </a:r>
            </a:p>
            <a:p>
              <a:pPr marL="0" lvl="1" defTabSz="371142" hangingPunct="0">
                <a:lnSpc>
                  <a:spcPct val="150000"/>
                </a:lnSpc>
                <a:defRPr sz="2500" b="0">
                  <a:solidFill>
                    <a:srgbClr val="628DB5"/>
                  </a:solidFill>
                </a:defRPr>
              </a:pPr>
              <a:r>
                <a:rPr lang="en-CA" sz="1016" i="1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Avoid: </a:t>
              </a:r>
              <a:r>
                <a:rPr lang="en-CA" sz="1016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mag[subset]</a:t>
              </a:r>
              <a:endParaRPr lang="en-CA" sz="1016" kern="0" dirty="0">
                <a:solidFill>
                  <a:srgbClr val="DCDEE0">
                    <a:lumMod val="10000"/>
                  </a:srgbClr>
                </a:solidFill>
                <a:latin typeface="Source Sans Pro"/>
                <a:sym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140980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685800"/>
            <a:ext cx="2910777" cy="430887"/>
          </a:xfrm>
        </p:spPr>
        <p:txBody>
          <a:bodyPr/>
          <a:lstStyle/>
          <a:p>
            <a:r>
              <a:rPr lang="en-DE" dirty="0" err="1"/>
              <a:t>mrtutorial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00" y="1143001"/>
            <a:ext cx="8359775" cy="276999"/>
          </a:xfrm>
        </p:spPr>
        <p:txBody>
          <a:bodyPr/>
          <a:lstStyle/>
          <a:p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417531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457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685800"/>
            <a:ext cx="2910777" cy="1138482"/>
          </a:xfrm>
        </p:spPr>
        <p:txBody>
          <a:bodyPr/>
          <a:lstStyle/>
          <a:p>
            <a:r>
              <a:rPr lang="en-CA" dirty="0" err="1"/>
              <a:t>Magclass</a:t>
            </a:r>
            <a:r>
              <a:rPr lang="en-CA" dirty="0"/>
              <a:t> Exercise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00" y="1143001"/>
            <a:ext cx="8359775" cy="4708981"/>
          </a:xfrm>
        </p:spPr>
        <p:txBody>
          <a:bodyPr/>
          <a:lstStyle/>
          <a:p>
            <a:r>
              <a:rPr lang="en-CA" dirty="0"/>
              <a:t>load </a:t>
            </a:r>
            <a:r>
              <a:rPr lang="en-CA" dirty="0" err="1"/>
              <a:t>madrat</a:t>
            </a:r>
            <a:r>
              <a:rPr lang="en-CA" dirty="0"/>
              <a:t> in R via library(</a:t>
            </a:r>
            <a:r>
              <a:rPr lang="en-CA" dirty="0" err="1"/>
              <a:t>madrat</a:t>
            </a:r>
            <a:r>
              <a:rPr lang="en-CA" dirty="0"/>
              <a:t>)</a:t>
            </a:r>
          </a:p>
          <a:p>
            <a:endParaRPr lang="en-CA" dirty="0"/>
          </a:p>
          <a:p>
            <a:r>
              <a:rPr lang="en-CA" dirty="0" err="1"/>
              <a:t>population_magpie</a:t>
            </a:r>
            <a:r>
              <a:rPr lang="en-CA" dirty="0"/>
              <a:t> is automatically loaded by </a:t>
            </a:r>
            <a:r>
              <a:rPr lang="en-CA" dirty="0" err="1"/>
              <a:t>madrat</a:t>
            </a:r>
            <a:endParaRPr lang="en-CA" dirty="0"/>
          </a:p>
          <a:p>
            <a:endParaRPr lang="en-CA" dirty="0"/>
          </a:p>
          <a:p>
            <a:r>
              <a:rPr lang="en-CA" dirty="0"/>
              <a:t>Assign it to pop by </a:t>
            </a:r>
          </a:p>
          <a:p>
            <a:endParaRPr lang="en-CA" dirty="0"/>
          </a:p>
          <a:p>
            <a:r>
              <a:rPr lang="en-CA" dirty="0"/>
              <a:t>pop &lt;- </a:t>
            </a:r>
            <a:r>
              <a:rPr lang="en-CA" dirty="0" err="1"/>
              <a:t>population_magpie</a:t>
            </a:r>
            <a:endParaRPr lang="en-CA" dirty="0"/>
          </a:p>
          <a:p>
            <a:endParaRPr lang="en-CA" dirty="0"/>
          </a:p>
          <a:p>
            <a:r>
              <a:rPr lang="en-CA" dirty="0"/>
              <a:t>Using </a:t>
            </a:r>
            <a:r>
              <a:rPr lang="en-CA" dirty="0" err="1"/>
              <a:t>magclass</a:t>
            </a:r>
            <a:r>
              <a:rPr lang="en-CA" dirty="0"/>
              <a:t> functions, answer these questions: </a:t>
            </a:r>
          </a:p>
          <a:p>
            <a:endParaRPr lang="en-CA" dirty="0"/>
          </a:p>
          <a:p>
            <a:r>
              <a:rPr lang="en-CA" i="1" dirty="0"/>
              <a:t>1. What is the global population in 2100 for scenario A2? B1?</a:t>
            </a:r>
          </a:p>
          <a:p>
            <a:endParaRPr lang="en-CA" i="1" dirty="0"/>
          </a:p>
          <a:p>
            <a:r>
              <a:rPr lang="en-CA" i="1" dirty="0"/>
              <a:t>2. How does is the population of Sub-Saharan Africa (AFR) as share of global total change over the years?</a:t>
            </a:r>
          </a:p>
          <a:p>
            <a:endParaRPr lang="en-CA" i="1" dirty="0"/>
          </a:p>
          <a:p>
            <a:r>
              <a:rPr lang="en-CA" i="1" dirty="0"/>
              <a:t>3. Get population values for the years 2046-2049 by linearly interpolating between 2045 and 2050 values. </a:t>
            </a:r>
          </a:p>
        </p:txBody>
      </p:sp>
    </p:spTree>
    <p:extLst>
      <p:ext uri="{BB962C8B-B14F-4D97-AF65-F5344CB8AC3E}">
        <p14:creationId xmlns:p14="http://schemas.microsoft.com/office/powerpoint/2010/main" val="3485789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038" y="431086"/>
            <a:ext cx="7814650" cy="5518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31390" y="6399276"/>
            <a:ext cx="154749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18181"/>
                </a:solidFill>
                <a:latin typeface="Calibri"/>
                <a:cs typeface="Calibri"/>
              </a:rPr>
              <a:t>Name, </a:t>
            </a:r>
            <a:r>
              <a:rPr sz="1200" spc="-10" dirty="0">
                <a:solidFill>
                  <a:srgbClr val="818181"/>
                </a:solidFill>
                <a:latin typeface="Calibri"/>
                <a:cs typeface="Calibri"/>
              </a:rPr>
              <a:t>Research</a:t>
            </a:r>
            <a:r>
              <a:rPr sz="1200" spc="-5" dirty="0">
                <a:solidFill>
                  <a:srgbClr val="818181"/>
                </a:solidFill>
                <a:latin typeface="Calibri"/>
                <a:cs typeface="Calibri"/>
              </a:rPr>
              <a:t> Domain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780" y="349714"/>
            <a:ext cx="7804978" cy="2788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31390" y="6399276"/>
            <a:ext cx="154749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18181"/>
                </a:solidFill>
                <a:latin typeface="Calibri"/>
                <a:cs typeface="Calibri"/>
              </a:rPr>
              <a:t>Name, </a:t>
            </a:r>
            <a:r>
              <a:rPr sz="1200" spc="-10" dirty="0">
                <a:solidFill>
                  <a:srgbClr val="818181"/>
                </a:solidFill>
                <a:latin typeface="Calibri"/>
                <a:cs typeface="Calibri"/>
              </a:rPr>
              <a:t>Research</a:t>
            </a:r>
            <a:r>
              <a:rPr sz="1200" spc="-5" dirty="0">
                <a:solidFill>
                  <a:srgbClr val="818181"/>
                </a:solidFill>
                <a:latin typeface="Calibri"/>
                <a:cs typeface="Calibri"/>
              </a:rPr>
              <a:t> Domain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1642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The</a:t>
            </a:r>
            <a:r>
              <a:rPr sz="2400" spc="-90" dirty="0"/>
              <a:t> </a:t>
            </a:r>
            <a:r>
              <a:rPr sz="2400" dirty="0"/>
              <a:t>problem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730250" y="2643187"/>
            <a:ext cx="8261350" cy="1700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250" y="1344176"/>
            <a:ext cx="4519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Preparing input data for the model</a:t>
            </a:r>
            <a:endParaRPr lang="de-DE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2524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MADRaT</a:t>
            </a:r>
            <a:r>
              <a:rPr sz="2400" spc="-35" dirty="0"/>
              <a:t> </a:t>
            </a:r>
            <a:r>
              <a:rPr sz="2400" dirty="0"/>
              <a:t>Workshop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5688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MADRaT </a:t>
            </a:r>
            <a:r>
              <a:rPr sz="2400" dirty="0"/>
              <a:t>Workshop - Software</a:t>
            </a:r>
            <a:r>
              <a:rPr sz="2400" spc="-114" dirty="0"/>
              <a:t> </a:t>
            </a:r>
            <a:r>
              <a:rPr sz="2400" dirty="0"/>
              <a:t>requirements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75491" y="1367692"/>
            <a:ext cx="6593205" cy="3054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buClr>
                <a:srgbClr val="000000"/>
              </a:buClr>
              <a:buChar char="•"/>
              <a:tabLst>
                <a:tab pos="814069" algn="l"/>
                <a:tab pos="814705" algn="l"/>
              </a:tabLst>
            </a:pPr>
            <a:r>
              <a:rPr sz="2000" u="sng" spc="-1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https://www.r-project.org/</a:t>
            </a:r>
            <a:endParaRPr sz="200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buClr>
                <a:srgbClr val="000000"/>
              </a:buClr>
              <a:buChar char="•"/>
              <a:tabLst>
                <a:tab pos="814069" algn="l"/>
                <a:tab pos="814705" algn="l"/>
              </a:tabLst>
            </a:pPr>
            <a:r>
              <a:rPr sz="20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https://ftp.gwdg.de/pub/misc/cran/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Rstudio</a:t>
            </a:r>
            <a:endParaRPr sz="200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buClr>
                <a:srgbClr val="000000"/>
              </a:buClr>
              <a:buChar char="•"/>
              <a:tabLst>
                <a:tab pos="814069" algn="l"/>
                <a:tab pos="814705" algn="l"/>
              </a:tabLst>
            </a:pPr>
            <a:r>
              <a:rPr sz="20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https://www.rstudio.com/products/rstudio/download/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Libraries: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814069" algn="l"/>
              </a:tabLst>
            </a:pP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›	</a:t>
            </a:r>
            <a:r>
              <a:rPr sz="2000" spc="-5" dirty="0">
                <a:solidFill>
                  <a:srgbClr val="0070C0"/>
                </a:solidFill>
                <a:latin typeface="Courier New"/>
                <a:cs typeface="Courier New"/>
              </a:rPr>
              <a:t>install.packages("madrat")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  <a:tabLst>
                <a:tab pos="814069" algn="l"/>
              </a:tabLst>
            </a:pP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›	</a:t>
            </a:r>
            <a:r>
              <a:rPr sz="2000" spc="-10" dirty="0">
                <a:solidFill>
                  <a:srgbClr val="0070C0"/>
                </a:solidFill>
                <a:latin typeface="Courier New"/>
                <a:cs typeface="Courier New"/>
              </a:rPr>
              <a:t>install.packages("magclass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")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3536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MADRaT </a:t>
            </a:r>
            <a:r>
              <a:rPr sz="2400" dirty="0"/>
              <a:t>Workshop –</a:t>
            </a:r>
            <a:r>
              <a:rPr sz="2400" spc="-95" dirty="0"/>
              <a:t> </a:t>
            </a:r>
            <a:r>
              <a:rPr sz="2400" spc="-5" dirty="0"/>
              <a:t>Setup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4236" y="1367692"/>
            <a:ext cx="55670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"/>
                <a:cs typeface="Arial"/>
              </a:rPr>
              <a:t>Load library and </a:t>
            </a:r>
            <a:r>
              <a:rPr sz="2000" spc="-5" dirty="0">
                <a:latin typeface="Arial"/>
                <a:cs typeface="Arial"/>
              </a:rPr>
              <a:t>configure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madrat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mainfolder: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5186" y="2004360"/>
          <a:ext cx="8360409" cy="1571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826">
                <a:tc>
                  <a:txBody>
                    <a:bodyPr/>
                    <a:lstStyle/>
                    <a:p>
                      <a:pPr marL="31750">
                        <a:lnSpc>
                          <a:spcPts val="1440"/>
                        </a:lnSpc>
                      </a:pPr>
                      <a:r>
                        <a:rPr sz="140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40"/>
                        </a:lnSpc>
                      </a:pPr>
                      <a:r>
                        <a:rPr sz="1400" spc="-1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library(madrat)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31750">
                        <a:lnSpc>
                          <a:spcPts val="1515"/>
                        </a:lnSpc>
                      </a:pPr>
                      <a:r>
                        <a:rPr sz="140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515"/>
                        </a:lnSpc>
                      </a:pPr>
                      <a:r>
                        <a:rPr sz="1400" spc="-5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getConfig()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40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5095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Initialize</a:t>
                      </a:r>
                      <a:r>
                        <a:rPr sz="1400" spc="-6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madrat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5095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config with </a:t>
                      </a: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default</a:t>
                      </a:r>
                      <a:r>
                        <a:rPr sz="1400" spc="1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settings..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50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383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sz="140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madrat</a:t>
                      </a:r>
                      <a:r>
                        <a:rPr sz="1400" spc="-4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mainfolder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490"/>
                        </a:lnSpc>
                      </a:pP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for data storage not </a:t>
                      </a: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set! </a:t>
                      </a: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Do you want to set it now?</a:t>
                      </a:r>
                      <a:r>
                        <a:rPr sz="1400" spc="-13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(y/n)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016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sz="140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655"/>
                        </a:lnSpc>
                      </a:pPr>
                      <a:r>
                        <a:rPr sz="140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sz="140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ts val="1655"/>
                        </a:lnSpc>
                      </a:pP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Please enter</a:t>
                      </a:r>
                      <a:r>
                        <a:rPr sz="1400" spc="-9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main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folder path:</a:t>
                      </a:r>
                      <a:r>
                        <a:rPr sz="1400" spc="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“~/inputdata”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4413" y="3546908"/>
            <a:ext cx="8750300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Directory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does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not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exist. Should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it be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created?</a:t>
            </a:r>
            <a:r>
              <a:rPr sz="1400" spc="4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(y/n)</a:t>
            </a:r>
            <a:endParaRPr sz="1400">
              <a:latin typeface="Courier New"/>
              <a:cs typeface="Courier New"/>
            </a:endParaRPr>
          </a:p>
          <a:p>
            <a:pPr marL="225425" indent="-213360">
              <a:lnSpc>
                <a:spcPct val="100000"/>
              </a:lnSpc>
              <a:buChar char="&gt;"/>
              <a:tabLst>
                <a:tab pos="226060" algn="l"/>
              </a:tabLst>
            </a:pP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y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Should this path be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added 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to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your global .Rprofile to be used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permanently?</a:t>
            </a:r>
            <a:r>
              <a:rPr sz="1400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(y/n)</a:t>
            </a:r>
            <a:endParaRPr sz="1400">
              <a:latin typeface="Courier New"/>
              <a:cs typeface="Courier New"/>
            </a:endParaRPr>
          </a:p>
          <a:p>
            <a:pPr marL="225425" indent="-213360">
              <a:lnSpc>
                <a:spcPct val="100000"/>
              </a:lnSpc>
              <a:buChar char="&gt;"/>
              <a:tabLst>
                <a:tab pos="226060" algn="l"/>
              </a:tabLst>
            </a:pP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y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01796"/>
            <a:ext cx="5862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MADRaT </a:t>
            </a:r>
            <a:r>
              <a:rPr sz="2400" dirty="0"/>
              <a:t>components:</a:t>
            </a:r>
            <a:r>
              <a:rPr sz="2400" spc="-50" dirty="0"/>
              <a:t> </a:t>
            </a:r>
            <a:r>
              <a:rPr sz="2400" spc="-5" dirty="0">
                <a:latin typeface="Courier New"/>
                <a:cs typeface="Courier New"/>
              </a:rPr>
              <a:t>downloadSource()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4236" y="1367692"/>
            <a:ext cx="6496050" cy="832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Arial"/>
                <a:cs typeface="Arial"/>
              </a:rPr>
              <a:t>Download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source </a:t>
            </a:r>
            <a:r>
              <a:rPr sz="2000" spc="-10" dirty="0">
                <a:latin typeface="Arial"/>
                <a:cs typeface="Arial"/>
              </a:rPr>
              <a:t>data by using the </a:t>
            </a:r>
            <a:r>
              <a:rPr sz="2000" b="1" i="1" spc="-5" dirty="0">
                <a:latin typeface="Arial"/>
                <a:cs typeface="Arial"/>
              </a:rPr>
              <a:t>wrapper</a:t>
            </a:r>
            <a:r>
              <a:rPr sz="2000" b="1" i="1" spc="2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function: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226060" indent="-213995">
              <a:lnSpc>
                <a:spcPct val="100000"/>
              </a:lnSpc>
              <a:spcBef>
                <a:spcPts val="5"/>
              </a:spcBef>
              <a:buChar char="&gt;"/>
              <a:tabLst>
                <a:tab pos="226695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downloadSource("Tau", overwrite </a:t>
            </a: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=</a:t>
            </a:r>
            <a:r>
              <a:rPr sz="140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TRUE)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413" y="3248332"/>
            <a:ext cx="7898130" cy="193865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534660">
              <a:lnSpc>
                <a:spcPts val="1630"/>
              </a:lnSpc>
              <a:spcBef>
                <a:spcPts val="185"/>
              </a:spcBef>
              <a:buChar char="&gt;"/>
              <a:tabLst>
                <a:tab pos="226695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madrat:::downloadTau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function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()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35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{</a:t>
            </a:r>
            <a:endParaRPr sz="1400">
              <a:latin typeface="Courier New"/>
              <a:cs typeface="Courier New"/>
            </a:endParaRPr>
          </a:p>
          <a:p>
            <a:pPr marL="12700" marR="5080" indent="-63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download.fil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  <a:hlinkClick r:id="rId2"/>
              </a:rPr>
              <a:t>e("http://www.p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ik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  <a:hlinkClick r:id="rId2"/>
              </a:rPr>
              <a:t>-potsdam.de/members/dietrich/tau-data.zip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",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destfile =</a:t>
            </a:r>
            <a:r>
              <a:rPr sz="1400" spc="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"tau-data.zip")</a:t>
            </a:r>
            <a:endParaRPr sz="1400">
              <a:latin typeface="Courier New"/>
              <a:cs typeface="Courier New"/>
            </a:endParaRPr>
          </a:p>
          <a:p>
            <a:pPr marL="12700" marR="532066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unzip("tau-data.zip")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unlink("tau-data.zip")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&lt;environment:</a:t>
            </a:r>
            <a:r>
              <a:rPr sz="1400" spc="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namespace:madrat&gt;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01796"/>
            <a:ext cx="5130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MADRaT </a:t>
            </a:r>
            <a:r>
              <a:rPr sz="2400" dirty="0"/>
              <a:t>components:</a:t>
            </a:r>
            <a:r>
              <a:rPr sz="2400" spc="-65" dirty="0"/>
              <a:t> </a:t>
            </a:r>
            <a:r>
              <a:rPr sz="2400" spc="-5" dirty="0">
                <a:latin typeface="Courier New"/>
                <a:cs typeface="Courier New"/>
              </a:rPr>
              <a:t>readSource()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759259" y="401796"/>
            <a:ext cx="485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FF9933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FF9933"/>
                </a:solidFill>
                <a:latin typeface="Calibri"/>
                <a:cs typeface="Calibri"/>
              </a:rPr>
              <a:t>/</a:t>
            </a:r>
            <a:r>
              <a:rPr sz="2400" b="1" spc="5" dirty="0">
                <a:solidFill>
                  <a:srgbClr val="FF9933"/>
                </a:solidFill>
                <a:latin typeface="Calibri"/>
                <a:cs typeface="Calibri"/>
              </a:rPr>
              <a:t>III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236" y="1367692"/>
            <a:ext cx="8976360" cy="3286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"/>
                <a:cs typeface="Arial"/>
              </a:rPr>
              <a:t>Read the data </a:t>
            </a:r>
            <a:r>
              <a:rPr sz="2000" spc="-15" dirty="0">
                <a:latin typeface="Arial"/>
                <a:cs typeface="Arial"/>
              </a:rPr>
              <a:t>available in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source.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226060" indent="-213995">
              <a:lnSpc>
                <a:spcPct val="100000"/>
              </a:lnSpc>
              <a:spcBef>
                <a:spcPts val="5"/>
              </a:spcBef>
              <a:buChar char="&gt;"/>
              <a:tabLst>
                <a:tab pos="226695" algn="l"/>
              </a:tabLst>
            </a:pP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x &lt;- </a:t>
            </a: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readSource(type="Tau", subtype="paper",</a:t>
            </a:r>
            <a:r>
              <a:rPr sz="1400" spc="3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convert=FALSE)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315"/>
              </a:lnSpc>
            </a:pPr>
            <a:r>
              <a:rPr sz="2000" dirty="0">
                <a:latin typeface="Arial"/>
                <a:cs typeface="Arial"/>
              </a:rPr>
              <a:t>Three </a:t>
            </a:r>
            <a:r>
              <a:rPr sz="2000" spc="-5" dirty="0">
                <a:latin typeface="Arial"/>
                <a:cs typeface="Arial"/>
              </a:rPr>
              <a:t>steps, </a:t>
            </a:r>
            <a:r>
              <a:rPr sz="2000" spc="-10" dirty="0">
                <a:latin typeface="Arial"/>
                <a:cs typeface="Arial"/>
              </a:rPr>
              <a:t>i.e. three </a:t>
            </a:r>
            <a:r>
              <a:rPr sz="2000" b="1" i="1" spc="-5" dirty="0">
                <a:latin typeface="Arial"/>
                <a:cs typeface="Arial"/>
              </a:rPr>
              <a:t>wrapper</a:t>
            </a:r>
            <a:r>
              <a:rPr sz="2000" b="1" i="1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functions: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ts val="2315"/>
              </a:lnSpc>
              <a:buAutoNum type="arabicPeriod"/>
              <a:tabLst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readSource()</a:t>
            </a:r>
            <a:endParaRPr sz="2000">
              <a:latin typeface="Courier New"/>
              <a:cs typeface="Courier New"/>
            </a:endParaRPr>
          </a:p>
          <a:p>
            <a:pPr marL="927100" lvl="1" indent="-457200">
              <a:lnSpc>
                <a:spcPts val="2315"/>
              </a:lnSpc>
              <a:spcBef>
                <a:spcPts val="170"/>
              </a:spcBef>
              <a:buChar char="•"/>
              <a:tabLst>
                <a:tab pos="926465" algn="l"/>
                <a:tab pos="927100" algn="l"/>
              </a:tabLst>
            </a:pPr>
            <a:r>
              <a:rPr sz="2000" spc="-10" dirty="0">
                <a:latin typeface="Arial"/>
                <a:cs typeface="Arial"/>
              </a:rPr>
              <a:t>reads the data </a:t>
            </a:r>
            <a:r>
              <a:rPr sz="2000" spc="-15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a magclass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ts val="2315"/>
              </a:lnSpc>
              <a:buAutoNum type="arabicPeriod"/>
              <a:tabLst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correctSource()</a:t>
            </a:r>
            <a:endParaRPr sz="2000">
              <a:latin typeface="Courier New"/>
              <a:cs typeface="Courier New"/>
            </a:endParaRPr>
          </a:p>
          <a:p>
            <a:pPr marL="927100" lvl="1" indent="-457200">
              <a:lnSpc>
                <a:spcPts val="2315"/>
              </a:lnSpc>
              <a:spcBef>
                <a:spcPts val="165"/>
              </a:spcBef>
              <a:buChar char="•"/>
              <a:tabLst>
                <a:tab pos="926465" algn="l"/>
                <a:tab pos="927100" algn="l"/>
              </a:tabLst>
            </a:pPr>
            <a:r>
              <a:rPr sz="2000" spc="-10" dirty="0">
                <a:latin typeface="Arial"/>
                <a:cs typeface="Arial"/>
              </a:rPr>
              <a:t>(optional) </a:t>
            </a:r>
            <a:r>
              <a:rPr sz="2000" spc="-5" dirty="0">
                <a:latin typeface="Arial"/>
                <a:cs typeface="Arial"/>
              </a:rPr>
              <a:t>removes </a:t>
            </a:r>
            <a:r>
              <a:rPr sz="2000" spc="-10" dirty="0">
                <a:latin typeface="Arial"/>
                <a:cs typeface="Arial"/>
              </a:rPr>
              <a:t>duplicates, replacing NAs</a:t>
            </a:r>
            <a:r>
              <a:rPr sz="2000" spc="1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ts val="2315"/>
              </a:lnSpc>
              <a:buAutoNum type="arabicPeriod"/>
              <a:tabLst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convertSource()</a:t>
            </a:r>
            <a:endParaRPr sz="2000">
              <a:latin typeface="Courier New"/>
              <a:cs typeface="Courier New"/>
            </a:endParaRPr>
          </a:p>
          <a:p>
            <a:pPr marL="927100" lvl="1" indent="-457200">
              <a:lnSpc>
                <a:spcPct val="100000"/>
              </a:lnSpc>
              <a:spcBef>
                <a:spcPts val="170"/>
              </a:spcBef>
              <a:buChar char="•"/>
              <a:tabLst>
                <a:tab pos="926465" algn="l"/>
                <a:tab pos="927100" algn="l"/>
              </a:tabLst>
            </a:pPr>
            <a:r>
              <a:rPr sz="2000" spc="-10" dirty="0">
                <a:latin typeface="Arial"/>
                <a:cs typeface="Arial"/>
              </a:rPr>
              <a:t>compatibility conversion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10" dirty="0">
                <a:latin typeface="Arial"/>
                <a:cs typeface="Arial"/>
              </a:rPr>
              <a:t>flexible aggregation (ISO </a:t>
            </a:r>
            <a:r>
              <a:rPr sz="2000" spc="-5" dirty="0">
                <a:latin typeface="Arial"/>
                <a:cs typeface="Arial"/>
              </a:rPr>
              <a:t>country</a:t>
            </a:r>
            <a:r>
              <a:rPr sz="2000" spc="25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standard).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01796"/>
            <a:ext cx="5130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MADRaT </a:t>
            </a:r>
            <a:r>
              <a:rPr sz="2400" dirty="0"/>
              <a:t>components:</a:t>
            </a:r>
            <a:r>
              <a:rPr sz="2400" spc="-65" dirty="0"/>
              <a:t> </a:t>
            </a:r>
            <a:r>
              <a:rPr sz="2400" spc="-5" dirty="0">
                <a:latin typeface="Courier New"/>
                <a:cs typeface="Courier New"/>
              </a:rPr>
              <a:t>readSource()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759259" y="401796"/>
            <a:ext cx="568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9933"/>
                </a:solidFill>
                <a:latin typeface="Calibri"/>
                <a:cs typeface="Calibri"/>
              </a:rPr>
              <a:t>II/III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434" y="1349404"/>
            <a:ext cx="8313420" cy="4643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Arial"/>
                <a:cs typeface="Arial"/>
              </a:rPr>
              <a:t>Develop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Courier New"/>
                <a:cs typeface="Courier New"/>
              </a:rPr>
              <a:t>readSrouce()</a:t>
            </a:r>
            <a:r>
              <a:rPr sz="2000" spc="-45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Arial"/>
                <a:cs typeface="Arial"/>
              </a:rPr>
              <a:t>type </a:t>
            </a:r>
            <a:r>
              <a:rPr sz="2000" spc="-10" dirty="0">
                <a:latin typeface="Arial"/>
                <a:cs typeface="Arial"/>
              </a:rPr>
              <a:t>function: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Arial"/>
              <a:cs typeface="Arial"/>
            </a:endParaRPr>
          </a:p>
          <a:p>
            <a:pPr marL="272415" indent="-213995">
              <a:lnSpc>
                <a:spcPct val="100000"/>
              </a:lnSpc>
              <a:buChar char="&gt;"/>
              <a:tabLst>
                <a:tab pos="273050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madrat:::readTau</a:t>
            </a:r>
            <a:endParaRPr sz="1400">
              <a:latin typeface="Courier New"/>
              <a:cs typeface="Courier New"/>
            </a:endParaRPr>
          </a:p>
          <a:p>
            <a:pPr marL="59055" marR="515874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function(subtype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"paper")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{</a:t>
            </a:r>
            <a:endParaRPr sz="1400">
              <a:latin typeface="Courier New"/>
              <a:cs typeface="Courier New"/>
            </a:endParaRPr>
          </a:p>
          <a:p>
            <a:pPr marL="1399540" marR="2331720" indent="-134112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files &lt;-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c(paper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"tau_data_1995-2000.mz",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historical =</a:t>
            </a:r>
            <a:r>
              <a:rPr sz="1400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"tau_xref_history_country.mz")</a:t>
            </a:r>
            <a:endParaRPr sz="1400">
              <a:latin typeface="Courier New"/>
              <a:cs typeface="Courier New"/>
            </a:endParaRPr>
          </a:p>
          <a:p>
            <a:pPr marL="59055" marR="367030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file &lt;-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toolSubtypeSelect(subtype,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files)  # x &lt;-</a:t>
            </a:r>
            <a:r>
              <a:rPr sz="1400" spc="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read.magpie(file)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x[x == -999] &lt;- NA</a:t>
            </a:r>
            <a:endParaRPr sz="1400">
              <a:latin typeface="Courier New"/>
              <a:cs typeface="Courier New"/>
            </a:endParaRPr>
          </a:p>
          <a:p>
            <a:pPr marL="59055" marR="707326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</a:t>
            </a:r>
            <a:r>
              <a:rPr sz="1400" spc="-9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return(x)  #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&lt;environment:</a:t>
            </a:r>
            <a:r>
              <a:rPr sz="140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namespace:madrat&gt;</a:t>
            </a:r>
            <a:endParaRPr sz="1400">
              <a:latin typeface="Courier New"/>
              <a:cs typeface="Courier New"/>
            </a:endParaRPr>
          </a:p>
          <a:p>
            <a:pPr marL="356870" indent="-344805">
              <a:lnSpc>
                <a:spcPct val="100000"/>
              </a:lnSpc>
              <a:spcBef>
                <a:spcPts val="835"/>
              </a:spcBef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Read-in the data as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5" dirty="0">
                <a:latin typeface="Arial"/>
                <a:cs typeface="Arial"/>
              </a:rPr>
              <a:t>magclass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object.</a:t>
            </a:r>
            <a:endParaRPr sz="1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Arial"/>
                <a:cs typeface="Arial"/>
              </a:rPr>
              <a:t>No </a:t>
            </a:r>
            <a:r>
              <a:rPr sz="1800" dirty="0">
                <a:latin typeface="Arial"/>
                <a:cs typeface="Arial"/>
              </a:rPr>
              <a:t>other modifications are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allowed.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6000"/>
              </a:lnSpc>
            </a:pPr>
            <a:r>
              <a:rPr sz="2000" spc="-15" dirty="0">
                <a:latin typeface="Arial"/>
                <a:cs typeface="Arial"/>
              </a:rPr>
              <a:t>Develop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Courier New"/>
                <a:cs typeface="Courier New"/>
              </a:rPr>
              <a:t>correctSource()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spc="-15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particular </a:t>
            </a:r>
            <a:r>
              <a:rPr sz="2000" spc="-5" dirty="0">
                <a:latin typeface="Courier New"/>
                <a:cs typeface="Courier New"/>
              </a:rPr>
              <a:t>correctTau()</a:t>
            </a:r>
            <a:r>
              <a:rPr sz="2000" spc="-4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Arial"/>
                <a:cs typeface="Arial"/>
              </a:rPr>
              <a:t>function, </a:t>
            </a:r>
            <a:r>
              <a:rPr sz="2000" spc="-10" dirty="0">
                <a:latin typeface="Arial"/>
                <a:cs typeface="Arial"/>
              </a:rPr>
              <a:t>if  needed.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01796"/>
            <a:ext cx="5820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MADRaT </a:t>
            </a:r>
            <a:r>
              <a:rPr sz="2400" dirty="0"/>
              <a:t>components: </a:t>
            </a:r>
            <a:r>
              <a:rPr sz="2400" spc="-5" dirty="0">
                <a:latin typeface="Courier New"/>
                <a:cs typeface="Courier New"/>
              </a:rPr>
              <a:t>readSource()</a:t>
            </a:r>
            <a:r>
              <a:rPr sz="2400" spc="-980" dirty="0">
                <a:latin typeface="Courier New"/>
                <a:cs typeface="Courier New"/>
              </a:rPr>
              <a:t> </a:t>
            </a:r>
            <a:r>
              <a:rPr sz="2400" dirty="0"/>
              <a:t>III/III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7434" y="845347"/>
            <a:ext cx="7834630" cy="5057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90"/>
              </a:spcBef>
            </a:pPr>
            <a:r>
              <a:rPr sz="2000" spc="-40" dirty="0">
                <a:latin typeface="Arial"/>
                <a:cs typeface="Arial"/>
              </a:rPr>
              <a:t>Lastly, </a:t>
            </a:r>
            <a:r>
              <a:rPr sz="2000" spc="-15" dirty="0">
                <a:latin typeface="Arial"/>
                <a:cs typeface="Arial"/>
              </a:rPr>
              <a:t>develop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Courier New"/>
                <a:cs typeface="Courier New"/>
              </a:rPr>
              <a:t>convertSrouce() </a:t>
            </a:r>
            <a:r>
              <a:rPr sz="2000" spc="-25" dirty="0">
                <a:latin typeface="Arial"/>
                <a:cs typeface="Arial"/>
              </a:rPr>
              <a:t>type</a:t>
            </a:r>
            <a:r>
              <a:rPr sz="2000" spc="-3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function:</a:t>
            </a:r>
            <a:endParaRPr sz="2000">
              <a:latin typeface="Arial"/>
              <a:cs typeface="Arial"/>
            </a:endParaRPr>
          </a:p>
          <a:p>
            <a:pPr marL="59055" marR="5530850">
              <a:lnSpc>
                <a:spcPct val="100000"/>
              </a:lnSpc>
              <a:spcBef>
                <a:spcPts val="1705"/>
              </a:spcBef>
              <a:buChar char="&gt;"/>
              <a:tabLst>
                <a:tab pos="273050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madrat:::convertTau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function</a:t>
            </a:r>
            <a:r>
              <a:rPr sz="1400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(x)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{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tau &lt;- x[, , "tau"]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xref &lt;- x[, ,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"xref"]</a:t>
            </a:r>
            <a:endParaRPr sz="1400">
              <a:latin typeface="Courier New"/>
              <a:cs typeface="Courier New"/>
            </a:endParaRPr>
          </a:p>
          <a:p>
            <a:pPr marL="59055" marR="329565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xref[is.na(tau)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|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is.nan(tau)]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&lt;- 10^-10  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tau[is.na(tau)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|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is.nan(tau)]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&lt;-</a:t>
            </a:r>
            <a:r>
              <a:rPr sz="1400" spc="3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if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(ncells(x)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==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59199)</a:t>
            </a:r>
            <a:r>
              <a:rPr sz="1400" spc="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8419" marR="457771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iso_cell &lt;-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sysdata$iso_cell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iso_cell[, 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2]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&lt;-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 getCells(x)</a:t>
            </a:r>
            <a:endParaRPr sz="1400">
              <a:latin typeface="Courier New"/>
              <a:cs typeface="Courier New"/>
            </a:endParaRPr>
          </a:p>
          <a:p>
            <a:pPr marL="58419" marR="508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tau &lt;-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toolAggregate(tau, 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rel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 iso_cell, weight =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collapseNames(xref))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xref &lt;-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toolAggregate(xref,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rel =</a:t>
            </a:r>
            <a:r>
              <a:rPr sz="1400" spc="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iso_cell)</a:t>
            </a:r>
            <a:endParaRPr sz="1400">
              <a:latin typeface="Courier New"/>
              <a:cs typeface="Courier New"/>
            </a:endParaRPr>
          </a:p>
          <a:p>
            <a:pPr marL="58419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}</a:t>
            </a:r>
            <a:endParaRPr sz="1400">
              <a:latin typeface="Courier New"/>
              <a:cs typeface="Courier New"/>
            </a:endParaRPr>
          </a:p>
          <a:p>
            <a:pPr marL="58419" marR="85471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tau &lt;-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toolCountryFill(tau,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fill = 1, TLS = "IDN", HKG = "CHN",  # SGP = "CHN", BHR =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 "QAT")</a:t>
            </a:r>
            <a:endParaRPr sz="1400">
              <a:latin typeface="Courier New"/>
              <a:cs typeface="Courier New"/>
            </a:endParaRPr>
          </a:p>
          <a:p>
            <a:pPr marL="57785" marR="18116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xref &lt;-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toolCountryFill(xref,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fill = 0,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verbosity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 2)  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return(mbind(tau,</a:t>
            </a:r>
            <a:r>
              <a:rPr sz="1400" spc="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xref))</a:t>
            </a:r>
            <a:endParaRPr sz="14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}</a:t>
            </a:r>
            <a:endParaRPr sz="14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&lt;environment:</a:t>
            </a:r>
            <a:r>
              <a:rPr sz="1400" spc="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namespace:madrat&gt;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Fill out the </a:t>
            </a:r>
            <a:r>
              <a:rPr sz="1800" spc="5" dirty="0">
                <a:latin typeface="Arial"/>
                <a:cs typeface="Arial"/>
              </a:rPr>
              <a:t>missing </a:t>
            </a:r>
            <a:r>
              <a:rPr sz="1800" dirty="0">
                <a:latin typeface="Arial"/>
                <a:cs typeface="Arial"/>
              </a:rPr>
              <a:t>ISO-country data: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toolCountryFill()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01796"/>
            <a:ext cx="5130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MADRaT </a:t>
            </a:r>
            <a:r>
              <a:rPr sz="2400" dirty="0"/>
              <a:t>components:</a:t>
            </a:r>
            <a:r>
              <a:rPr sz="2400" spc="-65" dirty="0"/>
              <a:t> </a:t>
            </a:r>
            <a:r>
              <a:rPr sz="2400" spc="-5" dirty="0">
                <a:latin typeface="Courier New"/>
                <a:cs typeface="Courier New"/>
              </a:rPr>
              <a:t>calcOutput()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3706" y="935644"/>
            <a:ext cx="8430260" cy="4886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Arial"/>
                <a:cs typeface="Arial"/>
              </a:rPr>
              <a:t>Extract information </a:t>
            </a:r>
            <a:r>
              <a:rPr sz="2000" dirty="0">
                <a:latin typeface="Arial"/>
                <a:cs typeface="Arial"/>
              </a:rPr>
              <a:t>form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5" dirty="0">
                <a:latin typeface="Arial"/>
                <a:cs typeface="Arial"/>
              </a:rPr>
              <a:t>given </a:t>
            </a:r>
            <a:r>
              <a:rPr sz="2000" spc="-5" dirty="0">
                <a:latin typeface="Arial"/>
                <a:cs typeface="Arial"/>
              </a:rPr>
              <a:t>source </a:t>
            </a:r>
            <a:r>
              <a:rPr sz="2000" spc="-10" dirty="0">
                <a:latin typeface="Arial"/>
                <a:cs typeface="Arial"/>
              </a:rPr>
              <a:t>of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226060" indent="-213995">
              <a:lnSpc>
                <a:spcPct val="100000"/>
              </a:lnSpc>
              <a:spcBef>
                <a:spcPts val="5"/>
              </a:spcBef>
              <a:buChar char="&gt;"/>
              <a:tabLst>
                <a:tab pos="226695" algn="l"/>
              </a:tabLst>
            </a:pP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x &lt;- </a:t>
            </a: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calcOutput(“TauTotal”, aggregate=FALSE,</a:t>
            </a:r>
            <a:r>
              <a:rPr sz="1400" spc="2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supplementary=FALSE)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70C0"/>
              </a:buClr>
              <a:buFont typeface="Courier New"/>
              <a:buChar char="&gt;"/>
            </a:pPr>
            <a:endParaRPr sz="1450">
              <a:latin typeface="Courier New"/>
              <a:cs typeface="Courier New"/>
            </a:endParaRPr>
          </a:p>
          <a:p>
            <a:pPr marL="12700" marR="5959475">
              <a:lnSpc>
                <a:spcPct val="100000"/>
              </a:lnSpc>
              <a:buChar char="&gt;"/>
              <a:tabLst>
                <a:tab pos="226695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madrat:::calcTauTotal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function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()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{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tau &lt;-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readSource("Tau",</a:t>
            </a:r>
            <a:r>
              <a:rPr sz="1400" spc="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"paper")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x &lt;-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collapseNames(tau[,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sz="140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"tau.total"])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weight &lt;-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collapseNames(tau[,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sz="1400" spc="2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"xref.total"])</a:t>
            </a:r>
            <a:endParaRPr sz="1400">
              <a:latin typeface="Courier New"/>
              <a:cs typeface="Courier New"/>
            </a:endParaRPr>
          </a:p>
          <a:p>
            <a:pPr marL="12700" marR="117729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return(list(x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 x,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weight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 weight, min = 0, max = 10,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unit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 "1",  # description =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"Agricultural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Land Use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Intensity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 Tau",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note =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c("data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based 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on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Dietrich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J.P.,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Schmitz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C.,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Müller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C., Fader</a:t>
            </a:r>
            <a:r>
              <a:rPr sz="1400" spc="5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M.,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Lotze-Campen H., Popp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"Measuring agricultural land-use intensity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- A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global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analysis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using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a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model-assisted approach", "Ecological Modelling, Volume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232,  # 10 May 2012, Pages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109-118,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ISSN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0304-3800,</a:t>
            </a:r>
            <a:r>
              <a:rPr sz="1400" spc="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10.1016/j."preprint</a:t>
            </a:r>
            <a:endParaRPr sz="1400">
              <a:latin typeface="Courier New"/>
              <a:cs typeface="Courier New"/>
            </a:endParaRPr>
          </a:p>
          <a:p>
            <a:pPr marL="186690" algn="ct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endParaRPr sz="1400">
              <a:latin typeface="Courier New"/>
              <a:cs typeface="Courier New"/>
            </a:endParaRPr>
          </a:p>
          <a:p>
            <a:pPr marL="186690" algn="ctr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endParaRPr sz="1400">
              <a:latin typeface="Courier New"/>
              <a:cs typeface="Courier New"/>
            </a:endParaRPr>
          </a:p>
          <a:p>
            <a:pPr marL="186690" algn="ctr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endParaRPr sz="1400">
              <a:latin typeface="Courier New"/>
              <a:cs typeface="Courier New"/>
            </a:endParaRPr>
          </a:p>
          <a:p>
            <a:pPr marL="12700" marR="373062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doi =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"10.1016/j.ecolmodel.2012.03.002")))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&lt;environment:</a:t>
            </a:r>
            <a:r>
              <a:rPr sz="1400" spc="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namespace:madrat&gt;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01796"/>
            <a:ext cx="549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MADRaT </a:t>
            </a:r>
            <a:r>
              <a:rPr sz="2400" dirty="0"/>
              <a:t>components:</a:t>
            </a:r>
            <a:r>
              <a:rPr sz="2400" spc="-60" dirty="0"/>
              <a:t> </a:t>
            </a:r>
            <a:r>
              <a:rPr sz="2400" spc="-5" dirty="0">
                <a:latin typeface="Courier New"/>
                <a:cs typeface="Courier New"/>
              </a:rPr>
              <a:t>retrieveData()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7434" y="935644"/>
            <a:ext cx="7941309" cy="4721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"/>
                <a:cs typeface="Arial"/>
              </a:rPr>
              <a:t>Prepare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dataset </a:t>
            </a:r>
            <a:r>
              <a:rPr sz="2000" dirty="0">
                <a:latin typeface="Arial"/>
                <a:cs typeface="Arial"/>
              </a:rPr>
              <a:t>from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collection of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272415" indent="-213995">
              <a:lnSpc>
                <a:spcPct val="100000"/>
              </a:lnSpc>
              <a:spcBef>
                <a:spcPts val="5"/>
              </a:spcBef>
              <a:buChar char="&gt;"/>
              <a:tabLst>
                <a:tab pos="273050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retrieveData("example",</a:t>
            </a:r>
            <a:r>
              <a:rPr sz="1400" spc="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rev=1)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70C0"/>
              </a:buClr>
              <a:buFont typeface="Courier New"/>
              <a:buChar char="&gt;"/>
            </a:pPr>
            <a:endParaRPr sz="1450">
              <a:latin typeface="Courier New"/>
              <a:cs typeface="Courier New"/>
            </a:endParaRPr>
          </a:p>
          <a:p>
            <a:pPr marL="59055" marR="5531485">
              <a:lnSpc>
                <a:spcPct val="100000"/>
              </a:lnSpc>
              <a:buChar char="&gt;"/>
              <a:tabLst>
                <a:tab pos="273050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madrat:::fullEXAMPLE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function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(rev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sz="1400" spc="-4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0)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{</a:t>
            </a:r>
            <a:endParaRPr sz="1400">
              <a:latin typeface="Courier New"/>
              <a:cs typeface="Courier New"/>
            </a:endParaRPr>
          </a:p>
          <a:p>
            <a:pPr marL="59055" marR="106870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writeLines("This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is a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test", paste0(getConfig("outputfolder"),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"/test.txt"))</a:t>
            </a:r>
            <a:endParaRPr sz="1400">
              <a:latin typeface="Courier New"/>
              <a:cs typeface="Courier New"/>
            </a:endParaRPr>
          </a:p>
          <a:p>
            <a:pPr marL="59055" marR="319786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file2destination("test.txt", "testfolder")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if (rev &gt;= 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1)</a:t>
            </a:r>
            <a:r>
              <a:rPr sz="140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9055" marR="508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calcOutput("TauTotal", years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 1995,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round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 2,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file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"fm_tau1995.cs4",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destination =</a:t>
            </a:r>
            <a:r>
              <a:rPr sz="1400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"testfolder/input")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</a:t>
            </a:r>
            <a:r>
              <a:rPr sz="1400" spc="-10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</a:t>
            </a:r>
            <a:r>
              <a:rPr sz="1400" spc="-10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&lt;environment:</a:t>
            </a:r>
            <a:r>
              <a:rPr sz="1400" spc="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namespace:madrat&gt;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Courier New"/>
              <a:cs typeface="Courier New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Creates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log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marL="356870" indent="-344805">
              <a:lnSpc>
                <a:spcPts val="21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Creates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tgz </a:t>
            </a:r>
            <a:r>
              <a:rPr sz="1800" spc="5" dirty="0">
                <a:latin typeface="Arial"/>
                <a:cs typeface="Arial"/>
              </a:rPr>
              <a:t>packaged </a:t>
            </a:r>
            <a:r>
              <a:rPr sz="1800" dirty="0">
                <a:latin typeface="Arial"/>
                <a:cs typeface="Arial"/>
              </a:rPr>
              <a:t>compressed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356870" indent="-344805">
              <a:lnSpc>
                <a:spcPts val="21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Puts the data in the </a:t>
            </a:r>
            <a:r>
              <a:rPr sz="1800" spc="-5" dirty="0">
                <a:latin typeface="Courier New"/>
                <a:cs typeface="Courier New"/>
              </a:rPr>
              <a:t>“output” </a:t>
            </a:r>
            <a:r>
              <a:rPr sz="1800" dirty="0">
                <a:latin typeface="Arial"/>
                <a:cs typeface="Arial"/>
              </a:rPr>
              <a:t>directory in the defined madrat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mainfolder.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01796"/>
            <a:ext cx="4192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Use </a:t>
            </a:r>
            <a:r>
              <a:rPr sz="2400" spc="5" dirty="0"/>
              <a:t>own functions with</a:t>
            </a:r>
            <a:r>
              <a:rPr sz="2400" spc="-200" dirty="0"/>
              <a:t> </a:t>
            </a:r>
            <a:r>
              <a:rPr sz="2400" spc="-10" dirty="0"/>
              <a:t>MADRaT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7434" y="935644"/>
            <a:ext cx="8684895" cy="4447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"/>
                <a:cs typeface="Arial"/>
              </a:rPr>
              <a:t>Source </a:t>
            </a:r>
            <a:r>
              <a:rPr sz="2000" spc="-25" dirty="0">
                <a:latin typeface="Arial"/>
                <a:cs typeface="Arial"/>
              </a:rPr>
              <a:t>your </a:t>
            </a:r>
            <a:r>
              <a:rPr sz="2000" spc="-20" dirty="0">
                <a:latin typeface="Arial"/>
                <a:cs typeface="Arial"/>
              </a:rPr>
              <a:t>own </a:t>
            </a:r>
            <a:r>
              <a:rPr sz="2000" spc="-5" dirty="0">
                <a:latin typeface="Arial"/>
                <a:cs typeface="Arial"/>
              </a:rPr>
              <a:t>function </a:t>
            </a:r>
            <a:r>
              <a:rPr sz="2000" spc="-15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the global environment</a:t>
            </a:r>
            <a:r>
              <a:rPr sz="2000" spc="355" dirty="0">
                <a:latin typeface="Arial"/>
                <a:cs typeface="Arial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setConfig(globalenv=TRUE):</a:t>
            </a:r>
            <a:endParaRPr sz="1400">
              <a:latin typeface="Courier New"/>
              <a:cs typeface="Courier New"/>
            </a:endParaRPr>
          </a:p>
          <a:p>
            <a:pPr marL="272415" indent="-213995">
              <a:lnSpc>
                <a:spcPct val="100000"/>
              </a:lnSpc>
              <a:spcBef>
                <a:spcPts val="1560"/>
              </a:spcBef>
              <a:buChar char="&gt;"/>
              <a:tabLst>
                <a:tab pos="273050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library(madrat)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add global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environment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to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madrat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search</a:t>
            </a:r>
            <a:r>
              <a:rPr sz="1400" spc="3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path</a:t>
            </a:r>
            <a:endParaRPr sz="1400">
              <a:latin typeface="Courier New"/>
              <a:cs typeface="Courier New"/>
            </a:endParaRPr>
          </a:p>
          <a:p>
            <a:pPr marL="272415" indent="-213995">
              <a:lnSpc>
                <a:spcPct val="100000"/>
              </a:lnSpc>
              <a:buChar char="&gt;"/>
              <a:tabLst>
                <a:tab pos="273050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setConfig(globalenv=TRUE)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define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simple</a:t>
            </a:r>
            <a:r>
              <a:rPr sz="1400" spc="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calc-function</a:t>
            </a:r>
            <a:endParaRPr sz="1400">
              <a:latin typeface="Courier New"/>
              <a:cs typeface="Courier New"/>
            </a:endParaRPr>
          </a:p>
          <a:p>
            <a:pPr marL="272415" indent="-213995">
              <a:lnSpc>
                <a:spcPct val="100000"/>
              </a:lnSpc>
              <a:buChar char="&gt;"/>
              <a:tabLst>
                <a:tab pos="273050" algn="l"/>
              </a:tabLst>
            </a:pP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calcPi &lt;- </a:t>
            </a: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function()</a:t>
            </a:r>
            <a:r>
              <a:rPr sz="1400" spc="1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72415" indent="-213995">
              <a:lnSpc>
                <a:spcPct val="100000"/>
              </a:lnSpc>
              <a:buChar char="&gt;"/>
              <a:tabLst>
                <a:tab pos="273050" algn="l"/>
              </a:tabLst>
            </a:pP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out &lt;-</a:t>
            </a:r>
            <a:r>
              <a:rPr sz="140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toolCountryFill(NULL,fill=pi)</a:t>
            </a:r>
            <a:endParaRPr sz="1400">
              <a:latin typeface="Courier New"/>
              <a:cs typeface="Courier New"/>
            </a:endParaRPr>
          </a:p>
          <a:p>
            <a:pPr marL="271780" indent="-213995">
              <a:lnSpc>
                <a:spcPct val="100000"/>
              </a:lnSpc>
              <a:buChar char="&gt;"/>
              <a:tabLst>
                <a:tab pos="272415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return(list(x=out,</a:t>
            </a:r>
            <a:endParaRPr sz="1400">
              <a:latin typeface="Courier New"/>
              <a:cs typeface="Courier New"/>
            </a:endParaRPr>
          </a:p>
          <a:p>
            <a:pPr marL="972819" marR="6531609">
              <a:lnSpc>
                <a:spcPct val="100000"/>
              </a:lnSpc>
            </a:pP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weight=out,  unit="1",</a:t>
            </a:r>
            <a:endParaRPr sz="1400">
              <a:latin typeface="Courier New"/>
              <a:cs typeface="Courier New"/>
            </a:endParaRPr>
          </a:p>
          <a:p>
            <a:pPr marL="972819">
              <a:lnSpc>
                <a:spcPct val="100000"/>
              </a:lnSpc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description="Just</a:t>
            </a: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 pi"))</a:t>
            </a:r>
            <a:endParaRPr sz="1400">
              <a:latin typeface="Courier New"/>
              <a:cs typeface="Courier New"/>
            </a:endParaRPr>
          </a:p>
          <a:p>
            <a:pPr marL="271780" indent="-213995">
              <a:lnSpc>
                <a:spcPct val="100000"/>
              </a:lnSpc>
              <a:buChar char="&gt;"/>
              <a:tabLst>
                <a:tab pos="272415" algn="l"/>
              </a:tabLst>
            </a:pP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70C0"/>
              </a:buClr>
              <a:buFont typeface="Courier New"/>
              <a:buChar char="&gt;"/>
            </a:pPr>
            <a:endParaRPr sz="1450">
              <a:latin typeface="Courier New"/>
              <a:cs typeface="Courier New"/>
            </a:endParaRPr>
          </a:p>
          <a:p>
            <a:pPr marL="58419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rund calcPi through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wrapper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function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calcOutput</a:t>
            </a:r>
            <a:endParaRPr sz="1400">
              <a:latin typeface="Courier New"/>
              <a:cs typeface="Courier New"/>
            </a:endParaRPr>
          </a:p>
          <a:p>
            <a:pPr marL="271780" indent="-213995">
              <a:lnSpc>
                <a:spcPct val="100000"/>
              </a:lnSpc>
              <a:buChar char="&gt;"/>
              <a:tabLst>
                <a:tab pos="272415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calcOutput("Pi")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 marL="356870" marR="220979" indent="-344805">
              <a:lnSpc>
                <a:spcPct val="100000"/>
              </a:lnSpc>
              <a:spcBef>
                <a:spcPts val="1210"/>
              </a:spcBef>
              <a:buChar char="•"/>
              <a:tabLst>
                <a:tab pos="356870" algn="l"/>
                <a:tab pos="357505" algn="l"/>
              </a:tabLst>
            </a:pPr>
            <a:r>
              <a:rPr sz="1800" spc="5" dirty="0">
                <a:latin typeface="Arial"/>
                <a:cs typeface="Arial"/>
              </a:rPr>
              <a:t>same </a:t>
            </a:r>
            <a:r>
              <a:rPr sz="1800" dirty="0">
                <a:latin typeface="Arial"/>
                <a:cs typeface="Arial"/>
              </a:rPr>
              <a:t>procedure also for all other </a:t>
            </a:r>
            <a:r>
              <a:rPr sz="1800" spc="-10" dirty="0">
                <a:latin typeface="Arial"/>
                <a:cs typeface="Arial"/>
              </a:rPr>
              <a:t>MADRaT </a:t>
            </a:r>
            <a:r>
              <a:rPr sz="1800" dirty="0">
                <a:latin typeface="Arial"/>
                <a:cs typeface="Arial"/>
              </a:rPr>
              <a:t>functions: </a:t>
            </a:r>
            <a:r>
              <a:rPr sz="1800" spc="-5" dirty="0">
                <a:latin typeface="Courier New"/>
                <a:cs typeface="Courier New"/>
              </a:rPr>
              <a:t>downloadXYZ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readXYZ</a:t>
            </a:r>
            <a:r>
              <a:rPr sz="1800" spc="-5" dirty="0">
                <a:latin typeface="Arial"/>
                <a:cs typeface="Arial"/>
              </a:rPr>
              <a:t>,  </a:t>
            </a:r>
            <a:r>
              <a:rPr sz="1800" spc="-5" dirty="0">
                <a:latin typeface="Courier New"/>
                <a:cs typeface="Courier New"/>
              </a:rPr>
              <a:t>correctXYZ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spc="-5" dirty="0">
                <a:latin typeface="Courier New"/>
                <a:cs typeface="Courier New"/>
              </a:rPr>
              <a:t>convertXYZ</a:t>
            </a:r>
            <a:r>
              <a:rPr sz="1800" spc="-70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and </a:t>
            </a:r>
            <a:r>
              <a:rPr sz="1800" spc="-5" dirty="0">
                <a:latin typeface="Courier New"/>
                <a:cs typeface="Courier New"/>
              </a:rPr>
              <a:t>fullXYZ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2924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Our </a:t>
            </a:r>
            <a:r>
              <a:rPr sz="2400" spc="-5" dirty="0"/>
              <a:t>attempt </a:t>
            </a:r>
            <a:r>
              <a:rPr sz="2400" dirty="0"/>
              <a:t>to solve</a:t>
            </a:r>
            <a:r>
              <a:rPr sz="2400" spc="-80" dirty="0"/>
              <a:t> </a:t>
            </a:r>
            <a:r>
              <a:rPr sz="2400" spc="5" dirty="0"/>
              <a:t>it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04812" y="776288"/>
            <a:ext cx="8480742" cy="5472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131390" y="6399276"/>
            <a:ext cx="158178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250" y="1344176"/>
            <a:ext cx="3250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The </a:t>
            </a:r>
            <a:r>
              <a:rPr lang="en-CA" sz="2400" dirty="0" err="1"/>
              <a:t>MADRaT</a:t>
            </a:r>
            <a:r>
              <a:rPr lang="en-CA" sz="2400" dirty="0"/>
              <a:t> framework</a:t>
            </a:r>
            <a:endParaRPr lang="de-DE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5661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Advanced: Create MADRaT-based R-package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3352" y="897876"/>
            <a:ext cx="8537575" cy="236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6350">
              <a:lnSpc>
                <a:spcPct val="106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15" dirty="0">
                <a:latin typeface="Arial"/>
                <a:cs typeface="Arial"/>
              </a:rPr>
              <a:t>following lines </a:t>
            </a:r>
            <a:r>
              <a:rPr sz="2000" spc="-1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code </a:t>
            </a:r>
            <a:r>
              <a:rPr sz="2000" spc="-10" dirty="0">
                <a:latin typeface="Arial"/>
                <a:cs typeface="Arial"/>
              </a:rPr>
              <a:t>should be added as </a:t>
            </a:r>
            <a:r>
              <a:rPr sz="2000" spc="-5" dirty="0">
                <a:latin typeface="Courier New"/>
                <a:cs typeface="Courier New"/>
              </a:rPr>
              <a:t>madrat.R </a:t>
            </a:r>
            <a:r>
              <a:rPr sz="2000" spc="-10" dirty="0">
                <a:latin typeface="Arial"/>
                <a:cs typeface="Arial"/>
              </a:rPr>
              <a:t>to the R folder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of  the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package:</a:t>
            </a:r>
            <a:endParaRPr sz="20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1560"/>
              </a:spcBef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###</a:t>
            </a:r>
            <a:r>
              <a:rPr sz="140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madrat.R</a:t>
            </a:r>
            <a:endParaRPr sz="14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#' @importFrom madrat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 vcat</a:t>
            </a:r>
            <a:endParaRPr sz="1400">
              <a:latin typeface="Courier New"/>
              <a:cs typeface="Courier New"/>
            </a:endParaRPr>
          </a:p>
          <a:p>
            <a:pPr marL="226060" indent="-213360">
              <a:lnSpc>
                <a:spcPct val="100000"/>
              </a:lnSpc>
              <a:buChar char="&gt;"/>
              <a:tabLst>
                <a:tab pos="226695" algn="l"/>
              </a:tabLst>
            </a:pP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.onLoad &lt;- </a:t>
            </a: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function(libname,</a:t>
            </a:r>
            <a:r>
              <a:rPr sz="1400" spc="1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pkgname){</a:t>
            </a:r>
            <a:endParaRPr sz="1400">
              <a:latin typeface="Courier New"/>
              <a:cs typeface="Courier New"/>
            </a:endParaRPr>
          </a:p>
          <a:p>
            <a:pPr marL="226060" indent="-213995">
              <a:lnSpc>
                <a:spcPct val="100000"/>
              </a:lnSpc>
              <a:buChar char="&gt;"/>
              <a:tabLst>
                <a:tab pos="226695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madrat::setConfig(packages=c(madrat::getConfig("packages"),pkgname),</a:t>
            </a:r>
            <a:endParaRPr sz="1400">
              <a:latin typeface="Courier New"/>
              <a:cs typeface="Courier New"/>
            </a:endParaRPr>
          </a:p>
          <a:p>
            <a:pPr marL="2054860">
              <a:lnSpc>
                <a:spcPct val="100000"/>
              </a:lnSpc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.cfgchecks=FALSE,</a:t>
            </a:r>
            <a:r>
              <a:rPr sz="140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.verbose=FALSE)</a:t>
            </a:r>
            <a:endParaRPr sz="1400">
              <a:latin typeface="Courier New"/>
              <a:cs typeface="Courier New"/>
            </a:endParaRPr>
          </a:p>
          <a:p>
            <a:pPr marL="225425" indent="-213360">
              <a:lnSpc>
                <a:spcPct val="100000"/>
              </a:lnSpc>
              <a:buChar char="&gt;"/>
              <a:tabLst>
                <a:tab pos="226060" algn="l"/>
              </a:tabLst>
            </a:pP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#create an own warning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function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which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redirects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calls to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vcat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(package</a:t>
            </a:r>
            <a:r>
              <a:rPr sz="1400" spc="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internal)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3949" y="3279337"/>
          <a:ext cx="8251825" cy="1053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198">
                <a:tc>
                  <a:txBody>
                    <a:bodyPr/>
                    <a:lstStyle/>
                    <a:p>
                      <a:pPr marL="31750">
                        <a:lnSpc>
                          <a:spcPts val="1440"/>
                        </a:lnSpc>
                      </a:pPr>
                      <a:r>
                        <a:rPr sz="140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40"/>
                        </a:lnSpc>
                      </a:pPr>
                      <a:r>
                        <a:rPr sz="1400" spc="-5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warning </a:t>
                      </a:r>
                      <a:r>
                        <a:rPr sz="140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&lt;- </a:t>
                      </a:r>
                      <a:r>
                        <a:rPr sz="1400" spc="-1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function(...)</a:t>
                      </a:r>
                      <a:r>
                        <a:rPr sz="1400" spc="5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vcat(0,...)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create a own stop </a:t>
                      </a: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function </a:t>
                      </a: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which </a:t>
                      </a: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redirects </a:t>
                      </a: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calls</a:t>
                      </a:r>
                      <a:r>
                        <a:rPr sz="1400" spc="-4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stop (package</a:t>
                      </a:r>
                      <a:r>
                        <a:rPr sz="1400" spc="-8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internal)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8288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78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sz="140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sz="1400" spc="-5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stop &lt;- </a:t>
                      </a:r>
                      <a:r>
                        <a:rPr sz="1400" spc="-1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function(...) vcat(-1,...)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78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sz="140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create an </a:t>
                      </a:r>
                      <a:r>
                        <a:rPr sz="1400" spc="-1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own </a:t>
                      </a: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cat </a:t>
                      </a: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function </a:t>
                      </a: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which </a:t>
                      </a: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redirects </a:t>
                      </a: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calls to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490"/>
                        </a:lnSpc>
                      </a:pP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cat (package</a:t>
                      </a:r>
                      <a:r>
                        <a:rPr sz="1400" spc="-6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internal)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820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sz="140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sz="1400" spc="-5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cat &lt;- </a:t>
                      </a:r>
                      <a:r>
                        <a:rPr sz="1400" spc="-1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function(...)</a:t>
                      </a:r>
                      <a:r>
                        <a:rPr sz="1400" spc="15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vcat(1,...)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7434" y="4808835"/>
            <a:ext cx="7157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Courier New"/>
                <a:cs typeface="Courier New"/>
              </a:rPr>
              <a:t>.onLoad </a:t>
            </a:r>
            <a:r>
              <a:rPr sz="1800" dirty="0">
                <a:latin typeface="Arial"/>
                <a:cs typeface="Arial"/>
              </a:rPr>
              <a:t>- the </a:t>
            </a:r>
            <a:r>
              <a:rPr sz="1800" spc="5" dirty="0">
                <a:latin typeface="Arial"/>
                <a:cs typeface="Arial"/>
              </a:rPr>
              <a:t>package </a:t>
            </a:r>
            <a:r>
              <a:rPr sz="1800" dirty="0">
                <a:latin typeface="Arial"/>
                <a:cs typeface="Arial"/>
              </a:rPr>
              <a:t>is linked to madrat as soon as it is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loaded.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2924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Our </a:t>
            </a:r>
            <a:r>
              <a:rPr sz="2400" spc="-5" dirty="0"/>
              <a:t>attempt </a:t>
            </a:r>
            <a:r>
              <a:rPr sz="2400" dirty="0"/>
              <a:t>to solve</a:t>
            </a:r>
            <a:r>
              <a:rPr sz="2400" spc="-80" dirty="0"/>
              <a:t> </a:t>
            </a:r>
            <a:r>
              <a:rPr sz="2400" spc="5" dirty="0"/>
              <a:t>it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974725" y="1124743"/>
            <a:ext cx="7192962" cy="950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4725" y="2747997"/>
            <a:ext cx="7192962" cy="985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4725" y="4343400"/>
            <a:ext cx="7192962" cy="10248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299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The </a:t>
            </a:r>
            <a:r>
              <a:rPr sz="2400" spc="-5" dirty="0"/>
              <a:t>derived</a:t>
            </a:r>
            <a:r>
              <a:rPr sz="2400" spc="-95" dirty="0"/>
              <a:t> </a:t>
            </a:r>
            <a:r>
              <a:rPr sz="2400" dirty="0"/>
              <a:t>framework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1096332" y="980732"/>
            <a:ext cx="7580630" cy="2304415"/>
            <a:chOff x="1096332" y="980732"/>
            <a:chExt cx="7580630" cy="2304415"/>
          </a:xfrm>
        </p:grpSpPr>
        <p:sp>
          <p:nvSpPr>
            <p:cNvPr id="4" name="object 4"/>
            <p:cNvSpPr/>
            <p:nvPr/>
          </p:nvSpPr>
          <p:spPr>
            <a:xfrm>
              <a:off x="1096332" y="1326291"/>
              <a:ext cx="6949748" cy="16840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47859" y="980732"/>
              <a:ext cx="5328920" cy="2304415"/>
            </a:xfrm>
            <a:custGeom>
              <a:avLst/>
              <a:gdLst/>
              <a:ahLst/>
              <a:cxnLst/>
              <a:rect l="l" t="t" r="r" b="b"/>
              <a:pathLst>
                <a:path w="5328920" h="2304415">
                  <a:moveTo>
                    <a:pt x="5328589" y="0"/>
                  </a:moveTo>
                  <a:lnTo>
                    <a:pt x="0" y="0"/>
                  </a:lnTo>
                  <a:lnTo>
                    <a:pt x="0" y="2304249"/>
                  </a:lnTo>
                  <a:lnTo>
                    <a:pt x="5328589" y="2304249"/>
                  </a:lnTo>
                  <a:lnTo>
                    <a:pt x="5328589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6363" y="3884923"/>
            <a:ext cx="73717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Download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lang="en-CA" sz="2400" dirty="0">
                <a:latin typeface="Arial"/>
                <a:cs typeface="Arial"/>
              </a:rPr>
              <a:t> (</a:t>
            </a:r>
            <a:r>
              <a:rPr lang="en-CA" sz="2400" dirty="0" err="1">
                <a:latin typeface="Arial"/>
                <a:cs typeface="Arial"/>
              </a:rPr>
              <a:t>downloadSource</a:t>
            </a:r>
            <a:r>
              <a:rPr lang="en-CA" sz="2400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Read data and </a:t>
            </a:r>
            <a:r>
              <a:rPr sz="2400" spc="-5" dirty="0">
                <a:latin typeface="Arial"/>
                <a:cs typeface="Arial"/>
              </a:rPr>
              <a:t>convert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standardized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format</a:t>
            </a:r>
            <a:endParaRPr sz="24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Bring </a:t>
            </a:r>
            <a:r>
              <a:rPr sz="2400" dirty="0">
                <a:latin typeface="Arial"/>
                <a:cs typeface="Arial"/>
              </a:rPr>
              <a:t>data to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lang="en-CA" sz="2400" spc="-5" dirty="0">
                <a:latin typeface="Arial"/>
                <a:cs typeface="Arial"/>
              </a:rPr>
              <a:t>desired regional resolution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299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The </a:t>
            </a:r>
            <a:r>
              <a:rPr sz="2400" spc="-5" dirty="0"/>
              <a:t>derived</a:t>
            </a:r>
            <a:r>
              <a:rPr sz="2400" spc="-95" dirty="0"/>
              <a:t> </a:t>
            </a:r>
            <a:r>
              <a:rPr sz="2400" dirty="0"/>
              <a:t>framework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539546" y="959027"/>
            <a:ext cx="7920990" cy="2542540"/>
            <a:chOff x="539546" y="959027"/>
            <a:chExt cx="7920990" cy="2542540"/>
          </a:xfrm>
        </p:grpSpPr>
        <p:sp>
          <p:nvSpPr>
            <p:cNvPr id="4" name="object 4"/>
            <p:cNvSpPr/>
            <p:nvPr/>
          </p:nvSpPr>
          <p:spPr>
            <a:xfrm>
              <a:off x="1096332" y="1326291"/>
              <a:ext cx="6949748" cy="16840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9546" y="959027"/>
              <a:ext cx="7920990" cy="2542540"/>
            </a:xfrm>
            <a:custGeom>
              <a:avLst/>
              <a:gdLst/>
              <a:ahLst/>
              <a:cxnLst/>
              <a:rect l="l" t="t" r="r" b="b"/>
              <a:pathLst>
                <a:path w="7920990" h="2542540">
                  <a:moveTo>
                    <a:pt x="2592286" y="237718"/>
                  </a:moveTo>
                  <a:lnTo>
                    <a:pt x="0" y="237718"/>
                  </a:lnTo>
                  <a:lnTo>
                    <a:pt x="0" y="2541981"/>
                  </a:lnTo>
                  <a:lnTo>
                    <a:pt x="2592286" y="2541981"/>
                  </a:lnTo>
                  <a:lnTo>
                    <a:pt x="2592286" y="237718"/>
                  </a:lnTo>
                  <a:close/>
                </a:path>
                <a:path w="7920990" h="2542540">
                  <a:moveTo>
                    <a:pt x="7920888" y="0"/>
                  </a:moveTo>
                  <a:lnTo>
                    <a:pt x="5328602" y="0"/>
                  </a:lnTo>
                  <a:lnTo>
                    <a:pt x="5328602" y="2304250"/>
                  </a:lnTo>
                  <a:lnTo>
                    <a:pt x="7920888" y="2304250"/>
                  </a:lnTo>
                  <a:lnTo>
                    <a:pt x="7920888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6363" y="3884923"/>
            <a:ext cx="67659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Calculate required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</a:p>
          <a:p>
            <a:pPr marL="927100" lvl="1" indent="-457834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latin typeface="Arial"/>
                <a:cs typeface="Arial"/>
              </a:rPr>
              <a:t>Filtering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</a:p>
          <a:p>
            <a:pPr marL="927100" lvl="1" indent="-457834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latin typeface="Arial"/>
                <a:cs typeface="Arial"/>
              </a:rPr>
              <a:t>Merging </a:t>
            </a:r>
            <a:r>
              <a:rPr sz="2400" dirty="0">
                <a:latin typeface="Arial"/>
                <a:cs typeface="Arial"/>
              </a:rPr>
              <a:t>of data </a:t>
            </a:r>
            <a:r>
              <a:rPr sz="2400" spc="5" dirty="0">
                <a:latin typeface="Arial"/>
                <a:cs typeface="Arial"/>
              </a:rPr>
              <a:t>from </a:t>
            </a:r>
            <a:r>
              <a:rPr sz="2400" dirty="0">
                <a:latin typeface="Arial"/>
                <a:cs typeface="Arial"/>
              </a:rPr>
              <a:t>different data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sources</a:t>
            </a:r>
          </a:p>
          <a:p>
            <a:pPr marL="927100" lvl="1" indent="-457834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latin typeface="Arial"/>
                <a:cs typeface="Arial"/>
              </a:rPr>
              <a:t>Data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harmonization</a:t>
            </a: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Provide </a:t>
            </a:r>
            <a:r>
              <a:rPr sz="2400" dirty="0">
                <a:latin typeface="Arial"/>
                <a:cs typeface="Arial"/>
              </a:rPr>
              <a:t>spatial </a:t>
            </a:r>
            <a:r>
              <a:rPr sz="2400" spc="-5" dirty="0">
                <a:latin typeface="Arial"/>
                <a:cs typeface="Arial"/>
              </a:rPr>
              <a:t>aggregation (e.g.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weights)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299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The </a:t>
            </a:r>
            <a:r>
              <a:rPr sz="2400" spc="-5" dirty="0"/>
              <a:t>derived</a:t>
            </a:r>
            <a:r>
              <a:rPr sz="2400" spc="-95" dirty="0"/>
              <a:t> </a:t>
            </a:r>
            <a:r>
              <a:rPr sz="2400" dirty="0"/>
              <a:t>framework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467537" y="980732"/>
            <a:ext cx="7578725" cy="2304415"/>
            <a:chOff x="467537" y="980732"/>
            <a:chExt cx="7578725" cy="2304415"/>
          </a:xfrm>
        </p:grpSpPr>
        <p:sp>
          <p:nvSpPr>
            <p:cNvPr id="4" name="object 4"/>
            <p:cNvSpPr/>
            <p:nvPr/>
          </p:nvSpPr>
          <p:spPr>
            <a:xfrm>
              <a:off x="1096332" y="1326291"/>
              <a:ext cx="6949748" cy="16840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7537" y="980732"/>
              <a:ext cx="5328920" cy="2304415"/>
            </a:xfrm>
            <a:custGeom>
              <a:avLst/>
              <a:gdLst/>
              <a:ahLst/>
              <a:cxnLst/>
              <a:rect l="l" t="t" r="r" b="b"/>
              <a:pathLst>
                <a:path w="5328920" h="2304415">
                  <a:moveTo>
                    <a:pt x="5328589" y="0"/>
                  </a:moveTo>
                  <a:lnTo>
                    <a:pt x="0" y="0"/>
                  </a:lnTo>
                  <a:lnTo>
                    <a:pt x="0" y="2304249"/>
                  </a:lnTo>
                  <a:lnTo>
                    <a:pt x="5328589" y="2304249"/>
                  </a:lnTo>
                  <a:lnTo>
                    <a:pt x="5328589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6363" y="3884923"/>
            <a:ext cx="6099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Collecting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sets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Coordinate </a:t>
            </a:r>
            <a:r>
              <a:rPr sz="2400" spc="-5" dirty="0">
                <a:latin typeface="Arial"/>
                <a:cs typeface="Arial"/>
              </a:rPr>
              <a:t>packaging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aggregated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299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The </a:t>
            </a:r>
            <a:r>
              <a:rPr sz="2400" spc="-5" dirty="0"/>
              <a:t>derived</a:t>
            </a:r>
            <a:r>
              <a:rPr sz="2400" spc="-95" dirty="0"/>
              <a:t> </a:t>
            </a:r>
            <a:r>
              <a:rPr sz="2400" dirty="0"/>
              <a:t>framework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146300" y="0"/>
            <a:ext cx="484981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299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The </a:t>
            </a:r>
            <a:r>
              <a:rPr sz="2400" spc="-5" dirty="0"/>
              <a:t>derived</a:t>
            </a:r>
            <a:r>
              <a:rPr sz="2400" spc="-95" dirty="0"/>
              <a:t> </a:t>
            </a:r>
            <a:r>
              <a:rPr sz="2400" dirty="0"/>
              <a:t>framework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132244" y="0"/>
            <a:ext cx="4864100" cy="6858000"/>
            <a:chOff x="2132244" y="0"/>
            <a:chExt cx="4864100" cy="6858000"/>
          </a:xfrm>
        </p:grpSpPr>
        <p:sp>
          <p:nvSpPr>
            <p:cNvPr id="4" name="object 4"/>
            <p:cNvSpPr/>
            <p:nvPr/>
          </p:nvSpPr>
          <p:spPr>
            <a:xfrm>
              <a:off x="2146300" y="0"/>
              <a:ext cx="4849812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2244" y="1052741"/>
              <a:ext cx="1791674" cy="12961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71800" y="3068959"/>
              <a:ext cx="1791682" cy="12961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2431</Words>
  <Application>Microsoft Office PowerPoint</Application>
  <PresentationFormat>On-screen Show (4:3)</PresentationFormat>
  <Paragraphs>438</Paragraphs>
  <Slides>30</Slides>
  <Notes>1</Notes>
  <HiddenSlides>15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5" baseType="lpstr">
      <vt:lpstr>FontAwesome</vt:lpstr>
      <vt:lpstr>Helvetica Light</vt:lpstr>
      <vt:lpstr>Menlo</vt:lpstr>
      <vt:lpstr>Arial</vt:lpstr>
      <vt:lpstr>Bahnschrift SemiBold</vt:lpstr>
      <vt:lpstr>Bahnschrift SemiLight</vt:lpstr>
      <vt:lpstr>Calibri</vt:lpstr>
      <vt:lpstr>Courier New</vt:lpstr>
      <vt:lpstr>Helvetica</vt:lpstr>
      <vt:lpstr>Source Sans Pro</vt:lpstr>
      <vt:lpstr>Source Sans Pro Light</vt:lpstr>
      <vt:lpstr>Source Sans Pro Semibold</vt:lpstr>
      <vt:lpstr>Times New Roman</vt:lpstr>
      <vt:lpstr>Office Theme</vt:lpstr>
      <vt:lpstr>White</vt:lpstr>
      <vt:lpstr>Bringing structure into data processing  work-flows for MAgPIE</vt:lpstr>
      <vt:lpstr>The problem</vt:lpstr>
      <vt:lpstr>Our attempt to solve it</vt:lpstr>
      <vt:lpstr>Our attempt to solve it</vt:lpstr>
      <vt:lpstr>The derived framework</vt:lpstr>
      <vt:lpstr>The derived framework</vt:lpstr>
      <vt:lpstr>The derived framework</vt:lpstr>
      <vt:lpstr>The derived framework</vt:lpstr>
      <vt:lpstr>The derived framework</vt:lpstr>
      <vt:lpstr>The derived framework</vt:lpstr>
      <vt:lpstr>Unanticipated side effects</vt:lpstr>
      <vt:lpstr>MADRaT</vt:lpstr>
      <vt:lpstr>Magclass Objects</vt:lpstr>
      <vt:lpstr>MADRaT Cheat Sheet library(madrat)</vt:lpstr>
      <vt:lpstr>mrtutorial</vt:lpstr>
      <vt:lpstr>PowerPoint Presentation</vt:lpstr>
      <vt:lpstr>Magclass Exercise</vt:lpstr>
      <vt:lpstr>PowerPoint Presentation</vt:lpstr>
      <vt:lpstr>PowerPoint Presentation</vt:lpstr>
      <vt:lpstr>MADRaT Workshop</vt:lpstr>
      <vt:lpstr>MADRaT Workshop - Software requirements</vt:lpstr>
      <vt:lpstr>MADRaT Workshop – Setup</vt:lpstr>
      <vt:lpstr>MADRaT components: downloadSource()</vt:lpstr>
      <vt:lpstr>MADRaT components: readSource()</vt:lpstr>
      <vt:lpstr>MADRaT components: readSource()</vt:lpstr>
      <vt:lpstr>MADRaT components: readSource() III/III</vt:lpstr>
      <vt:lpstr>MADRaT components: calcOutput()</vt:lpstr>
      <vt:lpstr>MADRaT components: retrieveData()</vt:lpstr>
      <vt:lpstr>Use own functions with MADRaT</vt:lpstr>
      <vt:lpstr>Advanced: Create MADRaT-based R-package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. .</dc:creator>
  <cp:lastModifiedBy>David Chen</cp:lastModifiedBy>
  <cp:revision>20</cp:revision>
  <dcterms:created xsi:type="dcterms:W3CDTF">2020-12-10T08:02:15Z</dcterms:created>
  <dcterms:modified xsi:type="dcterms:W3CDTF">2025-06-17T12:49:41Z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2019-09-19T00:00:00Z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2020-12-10T00:00:00Z</vt:filetime>
  </property>
</Properties>
</file>