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E5C1-43FB-4123-A2EF-E6BA2CE571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AA930-B48A-4CD3-BE25-9F8DF9671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14FB9-C9B0-452F-AA4F-30C2C9E26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9021-0823-49F9-A73A-C87F12C6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F99E4-2A2E-40A4-B58B-B89D3E78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97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96F1-CE73-4174-80CF-00B4EB50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AD1D0-F7C0-4B2F-931F-01CCE508E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AD2ED-6DD3-435C-A7B2-5A81201FC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035F2-4359-47FA-846E-8D53CF0E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8A69E-313E-4D9C-BB81-F9C19A66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5334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DE4E46-44AC-4643-A1A2-51B2CA3B7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FD1A7-B63A-41CF-9595-081DD5995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C5F7C-FD01-4977-8DF8-E813D986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A447B-BD81-4449-B96B-AA807529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7E7DB-EDEF-4169-A01B-CC0344AC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443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EA21-E21D-463B-8CB4-B7A728F60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4757F-0DDA-44AE-8871-84948C236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2C82B-2F6C-418D-92AE-01980847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65997-8F1B-4D32-8416-FA2353166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5DEC9-B7F3-4F52-B7F3-7D1DAB588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5509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E451-4338-448F-A2AD-748B0EA4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F95C7-D5CB-454B-859A-567C897C3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D342-BBB4-43CF-9DE4-7E47E390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EB668-5B49-47B3-BADA-08865DE6C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3470-6417-4D24-9E3C-7293C5943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0778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C91D1-B171-4B0D-B788-1E83B247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7AE7D-7FB8-47AB-AEE8-65B067FB1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7545A-77BD-42CB-830D-15EFC7EBC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47C0E-D91F-451E-B049-195CB9C7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6CB62-056D-48C8-888B-2443C1B6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1EBF6-6C4F-492A-81E9-B174BBC9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685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247A-4518-44A8-BB3F-CB0428AC2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0D46A-8A59-4C14-BB8B-4789B3382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4F7AC-419A-45A6-991F-AD8E9CC7C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B3438-41D8-480D-BFF0-8311DB965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755253-5681-40C3-99CA-2C69386568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F285BF-A19A-4F22-A9C2-27AAB6C0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4434-F53E-480D-8A88-55AB1E6A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6C4B1C-7E56-4986-8AA8-5A6C6481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8030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B68B9-6130-4188-AF8C-6D0C843D6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46FBA9-C993-4458-A5F6-D24E3F2B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F96A7-806A-4C3F-B538-713EC0D81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81F314-DACB-4607-9505-631D45E7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1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AC552-99D1-465A-B665-CF340F96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51F8A-13E8-4799-B318-394616A1A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1F843-876C-469C-AE28-0B1E198B8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3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E9FA0-D573-4EF2-BF23-55D83CDA5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CECD3-95EF-4E93-96DE-84467C713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3D9EB-3684-4B10-87F4-7E14CBCD5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D7CA0-2713-48C3-86F4-1E6B3EF0D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FD99-BAD9-4ADC-870B-7D5FA4B7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3FEA9-1A20-4F1F-BFD1-6F0F21AD9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19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586F-C721-422F-8CB0-6F3D122F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EB160-5590-46CA-BA07-5F87ABABC6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3254E-332D-4629-A001-4A3A6110D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BC515-2855-483E-82A1-51718A47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321E6-0CEF-4919-A2AC-8055A113D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011A0-E761-4C7D-9A93-C430E898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776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84C92A-A8DE-44E3-86A8-E2DB5D19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51C18-1A64-4E68-9E4B-7DD6EDE5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A3D61-5641-4A0D-9471-22BFDD6E7F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1FADC-E1C8-440E-B5B4-59DD9E4250DE}" type="datetimeFigureOut">
              <a:rPr lang="en-AU" smtClean="0"/>
              <a:t>17/12/2021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1045-F7CC-4855-8974-74147E778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7C942-CBE1-44A9-BFBE-ECEECFEBDE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6D8E0-9A08-4792-922A-028805A5051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805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BBFB-DFE3-441D-8F68-F54D74493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020" y="137160"/>
            <a:ext cx="9364980" cy="3372803"/>
          </a:xfrm>
        </p:spPr>
        <p:txBody>
          <a:bodyPr>
            <a:normAutofit/>
          </a:bodyPr>
          <a:lstStyle/>
          <a:p>
            <a:r>
              <a:rPr lang="en-AU" dirty="0"/>
              <a:t>Self-Supervised Denoising for 3-Dimensional Medical (MRI)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7A3B-5F93-402E-B874-DF20956DCB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Nimish Magre and </a:t>
            </a:r>
            <a:r>
              <a:rPr lang="en-AU" dirty="0" err="1"/>
              <a:t>Rushabh</a:t>
            </a:r>
            <a:r>
              <a:rPr lang="en-AU" dirty="0"/>
              <a:t> </a:t>
            </a:r>
            <a:r>
              <a:rPr lang="en-AU" dirty="0" err="1"/>
              <a:t>Fegade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82712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D566E-CF3B-4C0F-A65B-78286C88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Visual Results over 20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2290C-51C2-4B19-B45E-1CA53E4C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" name="Picture 3" descr="A black and white image of a skull&#10;&#10;Description automatically generated with low confidence">
            <a:extLst>
              <a:ext uri="{FF2B5EF4-FFF2-40B4-BE49-F238E27FC236}">
                <a16:creationId xmlns:a16="http://schemas.microsoft.com/office/drawing/2014/main" id="{33C7C433-80C3-48C1-B882-57E056ABB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478" y="2328545"/>
            <a:ext cx="2700655" cy="2700655"/>
          </a:xfrm>
          <a:prstGeom prst="rect">
            <a:avLst/>
          </a:prstGeom>
        </p:spPr>
      </p:pic>
      <p:pic>
        <p:nvPicPr>
          <p:cNvPr id="5" name="Picture 4" descr="A picture containing text, image&#10;&#10;Description automatically generated">
            <a:extLst>
              <a:ext uri="{FF2B5EF4-FFF2-40B4-BE49-F238E27FC236}">
                <a16:creationId xmlns:a16="http://schemas.microsoft.com/office/drawing/2014/main" id="{6C18CFBC-8F9C-4350-B692-94871ED2B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097" y="2328544"/>
            <a:ext cx="2700656" cy="2700656"/>
          </a:xfrm>
          <a:prstGeom prst="rect">
            <a:avLst/>
          </a:prstGeom>
        </p:spPr>
      </p:pic>
      <p:pic>
        <p:nvPicPr>
          <p:cNvPr id="6" name="Content Placeholder 104" descr="A picture containing text&#10;&#10;Description automatically generated">
            <a:extLst>
              <a:ext uri="{FF2B5EF4-FFF2-40B4-BE49-F238E27FC236}">
                <a16:creationId xmlns:a16="http://schemas.microsoft.com/office/drawing/2014/main" id="{F744D3EB-A8C1-475D-B2C2-07DD3D6B6E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718" y="2328545"/>
            <a:ext cx="2700656" cy="2700656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48997CA4-88C2-4DBA-B235-84D1A6EFB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303" y="2328544"/>
            <a:ext cx="2700656" cy="2700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B9E61-B596-49B8-9168-F2010F1FACA4}"/>
              </a:ext>
            </a:extLst>
          </p:cNvPr>
          <p:cNvSpPr txBox="1"/>
          <p:nvPr/>
        </p:nvSpPr>
        <p:spPr>
          <a:xfrm>
            <a:off x="-40005" y="5236170"/>
            <a:ext cx="1206612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dirty="0"/>
              <a:t>EPOCH:        1,000                                   10,000                                15,000                             20,000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5372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5C905-D6E0-4D07-B980-EE49D511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U" dirty="0"/>
              <a:t>Numerical Results (Peak Signal to Noise Ratio)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34DFD0A-0766-4CFC-96BA-2762DF0DD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7583862"/>
              </p:ext>
            </p:extLst>
          </p:nvPr>
        </p:nvGraphicFramePr>
        <p:xfrm>
          <a:off x="1552575" y="1928495"/>
          <a:ext cx="42024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068727052"/>
                    </a:ext>
                  </a:extLst>
                </a:gridCol>
                <a:gridCol w="2101215">
                  <a:extLst>
                    <a:ext uri="{9D8B030D-6E8A-4147-A177-3AD203B41FA5}">
                      <a16:colId xmlns:a16="http://schemas.microsoft.com/office/drawing/2014/main" val="54241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Epoch (1000s)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PSNR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8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7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8974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40B5944-809B-4E0F-AFD1-2259CFBBFD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5884447"/>
              </p:ext>
            </p:extLst>
          </p:nvPr>
        </p:nvGraphicFramePr>
        <p:xfrm>
          <a:off x="6151245" y="1928495"/>
          <a:ext cx="420243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215">
                  <a:extLst>
                    <a:ext uri="{9D8B030D-6E8A-4147-A177-3AD203B41FA5}">
                      <a16:colId xmlns:a16="http://schemas.microsoft.com/office/drawing/2014/main" val="1068727052"/>
                    </a:ext>
                  </a:extLst>
                </a:gridCol>
                <a:gridCol w="2101215">
                  <a:extLst>
                    <a:ext uri="{9D8B030D-6E8A-4147-A177-3AD203B41FA5}">
                      <a16:colId xmlns:a16="http://schemas.microsoft.com/office/drawing/2014/main" val="54241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Epoch (1000s)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PSNR (dB)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187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32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39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054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62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6528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692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22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72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048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20.82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85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7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AA7-63A0-400B-9341-FE7C9CB3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F0CD7-1C2F-4651-8773-4C7672003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Run the model for higher number of epochs</a:t>
            </a:r>
          </a:p>
          <a:p>
            <a:r>
              <a:rPr lang="en-AU" dirty="0"/>
              <a:t>Add robustness to the model through data augmentation before forward pass</a:t>
            </a:r>
          </a:p>
          <a:p>
            <a:r>
              <a:rPr lang="en-AU" dirty="0"/>
              <a:t>Make use of matrix completion techniques from convex optimization tasks to improve on loss function</a:t>
            </a:r>
          </a:p>
          <a:p>
            <a:r>
              <a:rPr lang="en-AU" dirty="0"/>
              <a:t>Comparison with results from supervised Neural Networks such as GANs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759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544C-E148-44B7-8190-279B2B33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6340-0DFE-48B9-8402-69014524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Batson, J. and Royer, L., 2019, May. Noise2self: Blind denoising by self-supervision.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Conference on Machine Learning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524-533). PMLR.</a:t>
            </a:r>
            <a:endParaRPr lang="en-AU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Krull, A., </a:t>
            </a:r>
            <a:r>
              <a:rPr lang="en-AU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Vičar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Prakash, M., Lalit, M. and Jug, F., 2020. Probabilistic noise2void: Unsupervised content-aware denoising.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Frontiers in Computer Science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p.5.</a:t>
            </a:r>
            <a:endParaRPr lang="en-AU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Quan, Y., Chen, M., Pang, T. and Ji, H., 2020. Self2self with dropout: Learning self-supervised denoising from single image. In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IEEE/CVF Conference on Computer Vision and Pattern Recognition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1890-1898).</a:t>
            </a:r>
          </a:p>
          <a:p>
            <a:pPr marL="514350" indent="-514350">
              <a:buFont typeface="+mj-lt"/>
              <a:buAutoNum type="arabicPeriod"/>
            </a:pP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Liu, G., Reda, F.A., Shih, K.J., Wang, T.C., Tao, A. and Catanzaro, B., 2018. Image inpainting for irregular holes using partial convolutions. In </a:t>
            </a:r>
            <a:r>
              <a:rPr lang="en-AU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the European Conference on Computer Vision (ECCV)</a:t>
            </a:r>
            <a:r>
              <a:rPr lang="en-AU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85-100).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383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A9DE-83D0-49D7-BE4F-6B7B9F9B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82B1D-8621-45A5-8086-64DE6F66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Problem Statement and Motivation</a:t>
            </a:r>
          </a:p>
          <a:p>
            <a:r>
              <a:rPr lang="en-AU" dirty="0"/>
              <a:t>Self-Supervised Denoising for 3D medical data</a:t>
            </a:r>
          </a:p>
          <a:p>
            <a:r>
              <a:rPr lang="en-AU" dirty="0"/>
              <a:t>Empirical Results</a:t>
            </a:r>
          </a:p>
          <a:p>
            <a:r>
              <a:rPr lang="en-AU" dirty="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114158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AC96-043B-4642-BAC6-74F7A5C7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Problem Statement and 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D980E-7724-413A-BC75-9C1C19002B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AU" dirty="0">
                    <a:latin typeface="Cambria Math" panose="02040503050406030204" pitchFamily="18" charset="0"/>
                  </a:rPr>
                  <a:t>General Denoising Problem: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AU" sz="2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AU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−</m:t>
                    </m:r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AU" sz="2800" b="0" dirty="0">
                  <a:ea typeface="Cambria Math" panose="02040503050406030204" pitchFamily="18" charset="0"/>
                </a:endParaRPr>
              </a:p>
              <a:p>
                <a:r>
                  <a:rPr lang="en-AU" dirty="0"/>
                  <a:t>Time consuming and expensive to obtain sufficient training data for	     medical imaging tasks</a:t>
                </a:r>
                <a:endParaRPr lang="en-AU" b="0" dirty="0"/>
              </a:p>
              <a:p>
                <a:r>
                  <a:rPr lang="en-AU" dirty="0"/>
                  <a:t>Due to use of single image, overfitting is common and variance reduction is difficult</a:t>
                </a:r>
                <a:endParaRPr lang="en-AU" b="0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DD980E-7724-413A-BC75-9C1C19002B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29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C067DB-36D6-4443-92FA-5D020862F94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AU" dirty="0" smtClean="0"/>
                      <m:t>Self</m:t>
                    </m:r>
                    <m:r>
                      <m:rPr>
                        <m:nor/>
                      </m:rPr>
                      <a:rPr lang="en-AU" dirty="0" smtClean="0"/>
                      <m:t>−</m:t>
                    </m:r>
                    <m:r>
                      <m:rPr>
                        <m:nor/>
                      </m:rPr>
                      <a:rPr lang="en-AU" dirty="0" smtClean="0"/>
                      <m:t>Supervised</m:t>
                    </m:r>
                    <m:r>
                      <m:rPr>
                        <m:nor/>
                      </m:rPr>
                      <a:rPr lang="en-AU" dirty="0" smtClean="0"/>
                      <m:t> </m:t>
                    </m:r>
                    <m:r>
                      <m:rPr>
                        <m:nor/>
                      </m:rPr>
                      <a:rPr lang="en-AU" dirty="0" smtClean="0"/>
                      <m:t>Denoising</m:t>
                    </m:r>
                    <m:r>
                      <a:rPr lang="en-A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from a Single 3D Image using Dropout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C067DB-36D6-4443-92FA-5D020862F9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96314-511B-4026-9528-E95DD9F51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Motivated by previous work on denoising 2-dimensional images through self-supervised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𝑁𝑁𝑠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sup>
                    </m:sSup>
                  </m:oMath>
                </a14:m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296314-511B-4026-9528-E95DD9F51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54751BF-400A-4021-A047-5BADFAD6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744" y="2913995"/>
            <a:ext cx="9258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42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353B-0A82-432A-8260-0FC740A7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Architecture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68E13-740A-4E71-B3A3-8A7971FBA4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4340" y="1825625"/>
                <a:ext cx="1091946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AU" dirty="0"/>
                  <a:t>Initial 5 Encoder Blocks (EB:1-5):</a:t>
                </a:r>
              </a:p>
              <a:p>
                <a:pPr lvl="1"/>
                <a:r>
                  <a:rPr lang="en-AU" dirty="0" err="1"/>
                  <a:t>PConv</a:t>
                </a:r>
                <a14:m>
                  <m:oMath xmlns:m="http://schemas.openxmlformats.org/officeDocument/2006/math"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LReLU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Max-Pooling (receptive field -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en-AU" dirty="0"/>
                  <a:t>, stride – 2)</a:t>
                </a:r>
              </a:p>
              <a:p>
                <a:r>
                  <a:rPr lang="en-AU" dirty="0"/>
                  <a:t>Final Encoder Block (EB-6):</a:t>
                </a:r>
              </a:p>
              <a:p>
                <a:pPr lvl="1"/>
                <a:r>
                  <a:rPr lang="en-AU" dirty="0" err="1"/>
                  <a:t>Pconv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LReLU</a:t>
                </a:r>
              </a:p>
              <a:p>
                <a:pPr lvl="1"/>
                <a:r>
                  <a:rPr lang="en-AU" dirty="0"/>
                  <a:t>Encoder Output Size: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A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AU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32</m:t>
                        </m:r>
                      </m:den>
                    </m:f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48</m:t>
                    </m:r>
                  </m:oMath>
                </a14:m>
                <a:endParaRPr lang="en-AU" dirty="0"/>
              </a:p>
              <a:p>
                <a:r>
                  <a:rPr lang="en-AU" dirty="0"/>
                  <a:t>All EBs have 48 channels</a:t>
                </a:r>
              </a:p>
              <a:p>
                <a:r>
                  <a:rPr lang="en-AU" dirty="0"/>
                  <a:t>Initial 4 Decoder Blocks (DB:1-4):</a:t>
                </a:r>
              </a:p>
              <a:p>
                <a:pPr lvl="1"/>
                <a:r>
                  <a:rPr lang="en-AU" dirty="0" err="1"/>
                  <a:t>Upsampling</a:t>
                </a:r>
                <a:r>
                  <a:rPr lang="en-AU" dirty="0"/>
                  <a:t> layer (scale factor = 2)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Concatenation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2 Conv blocks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 LReLU</a:t>
                </a:r>
              </a:p>
              <a:p>
                <a:pPr lvl="1"/>
                <a:r>
                  <a:rPr lang="en-AU" dirty="0"/>
                  <a:t>96 output channels</a:t>
                </a:r>
              </a:p>
              <a:p>
                <a:r>
                  <a:rPr lang="en-AU" dirty="0"/>
                  <a:t>Final Decoder Block (DB-5):</a:t>
                </a:r>
              </a:p>
              <a:p>
                <a:pPr lvl="1"/>
                <a:r>
                  <a:rPr lang="en-AU" dirty="0"/>
                  <a:t>3 Dropout Conv Layers with Dropout (Channels: 96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64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32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A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AU" dirty="0"/>
                  <a:t>C=1)</a:t>
                </a:r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68E13-740A-4E71-B3A3-8A7971FBA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4340" y="1825625"/>
                <a:ext cx="10919460" cy="4351338"/>
              </a:xfrm>
              <a:blipFill>
                <a:blip r:embed="rId2"/>
                <a:stretch>
                  <a:fillRect l="-837" t="-2801" b="-16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77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CC350-DF02-463E-A704-56258B80B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AU" dirty="0"/>
              <a:t>Training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44EA5-B25B-4768-85A9-92FEA7C87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0150"/>
                <a:ext cx="10515600" cy="540639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AU" dirty="0"/>
                  <a:t>Using a paired set of Bernoulli-sampled instances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AU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AU" dirty="0"/>
                  <a:t> represents a binary vector with entries sampled using a Bernoulli Distribution</a:t>
                </a:r>
              </a:p>
              <a:p>
                <a:pPr lvl="1"/>
                <a:endParaRPr lang="en-AU" dirty="0"/>
              </a:p>
              <a:p>
                <a:r>
                  <a:rPr lang="en-AU" dirty="0"/>
                  <a:t>The network is trained to minimize the loss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nary>
                      </m:e>
                    </m:func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AU" dirty="0"/>
                  <a:t>, which is equivalent to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AU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||</m:t>
                            </m:r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e>
                        </m:nary>
                      </m:e>
                    </m:func>
                    <m:d>
                      <m:d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AU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AU" b="0" i="1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  <m:sub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AU" dirty="0"/>
              </a:p>
              <a:p>
                <a:pPr lvl="1"/>
                <a:r>
                  <a:rPr lang="en-AU" dirty="0"/>
                  <a:t>Therefore the loss fn. depends only on masked (dropped) pixel recovery</a:t>
                </a:r>
              </a:p>
              <a:p>
                <a:pPr marL="457200" lvl="1" indent="0">
                  <a:buNone/>
                </a:pPr>
                <a:endParaRPr lang="en-AU" dirty="0"/>
              </a:p>
              <a:p>
                <a:r>
                  <a:rPr lang="en-AU" dirty="0"/>
                  <a:t>Partial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Convolutio</m:t>
                    </m:r>
                    <m:sSup>
                      <m:s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AU" dirty="0"/>
                  <a:t> (</a:t>
                </a:r>
                <a:r>
                  <a:rPr lang="en-AU" dirty="0" err="1"/>
                  <a:t>Pconv</a:t>
                </a:r>
                <a:r>
                  <a:rPr lang="en-AU" dirty="0"/>
                  <a:t> layer): Applies masking such that the output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AU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AU" dirty="0"/>
                  <a:t>) depends on unmasked pixels</a:t>
                </a:r>
              </a:p>
              <a:p>
                <a:r>
                  <a:rPr lang="en-AU" dirty="0"/>
                  <a:t>Hence the output depends on unmasked pixels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AU" dirty="0"/>
                  <a:t>) whereas the loss function depends on masked pixels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AU" dirty="0"/>
                  <a:t>)</a:t>
                </a:r>
              </a:p>
              <a:p>
                <a:r>
                  <a:rPr lang="en-AU" dirty="0"/>
                  <a:t>Bernoulli Sampled instances are equivalent to introducing a dropout layer with probability defined by Bernoulli sampling probability </a:t>
                </a:r>
              </a:p>
              <a:p>
                <a:endParaRPr lang="en-AU" dirty="0"/>
              </a:p>
              <a:p>
                <a:pPr marL="0" indent="0" algn="ctr">
                  <a:buNone/>
                </a:pPr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E44EA5-B25B-4768-85A9-92FEA7C87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0150"/>
                <a:ext cx="10515600" cy="5406390"/>
              </a:xfrm>
              <a:blipFill>
                <a:blip r:embed="rId2"/>
                <a:stretch>
                  <a:fillRect l="-928" t="-2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811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A507F-52D9-419F-B41C-8FB0E9DB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Denoising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95791-C3CF-4EFD-A49C-7690F99E93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Using a set of Bernoulli-sampled instances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AU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AU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AU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AU" dirty="0"/>
                  <a:t> represents a binary vector with entries sampled using a Bernoulli Distribution</a:t>
                </a:r>
              </a:p>
              <a:p>
                <a:r>
                  <a:rPr lang="en-AU" dirty="0"/>
                  <a:t>A set of outputs from the decoder for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are obtained by:</a:t>
                </a:r>
              </a:p>
              <a:p>
                <a:pPr lvl="1"/>
                <a:r>
                  <a:rPr lang="en-AU" dirty="0"/>
                  <a:t>Considering multiple instances of the trained network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,……,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sSub>
                          <m:sSubPr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): </m:t>
                    </m:r>
                  </m:oMath>
                </a14:m>
                <a:r>
                  <a:rPr lang="en-AU" dirty="0"/>
                  <a:t>possible by keeping the dropout in Decoder Blocks during testing</a:t>
                </a:r>
              </a:p>
              <a:p>
                <a:pPr lvl="1"/>
                <a:r>
                  <a:rPr lang="en-AU" dirty="0"/>
                  <a:t>Multiple 3D outputs are recovered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……,</m:t>
                    </m:r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AU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AU" dirty="0"/>
                  <a:t>) and the average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dirty="0"/>
                  <a:t>) is considered to be the final output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295791-C3CF-4EFD-A49C-7690F99E93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293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BC31D-9929-43C4-8B92-A83EF694F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70" y="378366"/>
            <a:ext cx="10515600" cy="1325563"/>
          </a:xfrm>
        </p:spPr>
        <p:txBody>
          <a:bodyPr/>
          <a:lstStyle/>
          <a:p>
            <a:r>
              <a:rPr lang="en-AU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347B9-D10D-48D1-B933-8B723997A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42" y="1757045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AU" dirty="0"/>
              <a:t>With 2D Image data:</a:t>
            </a:r>
          </a:p>
          <a:p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0C84C7-DDFE-4112-BEA8-502A9E4B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447" y="2566987"/>
            <a:ext cx="2779838" cy="27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D2FC309B-326B-4D6E-AEC6-EC0BBA8B5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622" y="2559103"/>
            <a:ext cx="2779838" cy="2779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75D05A03-B594-44CF-8E3A-42BB1032B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542" y="2559103"/>
            <a:ext cx="5189882" cy="279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E14708-C106-4FC2-8B05-C6524BCAED49}"/>
              </a:ext>
            </a:extLst>
          </p:cNvPr>
          <p:cNvSpPr txBox="1"/>
          <p:nvPr/>
        </p:nvSpPr>
        <p:spPr>
          <a:xfrm>
            <a:off x="232447" y="5369093"/>
            <a:ext cx="2645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S &amp; P noise with 60% </a:t>
            </a:r>
          </a:p>
          <a:p>
            <a:pPr algn="ctr"/>
            <a:r>
              <a:rPr lang="en-AU" sz="2200" dirty="0"/>
              <a:t>probability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611DE-6A0C-413A-9F07-CA36A7FE79BE}"/>
              </a:ext>
            </a:extLst>
          </p:cNvPr>
          <p:cNvSpPr txBox="1"/>
          <p:nvPr/>
        </p:nvSpPr>
        <p:spPr>
          <a:xfrm>
            <a:off x="3180695" y="5392058"/>
            <a:ext cx="25256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2-D Network Output</a:t>
            </a:r>
          </a:p>
          <a:p>
            <a:pPr algn="ctr"/>
            <a:r>
              <a:rPr lang="en-AU" sz="2200" dirty="0"/>
              <a:t>After 10,000 steps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D8E5AE-7D2E-4886-9FF6-88DA90FDBC21}"/>
              </a:ext>
            </a:extLst>
          </p:cNvPr>
          <p:cNvSpPr txBox="1"/>
          <p:nvPr/>
        </p:nvSpPr>
        <p:spPr>
          <a:xfrm>
            <a:off x="6820979" y="5431854"/>
            <a:ext cx="46337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/>
              <a:t>Noisy and Denoised Images for central </a:t>
            </a:r>
          </a:p>
          <a:p>
            <a:pPr algn="ctr"/>
            <a:r>
              <a:rPr lang="en-AU" sz="2200" dirty="0"/>
              <a:t>slice with x-coefficient constant</a:t>
            </a:r>
          </a:p>
        </p:txBody>
      </p:sp>
    </p:spTree>
    <p:extLst>
      <p:ext uri="{BB962C8B-B14F-4D97-AF65-F5344CB8AC3E}">
        <p14:creationId xmlns:p14="http://schemas.microsoft.com/office/powerpoint/2010/main" val="1790978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3CC20-B3D7-4E34-8B34-07BC671F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37050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3-D Brain MRI data (Visual Results)</a:t>
            </a:r>
          </a:p>
        </p:txBody>
      </p:sp>
      <p:pic>
        <p:nvPicPr>
          <p:cNvPr id="10" name="Content Placeholder 9" descr="A red and yellow flag&#10;&#10;Description automatically generated with medium confidence">
            <a:extLst>
              <a:ext uri="{FF2B5EF4-FFF2-40B4-BE49-F238E27FC236}">
                <a16:creationId xmlns:a16="http://schemas.microsoft.com/office/drawing/2014/main" id="{AAE977DE-EA6C-4A48-978B-67F960FE9B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71" r="16653"/>
          <a:stretch/>
        </p:blipFill>
        <p:spPr>
          <a:xfrm>
            <a:off x="723152" y="1845244"/>
            <a:ext cx="4452471" cy="4451875"/>
          </a:xfrm>
          <a:prstGeom prst="rect">
            <a:avLst/>
          </a:prstGeom>
        </p:spPr>
      </p:pic>
      <p:pic>
        <p:nvPicPr>
          <p:cNvPr id="12" name="Picture 11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898FE079-D4C3-47A2-8004-14669C3F0D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53" r="16671"/>
          <a:stretch/>
        </p:blipFill>
        <p:spPr>
          <a:xfrm>
            <a:off x="6723530" y="1845244"/>
            <a:ext cx="4452470" cy="445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61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</TotalTime>
  <Words>791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Self-Supervised Denoising for 3-Dimensional Medical (MRI) Data</vt:lpstr>
      <vt:lpstr>Contents</vt:lpstr>
      <vt:lpstr>Problem Statement and Motivation</vt:lpstr>
      <vt:lpstr>"Self-Supervised Denoising" from a Single 3D Image using Dropout</vt:lpstr>
      <vt:lpstr>Architecture Details</vt:lpstr>
      <vt:lpstr>Training Scheme</vt:lpstr>
      <vt:lpstr>Denoising Scheme</vt:lpstr>
      <vt:lpstr>Experiments</vt:lpstr>
      <vt:lpstr>3-D Brain MRI data (Visual Results)</vt:lpstr>
      <vt:lpstr>Visual Results over 20 iterations</vt:lpstr>
      <vt:lpstr>Numerical Results (Peak Signal to Noise Ratio)</vt:lpstr>
      <vt:lpstr>Discussion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Denoising for 3-Dimensional Medical (MRI) Data</dc:title>
  <dc:creator>Nimish Magre</dc:creator>
  <cp:lastModifiedBy>Rushabh Fegade</cp:lastModifiedBy>
  <cp:revision>7</cp:revision>
  <dcterms:created xsi:type="dcterms:W3CDTF">2021-12-16T23:47:48Z</dcterms:created>
  <dcterms:modified xsi:type="dcterms:W3CDTF">2021-12-17T19:01:36Z</dcterms:modified>
</cp:coreProperties>
</file>