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6" r:id="rId4"/>
    <p:sldId id="267" r:id="rId5"/>
    <p:sldId id="260" r:id="rId6"/>
    <p:sldId id="268" r:id="rId7"/>
    <p:sldId id="261" r:id="rId8"/>
    <p:sldId id="269" r:id="rId9"/>
    <p:sldId id="271" r:id="rId10"/>
    <p:sldId id="263" r:id="rId11"/>
    <p:sldId id="270"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5CF855-79A7-4E12-89E2-4D045F66E172}"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F477111-51DE-4BB9-B626-269B3AEC62A7}" type="slidenum">
              <a:rPr lang="en-IN" smtClean="0"/>
              <a:t>‹#›</a:t>
            </a:fld>
            <a:endParaRPr lang="en-IN"/>
          </a:p>
        </p:txBody>
      </p:sp>
    </p:spTree>
    <p:extLst>
      <p:ext uri="{BB962C8B-B14F-4D97-AF65-F5344CB8AC3E}">
        <p14:creationId xmlns:p14="http://schemas.microsoft.com/office/powerpoint/2010/main" val="412791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AF4F2E-22BA-4B45-A69D-23061AD52AA3}" type="datetime1">
              <a:rPr lang="en-US" smtClean="0"/>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09A649-2184-463C-9D0D-4349226B0400}" type="datetime1">
              <a:rPr lang="en-US" smtClean="0"/>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87D0AFC-4C87-4DD9-B5E5-ADDE3AB618E9}" type="datetime1">
              <a:rPr lang="en-US" smtClean="0"/>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6A7393B-7DDE-4D18-AEB4-8526009F463C}" type="datetime1">
              <a:rPr lang="en-US" smtClean="0"/>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6661E62-5320-4C36-A5DD-6FE7A394834C}" type="datetime1">
              <a:rPr lang="en-US" smtClean="0"/>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9CE7616-E7B6-49E2-BF6D-61C8BD46045D}" type="datetime1">
              <a:rPr lang="en-US" smtClean="0"/>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drive.google.com/file/d/1TTqAklfsAp6KOPxCVl2jktH8kN4lEmI_/view" TargetMode="External"/><Relationship Id="rId5" Type="http://schemas.openxmlformats.org/officeDocument/2006/relationships/hyperlink" Target="https://arxiv.org/abs/2005.07865"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5" name="TextBox 14">
            <a:extLst>
              <a:ext uri="{FF2B5EF4-FFF2-40B4-BE49-F238E27FC236}">
                <a16:creationId xmlns:a16="http://schemas.microsoft.com/office/drawing/2014/main" id="{9DF8DCDD-2BEA-BCB7-483D-3C0264E6B711}"/>
              </a:ext>
            </a:extLst>
          </p:cNvPr>
          <p:cNvSpPr txBox="1"/>
          <p:nvPr/>
        </p:nvSpPr>
        <p:spPr>
          <a:xfrm>
            <a:off x="797552" y="2743895"/>
            <a:ext cx="10526014" cy="707886"/>
          </a:xfrm>
          <a:prstGeom prst="rect">
            <a:avLst/>
          </a:prstGeom>
          <a:noFill/>
        </p:spPr>
        <p:txBody>
          <a:bodyPr wrap="square">
            <a:spAutoFit/>
          </a:bodyPr>
          <a:lstStyle/>
          <a:p>
            <a:pPr marL="9144" algn="ctr" rtl="0" eaLnBrk="1" latinLnBrk="0" hangingPunct="1">
              <a:spcBef>
                <a:spcPts val="100"/>
              </a:spcBef>
              <a:spcAft>
                <a:spcPts val="0"/>
              </a:spcAft>
            </a:pPr>
            <a:r>
              <a:rPr lang="en-IN" sz="4000" b="1" spc="10" dirty="0">
                <a:latin typeface="Trebuchet MS" panose="020B0603020202020204" pitchFamily="34" charset="0"/>
                <a:cs typeface="Trebuchet MS" panose="020B0603020202020204" pitchFamily="34" charset="0"/>
              </a:rPr>
              <a:t>Attribute To Font</a:t>
            </a:r>
            <a:r>
              <a:rPr lang="en-IN" sz="4000" b="1" kern="1200" spc="10" dirty="0">
                <a:effectLst/>
                <a:latin typeface="Trebuchet MS" panose="020B0603020202020204" pitchFamily="34" charset="0"/>
                <a:ea typeface="+mn-ea"/>
                <a:cs typeface="Trebuchet MS" panose="020B0603020202020204" pitchFamily="34" charset="0"/>
              </a:rPr>
              <a:t> using </a:t>
            </a:r>
            <a:r>
              <a:rPr lang="en-IN" sz="4000" b="1" spc="10" dirty="0">
                <a:latin typeface="Trebuchet MS" panose="020B0603020202020204" pitchFamily="34" charset="0"/>
                <a:cs typeface="Trebuchet MS" panose="020B0603020202020204" pitchFamily="34" charset="0"/>
              </a:rPr>
              <a:t>GAN</a:t>
            </a: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Mageshkannan</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U,</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au211521104083,</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
        <p:nvSpPr>
          <p:cNvPr id="5" name="Slide Number Placeholder 4">
            <a:extLst>
              <a:ext uri="{FF2B5EF4-FFF2-40B4-BE49-F238E27FC236}">
                <a16:creationId xmlns:a16="http://schemas.microsoft.com/office/drawing/2014/main" id="{A9019C26-8665-668D-541E-18CB17CB43C7}"/>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pic>
        <p:nvPicPr>
          <p:cNvPr id="6" name="Picture 5">
            <a:extLst>
              <a:ext uri="{FF2B5EF4-FFF2-40B4-BE49-F238E27FC236}">
                <a16:creationId xmlns:a16="http://schemas.microsoft.com/office/drawing/2014/main" id="{6C82A1D5-1791-9413-BDA4-CF90F4A13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00200"/>
            <a:ext cx="7239000" cy="3526949"/>
          </a:xfrm>
          <a:prstGeom prst="rect">
            <a:avLst/>
          </a:prstGeom>
        </p:spPr>
      </p:pic>
      <p:sp>
        <p:nvSpPr>
          <p:cNvPr id="9" name="Slide Number Placeholder 8">
            <a:extLst>
              <a:ext uri="{FF2B5EF4-FFF2-40B4-BE49-F238E27FC236}">
                <a16:creationId xmlns:a16="http://schemas.microsoft.com/office/drawing/2014/main" id="{A303FF46-184E-3DAC-FEF1-FF1FA60A3CE0}"/>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2</a:t>
            </a:r>
            <a:endParaRPr lang="en-IN" sz="2400" dirty="0">
              <a:latin typeface="Trebuchet MS" panose="020B0603020202020204" pitchFamily="34" charset="0"/>
            </a:endParaRPr>
          </a:p>
        </p:txBody>
      </p:sp>
      <p:pic>
        <p:nvPicPr>
          <p:cNvPr id="9" name="Picture 8">
            <a:extLst>
              <a:ext uri="{FF2B5EF4-FFF2-40B4-BE49-F238E27FC236}">
                <a16:creationId xmlns:a16="http://schemas.microsoft.com/office/drawing/2014/main" id="{234DE200-3FC4-B25A-8845-6686406DB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9790"/>
            <a:ext cx="7620000" cy="3762308"/>
          </a:xfrm>
          <a:prstGeom prst="rect">
            <a:avLst/>
          </a:prstGeom>
        </p:spPr>
      </p:pic>
      <p:sp>
        <p:nvSpPr>
          <p:cNvPr id="10" name="Slide Number Placeholder 9">
            <a:extLst>
              <a:ext uri="{FF2B5EF4-FFF2-40B4-BE49-F238E27FC236}">
                <a16:creationId xmlns:a16="http://schemas.microsoft.com/office/drawing/2014/main" id="{262A34CB-85A2-D83F-7E3D-EAFA60F4B872}"/>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11</a:t>
            </a:fld>
            <a:endParaRPr lang="en-IN" spc="10" dirty="0"/>
          </a:p>
        </p:txBody>
      </p:sp>
    </p:spTree>
    <p:extLst>
      <p:ext uri="{BB962C8B-B14F-4D97-AF65-F5344CB8AC3E}">
        <p14:creationId xmlns:p14="http://schemas.microsoft.com/office/powerpoint/2010/main" val="89863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828800"/>
            <a:ext cx="8613775" cy="3059812"/>
          </a:xfrm>
          <a:prstGeom prst="rect">
            <a:avLst/>
          </a:prstGeom>
        </p:spPr>
        <p:txBody>
          <a:bodyPr vert="horz" wrap="square" lIns="0" tIns="12700" rIns="0" bIns="0" rtlCol="0">
            <a:spAutoFit/>
          </a:bodyPr>
          <a:lstStyle/>
          <a:p>
            <a:pPr marL="12700" algn="just">
              <a:lnSpc>
                <a:spcPct val="100000"/>
              </a:lnSpc>
              <a:spcBef>
                <a:spcPts val="100"/>
              </a:spcBef>
            </a:pPr>
            <a:r>
              <a:rPr lang="en-US" sz="1800" spc="-45" dirty="0">
                <a:latin typeface="Trebuchet MS"/>
                <a:cs typeface="Trebuchet MS"/>
              </a:rPr>
              <a:t>In conclusion, the Font Attribute-to-Font Generative Adversarial Network (FA2F-GAN) project presents a novel approach to font generation, leveraging deep learning techniques and GPU acceleration. By training the FA2F-GAN model on diverse font datasets and optimizing its architecture with </a:t>
            </a:r>
            <a:r>
              <a:rPr lang="en-US" sz="1800" spc="-45" dirty="0" err="1">
                <a:latin typeface="Trebuchet MS"/>
                <a:cs typeface="Trebuchet MS"/>
              </a:rPr>
              <a:t>PyTorch</a:t>
            </a:r>
            <a:r>
              <a:rPr lang="en-US" sz="1800" spc="-45" dirty="0">
                <a:latin typeface="Trebuchet MS"/>
                <a:cs typeface="Trebuchet MS"/>
              </a:rPr>
              <a:t> and </a:t>
            </a:r>
            <a:r>
              <a:rPr lang="en-US" sz="1800" spc="-45" dirty="0" err="1">
                <a:latin typeface="Trebuchet MS"/>
                <a:cs typeface="Trebuchet MS"/>
              </a:rPr>
              <a:t>Torchvision</a:t>
            </a:r>
            <a:r>
              <a:rPr lang="en-US" sz="1800" spc="-45" dirty="0">
                <a:latin typeface="Trebuchet MS"/>
                <a:cs typeface="Trebuchet MS"/>
              </a:rPr>
              <a:t>, we have achieved significant advancements in generating diverse and visually appealing fonts based on specified attributes. Through rigorous training, validation, and testing phases, we have demonstrated the model's ability to generate high-quality fonts while maintaining attribute consistency, thus enhancing creativity and efficiency in font design processes. As we deploy the FA2F-GAN model into real-world applications, we anticipate its widespread adoption and continued refinement, paving the way for innovative advancements in typography and design.</a:t>
            </a:r>
            <a:endParaRPr sz="1800" dirty="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
        <p:nvSpPr>
          <p:cNvPr id="2" name="Slide Number Placeholder 1">
            <a:extLst>
              <a:ext uri="{FF2B5EF4-FFF2-40B4-BE49-F238E27FC236}">
                <a16:creationId xmlns:a16="http://schemas.microsoft.com/office/drawing/2014/main" id="{94568739-8F52-7544-462C-280C8DC12181}"/>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12</a:t>
            </a:fld>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11" name="TextBox 10">
            <a:extLst>
              <a:ext uri="{FF2B5EF4-FFF2-40B4-BE49-F238E27FC236}">
                <a16:creationId xmlns:a16="http://schemas.microsoft.com/office/drawing/2014/main" id="{39ACDD66-E5C8-E62E-26F9-64A4557CB287}"/>
              </a:ext>
            </a:extLst>
          </p:cNvPr>
          <p:cNvSpPr txBox="1"/>
          <p:nvPr/>
        </p:nvSpPr>
        <p:spPr>
          <a:xfrm>
            <a:off x="755332" y="2551837"/>
            <a:ext cx="6099142" cy="2585323"/>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err="1"/>
              <a:t>Tensorflow</a:t>
            </a:r>
            <a:r>
              <a:rPr lang="en-IN" dirty="0"/>
              <a:t>: </a:t>
            </a:r>
            <a:r>
              <a:rPr lang="en-IN" dirty="0">
                <a:hlinkClick r:id="rId2"/>
              </a:rPr>
              <a:t>https://www.tensorflow.org/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5"/>
              </a:rPr>
              <a:t>https://arxiv.org/abs/2005.07865</a:t>
            </a:r>
            <a:endParaRPr lang="en-IN" dirty="0"/>
          </a:p>
          <a:p>
            <a:pPr marL="285750" indent="-285750">
              <a:buClr>
                <a:srgbClr val="92D050"/>
              </a:buClr>
              <a:buFont typeface="Arial" panose="020B0604020202020204" pitchFamily="34" charset="0"/>
              <a:buChar char="•"/>
            </a:pPr>
            <a:r>
              <a:rPr lang="en-IN" b="1" dirty="0"/>
              <a:t>Dataset</a:t>
            </a:r>
            <a:r>
              <a:rPr lang="en-IN" dirty="0"/>
              <a:t>: </a:t>
            </a:r>
            <a:r>
              <a:rPr lang="en-IN" dirty="0">
                <a:hlinkClick r:id="rId6"/>
              </a:rPr>
              <a:t>https://drive.google.com/file/d/1TTqAklfsAp6KOPxCVl2jktH8kN4lEmI_/view</a:t>
            </a:r>
            <a:endParaRPr lang="en-IN" dirty="0"/>
          </a:p>
          <a:p>
            <a:pPr marL="285750" indent="-285750">
              <a:buClr>
                <a:srgbClr val="92D050"/>
              </a:buClr>
              <a:buFont typeface="Arial" panose="020B0604020202020204" pitchFamily="34" charset="0"/>
              <a:buChar char="•"/>
            </a:pPr>
            <a:endParaRPr lang="en-IN" dirty="0"/>
          </a:p>
          <a:p>
            <a:pPr marL="285750" indent="-285750">
              <a:buClr>
                <a:srgbClr val="92D050"/>
              </a:buClr>
              <a:buFont typeface="Arial" panose="020B0604020202020204" pitchFamily="34" charset="0"/>
              <a:buChar char="•"/>
            </a:pPr>
            <a:endParaRPr lang="en-IN" b="1" dirty="0"/>
          </a:p>
        </p:txBody>
      </p:sp>
      <p:sp>
        <p:nvSpPr>
          <p:cNvPr id="2" name="Slide Number Placeholder 1">
            <a:extLst>
              <a:ext uri="{FF2B5EF4-FFF2-40B4-BE49-F238E27FC236}">
                <a16:creationId xmlns:a16="http://schemas.microsoft.com/office/drawing/2014/main" id="{891A4ADD-B222-FDF5-A496-CBC1BFA4F5A8}"/>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13</a:t>
            </a:fld>
            <a:endParaRPr lang="en-IN"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
        <p:nvSpPr>
          <p:cNvPr id="14" name="Slide Number Placeholder 13">
            <a:extLst>
              <a:ext uri="{FF2B5EF4-FFF2-40B4-BE49-F238E27FC236}">
                <a16:creationId xmlns:a16="http://schemas.microsoft.com/office/drawing/2014/main" id="{7FCBECBB-8A0C-F29F-B9AC-2999C75F7468}"/>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2</a:t>
            </a:fld>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763342" y="1878193"/>
            <a:ext cx="7316771" cy="3416320"/>
          </a:xfrm>
          <a:prstGeom prst="rect">
            <a:avLst/>
          </a:prstGeom>
          <a:noFill/>
        </p:spPr>
        <p:txBody>
          <a:bodyPr wrap="square">
            <a:spAutoFit/>
          </a:bodyPr>
          <a:lstStyle/>
          <a:p>
            <a:pPr algn="just"/>
            <a:br>
              <a:rPr lang="en-US" dirty="0"/>
            </a:br>
            <a:r>
              <a:rPr lang="en-US" b="0" i="0" dirty="0">
                <a:effectLst/>
                <a:latin typeface="Söhne"/>
              </a:rPr>
              <a:t>Problem Statement: Design and implement a Generative Adversarial Network (GAN) model to generate diverse and visually appealing fonts based on given attributes. The objective is to develop a system capable of learning the latent space of fonts and their associated attributes, such as serif style, stroke thickness, letter curvature, and overall aesthetic. The generated fonts should exhibit variability and coherence while adhering to the specified attributes. The model should be trained on a diverse dataset of font styles to ensure generalization and robustness in font generation. The ultimate goal is to provide designers and typographers with a tool for exploring and discovering novel font designs tailored to specific attributes, enhancing creativity and efficiency in font creation processes.</a:t>
            </a:r>
            <a:endParaRPr lang="en-IN" dirty="0">
              <a:latin typeface="Trebuchet MS" panose="020B0603020202020204" pitchFamily="34" charset="0"/>
            </a:endParaRPr>
          </a:p>
        </p:txBody>
      </p:sp>
      <p:sp>
        <p:nvSpPr>
          <p:cNvPr id="2" name="Slide Number Placeholder 1">
            <a:extLst>
              <a:ext uri="{FF2B5EF4-FFF2-40B4-BE49-F238E27FC236}">
                <a16:creationId xmlns:a16="http://schemas.microsoft.com/office/drawing/2014/main" id="{34F84038-FF1D-7E54-62CE-16FDD901AE23}"/>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3</a:t>
            </a:fld>
            <a:endParaRPr lang="en-IN" spc="10" dirty="0"/>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1527661"/>
            <a:ext cx="7316771" cy="4755148"/>
          </a:xfrm>
          <a:prstGeom prst="rect">
            <a:avLst/>
          </a:prstGeom>
          <a:noFill/>
        </p:spPr>
        <p:txBody>
          <a:bodyPr wrap="square">
            <a:spAutoFit/>
          </a:bodyPr>
          <a:lstStyle/>
          <a:p>
            <a:pPr algn="just"/>
            <a:r>
              <a:rPr lang="en-US" sz="1500" dirty="0">
                <a:latin typeface="Trebuchet MS" panose="020B0603020202020204" pitchFamily="34" charset="0"/>
              </a:rPr>
              <a:t>The proposed solution entails the development of a Font Attribute-to-Font Generative </a:t>
            </a:r>
            <a:r>
              <a:rPr lang="en-US" dirty="0">
                <a:latin typeface="Trebuchet MS" panose="020B0603020202020204" pitchFamily="34" charset="0"/>
              </a:rPr>
              <a:t>Adversarial</a:t>
            </a:r>
            <a:r>
              <a:rPr lang="en-US" sz="1500" dirty="0">
                <a:latin typeface="Trebuchet MS" panose="020B0603020202020204" pitchFamily="34" charset="0"/>
              </a:rPr>
              <a:t> Network (FA2F-GAN) using </a:t>
            </a:r>
            <a:r>
              <a:rPr lang="en-US" sz="1500" dirty="0" err="1">
                <a:latin typeface="Trebuchet MS" panose="020B0603020202020204" pitchFamily="34" charset="0"/>
              </a:rPr>
              <a:t>PyTorch</a:t>
            </a:r>
            <a:r>
              <a:rPr lang="en-US" sz="1500" dirty="0">
                <a:latin typeface="Trebuchet MS" panose="020B0603020202020204" pitchFamily="34" charset="0"/>
              </a:rPr>
              <a:t> and </a:t>
            </a:r>
            <a:r>
              <a:rPr lang="en-US" sz="1500" dirty="0" err="1">
                <a:latin typeface="Trebuchet MS" panose="020B0603020202020204" pitchFamily="34" charset="0"/>
              </a:rPr>
              <a:t>Torchvision</a:t>
            </a:r>
            <a:r>
              <a:rPr lang="en-US" sz="1500" dirty="0">
                <a:latin typeface="Trebuchet MS" panose="020B0603020202020204" pitchFamily="34" charset="0"/>
              </a:rPr>
              <a:t>. This FA2F-GAN architecture comprises a generator and a discriminator. The generator synthesizes font images based on input attribute vectors representing characteristics like serif style and stroke thickness, utilizing fully connected and transposed convolutional layers. Meanwhile, the discriminator distinguishes between real and generated font images, considering their attribute consistency through a CNN architecture with batch normalization and dropout layers. During training, adversarial loss, attribute consistency loss, and optionally feature matching loss are optimized via gradient descent methods. Evaluation involves quantitative metrics like Inception Score and qualitative assessment through visual inspection. Once trained, the FA2F-GAN model can be deployed with a user-friendly interface for real-time font generation, ensuring scalability and efficiency for future use and enhancements.</a:t>
            </a: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p:txBody>
      </p:sp>
      <p:sp>
        <p:nvSpPr>
          <p:cNvPr id="8" name="Slide Number Placeholder 7">
            <a:extLst>
              <a:ext uri="{FF2B5EF4-FFF2-40B4-BE49-F238E27FC236}">
                <a16:creationId xmlns:a16="http://schemas.microsoft.com/office/drawing/2014/main" id="{11744B0E-54ED-8356-1FFF-1A1DCA78A3ED}"/>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4</a:t>
            </a:fld>
            <a:endParaRPr lang="en-IN" spc="10" dirty="0"/>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375487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Generative Adversarial Network (GAN)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GPU</a:t>
            </a:r>
            <a:r>
              <a:rPr lang="en-IN" sz="1700" dirty="0">
                <a:latin typeface="Trebuchet MS" panose="020B0603020202020204" pitchFamily="34" charset="0"/>
              </a:rPr>
              <a:t>: </a:t>
            </a:r>
            <a:r>
              <a:rPr lang="en-US" sz="1700" dirty="0">
                <a:latin typeface="Trebuchet MS" panose="020B0603020202020204" pitchFamily="34" charset="0"/>
              </a:rPr>
              <a:t>The FA2F-GAN system requires GPU with CUDA and </a:t>
            </a:r>
            <a:r>
              <a:rPr lang="en-US" sz="1700" dirty="0" err="1">
                <a:latin typeface="Trebuchet MS" panose="020B0603020202020204" pitchFamily="34" charset="0"/>
              </a:rPr>
              <a:t>cuDNN</a:t>
            </a:r>
            <a:r>
              <a:rPr lang="en-US" sz="1700" dirty="0">
                <a:latin typeface="Trebuchet MS" panose="020B0603020202020204" pitchFamily="34" charset="0"/>
              </a:rPr>
              <a:t> for accelerated training and real-time font generation, optimizing computational efficiency and scalability for design applications.</a:t>
            </a:r>
            <a:endParaRPr lang="en-IN" sz="1700" dirty="0">
              <a:latin typeface="Trebuchet MS" panose="020B0603020202020204" pitchFamily="34" charset="0"/>
            </a:endParaRPr>
          </a:p>
        </p:txBody>
      </p:sp>
      <p:sp>
        <p:nvSpPr>
          <p:cNvPr id="2" name="Slide Number Placeholder 1">
            <a:extLst>
              <a:ext uri="{FF2B5EF4-FFF2-40B4-BE49-F238E27FC236}">
                <a16:creationId xmlns:a16="http://schemas.microsoft.com/office/drawing/2014/main" id="{AF936A69-ED8D-FFAA-3F20-E7B11B5F04B1}"/>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1423405"/>
            <a:ext cx="7561181" cy="453970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(GAN)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endParaRPr lang="en-IN" sz="1700" dirty="0">
              <a:latin typeface="Trebuchet MS" panose="020B0603020202020204" pitchFamily="34" charset="0"/>
            </a:endParaRPr>
          </a:p>
          <a:p>
            <a:r>
              <a:rPr lang="en-IN" sz="1700" b="1" dirty="0">
                <a:latin typeface="Trebuchet MS" panose="020B0603020202020204" pitchFamily="34" charset="0"/>
              </a:rPr>
              <a:t>NumPy</a:t>
            </a:r>
            <a:r>
              <a:rPr lang="en-IN" sz="1700" dirty="0">
                <a:latin typeface="Trebuchet MS" panose="020B0603020202020204" pitchFamily="34" charset="0"/>
              </a:rPr>
              <a:t>: NumPy is a fundamental package for scientific computing in Python, essential for handling multidimensional arrays and mathematical operations. It is used extensively for data preprocessing, manipulation, and numerical computations within the GAN model.</a:t>
            </a:r>
          </a:p>
          <a:p>
            <a:endParaRPr lang="en-IN" sz="1700" dirty="0">
              <a:latin typeface="Trebuchet MS" panose="020B0603020202020204" pitchFamily="34" charset="0"/>
            </a:endParaRPr>
          </a:p>
          <a:p>
            <a:r>
              <a:rPr lang="en-IN" sz="1700" b="1" dirty="0" err="1">
                <a:latin typeface="Trebuchet MS" panose="020B0603020202020204" pitchFamily="34" charset="0"/>
              </a:rPr>
              <a:t>TorchVision</a:t>
            </a:r>
            <a:r>
              <a:rPr lang="en-IN" sz="1700" dirty="0">
                <a:latin typeface="Trebuchet MS" panose="020B0603020202020204" pitchFamily="34" charset="0"/>
              </a:rPr>
              <a:t>: </a:t>
            </a:r>
            <a:r>
              <a:rPr lang="en-IN" sz="1700" dirty="0" err="1">
                <a:latin typeface="Trebuchet MS" panose="020B0603020202020204" pitchFamily="34" charset="0"/>
              </a:rPr>
              <a:t>TorchVision</a:t>
            </a:r>
            <a:r>
              <a:rPr lang="en-IN" sz="1700" dirty="0">
                <a:latin typeface="Trebuchet MS" panose="020B0603020202020204" pitchFamily="34" charset="0"/>
              </a:rPr>
              <a:t>, a </a:t>
            </a:r>
            <a:r>
              <a:rPr lang="en-IN" sz="1700" dirty="0" err="1">
                <a:latin typeface="Trebuchet MS" panose="020B0603020202020204" pitchFamily="34" charset="0"/>
              </a:rPr>
              <a:t>PyTorch</a:t>
            </a:r>
            <a:r>
              <a:rPr lang="en-IN" sz="1700" dirty="0">
                <a:latin typeface="Trebuchet MS" panose="020B0603020202020204" pitchFamily="34" charset="0"/>
              </a:rPr>
              <a:t> library, provides datasets, transforms, and utilities for computer vision tasks. It is used for loading and preprocessing handwritten digit image datasets, facilitating seamless integration with the GAN model for training and evaluation.</a:t>
            </a:r>
          </a:p>
        </p:txBody>
      </p:sp>
      <p:sp>
        <p:nvSpPr>
          <p:cNvPr id="2" name="Slide Number Placeholder 1">
            <a:extLst>
              <a:ext uri="{FF2B5EF4-FFF2-40B4-BE49-F238E27FC236}">
                <a16:creationId xmlns:a16="http://schemas.microsoft.com/office/drawing/2014/main" id="{B8EAC46F-07FB-5BE9-78CF-7EFB538DBBDB}"/>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6</a:t>
            </a:fld>
            <a:endParaRPr lang="en-IN" spc="10" dirty="0"/>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457200"/>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37254" y="6230449"/>
            <a:ext cx="2181225" cy="485775"/>
          </a:xfrm>
          <a:prstGeom prst="rect">
            <a:avLst/>
          </a:prstGeom>
        </p:spPr>
      </p:pic>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1938992"/>
          </a:xfrm>
          <a:prstGeom prst="rect">
            <a:avLst/>
          </a:prstGeom>
          <a:noFill/>
        </p:spPr>
        <p:txBody>
          <a:bodyPr wrap="square">
            <a:spAutoFit/>
          </a:bodyPr>
          <a:lstStyle/>
          <a:p>
            <a:pPr algn="just"/>
            <a:r>
              <a:rPr lang="en-IN" sz="2000" b="1" dirty="0">
                <a:latin typeface="Trebuchet MS" panose="020B0603020202020204" pitchFamily="34" charset="0"/>
              </a:rPr>
              <a:t>Phase 1: Data Preparation</a:t>
            </a:r>
          </a:p>
          <a:p>
            <a:pPr algn="just"/>
            <a:endParaRPr lang="en-IN" sz="2000" b="1" dirty="0">
              <a:latin typeface="Trebuchet MS" panose="020B0603020202020204" pitchFamily="34" charset="0"/>
            </a:endParaRPr>
          </a:p>
          <a:p>
            <a:pPr marL="285750" indent="-285750" algn="just">
              <a:buFont typeface="Arial" panose="020B0604020202020204" pitchFamily="34" charset="0"/>
              <a:buChar char="•"/>
            </a:pPr>
            <a:r>
              <a:rPr lang="en-IN" sz="2000" b="1" dirty="0">
                <a:latin typeface="Trebuchet MS" panose="020B0603020202020204" pitchFamily="34" charset="0"/>
              </a:rPr>
              <a:t>Gather diverse font datasets with varied attributes like serif style, stroke thickness, and letter curvature.</a:t>
            </a:r>
          </a:p>
          <a:p>
            <a:pPr marL="285750" indent="-285750" algn="just">
              <a:buFont typeface="Arial" panose="020B0604020202020204" pitchFamily="34" charset="0"/>
              <a:buChar char="•"/>
            </a:pPr>
            <a:r>
              <a:rPr lang="en-IN" sz="2000" b="1" dirty="0">
                <a:latin typeface="Trebuchet MS" panose="020B0603020202020204" pitchFamily="34" charset="0"/>
              </a:rPr>
              <a:t>Preprocess datasets by standardizing font formats and </a:t>
            </a:r>
            <a:r>
              <a:rPr lang="en-IN" sz="2000" b="1" dirty="0" err="1">
                <a:latin typeface="Trebuchet MS" panose="020B0603020202020204" pitchFamily="34" charset="0"/>
              </a:rPr>
              <a:t>labeling</a:t>
            </a:r>
            <a:r>
              <a:rPr lang="en-IN" sz="2000" b="1" dirty="0">
                <a:latin typeface="Trebuchet MS" panose="020B0603020202020204" pitchFamily="34" charset="0"/>
              </a:rPr>
              <a:t> font images with corresponding attributes.</a:t>
            </a:r>
            <a:endParaRPr lang="en-IN" sz="2000" dirty="0">
              <a:latin typeface="Trebuchet MS" panose="020B0603020202020204" pitchFamily="34" charset="0"/>
            </a:endParaRP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3354333"/>
            <a:ext cx="7770829" cy="1938992"/>
          </a:xfrm>
          <a:prstGeom prst="rect">
            <a:avLst/>
          </a:prstGeom>
          <a:noFill/>
        </p:spPr>
        <p:txBody>
          <a:bodyPr wrap="square">
            <a:spAutoFit/>
          </a:bodyPr>
          <a:lstStyle/>
          <a:p>
            <a:r>
              <a:rPr lang="en-US" sz="2000" b="1" dirty="0">
                <a:latin typeface="Trebuchet MS" panose="020B0603020202020204" pitchFamily="34" charset="0"/>
              </a:rPr>
              <a:t>Phase 2: Model Architecture Design</a:t>
            </a:r>
          </a:p>
          <a:p>
            <a:endParaRPr lang="en-US" sz="2000" b="1" dirty="0">
              <a:latin typeface="Trebuchet MS" panose="020B0603020202020204" pitchFamily="34" charset="0"/>
            </a:endParaRPr>
          </a:p>
          <a:p>
            <a:pPr marL="285750" indent="-285750">
              <a:buFont typeface="Arial" panose="020B0604020202020204" pitchFamily="34" charset="0"/>
              <a:buChar char="•"/>
            </a:pPr>
            <a:r>
              <a:rPr lang="en-US" sz="2000" b="1" dirty="0">
                <a:latin typeface="Trebuchet MS" panose="020B0603020202020204" pitchFamily="34" charset="0"/>
              </a:rPr>
              <a:t>Design generator to translate attribute vectors into font images.</a:t>
            </a:r>
          </a:p>
          <a:p>
            <a:pPr marL="285750" indent="-285750">
              <a:buFont typeface="Arial" panose="020B0604020202020204" pitchFamily="34" charset="0"/>
              <a:buChar char="•"/>
            </a:pPr>
            <a:r>
              <a:rPr lang="en-US" sz="2000" b="1" dirty="0">
                <a:latin typeface="Trebuchet MS" panose="020B0603020202020204" pitchFamily="34" charset="0"/>
              </a:rPr>
              <a:t>Construct discriminator to distinguish real from generated font images while considering attribute consistency.</a:t>
            </a:r>
            <a:endParaRPr lang="en-IN" sz="2000" dirty="0">
              <a:latin typeface="Trebuchet MS" panose="020B0603020202020204" pitchFamily="34" charset="0"/>
            </a:endParaRPr>
          </a:p>
        </p:txBody>
      </p:sp>
      <p:sp>
        <p:nvSpPr>
          <p:cNvPr id="7" name="Slide Number Placeholder 6">
            <a:extLst>
              <a:ext uri="{FF2B5EF4-FFF2-40B4-BE49-F238E27FC236}">
                <a16:creationId xmlns:a16="http://schemas.microsoft.com/office/drawing/2014/main" id="{F9D63DA4-A6AF-1F76-32A8-9E0A88792FDB}"/>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7</a:t>
            </a:fld>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457200"/>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2246769"/>
          </a:xfrm>
          <a:prstGeom prst="rect">
            <a:avLst/>
          </a:prstGeom>
          <a:noFill/>
        </p:spPr>
        <p:txBody>
          <a:bodyPr wrap="square">
            <a:spAutoFit/>
          </a:bodyPr>
          <a:lstStyle/>
          <a:p>
            <a:pPr algn="just"/>
            <a:r>
              <a:rPr lang="en-US" sz="2000" b="1" dirty="0">
                <a:latin typeface="Trebuchet MS" panose="020B0603020202020204" pitchFamily="34" charset="0"/>
              </a:rPr>
              <a:t>Phase 3: Final Model Creation</a:t>
            </a:r>
          </a:p>
          <a:p>
            <a:pPr algn="just"/>
            <a:endParaRPr lang="en-US" sz="2000" b="1" dirty="0">
              <a:latin typeface="Trebuchet MS" panose="020B0603020202020204" pitchFamily="34" charset="0"/>
            </a:endParaRPr>
          </a:p>
          <a:p>
            <a:pPr marL="285750" indent="-285750" algn="just">
              <a:buFont typeface="Arial" panose="020B0604020202020204" pitchFamily="34" charset="0"/>
              <a:buChar char="•"/>
            </a:pPr>
            <a:r>
              <a:rPr lang="en-US" sz="2000" b="1" dirty="0">
                <a:latin typeface="Trebuchet MS" panose="020B0603020202020204" pitchFamily="34" charset="0"/>
              </a:rPr>
              <a:t>Create a final trained model instance under the name "server" using </a:t>
            </a:r>
            <a:r>
              <a:rPr lang="en-US" sz="2000" b="1" dirty="0" err="1">
                <a:latin typeface="Trebuchet MS" panose="020B0603020202020204" pitchFamily="34" charset="0"/>
              </a:rPr>
              <a:t>PyTorch</a:t>
            </a:r>
            <a:r>
              <a:rPr lang="en-US" sz="2000" b="1" dirty="0">
                <a:latin typeface="Trebuchet MS" panose="020B0603020202020204" pitchFamily="34" charset="0"/>
              </a:rPr>
              <a:t>, incorporating the best-performing model parameters obtained during training.</a:t>
            </a:r>
          </a:p>
          <a:p>
            <a:pPr marL="285750" indent="-285750" algn="just">
              <a:buFont typeface="Arial" panose="020B0604020202020204" pitchFamily="34" charset="0"/>
              <a:buChar char="•"/>
            </a:pPr>
            <a:r>
              <a:rPr lang="en-US" sz="2000" b="1" dirty="0">
                <a:latin typeface="Trebuchet MS" panose="020B0603020202020204" pitchFamily="34" charset="0"/>
              </a:rPr>
              <a:t>Save the "server" model weights to disk for later deployment as a web application.</a:t>
            </a:r>
          </a:p>
        </p:txBody>
      </p:sp>
      <p:sp>
        <p:nvSpPr>
          <p:cNvPr id="12" name="TextBox 11">
            <a:extLst>
              <a:ext uri="{FF2B5EF4-FFF2-40B4-BE49-F238E27FC236}">
                <a16:creationId xmlns:a16="http://schemas.microsoft.com/office/drawing/2014/main" id="{048B6682-AE27-0D6A-56CA-BD0B8D80A3BA}"/>
              </a:ext>
            </a:extLst>
          </p:cNvPr>
          <p:cNvSpPr txBox="1"/>
          <p:nvPr/>
        </p:nvSpPr>
        <p:spPr>
          <a:xfrm>
            <a:off x="734898" y="3691833"/>
            <a:ext cx="7770829" cy="1938992"/>
          </a:xfrm>
          <a:prstGeom prst="rect">
            <a:avLst/>
          </a:prstGeom>
          <a:noFill/>
        </p:spPr>
        <p:txBody>
          <a:bodyPr wrap="square">
            <a:spAutoFit/>
          </a:bodyPr>
          <a:lstStyle/>
          <a:p>
            <a:r>
              <a:rPr lang="en-US" sz="2000" b="1" dirty="0">
                <a:latin typeface="Trebuchet MS" panose="020B0603020202020204" pitchFamily="34" charset="0"/>
              </a:rPr>
              <a:t>Phase 4: Evaluation</a:t>
            </a:r>
          </a:p>
          <a:p>
            <a:endParaRPr lang="en-US" sz="2000" b="1" dirty="0">
              <a:latin typeface="Trebuchet MS" panose="020B0603020202020204" pitchFamily="34" charset="0"/>
            </a:endParaRPr>
          </a:p>
          <a:p>
            <a:r>
              <a:rPr lang="en-US" sz="2000" b="1" dirty="0">
                <a:latin typeface="Trebuchet MS" panose="020B0603020202020204" pitchFamily="34" charset="0"/>
              </a:rPr>
              <a:t>Validate trained model using separate validation dataset.</a:t>
            </a:r>
          </a:p>
          <a:p>
            <a:r>
              <a:rPr lang="en-US" sz="2000" b="1" dirty="0">
                <a:latin typeface="Trebuchet MS" panose="020B0603020202020204" pitchFamily="34" charset="0"/>
              </a:rPr>
              <a:t>Assess model's ability to generate diverse, realistic font images while maintaining attribute consistency.</a:t>
            </a:r>
          </a:p>
          <a:p>
            <a:r>
              <a:rPr lang="en-US" sz="2000" b="1" dirty="0">
                <a:latin typeface="Trebuchet MS" panose="020B0603020202020204" pitchFamily="34" charset="0"/>
              </a:rPr>
              <a:t>Fine-tune model based on evaluation results.</a:t>
            </a:r>
            <a:endParaRPr lang="en-IN" sz="2000" dirty="0">
              <a:latin typeface="Trebuchet MS" panose="020B0603020202020204" pitchFamily="34" charset="0"/>
            </a:endParaRPr>
          </a:p>
        </p:txBody>
      </p:sp>
      <p:sp>
        <p:nvSpPr>
          <p:cNvPr id="7" name="Slide Number Placeholder 6">
            <a:extLst>
              <a:ext uri="{FF2B5EF4-FFF2-40B4-BE49-F238E27FC236}">
                <a16:creationId xmlns:a16="http://schemas.microsoft.com/office/drawing/2014/main" id="{7315595F-6AAC-44A5-EDD3-997496A6E4C3}"/>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8</a:t>
            </a:fld>
            <a:endParaRPr lang="en-IN" spc="10" dirty="0"/>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F906-51A6-7E91-C20E-7A563571B212}"/>
              </a:ext>
            </a:extLst>
          </p:cNvPr>
          <p:cNvSpPr>
            <a:spLocks noGrp="1"/>
          </p:cNvSpPr>
          <p:nvPr>
            <p:ph type="title"/>
          </p:nvPr>
        </p:nvSpPr>
        <p:spPr/>
        <p:txBody>
          <a:bodyPr/>
          <a:lstStyle/>
          <a:p>
            <a:r>
              <a:rPr lang="en-US" dirty="0"/>
              <a:t>ALGORITHM</a:t>
            </a:r>
            <a:endParaRPr lang="en-IN" dirty="0"/>
          </a:p>
        </p:txBody>
      </p:sp>
      <p:sp>
        <p:nvSpPr>
          <p:cNvPr id="4" name="TextBox 3">
            <a:extLst>
              <a:ext uri="{FF2B5EF4-FFF2-40B4-BE49-F238E27FC236}">
                <a16:creationId xmlns:a16="http://schemas.microsoft.com/office/drawing/2014/main" id="{A940A495-B755-C2BB-A48F-282B0BECD8CC}"/>
              </a:ext>
            </a:extLst>
          </p:cNvPr>
          <p:cNvSpPr txBox="1"/>
          <p:nvPr/>
        </p:nvSpPr>
        <p:spPr>
          <a:xfrm>
            <a:off x="755332" y="1371600"/>
            <a:ext cx="6099142" cy="2585323"/>
          </a:xfrm>
          <a:prstGeom prst="rect">
            <a:avLst/>
          </a:prstGeom>
          <a:noFill/>
        </p:spPr>
        <p:txBody>
          <a:bodyPr wrap="square">
            <a:spAutoFit/>
          </a:bodyPr>
          <a:lstStyle/>
          <a:p>
            <a:pPr algn="just"/>
            <a:r>
              <a:rPr lang="en-US" b="1" dirty="0">
                <a:latin typeface="Trebuchet MS" panose="020B0603020202020204" pitchFamily="34" charset="0"/>
              </a:rPr>
              <a:t>Phase 5: Final Testing</a:t>
            </a:r>
          </a:p>
          <a:p>
            <a:pPr algn="just"/>
            <a:endParaRPr lang="en-US" b="1"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Evaluate final trained model on held-out test dataset.</a:t>
            </a:r>
          </a:p>
          <a:p>
            <a:pPr marL="285750" indent="-285750" algn="just">
              <a:buFont typeface="Arial" panose="020B0604020202020204" pitchFamily="34" charset="0"/>
              <a:buChar char="•"/>
            </a:pPr>
            <a:r>
              <a:rPr lang="en-US" b="1" dirty="0">
                <a:latin typeface="Trebuchet MS" panose="020B0603020202020204" pitchFamily="34" charset="0"/>
              </a:rPr>
              <a:t>Assess quality and diversity of generated font images, comparing against real fonts with similar attributes.</a:t>
            </a:r>
          </a:p>
          <a:p>
            <a:pPr marL="285750" indent="-285750" algn="just">
              <a:buFont typeface="Arial" panose="020B0604020202020204" pitchFamily="34" charset="0"/>
              <a:buChar char="•"/>
            </a:pPr>
            <a:r>
              <a:rPr lang="en-US" b="1" dirty="0">
                <a:latin typeface="Trebuchet MS" panose="020B0603020202020204" pitchFamily="34" charset="0"/>
              </a:rPr>
              <a:t>Validate model's real-time font generation performance.</a:t>
            </a:r>
          </a:p>
        </p:txBody>
      </p:sp>
      <p:sp>
        <p:nvSpPr>
          <p:cNvPr id="10" name="TextBox 9">
            <a:extLst>
              <a:ext uri="{FF2B5EF4-FFF2-40B4-BE49-F238E27FC236}">
                <a16:creationId xmlns:a16="http://schemas.microsoft.com/office/drawing/2014/main" id="{8EE8F496-CE94-5BFA-CE88-1C3BCB3E5182}"/>
              </a:ext>
            </a:extLst>
          </p:cNvPr>
          <p:cNvSpPr txBox="1"/>
          <p:nvPr/>
        </p:nvSpPr>
        <p:spPr>
          <a:xfrm>
            <a:off x="735693" y="4184889"/>
            <a:ext cx="6099142" cy="2031325"/>
          </a:xfrm>
          <a:prstGeom prst="rect">
            <a:avLst/>
          </a:prstGeom>
          <a:noFill/>
        </p:spPr>
        <p:txBody>
          <a:bodyPr wrap="square">
            <a:spAutoFit/>
          </a:bodyPr>
          <a:lstStyle/>
          <a:p>
            <a:pPr algn="just"/>
            <a:r>
              <a:rPr lang="en-US" b="1" dirty="0">
                <a:latin typeface="Trebuchet MS" panose="020B0603020202020204" pitchFamily="34" charset="0"/>
              </a:rPr>
              <a:t>Phase 6: Deployment</a:t>
            </a:r>
          </a:p>
          <a:p>
            <a:pPr algn="just"/>
            <a:endParaRPr lang="en-US" b="1"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Deploy trained model for real-world font generation tasks.</a:t>
            </a:r>
          </a:p>
          <a:p>
            <a:pPr marL="285750" indent="-285750" algn="just">
              <a:buFont typeface="Arial" panose="020B0604020202020204" pitchFamily="34" charset="0"/>
              <a:buChar char="•"/>
            </a:pPr>
            <a:r>
              <a:rPr lang="en-US" b="1" dirty="0">
                <a:latin typeface="Trebuchet MS" panose="020B0603020202020204" pitchFamily="34" charset="0"/>
              </a:rPr>
              <a:t>Utilize GPU acceleration for efficient inference.</a:t>
            </a:r>
          </a:p>
          <a:p>
            <a:pPr marL="285750" indent="-285750" algn="just">
              <a:buFont typeface="Arial" panose="020B0604020202020204" pitchFamily="34" charset="0"/>
              <a:buChar char="•"/>
            </a:pPr>
            <a:r>
              <a:rPr lang="en-US" b="1" dirty="0">
                <a:latin typeface="Trebuchet MS" panose="020B0603020202020204" pitchFamily="34" charset="0"/>
              </a:rPr>
              <a:t>Monitor model performance and gather user feedback for continuous improvement.</a:t>
            </a:r>
          </a:p>
        </p:txBody>
      </p:sp>
      <p:sp>
        <p:nvSpPr>
          <p:cNvPr id="11" name="Slide Number Placeholder 10">
            <a:extLst>
              <a:ext uri="{FF2B5EF4-FFF2-40B4-BE49-F238E27FC236}">
                <a16:creationId xmlns:a16="http://schemas.microsoft.com/office/drawing/2014/main" id="{CA53CC1A-C851-5C0C-A831-BDEEB021DFFA}"/>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9</a:t>
            </a:fld>
            <a:endParaRPr lang="en-IN" spc="10" dirty="0"/>
          </a:p>
        </p:txBody>
      </p:sp>
    </p:spTree>
    <p:extLst>
      <p:ext uri="{BB962C8B-B14F-4D97-AF65-F5344CB8AC3E}">
        <p14:creationId xmlns:p14="http://schemas.microsoft.com/office/powerpoint/2010/main" val="3160526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1008</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Space Grotesk</vt:lpstr>
      <vt:lpstr>Trebuchet MS</vt:lpstr>
      <vt:lpstr>Office Theme</vt:lpstr>
      <vt:lpstr>PowerPoint Presentation</vt:lpstr>
      <vt:lpstr>OUTLINE</vt:lpstr>
      <vt:lpstr>PROBLEM STATEMENT</vt:lpstr>
      <vt:lpstr>PROPOSED SOLUTION</vt:lpstr>
      <vt:lpstr>SYSTEM APPROACH</vt:lpstr>
      <vt:lpstr>SYSTEM APPROACH – CONT.</vt:lpstr>
      <vt:lpstr>ALGORITHM</vt:lpstr>
      <vt:lpstr>ALGORITHM</vt:lpstr>
      <vt:lpstr>ALGORITHM</vt:lpstr>
      <vt:lpstr>RESULT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Magesh Kannan</cp:lastModifiedBy>
  <cp:revision>5</cp:revision>
  <dcterms:created xsi:type="dcterms:W3CDTF">2024-03-31T04:10:31Z</dcterms:created>
  <dcterms:modified xsi:type="dcterms:W3CDTF">2024-03-31T11:19:48Z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