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9" r:id="rId4"/>
    <p:sldId id="258" r:id="rId5"/>
    <p:sldId id="257" r:id="rId6"/>
    <p:sldId id="260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atsmodels.sourceforge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time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Relating news articles summaries to stock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848010"/>
          </a:xfrm>
        </p:spPr>
        <p:txBody>
          <a:bodyPr>
            <a:normAutofit/>
          </a:bodyPr>
          <a:lstStyle/>
          <a:p>
            <a:r>
              <a:rPr lang="en-IE" dirty="0"/>
              <a:t>Marcelo </a:t>
            </a:r>
            <a:r>
              <a:rPr lang="en-IE" dirty="0" err="1"/>
              <a:t>Grossi</a:t>
            </a:r>
            <a:endParaRPr lang="en-IE" dirty="0"/>
          </a:p>
          <a:p>
            <a:r>
              <a:rPr lang="en-IE" dirty="0"/>
              <a:t>School of Computing, Dublin City University</a:t>
            </a:r>
          </a:p>
          <a:p>
            <a:r>
              <a:rPr lang="en-IE" dirty="0"/>
              <a:t>Email: marcelo.grossi2@mail.dcu.ie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229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TF-IDF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93558"/>
          </a:xfrm>
        </p:spPr>
        <p:txBody>
          <a:bodyPr/>
          <a:lstStyle/>
          <a:p>
            <a:r>
              <a:rPr lang="en-IE" dirty="0"/>
              <a:t>Use MongoDB Map-Reduce-Finalize to calculate daily summaries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1922" y="2727158"/>
            <a:ext cx="6849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“date": "date in the format YYYY-MM-DD",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total_docs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number of unique news articles,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total_terms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number of unique terms,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term_counts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"ngram1“: [freq1, doc_freq1, tfidf1],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"ngram2“: [freq2, doc_freq2, tfidf2],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4973926"/>
            <a:ext cx="8915400" cy="1378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Easy to get </a:t>
            </a:r>
            <a:r>
              <a:rPr lang="en-IE" i="1" dirty="0"/>
              <a:t>n-</a:t>
            </a:r>
            <a:r>
              <a:rPr lang="en-IE" dirty="0"/>
              <a:t>gram time series (saved as dictionary, so efficient to query)</a:t>
            </a:r>
          </a:p>
          <a:p>
            <a:r>
              <a:rPr lang="en-IE" dirty="0"/>
              <a:t>From this collection, it is easy to calculate TF-IDF for any period – as needed</a:t>
            </a:r>
          </a:p>
        </p:txBody>
      </p:sp>
    </p:spTree>
    <p:extLst>
      <p:ext uri="{BB962C8B-B14F-4D97-AF65-F5344CB8AC3E}">
        <p14:creationId xmlns:p14="http://schemas.microsoft.com/office/powerpoint/2010/main" val="386563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Python Pandas</a:t>
            </a:r>
          </a:p>
          <a:p>
            <a:r>
              <a:rPr lang="en-IE" dirty="0"/>
              <a:t>Python Stats Models (</a:t>
            </a:r>
            <a:r>
              <a:rPr lang="en-IE" dirty="0">
                <a:hlinkClick r:id="rId2"/>
              </a:rPr>
              <a:t>http://statsmodels.sourceforge.net/</a:t>
            </a:r>
            <a:r>
              <a:rPr lang="en-IE" dirty="0"/>
              <a:t>)</a:t>
            </a:r>
          </a:p>
          <a:p>
            <a:pPr lvl="1"/>
            <a:r>
              <a:rPr lang="en-IE" dirty="0"/>
              <a:t>Initiative to make Python a fully-featured statistical platform</a:t>
            </a:r>
          </a:p>
          <a:p>
            <a:r>
              <a:rPr lang="en-IE" dirty="0" err="1"/>
              <a:t>IPython</a:t>
            </a:r>
            <a:r>
              <a:rPr lang="en-IE" dirty="0"/>
              <a:t> Notebook for results and interactive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3087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2288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Part I</a:t>
            </a:r>
          </a:p>
          <a:p>
            <a:pPr lvl="1"/>
            <a:r>
              <a:rPr lang="en-IE" dirty="0"/>
              <a:t>Problem and definitions,</a:t>
            </a:r>
          </a:p>
          <a:p>
            <a:pPr lvl="1"/>
            <a:r>
              <a:rPr lang="en-IE" dirty="0"/>
              <a:t>State of the art,</a:t>
            </a:r>
          </a:p>
          <a:p>
            <a:pPr lvl="1"/>
            <a:r>
              <a:rPr lang="en-IE" dirty="0"/>
              <a:t>A new approach,</a:t>
            </a:r>
          </a:p>
          <a:p>
            <a:pPr lvl="1"/>
            <a:r>
              <a:rPr lang="en-IE" dirty="0"/>
              <a:t>Experiments,</a:t>
            </a:r>
          </a:p>
          <a:p>
            <a:pPr lvl="1"/>
            <a:r>
              <a:rPr lang="en-IE" dirty="0"/>
              <a:t>Results and Conclusion</a:t>
            </a:r>
          </a:p>
          <a:p>
            <a:r>
              <a:rPr lang="en-IE" dirty="0"/>
              <a:t>Part II</a:t>
            </a:r>
          </a:p>
          <a:p>
            <a:pPr lvl="1"/>
            <a:r>
              <a:rPr lang="en-IE" dirty="0"/>
              <a:t>Technical overview,</a:t>
            </a:r>
          </a:p>
          <a:p>
            <a:pPr lvl="1"/>
            <a:r>
              <a:rPr lang="en-IE" dirty="0"/>
              <a:t>Technologies used,</a:t>
            </a:r>
          </a:p>
          <a:p>
            <a:pPr lvl="1"/>
            <a:r>
              <a:rPr lang="en-IE" dirty="0"/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64202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Time series analyses</a:t>
            </a:r>
          </a:p>
          <a:p>
            <a:endParaRPr lang="en-IE" dirty="0"/>
          </a:p>
          <a:p>
            <a:endParaRPr lang="en-IE" dirty="0"/>
          </a:p>
          <a:p>
            <a:pPr lvl="1"/>
            <a:r>
              <a:rPr lang="en-IE" dirty="0"/>
              <a:t>Background</a:t>
            </a:r>
          </a:p>
          <a:p>
            <a:pPr lvl="1"/>
            <a:r>
              <a:rPr lang="en-IE" dirty="0"/>
              <a:t>News analysis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305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3178" y="770021"/>
            <a:ext cx="7988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Introduction</a:t>
            </a:r>
          </a:p>
          <a:p>
            <a:pPr marL="285750" indent="-285750">
              <a:buFontTx/>
              <a:buChar char="-"/>
            </a:pPr>
            <a:r>
              <a:rPr lang="en-IE" dirty="0"/>
              <a:t>Brief intro on the state of the art (sentiment analysis)</a:t>
            </a:r>
          </a:p>
          <a:p>
            <a:pPr marL="285750" indent="-285750">
              <a:buFontTx/>
              <a:buChar char="-"/>
            </a:pPr>
            <a:r>
              <a:rPr lang="en-IE" dirty="0"/>
              <a:t>Is there a way to transform textual data directly into time series?</a:t>
            </a:r>
          </a:p>
          <a:p>
            <a:pPr marL="285750" indent="-285750">
              <a:buFontTx/>
              <a:buChar char="-"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1515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Different approach to relating news corpus to stock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More pragmatic and intuitive</a:t>
            </a:r>
          </a:p>
          <a:p>
            <a:r>
              <a:rPr lang="en-IE" dirty="0"/>
              <a:t>Use textual measure over time to directly transform into time series!</a:t>
            </a:r>
          </a:p>
          <a:p>
            <a:endParaRPr lang="en-IE" dirty="0"/>
          </a:p>
          <a:p>
            <a:r>
              <a:rPr lang="en-IE" dirty="0"/>
              <a:t>Easier to use</a:t>
            </a:r>
          </a:p>
          <a:p>
            <a:r>
              <a:rPr lang="en-IE" dirty="0"/>
              <a:t>Better for prediction</a:t>
            </a:r>
          </a:p>
          <a:p>
            <a:endParaRPr lang="en-IE" dirty="0"/>
          </a:p>
          <a:p>
            <a:r>
              <a:rPr lang="en-IE" dirty="0"/>
              <a:t>Relative Importance</a:t>
            </a:r>
          </a:p>
          <a:p>
            <a:pPr lvl="1"/>
            <a:r>
              <a:rPr lang="en-IE" dirty="0"/>
              <a:t>TF-IDF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754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Term Frequency Inverse Document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519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Daily historical stock data from Yahoo! Finance</a:t>
            </a:r>
          </a:p>
          <a:p>
            <a:pPr lvl="1"/>
            <a:r>
              <a:rPr lang="en-IE" dirty="0"/>
              <a:t>Python Pandas Data Reader</a:t>
            </a:r>
          </a:p>
          <a:p>
            <a:pPr lvl="1"/>
            <a:endParaRPr lang="en-IE" dirty="0"/>
          </a:p>
          <a:p>
            <a:r>
              <a:rPr lang="en-IE" dirty="0"/>
              <a:t>New York Times news portal (</a:t>
            </a:r>
            <a:r>
              <a:rPr lang="en-IE" dirty="0">
                <a:hlinkClick r:id="rId2"/>
              </a:rPr>
              <a:t>http://www.nytimes.com/</a:t>
            </a:r>
            <a:r>
              <a:rPr lang="en-IE" dirty="0"/>
              <a:t>)</a:t>
            </a:r>
          </a:p>
          <a:p>
            <a:pPr lvl="1"/>
            <a:r>
              <a:rPr lang="en-IE" dirty="0"/>
              <a:t>Python </a:t>
            </a:r>
            <a:r>
              <a:rPr lang="en-IE" dirty="0" err="1"/>
              <a:t>Scrapy</a:t>
            </a:r>
            <a:endParaRPr lang="en-IE" dirty="0"/>
          </a:p>
          <a:p>
            <a:pPr lvl="1"/>
            <a:r>
              <a:rPr lang="en-IE" dirty="0"/>
              <a:t>Scraping over 148,000 news articles from January 1</a:t>
            </a:r>
            <a:r>
              <a:rPr lang="en-IE" baseline="30000" dirty="0"/>
              <a:t>st</a:t>
            </a:r>
            <a:r>
              <a:rPr lang="en-IE" dirty="0"/>
              <a:t> 2013 to October 19</a:t>
            </a:r>
            <a:r>
              <a:rPr lang="en-IE" baseline="30000" dirty="0"/>
              <a:t>th</a:t>
            </a:r>
            <a:r>
              <a:rPr lang="en-IE" dirty="0"/>
              <a:t> 2014</a:t>
            </a:r>
          </a:p>
          <a:p>
            <a:pPr lvl="1"/>
            <a:r>
              <a:rPr lang="en-IE" dirty="0"/>
              <a:t>Filtered news articles by business related categories ending up with 49227 articles</a:t>
            </a:r>
          </a:p>
          <a:p>
            <a:pPr lvl="1"/>
            <a:r>
              <a:rPr lang="en-IE" dirty="0"/>
              <a:t>Transformed from HTML to JSON data (with title, text and date)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623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Text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Pre-process news article raw textual content into bag-of-words (</a:t>
            </a:r>
            <a:r>
              <a:rPr lang="en-IE" i="1" dirty="0"/>
              <a:t>n-</a:t>
            </a:r>
            <a:r>
              <a:rPr lang="en-IE" dirty="0"/>
              <a:t>grams)</a:t>
            </a:r>
          </a:p>
          <a:p>
            <a:r>
              <a:rPr lang="en-IE" dirty="0"/>
              <a:t>Python scripts</a:t>
            </a:r>
          </a:p>
          <a:p>
            <a:r>
              <a:rPr lang="en-IE" dirty="0"/>
              <a:t>Sequence of transformations</a:t>
            </a:r>
          </a:p>
          <a:p>
            <a:pPr lvl="1"/>
            <a:r>
              <a:rPr lang="en-IE" dirty="0"/>
              <a:t>Expand contractions: ‘it’s’ </a:t>
            </a:r>
            <a:r>
              <a:rPr lang="en-IE" dirty="0">
                <a:sym typeface="Wingdings" panose="05000000000000000000" pitchFamily="2" charset="2"/>
              </a:rPr>
              <a:t> ‘it is’, ‘can’t’  can not, ..</a:t>
            </a:r>
          </a:p>
          <a:p>
            <a:pPr lvl="1"/>
            <a:r>
              <a:rPr lang="en-IE" dirty="0" err="1">
                <a:sym typeface="Wingdings" panose="05000000000000000000" pitchFamily="2" charset="2"/>
              </a:rPr>
              <a:t>Stopwords</a:t>
            </a:r>
            <a:r>
              <a:rPr lang="en-IE" dirty="0">
                <a:sym typeface="Wingdings" panose="05000000000000000000" pitchFamily="2" charset="2"/>
              </a:rPr>
              <a:t> removal: ‘be’, ‘but’, ‘by’, ‘each’, ‘for’, ‘and’, ‘them’, ‘we’, ..</a:t>
            </a:r>
          </a:p>
          <a:p>
            <a:pPr lvl="1"/>
            <a:r>
              <a:rPr lang="en-IE" dirty="0">
                <a:sym typeface="Wingdings" panose="05000000000000000000" pitchFamily="2" charset="2"/>
              </a:rPr>
              <a:t>Process sentences independently: So </a:t>
            </a:r>
            <a:r>
              <a:rPr lang="en-IE" i="1" dirty="0">
                <a:sym typeface="Wingdings" panose="05000000000000000000" pitchFamily="2" charset="2"/>
              </a:rPr>
              <a:t>n-</a:t>
            </a:r>
            <a:r>
              <a:rPr lang="en-IE" dirty="0">
                <a:sym typeface="Wingdings" panose="05000000000000000000" pitchFamily="2" charset="2"/>
              </a:rPr>
              <a:t>grams bigger than </a:t>
            </a:r>
            <a:r>
              <a:rPr lang="en-IE" i="1" dirty="0">
                <a:sym typeface="Wingdings" panose="05000000000000000000" pitchFamily="2" charset="2"/>
              </a:rPr>
              <a:t>unity </a:t>
            </a:r>
            <a:r>
              <a:rPr lang="en-IE" dirty="0">
                <a:sym typeface="Wingdings" panose="05000000000000000000" pitchFamily="2" charset="2"/>
              </a:rPr>
              <a:t>can only come from the same sentence.</a:t>
            </a:r>
          </a:p>
          <a:p>
            <a:pPr lvl="1"/>
            <a:r>
              <a:rPr lang="en-IE" dirty="0">
                <a:sym typeface="Wingdings" panose="05000000000000000000" pitchFamily="2" charset="2"/>
              </a:rPr>
              <a:t>Work tokenization: ‘What a great day!’  [‘what’, ‘great’, ‘day’]</a:t>
            </a:r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087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Text pre-processing (</a:t>
            </a:r>
            <a:r>
              <a:rPr lang="en-IE" i="1" dirty="0"/>
              <a:t>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Sequence of transformations</a:t>
            </a:r>
          </a:p>
          <a:p>
            <a:pPr lvl="1"/>
            <a:r>
              <a:rPr lang="en-IE" dirty="0"/>
              <a:t>…</a:t>
            </a:r>
          </a:p>
          <a:p>
            <a:pPr lvl="1"/>
            <a:r>
              <a:rPr lang="en-IE" dirty="0">
                <a:sym typeface="Wingdings" panose="05000000000000000000" pitchFamily="2" charset="2"/>
              </a:rPr>
              <a:t>Lemmatization and Part-of-Speech Tagging:</a:t>
            </a:r>
          </a:p>
          <a:p>
            <a:pPr lvl="2"/>
            <a:r>
              <a:rPr lang="en-IE" dirty="0">
                <a:sym typeface="Wingdings" panose="05000000000000000000" pitchFamily="2" charset="2"/>
              </a:rPr>
              <a:t>‘saw’ + ‘verb’  ‘see’</a:t>
            </a:r>
          </a:p>
          <a:p>
            <a:pPr lvl="2"/>
            <a:r>
              <a:rPr lang="en-IE" dirty="0">
                <a:sym typeface="Wingdings" panose="05000000000000000000" pitchFamily="2" charset="2"/>
              </a:rPr>
              <a:t>‘saw’ + ‘subject’  ‘saw’</a:t>
            </a:r>
          </a:p>
          <a:p>
            <a:pPr lvl="1"/>
            <a:r>
              <a:rPr lang="en-IE" dirty="0">
                <a:sym typeface="Wingdings" panose="05000000000000000000" pitchFamily="2" charset="2"/>
              </a:rPr>
              <a:t>Word </a:t>
            </a:r>
            <a:r>
              <a:rPr lang="en-IE" i="1" dirty="0">
                <a:sym typeface="Wingdings" panose="05000000000000000000" pitchFamily="2" charset="2"/>
              </a:rPr>
              <a:t>n-</a:t>
            </a:r>
            <a:r>
              <a:rPr lang="en-IE" dirty="0">
                <a:sym typeface="Wingdings" panose="05000000000000000000" pitchFamily="2" charset="2"/>
              </a:rPr>
              <a:t>gram generation (</a:t>
            </a:r>
            <a:r>
              <a:rPr lang="en-IE" i="1" dirty="0">
                <a:sym typeface="Wingdings" panose="05000000000000000000" pitchFamily="2" charset="2"/>
              </a:rPr>
              <a:t>1</a:t>
            </a:r>
            <a:r>
              <a:rPr lang="en-IE" dirty="0">
                <a:sym typeface="Wingdings" panose="05000000000000000000" pitchFamily="2" charset="2"/>
              </a:rPr>
              <a:t> and </a:t>
            </a:r>
            <a:r>
              <a:rPr lang="en-IE" i="1" dirty="0">
                <a:sym typeface="Wingdings" panose="05000000000000000000" pitchFamily="2" charset="2"/>
              </a:rPr>
              <a:t>2-</a:t>
            </a:r>
            <a:r>
              <a:rPr lang="en-IE" dirty="0">
                <a:sym typeface="Wingdings" panose="05000000000000000000" pitchFamily="2" charset="2"/>
              </a:rPr>
              <a:t>grams)</a:t>
            </a:r>
          </a:p>
          <a:p>
            <a:r>
              <a:rPr lang="en-IE" dirty="0">
                <a:sym typeface="Wingdings" panose="05000000000000000000" pitchFamily="2" charset="2"/>
              </a:rPr>
              <a:t>Bag-of-words saved to MongoDB for TF-IDF calculations</a:t>
            </a:r>
          </a:p>
          <a:p>
            <a:pPr lvl="1"/>
            <a:endParaRPr lang="en-IE" dirty="0">
              <a:sym typeface="Wingdings" panose="05000000000000000000" pitchFamily="2" charset="2"/>
            </a:endParaRPr>
          </a:p>
          <a:p>
            <a:pPr lvl="1"/>
            <a:endParaRPr lang="en-IE" dirty="0"/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3497178" y="4764505"/>
            <a:ext cx="68499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"source": "source of news article",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"date": "date in the format YYYY-MM-DD",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"tags": ["list", "of", "tags"],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"title": "title of news article",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article",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bag_of_words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[["ngram1", freq1],..]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67813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1577</TotalTime>
  <Words>489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Courier New</vt:lpstr>
      <vt:lpstr>Wingdings</vt:lpstr>
      <vt:lpstr>Wingdings 3</vt:lpstr>
      <vt:lpstr>Wisp</vt:lpstr>
      <vt:lpstr>Relating news articles summaries to stock prices</vt:lpstr>
      <vt:lpstr>Summary</vt:lpstr>
      <vt:lpstr>Introduction</vt:lpstr>
      <vt:lpstr>PowerPoint Presentation</vt:lpstr>
      <vt:lpstr>Different approach to relating news corpus to stock data</vt:lpstr>
      <vt:lpstr>Term Frequency Inverse Document Frequency</vt:lpstr>
      <vt:lpstr>Data Sources</vt:lpstr>
      <vt:lpstr>Text pre-processing</vt:lpstr>
      <vt:lpstr>Text pre-processing (contd.)</vt:lpstr>
      <vt:lpstr>TF-IDF Calculations</vt:lpstr>
      <vt:lpstr>Data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</dc:creator>
  <cp:lastModifiedBy>Marcelo</cp:lastModifiedBy>
  <cp:revision>32</cp:revision>
  <dcterms:created xsi:type="dcterms:W3CDTF">2016-08-27T11:44:13Z</dcterms:created>
  <dcterms:modified xsi:type="dcterms:W3CDTF">2016-08-31T07:18:04Z</dcterms:modified>
</cp:coreProperties>
</file>