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9"/>
  </p:notesMasterIdLst>
  <p:sldIdLst>
    <p:sldId id="256" r:id="rId2"/>
    <p:sldId id="266" r:id="rId3"/>
    <p:sldId id="274" r:id="rId4"/>
    <p:sldId id="259" r:id="rId5"/>
    <p:sldId id="270" r:id="rId6"/>
    <p:sldId id="271" r:id="rId7"/>
    <p:sldId id="272" r:id="rId8"/>
    <p:sldId id="269" r:id="rId9"/>
    <p:sldId id="273" r:id="rId10"/>
    <p:sldId id="257" r:id="rId11"/>
    <p:sldId id="260" r:id="rId12"/>
    <p:sldId id="276" r:id="rId13"/>
    <p:sldId id="277" r:id="rId14"/>
    <p:sldId id="281" r:id="rId15"/>
    <p:sldId id="278" r:id="rId16"/>
    <p:sldId id="282" r:id="rId17"/>
    <p:sldId id="283" r:id="rId18"/>
    <p:sldId id="284" r:id="rId19"/>
    <p:sldId id="286" r:id="rId20"/>
    <p:sldId id="285" r:id="rId21"/>
    <p:sldId id="275" r:id="rId22"/>
    <p:sldId id="262" r:id="rId23"/>
    <p:sldId id="263" r:id="rId24"/>
    <p:sldId id="264" r:id="rId25"/>
    <p:sldId id="265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1471-E27D-41DC-8943-5E89978E4C85}" type="datetimeFigureOut">
              <a:rPr lang="en-IE" smtClean="0"/>
              <a:t>31/08/2016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CC9C1-2E65-433B-A847-4C47C227E3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576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8B71-0AA7-4B7D-AF15-8D5019240C1B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2A0-62E9-4D47-96C3-093333304DF5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8722-33A9-4A7A-81BA-9A641AF4398A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4389-4833-474E-9F54-B5910E16B03C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C18D-DDC1-473B-AA89-A2C65066E120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31B9-D5CE-486D-B316-B4976629A622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7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6DC-6D9F-4C75-8422-93ED741B5A00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68D9-B836-47CA-9D2D-6D825B580750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5702-4D9B-48BE-8CBA-2488EA9EEB4B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6AC-28E7-4462-A561-C65B02655263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D9BCD7-B168-48E1-9465-1AE59E412DB1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1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5BDE-8800-4676-99C5-CFE3F8E3D2A2}" type="datetime1">
              <a:rPr lang="en-US" smtClean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7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models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Relating news articles summaries to stock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48010"/>
          </a:xfrm>
        </p:spPr>
        <p:txBody>
          <a:bodyPr>
            <a:normAutofit/>
          </a:bodyPr>
          <a:lstStyle/>
          <a:p>
            <a:r>
              <a:rPr lang="en-IE" dirty="0"/>
              <a:t>Marcelo </a:t>
            </a:r>
            <a:r>
              <a:rPr lang="en-IE" dirty="0" err="1"/>
              <a:t>Grossi</a:t>
            </a:r>
            <a:r>
              <a:rPr lang="en-IE" dirty="0"/>
              <a:t> for MCM - practicum</a:t>
            </a:r>
          </a:p>
          <a:p>
            <a:r>
              <a:rPr lang="en-IE" dirty="0"/>
              <a:t>School of Computing, Dublin City University</a:t>
            </a:r>
          </a:p>
          <a:p>
            <a:r>
              <a:rPr lang="en-IE" dirty="0"/>
              <a:t>Email: marcelo.grossi2@mail.dcu.ie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229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approach to relating news corpus to stock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More pragmatic and intuitive</a:t>
            </a:r>
          </a:p>
          <a:p>
            <a:r>
              <a:rPr lang="en-IE" dirty="0"/>
              <a:t>Use textual measure over time to directly transform textual corpus into time series!</a:t>
            </a:r>
          </a:p>
          <a:p>
            <a:endParaRPr lang="en-IE" dirty="0"/>
          </a:p>
          <a:p>
            <a:r>
              <a:rPr lang="en-IE" dirty="0"/>
              <a:t>Easier to use – just another time series..</a:t>
            </a:r>
          </a:p>
          <a:p>
            <a:r>
              <a:rPr lang="en-IE" dirty="0"/>
              <a:t>Better for prediction</a:t>
            </a:r>
          </a:p>
          <a:p>
            <a:endParaRPr lang="en-IE" dirty="0"/>
          </a:p>
          <a:p>
            <a:r>
              <a:rPr lang="en-IE" dirty="0"/>
              <a:t>What measure?</a:t>
            </a:r>
          </a:p>
          <a:p>
            <a:pPr lvl="1"/>
            <a:r>
              <a:rPr lang="en-IE" dirty="0"/>
              <a:t>Relative Importance </a:t>
            </a:r>
            <a:r>
              <a:rPr lang="en-IE" dirty="0">
                <a:sym typeface="Wingdings" panose="05000000000000000000" pitchFamily="2" charset="2"/>
              </a:rPr>
              <a:t> daily </a:t>
            </a:r>
            <a:r>
              <a:rPr lang="en-IE" dirty="0"/>
              <a:t>TF-IDF</a:t>
            </a:r>
          </a:p>
          <a:p>
            <a:pPr lvl="1"/>
            <a:r>
              <a:rPr lang="en-IE" dirty="0"/>
              <a:t>Gives more weight to ‘important terms’</a:t>
            </a:r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measure: Term Frequency Inverse Document Frequency (TFIDF)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Measure associated with a term (or </a:t>
                </a:r>
                <a:r>
                  <a:rPr lang="en-IE" i="1" dirty="0"/>
                  <a:t>n-</a:t>
                </a:r>
                <a:r>
                  <a:rPr lang="en-IE" dirty="0"/>
                  <a:t>gram)</a:t>
                </a:r>
              </a:p>
              <a:p>
                <a:pPr lvl="1"/>
                <a:r>
                  <a:rPr lang="en-IE" dirty="0"/>
                  <a:t>Term Frequency (TF) in its simplest forms is the number of times a term appears in a corpus</a:t>
                </a:r>
                <a:endParaRPr lang="en-IE" i="1" dirty="0"/>
              </a:p>
              <a:p>
                <a:pPr lvl="1"/>
                <a:r>
                  <a:rPr lang="en-IE" dirty="0"/>
                  <a:t>Inverse Document Frequency (IDF) is the logarithmic inverse of the number of documents (from the corpus) a term appears in</a:t>
                </a:r>
              </a:p>
              <a:p>
                <a:pPr algn="ctr"/>
                <a:r>
                  <a:rPr lang="en-IE" i="1" dirty="0"/>
                  <a:t>TF = t (simple)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E" i="1" dirty="0"/>
                  <a:t> (scaled form);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b="0" i="1" dirty="0" smtClean="0"/>
                      <m:t>IDF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E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f>
                          <m:f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func>
                  </m:oMath>
                </a14:m>
                <a:endParaRPr lang="en-IE" i="1" dirty="0"/>
              </a:p>
              <a:p>
                <a:r>
                  <a:rPr lang="en-IE" dirty="0"/>
                  <a:t>Where t is the frequency a term appears in a corpus, T is total frequency of all terms in the corpus, d is the number of documents the term appears in and finally D is the number of documents in the corpus</a:t>
                </a:r>
              </a:p>
              <a:p>
                <a:pPr algn="ctr"/>
                <a:r>
                  <a:rPr lang="en-IE" i="1" dirty="0"/>
                  <a:t>TFIDF = TF * IDF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for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How to test if term time series has influence over stock prices?</a:t>
            </a:r>
          </a:p>
          <a:p>
            <a:pPr lvl="1"/>
            <a:r>
              <a:rPr lang="en-IE" dirty="0"/>
              <a:t>‘The effect does not precede its cause in time’,</a:t>
            </a:r>
          </a:p>
          <a:p>
            <a:pPr lvl="1"/>
            <a:r>
              <a:rPr lang="en-IE" dirty="0"/>
              <a:t>‘The cause has unique information about the series being caused that is not available otherwise’</a:t>
            </a:r>
          </a:p>
          <a:p>
            <a:pPr lvl="2"/>
            <a:r>
              <a:rPr lang="en-IE" dirty="0" err="1"/>
              <a:t>Eichler</a:t>
            </a:r>
            <a:r>
              <a:rPr lang="en-IE" dirty="0"/>
              <a:t>, 2012</a:t>
            </a:r>
          </a:p>
          <a:p>
            <a:pPr lvl="1"/>
            <a:endParaRPr lang="en-IE" dirty="0"/>
          </a:p>
          <a:p>
            <a:r>
              <a:rPr lang="en-IE" dirty="0"/>
              <a:t>Granger, 1969 and 1980 proposed a model for such a scenario</a:t>
            </a:r>
          </a:p>
          <a:p>
            <a:pPr lvl="1"/>
            <a:r>
              <a:rPr lang="en-IE" dirty="0"/>
              <a:t>Based on fitting a VAR model with and without the ‘causing’ series</a:t>
            </a:r>
          </a:p>
          <a:p>
            <a:pPr lvl="1"/>
            <a:r>
              <a:rPr lang="en-IE" dirty="0"/>
              <a:t>Granger-causality test or Granger-test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Granger causality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Fit target </a:t>
                </a:r>
                <a:r>
                  <a:rPr lang="en-IE" i="1" dirty="0"/>
                  <a:t>y</a:t>
                </a:r>
                <a:r>
                  <a:rPr lang="en-IE" dirty="0"/>
                  <a:t> to Vector Auto Regressive model without the causing time series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 dirty="0"/>
                  <a:t>Add the causing time series </a:t>
                </a:r>
                <a:r>
                  <a:rPr lang="en-IE" i="1" dirty="0"/>
                  <a:t>x</a:t>
                </a:r>
                <a:r>
                  <a:rPr lang="en-IE" dirty="0"/>
                  <a:t> to the model and verify if it adds explaining power (</a:t>
                </a:r>
                <a:r>
                  <a:rPr lang="en-IE" i="1" dirty="0"/>
                  <a:t>F-Test</a:t>
                </a:r>
                <a:r>
                  <a:rPr lang="en-IE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 dirty="0"/>
                  <a:t>Not uncommon for Granger-causality in both directions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 ⇆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pPr lvl="1"/>
                <a:r>
                  <a:rPr lang="en-IE" dirty="0"/>
                  <a:t>Only accept as influencer if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1" smtClean="0">
                        <a:latin typeface="Cambria Math" panose="02040503050406030204" pitchFamily="18" charset="0"/>
                      </a:rPr>
                      <m:t>↛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dirty="0"/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Granger-causing terms to Granger-caused stocks (force directed graph)</a:t>
            </a:r>
            <a:br>
              <a:rPr lang="en-IE" dirty="0"/>
            </a:b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9765"/>
            <a:ext cx="9581529" cy="43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Validating and forecasting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Cross validate Granger-causality with another model</a:t>
                </a:r>
              </a:p>
              <a:p>
                <a:r>
                  <a:rPr lang="en-IE" dirty="0"/>
                  <a:t>Can the forecasts be used as a viable trading strategy?</a:t>
                </a:r>
              </a:p>
              <a:p>
                <a:r>
                  <a:rPr lang="en-IE" dirty="0"/>
                  <a:t>Widely used model for time series analysis</a:t>
                </a:r>
              </a:p>
              <a:p>
                <a:pPr lvl="1"/>
                <a:r>
                  <a:rPr lang="en-IE" dirty="0"/>
                  <a:t>Variant of the ARMA model (Auto Regressive Moving Average)</a:t>
                </a:r>
              </a:p>
              <a:p>
                <a:pPr lvl="1"/>
                <a:r>
                  <a:rPr lang="en-IE" dirty="0"/>
                  <a:t>The ARIMAX model (with Integration and </a:t>
                </a:r>
                <a:r>
                  <a:rPr lang="en-IE" dirty="0" err="1"/>
                  <a:t>eXogenous</a:t>
                </a:r>
                <a:r>
                  <a:rPr lang="en-IE" dirty="0"/>
                  <a:t> variable) allows for predictor variable to be included in the model</a:t>
                </a:r>
              </a:p>
              <a:p>
                <a:pPr lvl="2"/>
                <a:r>
                  <a:rPr lang="en-IE" dirty="0"/>
                  <a:t>Differencing done prior to applying the model on both predictor and predicted variables if non-stationary (via KPSS test)</a:t>
                </a:r>
              </a:p>
              <a:p>
                <a:pPr lvl="2"/>
                <a:r>
                  <a:rPr lang="en-IE" i="1" dirty="0"/>
                  <a:t>ARMAX (</a:t>
                </a:r>
                <a:r>
                  <a:rPr lang="en-IE" i="1" dirty="0" err="1"/>
                  <a:t>p,q</a:t>
                </a:r>
                <a:r>
                  <a:rPr lang="en-IE" i="1" dirty="0"/>
                  <a:t>)</a:t>
                </a:r>
                <a:r>
                  <a:rPr lang="en-IE" dirty="0"/>
                  <a:t>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 the new term time series corroborate the Granger-tests results?</a:t>
            </a:r>
          </a:p>
          <a:p>
            <a:pPr lvl="1"/>
            <a:r>
              <a:rPr lang="en-IE" dirty="0"/>
              <a:t>Root Mean Squared Error</a:t>
            </a:r>
          </a:p>
          <a:p>
            <a:pPr lvl="2"/>
            <a:r>
              <a:rPr lang="en-IE" dirty="0"/>
              <a:t>Comparison between models with individual predictor (IND), all identified predictors (AGG) and no predictors (NOEX)</a:t>
            </a:r>
          </a:p>
          <a:p>
            <a:pPr lvl="2"/>
            <a:r>
              <a:rPr lang="en-IE" dirty="0"/>
              <a:t>Two tailed F-Test shows difference between IND, and NOEX, and also AGG and NOEX with 10% significance, confirming the Granger-causality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96448"/>
              </p:ext>
            </p:extLst>
          </p:nvPr>
        </p:nvGraphicFramePr>
        <p:xfrm>
          <a:off x="2710403" y="4434645"/>
          <a:ext cx="2871303" cy="1031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7101">
                  <a:extLst>
                    <a:ext uri="{9D8B030D-6E8A-4147-A177-3AD203B41FA5}">
                      <a16:colId xmlns:a16="http://schemas.microsoft.com/office/drawing/2014/main" val="155722125"/>
                    </a:ext>
                  </a:extLst>
                </a:gridCol>
                <a:gridCol w="957101">
                  <a:extLst>
                    <a:ext uri="{9D8B030D-6E8A-4147-A177-3AD203B41FA5}">
                      <a16:colId xmlns:a16="http://schemas.microsoft.com/office/drawing/2014/main" val="2106170446"/>
                    </a:ext>
                  </a:extLst>
                </a:gridCol>
                <a:gridCol w="957101">
                  <a:extLst>
                    <a:ext uri="{9D8B030D-6E8A-4147-A177-3AD203B41FA5}">
                      <a16:colId xmlns:a16="http://schemas.microsoft.com/office/drawing/2014/main" val="3322852925"/>
                    </a:ext>
                  </a:extLst>
                </a:gridCol>
              </a:tblGrid>
              <a:tr h="343900"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AGG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NOEX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5919597"/>
                  </a:ext>
                </a:extLst>
              </a:tr>
              <a:tr h="343900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1" u="none" strike="noStrike" dirty="0">
                          <a:effectLst/>
                        </a:rPr>
                        <a:t>IND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u="none" strike="noStrike" dirty="0">
                          <a:effectLst/>
                        </a:rPr>
                        <a:t>0.564381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u="none" strike="noStrike" dirty="0">
                          <a:effectLst/>
                        </a:rPr>
                        <a:t>0.067272</a:t>
                      </a:r>
                      <a:endParaRPr lang="en-I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746344"/>
                  </a:ext>
                </a:extLst>
              </a:tr>
              <a:tr h="343900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1" u="none" strike="noStrike" dirty="0">
                          <a:effectLst/>
                        </a:rPr>
                        <a:t>AGG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u="none" strike="noStrike" dirty="0">
                          <a:effectLst/>
                        </a:rPr>
                        <a:t>0.08543</a:t>
                      </a:r>
                      <a:endParaRPr lang="en-I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35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5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it be used as a viable trading strategy?</a:t>
            </a:r>
          </a:p>
          <a:p>
            <a:pPr lvl="1"/>
            <a:r>
              <a:rPr lang="en-IE" dirty="0"/>
              <a:t>Directional Correctness Ratio</a:t>
            </a:r>
          </a:p>
          <a:p>
            <a:pPr lvl="2"/>
            <a:r>
              <a:rPr lang="en-IE" dirty="0"/>
              <a:t>Simple measure that avoids pitfalls of convoluted trading strategies to validate theories</a:t>
            </a:r>
          </a:p>
          <a:p>
            <a:pPr lvl="2"/>
            <a:r>
              <a:rPr lang="en-IE" dirty="0"/>
              <a:t>If not random (mean significantly different than 50%) means it is viable</a:t>
            </a:r>
          </a:p>
          <a:p>
            <a:pPr lvl="2"/>
            <a:r>
              <a:rPr lang="en-IE" dirty="0"/>
              <a:t>Results show random behaviour and thus can not be used directly as a viable trading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5" y="4227442"/>
            <a:ext cx="3032704" cy="21685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29140"/>
              </p:ext>
            </p:extLst>
          </p:nvPr>
        </p:nvGraphicFramePr>
        <p:xfrm>
          <a:off x="5777947" y="4227442"/>
          <a:ext cx="4713357" cy="152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19">
                  <a:extLst>
                    <a:ext uri="{9D8B030D-6E8A-4147-A177-3AD203B41FA5}">
                      <a16:colId xmlns:a16="http://schemas.microsoft.com/office/drawing/2014/main" val="3942916294"/>
                    </a:ext>
                  </a:extLst>
                </a:gridCol>
                <a:gridCol w="1571119">
                  <a:extLst>
                    <a:ext uri="{9D8B030D-6E8A-4147-A177-3AD203B41FA5}">
                      <a16:colId xmlns:a16="http://schemas.microsoft.com/office/drawing/2014/main" val="683695667"/>
                    </a:ext>
                  </a:extLst>
                </a:gridCol>
                <a:gridCol w="1571119">
                  <a:extLst>
                    <a:ext uri="{9D8B030D-6E8A-4147-A177-3AD203B41FA5}">
                      <a16:colId xmlns:a16="http://schemas.microsoft.com/office/drawing/2014/main" val="3350574938"/>
                    </a:ext>
                  </a:extLst>
                </a:gridCol>
              </a:tblGrid>
              <a:tr h="381871"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86592"/>
                  </a:ext>
                </a:extLst>
              </a:tr>
              <a:tr h="38187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208700"/>
                  </a:ext>
                </a:extLst>
              </a:tr>
              <a:tr h="38187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889489"/>
                  </a:ext>
                </a:extLst>
              </a:tr>
              <a:tr h="38187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35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Granger-causing terms not always intuitive</a:t>
            </a:r>
          </a:p>
          <a:p>
            <a:pPr lvl="1"/>
            <a:r>
              <a:rPr lang="en-IE" dirty="0"/>
              <a:t>May be serving as a proxy for unknown variable</a:t>
            </a:r>
          </a:p>
          <a:p>
            <a:pPr lvl="1"/>
            <a:r>
              <a:rPr lang="en-IE" dirty="0"/>
              <a:t>Can be improved by filtering allowed terms (use only nouns, named entities, etc.)</a:t>
            </a:r>
          </a:p>
          <a:p>
            <a:pPr lvl="1"/>
            <a:endParaRPr lang="en-IE" dirty="0"/>
          </a:p>
          <a:p>
            <a:r>
              <a:rPr lang="en-IE" dirty="0"/>
              <a:t>ARMA models could fit the data better if more data was available</a:t>
            </a:r>
          </a:p>
          <a:p>
            <a:pPr lvl="1"/>
            <a:r>
              <a:rPr lang="en-IE" dirty="0"/>
              <a:t>Re-test with 10 years news and stock data and compare results</a:t>
            </a:r>
          </a:p>
          <a:p>
            <a:pPr lvl="1"/>
            <a:r>
              <a:rPr lang="en-IE" dirty="0"/>
              <a:t>Could show improvement in directional correctness ratio (better fit!)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8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Does this new approach also impact stock prices?</a:t>
            </a:r>
          </a:p>
          <a:p>
            <a:pPr lvl="1"/>
            <a:r>
              <a:rPr lang="en-IE" dirty="0"/>
              <a:t>Stock price forecasts made using the related term time series show better results than not using it</a:t>
            </a:r>
          </a:p>
          <a:p>
            <a:pPr lvl="1"/>
            <a:r>
              <a:rPr lang="en-IE" dirty="0"/>
              <a:t>Using all available term time series that are related to the same stock improve results further</a:t>
            </a:r>
          </a:p>
          <a:p>
            <a:pPr lvl="1"/>
            <a:endParaRPr lang="en-IE" dirty="0"/>
          </a:p>
          <a:p>
            <a:r>
              <a:rPr lang="en-IE" dirty="0"/>
              <a:t>Can it be used as a viable trading strategy?</a:t>
            </a:r>
          </a:p>
          <a:p>
            <a:pPr lvl="1"/>
            <a:r>
              <a:rPr lang="en-IE" dirty="0"/>
              <a:t>Directional correctness does not show deviance from random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Part I</a:t>
            </a:r>
          </a:p>
          <a:p>
            <a:pPr lvl="1"/>
            <a:r>
              <a:rPr lang="en-IE" dirty="0"/>
              <a:t>Problem and definitions,</a:t>
            </a:r>
          </a:p>
          <a:p>
            <a:pPr lvl="1"/>
            <a:r>
              <a:rPr lang="en-IE" dirty="0"/>
              <a:t>State of the art,</a:t>
            </a:r>
          </a:p>
          <a:p>
            <a:pPr lvl="1"/>
            <a:r>
              <a:rPr lang="en-IE" dirty="0"/>
              <a:t>A new approach,</a:t>
            </a:r>
          </a:p>
          <a:p>
            <a:pPr lvl="1"/>
            <a:r>
              <a:rPr lang="en-IE" dirty="0"/>
              <a:t>Experiments,</a:t>
            </a:r>
          </a:p>
          <a:p>
            <a:pPr lvl="1"/>
            <a:r>
              <a:rPr lang="en-IE" dirty="0"/>
              <a:t>Results and Conclusion</a:t>
            </a:r>
          </a:p>
          <a:p>
            <a:r>
              <a:rPr lang="en-IE" dirty="0"/>
              <a:t>Part II</a:t>
            </a:r>
          </a:p>
          <a:p>
            <a:pPr lvl="1"/>
            <a:r>
              <a:rPr lang="en-IE" dirty="0"/>
              <a:t>Implementation details,</a:t>
            </a:r>
          </a:p>
          <a:p>
            <a:pPr lvl="1"/>
            <a:r>
              <a:rPr lang="en-IE" dirty="0"/>
              <a:t>Technologies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2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4494"/>
          </a:xfrm>
        </p:spPr>
        <p:txBody>
          <a:bodyPr>
            <a:normAutofit/>
          </a:bodyPr>
          <a:lstStyle/>
          <a:p>
            <a:r>
              <a:rPr lang="en-IE" dirty="0"/>
              <a:t>Repeat experiment using bigger data set</a:t>
            </a:r>
          </a:p>
          <a:p>
            <a:pPr lvl="1"/>
            <a:r>
              <a:rPr lang="en-IE" dirty="0"/>
              <a:t>Spanning more years,</a:t>
            </a:r>
          </a:p>
          <a:p>
            <a:pPr lvl="1"/>
            <a:r>
              <a:rPr lang="en-IE" dirty="0"/>
              <a:t>News corpora from different sources</a:t>
            </a:r>
          </a:p>
          <a:p>
            <a:pPr lvl="1"/>
            <a:r>
              <a:rPr lang="en-IE" dirty="0"/>
              <a:t>Can compare results between different news providers</a:t>
            </a:r>
          </a:p>
          <a:p>
            <a:r>
              <a:rPr lang="en-IE" dirty="0"/>
              <a:t>Produce bag-of-words using filtered terms</a:t>
            </a:r>
          </a:p>
          <a:p>
            <a:pPr lvl="1"/>
            <a:r>
              <a:rPr lang="en-IE" dirty="0"/>
              <a:t>Nouns, named entities, etc.</a:t>
            </a:r>
          </a:p>
          <a:p>
            <a:r>
              <a:rPr lang="en-IE" dirty="0"/>
              <a:t>Use the related term time series of different stocks and calculate distance</a:t>
            </a:r>
          </a:p>
          <a:p>
            <a:pPr lvl="1"/>
            <a:r>
              <a:rPr lang="en-IE" dirty="0"/>
              <a:t>Can use cosine similarity and produce graph of related stocks (from their related terms)</a:t>
            </a:r>
          </a:p>
          <a:p>
            <a:pPr lvl="1"/>
            <a:r>
              <a:rPr lang="en-IE" dirty="0"/>
              <a:t>May uncover non intuitive relationships that could prove useful as trading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0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Daily historical stock data from Yahoo! Finance</a:t>
            </a:r>
          </a:p>
          <a:p>
            <a:pPr lvl="1"/>
            <a:r>
              <a:rPr lang="en-IE" dirty="0"/>
              <a:t>Python Pandas Data Reader</a:t>
            </a:r>
          </a:p>
          <a:p>
            <a:pPr lvl="1"/>
            <a:endParaRPr lang="en-IE" dirty="0"/>
          </a:p>
          <a:p>
            <a:r>
              <a:rPr lang="en-IE" dirty="0"/>
              <a:t>New York Times news portal (</a:t>
            </a:r>
            <a:r>
              <a:rPr lang="en-IE" dirty="0">
                <a:hlinkClick r:id="rId2"/>
              </a:rPr>
              <a:t>http://www.nytimes.com/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Python </a:t>
            </a:r>
            <a:r>
              <a:rPr lang="en-IE" dirty="0" err="1"/>
              <a:t>Scrapy</a:t>
            </a:r>
            <a:endParaRPr lang="en-IE" dirty="0"/>
          </a:p>
          <a:p>
            <a:pPr lvl="1"/>
            <a:r>
              <a:rPr lang="en-IE" dirty="0"/>
              <a:t>Scraping over 148,000 news articles from January 1</a:t>
            </a:r>
            <a:r>
              <a:rPr lang="en-IE" baseline="30000" dirty="0"/>
              <a:t>st</a:t>
            </a:r>
            <a:r>
              <a:rPr lang="en-IE" dirty="0"/>
              <a:t> 2013 to October 19</a:t>
            </a:r>
            <a:r>
              <a:rPr lang="en-IE" baseline="30000" dirty="0"/>
              <a:t>th</a:t>
            </a:r>
            <a:r>
              <a:rPr lang="en-IE" dirty="0"/>
              <a:t> 2014</a:t>
            </a:r>
          </a:p>
          <a:p>
            <a:pPr lvl="1"/>
            <a:r>
              <a:rPr lang="en-IE" dirty="0"/>
              <a:t>Filtered news articles by business related categories ending up with 49,227 articles</a:t>
            </a:r>
          </a:p>
          <a:p>
            <a:pPr lvl="1"/>
            <a:r>
              <a:rPr lang="en-IE" dirty="0"/>
              <a:t>Transformed from HTML to JSON files (with title, text and date)</a:t>
            </a:r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3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Pre-process news article raw textual content into bag-of-words (</a:t>
            </a:r>
            <a:r>
              <a:rPr lang="en-IE" i="1" dirty="0"/>
              <a:t>n-</a:t>
            </a:r>
            <a:r>
              <a:rPr lang="en-IE" dirty="0"/>
              <a:t>grams)</a:t>
            </a:r>
          </a:p>
          <a:p>
            <a:r>
              <a:rPr lang="en-IE" dirty="0"/>
              <a:t>Python scripts</a:t>
            </a:r>
          </a:p>
          <a:p>
            <a:r>
              <a:rPr lang="en-IE" dirty="0"/>
              <a:t>Sequence of transformations</a:t>
            </a:r>
          </a:p>
          <a:p>
            <a:pPr lvl="1"/>
            <a:r>
              <a:rPr lang="en-IE" dirty="0"/>
              <a:t>Expand contractions: ‘it’s’ </a:t>
            </a:r>
            <a:r>
              <a:rPr lang="en-IE" dirty="0">
                <a:sym typeface="Wingdings" panose="05000000000000000000" pitchFamily="2" charset="2"/>
              </a:rPr>
              <a:t> ‘it is’, ‘can’t’  can not, ..</a:t>
            </a:r>
          </a:p>
          <a:p>
            <a:pPr lvl="1"/>
            <a:r>
              <a:rPr lang="en-IE" dirty="0" err="1">
                <a:sym typeface="Wingdings" panose="05000000000000000000" pitchFamily="2" charset="2"/>
              </a:rPr>
              <a:t>Stopwords</a:t>
            </a:r>
            <a:r>
              <a:rPr lang="en-IE" dirty="0">
                <a:sym typeface="Wingdings" panose="05000000000000000000" pitchFamily="2" charset="2"/>
              </a:rPr>
              <a:t> removal: ‘be’, ‘but’, ‘by’, ‘each’, ‘for’, ‘and’, ‘them’, ‘we’, ..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Process sentences independently: So </a:t>
            </a:r>
            <a:r>
              <a:rPr lang="en-IE" i="1" dirty="0">
                <a:sym typeface="Wingdings" panose="05000000000000000000" pitchFamily="2" charset="2"/>
              </a:rPr>
              <a:t>n-</a:t>
            </a:r>
            <a:r>
              <a:rPr lang="en-IE" dirty="0">
                <a:sym typeface="Wingdings" panose="05000000000000000000" pitchFamily="2" charset="2"/>
              </a:rPr>
              <a:t>grams bigger than </a:t>
            </a:r>
            <a:r>
              <a:rPr lang="en-IE" i="1" dirty="0">
                <a:sym typeface="Wingdings" panose="05000000000000000000" pitchFamily="2" charset="2"/>
              </a:rPr>
              <a:t>unity </a:t>
            </a:r>
            <a:r>
              <a:rPr lang="en-IE" dirty="0">
                <a:sym typeface="Wingdings" panose="05000000000000000000" pitchFamily="2" charset="2"/>
              </a:rPr>
              <a:t>can only come from the same sentence.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Work tokenization: ‘What a great day!’  [‘what’, ‘great’, ‘day’]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7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pre-processing (</a:t>
            </a:r>
            <a:r>
              <a:rPr lang="en-IE" i="1" dirty="0"/>
              <a:t>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Sequence of transformations (contd.)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Lemmatization and Part-of-Speech Tagging: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‘saw’ + ‘verb’  ‘see’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‘saw’ + ‘subject’  ‘saw’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Word </a:t>
            </a:r>
            <a:r>
              <a:rPr lang="en-IE" i="1" dirty="0">
                <a:sym typeface="Wingdings" panose="05000000000000000000" pitchFamily="2" charset="2"/>
              </a:rPr>
              <a:t>n-</a:t>
            </a:r>
            <a:r>
              <a:rPr lang="en-IE" dirty="0">
                <a:sym typeface="Wingdings" panose="05000000000000000000" pitchFamily="2" charset="2"/>
              </a:rPr>
              <a:t>gram generation (</a:t>
            </a:r>
            <a:r>
              <a:rPr lang="en-IE" i="1" dirty="0">
                <a:sym typeface="Wingdings" panose="05000000000000000000" pitchFamily="2" charset="2"/>
              </a:rPr>
              <a:t>1</a:t>
            </a:r>
            <a:r>
              <a:rPr lang="en-IE" dirty="0">
                <a:sym typeface="Wingdings" panose="05000000000000000000" pitchFamily="2" charset="2"/>
              </a:rPr>
              <a:t> and </a:t>
            </a:r>
            <a:r>
              <a:rPr lang="en-IE" i="1" dirty="0">
                <a:sym typeface="Wingdings" panose="05000000000000000000" pitchFamily="2" charset="2"/>
              </a:rPr>
              <a:t>2-</a:t>
            </a:r>
            <a:r>
              <a:rPr lang="en-IE" dirty="0">
                <a:sym typeface="Wingdings" panose="05000000000000000000" pitchFamily="2" charset="2"/>
              </a:rPr>
              <a:t>grams)</a:t>
            </a:r>
          </a:p>
          <a:p>
            <a:r>
              <a:rPr lang="en-IE" dirty="0">
                <a:sym typeface="Wingdings" panose="05000000000000000000" pitchFamily="2" charset="2"/>
              </a:rPr>
              <a:t>Bag-of-words saved to MongoDB for TF-IDF calculations</a:t>
            </a:r>
          </a:p>
          <a:p>
            <a:pPr lvl="1"/>
            <a:endParaRPr lang="en-IE" dirty="0">
              <a:sym typeface="Wingdings" panose="05000000000000000000" pitchFamily="2" charset="2"/>
            </a:endParaRP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069431" y="4720382"/>
            <a:ext cx="4957011" cy="18158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"source": "source of news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"date": "date in the format YYYY-MM-DD",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"tags": ["list", "of", "tags"],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"title": "title of news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bag_of_words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[["ngram1", freq1],..]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TF-IDF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14264"/>
            <a:ext cx="8915400" cy="2117104"/>
          </a:xfrm>
        </p:spPr>
        <p:txBody>
          <a:bodyPr>
            <a:normAutofit/>
          </a:bodyPr>
          <a:lstStyle/>
          <a:p>
            <a:r>
              <a:rPr lang="en-IE" dirty="0"/>
              <a:t>Use MongoDB Map-Reduce-Finalize to calculate daily summaries</a:t>
            </a:r>
          </a:p>
          <a:p>
            <a:r>
              <a:rPr lang="en-IE" dirty="0"/>
              <a:t>Easy to get </a:t>
            </a:r>
            <a:r>
              <a:rPr lang="en-IE" i="1" dirty="0"/>
              <a:t>n-</a:t>
            </a:r>
            <a:r>
              <a:rPr lang="en-IE" dirty="0"/>
              <a:t>gram time series (saved as dictionary, so efficient to query)</a:t>
            </a:r>
          </a:p>
          <a:p>
            <a:r>
              <a:rPr lang="en-IE" dirty="0"/>
              <a:t>From this collection, it is easy to calculate TF-IDF for any period – as needed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258344" y="3775158"/>
            <a:ext cx="5554161" cy="22467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“date": "date in the format YYYY-MM-DD",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total_docs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number of unique news articles,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total_terms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number of unique terms,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term_counts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"ngram1“: [freq1, doc_freq1, tfidf1],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"ngram2“: [freq2, doc_freq2, tfidf2],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4973926"/>
            <a:ext cx="8915400" cy="137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Python Pandas</a:t>
            </a:r>
          </a:p>
          <a:p>
            <a:r>
              <a:rPr lang="en-IE" dirty="0"/>
              <a:t>Python Stats Models (</a:t>
            </a:r>
            <a:r>
              <a:rPr lang="en-IE" dirty="0">
                <a:hlinkClick r:id="rId2"/>
              </a:rPr>
              <a:t>http://statsmodels.sourceforge.net/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Initiative to make Python a fully-featured statistical platform</a:t>
            </a:r>
          </a:p>
          <a:p>
            <a:r>
              <a:rPr lang="en-IE" dirty="0" err="1"/>
              <a:t>IPython</a:t>
            </a:r>
            <a:r>
              <a:rPr lang="en-IE" dirty="0"/>
              <a:t> Notebook for results and interactive data exploration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Part </a:t>
            </a:r>
            <a:r>
              <a:rPr lang="en-IE" dirty="0" err="1"/>
              <a:t>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8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Stock price analyses</a:t>
            </a:r>
          </a:p>
          <a:p>
            <a:pPr lvl="1"/>
            <a:r>
              <a:rPr lang="en-IE" dirty="0"/>
              <a:t>Can be highly lucrative!</a:t>
            </a:r>
          </a:p>
          <a:p>
            <a:pPr lvl="1"/>
            <a:r>
              <a:rPr lang="en-IE" dirty="0"/>
              <a:t>Fundamental and Technical analyses</a:t>
            </a:r>
          </a:p>
          <a:p>
            <a:pPr lvl="2"/>
            <a:r>
              <a:rPr lang="en-IE" dirty="0"/>
              <a:t>Econometrics</a:t>
            </a:r>
          </a:p>
          <a:p>
            <a:pPr lvl="2"/>
            <a:r>
              <a:rPr lang="en-IE" dirty="0"/>
              <a:t>Chart and indicator analyses</a:t>
            </a:r>
          </a:p>
          <a:p>
            <a:r>
              <a:rPr lang="en-IE" dirty="0"/>
              <a:t>Increased computational power allows</a:t>
            </a:r>
          </a:p>
          <a:p>
            <a:pPr lvl="1"/>
            <a:r>
              <a:rPr lang="en-IE" dirty="0"/>
              <a:t>Relating stock price to big external data sources</a:t>
            </a:r>
          </a:p>
          <a:p>
            <a:pPr lvl="1"/>
            <a:r>
              <a:rPr lang="en-IE" dirty="0"/>
              <a:t>Such as News corpora</a:t>
            </a:r>
          </a:p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Relating News to stock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to relate textual data to numerical data?</a:t>
            </a:r>
          </a:p>
          <a:p>
            <a:pPr lvl="1"/>
            <a:r>
              <a:rPr lang="en-IE" dirty="0"/>
              <a:t>Stock prices </a:t>
            </a:r>
            <a:r>
              <a:rPr lang="en-IE" dirty="0">
                <a:sym typeface="Wingdings" panose="05000000000000000000" pitchFamily="2" charset="2"/>
              </a:rPr>
              <a:t> numerical </a:t>
            </a:r>
            <a:r>
              <a:rPr lang="en-IE" dirty="0"/>
              <a:t>time series</a:t>
            </a:r>
          </a:p>
          <a:p>
            <a:pPr lvl="1"/>
            <a:r>
              <a:rPr lang="en-IE" dirty="0"/>
              <a:t>News articles </a:t>
            </a:r>
            <a:r>
              <a:rPr lang="en-IE" dirty="0">
                <a:sym typeface="Wingdings" panose="05000000000000000000" pitchFamily="2" charset="2"/>
              </a:rPr>
              <a:t> unstructured textual data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3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Investor sentiment analysis</a:t>
            </a:r>
          </a:p>
          <a:p>
            <a:r>
              <a:rPr lang="en-IE" dirty="0"/>
              <a:t>Intuition: ‘How will the investor react when confronted with news such as these?’</a:t>
            </a:r>
          </a:p>
          <a:p>
            <a:pPr lvl="1"/>
            <a:r>
              <a:rPr lang="en-IE" dirty="0"/>
              <a:t>‘Economy </a:t>
            </a:r>
            <a:r>
              <a:rPr lang="en-IE" b="1" dirty="0">
                <a:solidFill>
                  <a:srgbClr val="00B050"/>
                </a:solidFill>
              </a:rPr>
              <a:t>exceeds</a:t>
            </a:r>
            <a:r>
              <a:rPr lang="en-IE" dirty="0"/>
              <a:t> expectations’</a:t>
            </a:r>
          </a:p>
          <a:p>
            <a:pPr lvl="1"/>
            <a:r>
              <a:rPr lang="en-IE" dirty="0"/>
              <a:t>‘Market rallies after </a:t>
            </a:r>
            <a:r>
              <a:rPr lang="en-IE" b="1" dirty="0">
                <a:solidFill>
                  <a:srgbClr val="FFC000"/>
                </a:solidFill>
              </a:rPr>
              <a:t>unexpected</a:t>
            </a:r>
            <a:r>
              <a:rPr lang="en-IE" dirty="0"/>
              <a:t> scenario’</a:t>
            </a:r>
          </a:p>
          <a:p>
            <a:pPr lvl="1"/>
            <a:r>
              <a:rPr lang="en-IE" dirty="0"/>
              <a:t>‘Investment impacted after huge </a:t>
            </a:r>
            <a:r>
              <a:rPr lang="en-IE" b="1" dirty="0">
                <a:solidFill>
                  <a:srgbClr val="FF0000"/>
                </a:solidFill>
              </a:rPr>
              <a:t>loss</a:t>
            </a:r>
            <a:r>
              <a:rPr lang="en-IE" dirty="0"/>
              <a:t>’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Relating News Articles Summaries to Stock Prices, Marcelo </a:t>
            </a:r>
            <a:r>
              <a:rPr lang="en-IE" dirty="0" err="1"/>
              <a:t>Grossi</a:t>
            </a:r>
            <a:r>
              <a:rPr lang="en-IE" dirty="0"/>
              <a:t>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Investor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Good</a:t>
            </a:r>
            <a:r>
              <a:rPr lang="en-IE" dirty="0"/>
              <a:t>, </a:t>
            </a:r>
            <a:r>
              <a:rPr lang="en-IE" b="1" dirty="0">
                <a:solidFill>
                  <a:srgbClr val="FFC000"/>
                </a:solidFill>
              </a:rPr>
              <a:t>neutral</a:t>
            </a:r>
            <a:r>
              <a:rPr lang="en-IE" dirty="0"/>
              <a:t> and </a:t>
            </a:r>
            <a:r>
              <a:rPr lang="en-IE" b="1" dirty="0">
                <a:solidFill>
                  <a:srgbClr val="FF0000"/>
                </a:solidFill>
              </a:rPr>
              <a:t>bad</a:t>
            </a:r>
            <a:r>
              <a:rPr lang="en-IE" dirty="0"/>
              <a:t> news may influence investors into buying/selling stocks</a:t>
            </a:r>
          </a:p>
          <a:p>
            <a:r>
              <a:rPr lang="en-IE" dirty="0"/>
              <a:t>Techniques to classify investor sentiment</a:t>
            </a:r>
          </a:p>
          <a:p>
            <a:pPr lvl="1"/>
            <a:r>
              <a:rPr lang="en-IE" dirty="0"/>
              <a:t>Lexicon-based approaches: dictionaries of financially good/bad terminology</a:t>
            </a:r>
          </a:p>
          <a:p>
            <a:pPr lvl="1"/>
            <a:r>
              <a:rPr lang="en-IE" dirty="0"/>
              <a:t>ML/NLP: Supervised learning classification on annotated corpus</a:t>
            </a:r>
          </a:p>
          <a:p>
            <a:r>
              <a:rPr lang="en-IE" dirty="0"/>
              <a:t>Can investor sentiment be related to stock price movement?</a:t>
            </a:r>
          </a:p>
          <a:p>
            <a:pPr lvl="1"/>
            <a:r>
              <a:rPr lang="en-IE" i="1" dirty="0" err="1"/>
              <a:t>Gidfalvi</a:t>
            </a:r>
            <a:r>
              <a:rPr lang="en-IE" i="1" dirty="0"/>
              <a:t>, 2001</a:t>
            </a:r>
            <a:r>
              <a:rPr lang="en-IE" dirty="0"/>
              <a:t> finds that news have predictive power in a 20 minutes window interval before and after publication</a:t>
            </a:r>
          </a:p>
          <a:p>
            <a:pPr lvl="1"/>
            <a:r>
              <a:rPr lang="en-IE" i="1" dirty="0" err="1"/>
              <a:t>Tetlock</a:t>
            </a:r>
            <a:r>
              <a:rPr lang="en-IE" i="1" dirty="0"/>
              <a:t>, 2007</a:t>
            </a:r>
            <a:r>
              <a:rPr lang="en-IE" dirty="0"/>
              <a:t> shows that negative sentiment predicts downward pressure on prices</a:t>
            </a:r>
          </a:p>
          <a:p>
            <a:pPr lvl="1"/>
            <a:r>
              <a:rPr lang="en-IE" i="1" dirty="0"/>
              <a:t>Barber and </a:t>
            </a:r>
            <a:r>
              <a:rPr lang="en-IE" i="1" dirty="0" err="1"/>
              <a:t>Odean</a:t>
            </a:r>
            <a:r>
              <a:rPr lang="en-IE" i="1" dirty="0"/>
              <a:t>, 2008</a:t>
            </a:r>
            <a:r>
              <a:rPr lang="en-IE" dirty="0"/>
              <a:t> correlate increase in trading volume with high news sentiment</a:t>
            </a:r>
          </a:p>
          <a:p>
            <a:pPr lvl="1"/>
            <a:r>
              <a:rPr lang="en-IE" dirty="0"/>
              <a:t>Bloomberg sells document sentiment analysis to investors (</a:t>
            </a:r>
            <a:r>
              <a:rPr lang="en-IE" i="1" dirty="0"/>
              <a:t>‘Bloomberg Market Impact’</a:t>
            </a:r>
            <a:r>
              <a:rPr lang="en-IE" dirty="0"/>
              <a:t>)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5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Sentiment is not general (lacks stock context)</a:t>
            </a:r>
          </a:p>
          <a:p>
            <a:pPr lvl="1"/>
            <a:r>
              <a:rPr lang="en-IE" dirty="0"/>
              <a:t>What is good news to one is not necessarily good to all</a:t>
            </a:r>
          </a:p>
          <a:p>
            <a:r>
              <a:rPr lang="en-IE" dirty="0"/>
              <a:t>Best results achieved through machine learning techniques</a:t>
            </a:r>
          </a:p>
          <a:p>
            <a:pPr lvl="1"/>
            <a:r>
              <a:rPr lang="en-IE" dirty="0"/>
              <a:t>Needs big annotated corpus</a:t>
            </a:r>
          </a:p>
          <a:p>
            <a:pPr lvl="1"/>
            <a:r>
              <a:rPr lang="en-IE" dirty="0"/>
              <a:t>If not applied to each individual stock also lacks context</a:t>
            </a:r>
          </a:p>
          <a:p>
            <a:r>
              <a:rPr lang="en-IE" dirty="0"/>
              <a:t>Relationship of sentiment and stock price movement is cumbersome</a:t>
            </a:r>
          </a:p>
          <a:p>
            <a:pPr lvl="1"/>
            <a:r>
              <a:rPr lang="en-IE" dirty="0"/>
              <a:t>Assign probability of document moving prices</a:t>
            </a:r>
          </a:p>
          <a:p>
            <a:pPr lvl="1"/>
            <a:r>
              <a:rPr lang="en-IE" dirty="0"/>
              <a:t>Create index and using threshold as a significant event – for event analysis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Explore a different approach to relating news and stock price movement</a:t>
            </a:r>
          </a:p>
          <a:p>
            <a:r>
              <a:rPr lang="en-IE" dirty="0"/>
              <a:t>Does this new approach also impact stock prices?</a:t>
            </a:r>
          </a:p>
          <a:p>
            <a:r>
              <a:rPr lang="en-IE" dirty="0"/>
              <a:t>Can it be used as a viable trading strategy?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0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3393</TotalTime>
  <Words>1726</Words>
  <Application>Microsoft Office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Gill Sans MT</vt:lpstr>
      <vt:lpstr>Wingdings</vt:lpstr>
      <vt:lpstr>Wingdings 3</vt:lpstr>
      <vt:lpstr>Gallery</vt:lpstr>
      <vt:lpstr>Relating news articles summaries to stock prices</vt:lpstr>
      <vt:lpstr>Presentation Summary</vt:lpstr>
      <vt:lpstr>Part i</vt:lpstr>
      <vt:lpstr>Introduction</vt:lpstr>
      <vt:lpstr>Relating News to stock prices</vt:lpstr>
      <vt:lpstr>State of the art</vt:lpstr>
      <vt:lpstr>Investor sentiment</vt:lpstr>
      <vt:lpstr>Problem solved?</vt:lpstr>
      <vt:lpstr>objectives</vt:lpstr>
      <vt:lpstr>Different approach to relating news corpus to stock data</vt:lpstr>
      <vt:lpstr>The measure: Term Frequency Inverse Document Frequency (TFIDF)</vt:lpstr>
      <vt:lpstr>Testing for influence</vt:lpstr>
      <vt:lpstr>Granger causality test</vt:lpstr>
      <vt:lpstr>Granger-causing terms to Granger-caused stocks (force directed graph) </vt:lpstr>
      <vt:lpstr>Validating and forecasting</vt:lpstr>
      <vt:lpstr>results</vt:lpstr>
      <vt:lpstr>Results (contd.)</vt:lpstr>
      <vt:lpstr>conclusion</vt:lpstr>
      <vt:lpstr>Conclusion (contd.)</vt:lpstr>
      <vt:lpstr>Future work</vt:lpstr>
      <vt:lpstr>Part ii</vt:lpstr>
      <vt:lpstr>Data Sources</vt:lpstr>
      <vt:lpstr>Text pre-processing</vt:lpstr>
      <vt:lpstr>Text pre-processing (contd.)</vt:lpstr>
      <vt:lpstr>TF-IDF Calculations</vt:lpstr>
      <vt:lpstr>Data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</dc:creator>
  <cp:lastModifiedBy>Marcelo</cp:lastModifiedBy>
  <cp:revision>116</cp:revision>
  <dcterms:created xsi:type="dcterms:W3CDTF">2016-08-27T11:44:13Z</dcterms:created>
  <dcterms:modified xsi:type="dcterms:W3CDTF">2016-09-01T13:34:03Z</dcterms:modified>
</cp:coreProperties>
</file>