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7" r:id="rId5"/>
    <p:sldId id="262" r:id="rId6"/>
    <p:sldId id="263" r:id="rId7"/>
    <p:sldId id="265" r:id="rId8"/>
    <p:sldId id="266" r:id="rId9"/>
    <p:sldId id="269" r:id="rId10"/>
    <p:sldId id="270" r:id="rId11"/>
    <p:sldId id="264" r:id="rId12"/>
    <p:sldId id="258" r:id="rId13"/>
    <p:sldId id="259" r:id="rId14"/>
    <p:sldId id="260" r:id="rId15"/>
    <p:sldId id="268" r:id="rId16"/>
    <p:sldId id="271"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6" autoAdjust="0"/>
    <p:restoredTop sz="94660"/>
  </p:normalViewPr>
  <p:slideViewPr>
    <p:cSldViewPr snapToGrid="0">
      <p:cViewPr varScale="1">
        <p:scale>
          <a:sx n="62" d="100"/>
          <a:sy n="62" d="100"/>
        </p:scale>
        <p:origin x="138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üne, Markus" userId="59a68971-6073-460c-abaa-c3459eee4ea8" providerId="ADAL" clId="{3493B96C-B2EE-4E97-B4EA-B321AEE436DA}"/>
    <pc:docChg chg="modSld">
      <pc:chgData name="Grüne, Markus" userId="59a68971-6073-460c-abaa-c3459eee4ea8" providerId="ADAL" clId="{3493B96C-B2EE-4E97-B4EA-B321AEE436DA}" dt="2025-04-01T17:52:43.950" v="20" actId="20577"/>
      <pc:docMkLst>
        <pc:docMk/>
      </pc:docMkLst>
      <pc:sldChg chg="modSp mod">
        <pc:chgData name="Grüne, Markus" userId="59a68971-6073-460c-abaa-c3459eee4ea8" providerId="ADAL" clId="{3493B96C-B2EE-4E97-B4EA-B321AEE436DA}" dt="2025-04-01T17:52:43.950" v="20" actId="20577"/>
        <pc:sldMkLst>
          <pc:docMk/>
          <pc:sldMk cId="7272042" sldId="256"/>
        </pc:sldMkLst>
        <pc:spChg chg="mod">
          <ac:chgData name="Grüne, Markus" userId="59a68971-6073-460c-abaa-c3459eee4ea8" providerId="ADAL" clId="{3493B96C-B2EE-4E97-B4EA-B321AEE436DA}" dt="2025-04-01T17:52:43.950" v="20" actId="20577"/>
          <ac:spMkLst>
            <pc:docMk/>
            <pc:sldMk cId="7272042" sldId="256"/>
            <ac:spMk id="2" creationId="{2B376490-E3F9-4341-9C4F-80D92C13872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C0DDA0-DB0B-45AB-950D-4653123F4906}"/>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F56D182A-D50C-4A6A-935A-922D5BE6D3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952D126F-D8C3-4714-AF64-EF768272D7C2}"/>
              </a:ext>
            </a:extLst>
          </p:cNvPr>
          <p:cNvSpPr>
            <a:spLocks noGrp="1"/>
          </p:cNvSpPr>
          <p:nvPr>
            <p:ph type="dt" sz="half" idx="10"/>
          </p:nvPr>
        </p:nvSpPr>
        <p:spPr/>
        <p:txBody>
          <a:bodyPr/>
          <a:lstStyle/>
          <a:p>
            <a:fld id="{04470E74-5624-428D-86F4-F5D57D637AAA}" type="datetimeFigureOut">
              <a:rPr lang="de-DE" smtClean="0"/>
              <a:t>01.04.2025</a:t>
            </a:fld>
            <a:endParaRPr lang="de-DE"/>
          </a:p>
        </p:txBody>
      </p:sp>
      <p:sp>
        <p:nvSpPr>
          <p:cNvPr id="5" name="Fußzeilenplatzhalter 4">
            <a:extLst>
              <a:ext uri="{FF2B5EF4-FFF2-40B4-BE49-F238E27FC236}">
                <a16:creationId xmlns:a16="http://schemas.microsoft.com/office/drawing/2014/main" id="{926886E6-2567-40DA-87E1-623E764FF90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6E01720-B9BE-4220-94C9-19D640D0E6B8}"/>
              </a:ext>
            </a:extLst>
          </p:cNvPr>
          <p:cNvSpPr>
            <a:spLocks noGrp="1"/>
          </p:cNvSpPr>
          <p:nvPr>
            <p:ph type="sldNum" sz="quarter" idx="12"/>
          </p:nvPr>
        </p:nvSpPr>
        <p:spPr/>
        <p:txBody>
          <a:bodyPr/>
          <a:lstStyle/>
          <a:p>
            <a:fld id="{60519BA8-981E-429F-A4BC-36E7B481EDBB}" type="slidenum">
              <a:rPr lang="de-DE" smtClean="0"/>
              <a:t>‹Nr.›</a:t>
            </a:fld>
            <a:endParaRPr lang="de-DE"/>
          </a:p>
        </p:txBody>
      </p:sp>
    </p:spTree>
    <p:extLst>
      <p:ext uri="{BB962C8B-B14F-4D97-AF65-F5344CB8AC3E}">
        <p14:creationId xmlns:p14="http://schemas.microsoft.com/office/powerpoint/2010/main" val="3616835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66150D-3AF7-4C9E-9093-EEF0C7AF7637}"/>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36C1388D-4570-44F8-9533-4C80E4D4798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C66327E-28E8-48A3-96EA-1588704CCFB7}"/>
              </a:ext>
            </a:extLst>
          </p:cNvPr>
          <p:cNvSpPr>
            <a:spLocks noGrp="1"/>
          </p:cNvSpPr>
          <p:nvPr>
            <p:ph type="dt" sz="half" idx="10"/>
          </p:nvPr>
        </p:nvSpPr>
        <p:spPr/>
        <p:txBody>
          <a:bodyPr/>
          <a:lstStyle/>
          <a:p>
            <a:fld id="{04470E74-5624-428D-86F4-F5D57D637AAA}" type="datetimeFigureOut">
              <a:rPr lang="de-DE" smtClean="0"/>
              <a:t>01.04.2025</a:t>
            </a:fld>
            <a:endParaRPr lang="de-DE"/>
          </a:p>
        </p:txBody>
      </p:sp>
      <p:sp>
        <p:nvSpPr>
          <p:cNvPr id="5" name="Fußzeilenplatzhalter 4">
            <a:extLst>
              <a:ext uri="{FF2B5EF4-FFF2-40B4-BE49-F238E27FC236}">
                <a16:creationId xmlns:a16="http://schemas.microsoft.com/office/drawing/2014/main" id="{2CAE09A4-4D81-4384-BE9E-FC84D7B21AA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19807E3-46BD-4042-A56D-D1237ADF34BE}"/>
              </a:ext>
            </a:extLst>
          </p:cNvPr>
          <p:cNvSpPr>
            <a:spLocks noGrp="1"/>
          </p:cNvSpPr>
          <p:nvPr>
            <p:ph type="sldNum" sz="quarter" idx="12"/>
          </p:nvPr>
        </p:nvSpPr>
        <p:spPr/>
        <p:txBody>
          <a:bodyPr/>
          <a:lstStyle/>
          <a:p>
            <a:fld id="{60519BA8-981E-429F-A4BC-36E7B481EDBB}" type="slidenum">
              <a:rPr lang="de-DE" smtClean="0"/>
              <a:t>‹Nr.›</a:t>
            </a:fld>
            <a:endParaRPr lang="de-DE"/>
          </a:p>
        </p:txBody>
      </p:sp>
    </p:spTree>
    <p:extLst>
      <p:ext uri="{BB962C8B-B14F-4D97-AF65-F5344CB8AC3E}">
        <p14:creationId xmlns:p14="http://schemas.microsoft.com/office/powerpoint/2010/main" val="2101111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84D7391E-DE16-4FF8-BBE6-0606D38380A5}"/>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C3021AE1-A41B-458D-8D3C-260412271299}"/>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30E33E4-6221-4F3E-886B-5460D286FD07}"/>
              </a:ext>
            </a:extLst>
          </p:cNvPr>
          <p:cNvSpPr>
            <a:spLocks noGrp="1"/>
          </p:cNvSpPr>
          <p:nvPr>
            <p:ph type="dt" sz="half" idx="10"/>
          </p:nvPr>
        </p:nvSpPr>
        <p:spPr/>
        <p:txBody>
          <a:bodyPr/>
          <a:lstStyle/>
          <a:p>
            <a:fld id="{04470E74-5624-428D-86F4-F5D57D637AAA}" type="datetimeFigureOut">
              <a:rPr lang="de-DE" smtClean="0"/>
              <a:t>01.04.2025</a:t>
            </a:fld>
            <a:endParaRPr lang="de-DE"/>
          </a:p>
        </p:txBody>
      </p:sp>
      <p:sp>
        <p:nvSpPr>
          <p:cNvPr id="5" name="Fußzeilenplatzhalter 4">
            <a:extLst>
              <a:ext uri="{FF2B5EF4-FFF2-40B4-BE49-F238E27FC236}">
                <a16:creationId xmlns:a16="http://schemas.microsoft.com/office/drawing/2014/main" id="{12874876-3FE0-4CAF-9416-F6176FE146C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7C13D85-DA5F-4B98-807F-BDC34ABBE118}"/>
              </a:ext>
            </a:extLst>
          </p:cNvPr>
          <p:cNvSpPr>
            <a:spLocks noGrp="1"/>
          </p:cNvSpPr>
          <p:nvPr>
            <p:ph type="sldNum" sz="quarter" idx="12"/>
          </p:nvPr>
        </p:nvSpPr>
        <p:spPr/>
        <p:txBody>
          <a:bodyPr/>
          <a:lstStyle/>
          <a:p>
            <a:fld id="{60519BA8-981E-429F-A4BC-36E7B481EDBB}" type="slidenum">
              <a:rPr lang="de-DE" smtClean="0"/>
              <a:t>‹Nr.›</a:t>
            </a:fld>
            <a:endParaRPr lang="de-DE"/>
          </a:p>
        </p:txBody>
      </p:sp>
    </p:spTree>
    <p:extLst>
      <p:ext uri="{BB962C8B-B14F-4D97-AF65-F5344CB8AC3E}">
        <p14:creationId xmlns:p14="http://schemas.microsoft.com/office/powerpoint/2010/main" val="3213554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87169B-0469-4654-B0D4-1B343A26FC0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D18914F-0DA3-46FD-880B-10D5BF0035E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0F88032-0601-41FF-99F8-CC29DA83D805}"/>
              </a:ext>
            </a:extLst>
          </p:cNvPr>
          <p:cNvSpPr>
            <a:spLocks noGrp="1"/>
          </p:cNvSpPr>
          <p:nvPr>
            <p:ph type="dt" sz="half" idx="10"/>
          </p:nvPr>
        </p:nvSpPr>
        <p:spPr/>
        <p:txBody>
          <a:bodyPr/>
          <a:lstStyle/>
          <a:p>
            <a:fld id="{04470E74-5624-428D-86F4-F5D57D637AAA}" type="datetimeFigureOut">
              <a:rPr lang="de-DE" smtClean="0"/>
              <a:t>01.04.2025</a:t>
            </a:fld>
            <a:endParaRPr lang="de-DE"/>
          </a:p>
        </p:txBody>
      </p:sp>
      <p:sp>
        <p:nvSpPr>
          <p:cNvPr id="5" name="Fußzeilenplatzhalter 4">
            <a:extLst>
              <a:ext uri="{FF2B5EF4-FFF2-40B4-BE49-F238E27FC236}">
                <a16:creationId xmlns:a16="http://schemas.microsoft.com/office/drawing/2014/main" id="{E0AD8EF5-0A2E-4334-8CBE-FBAD60C2C30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CC9E0E5-0481-451B-8A19-D1445C9B7B60}"/>
              </a:ext>
            </a:extLst>
          </p:cNvPr>
          <p:cNvSpPr>
            <a:spLocks noGrp="1"/>
          </p:cNvSpPr>
          <p:nvPr>
            <p:ph type="sldNum" sz="quarter" idx="12"/>
          </p:nvPr>
        </p:nvSpPr>
        <p:spPr/>
        <p:txBody>
          <a:bodyPr/>
          <a:lstStyle/>
          <a:p>
            <a:fld id="{60519BA8-981E-429F-A4BC-36E7B481EDBB}" type="slidenum">
              <a:rPr lang="de-DE" smtClean="0"/>
              <a:t>‹Nr.›</a:t>
            </a:fld>
            <a:endParaRPr lang="de-DE"/>
          </a:p>
        </p:txBody>
      </p:sp>
    </p:spTree>
    <p:extLst>
      <p:ext uri="{BB962C8B-B14F-4D97-AF65-F5344CB8AC3E}">
        <p14:creationId xmlns:p14="http://schemas.microsoft.com/office/powerpoint/2010/main" val="2918254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48CE2C-5C19-444D-A706-4DBDB8B85F3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6BB3B435-FEFD-4265-8EBE-B004883FFA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6161DE3-72B1-4A6A-8AE7-672D342BA910}"/>
              </a:ext>
            </a:extLst>
          </p:cNvPr>
          <p:cNvSpPr>
            <a:spLocks noGrp="1"/>
          </p:cNvSpPr>
          <p:nvPr>
            <p:ph type="dt" sz="half" idx="10"/>
          </p:nvPr>
        </p:nvSpPr>
        <p:spPr/>
        <p:txBody>
          <a:bodyPr/>
          <a:lstStyle/>
          <a:p>
            <a:fld id="{04470E74-5624-428D-86F4-F5D57D637AAA}" type="datetimeFigureOut">
              <a:rPr lang="de-DE" smtClean="0"/>
              <a:t>01.04.2025</a:t>
            </a:fld>
            <a:endParaRPr lang="de-DE"/>
          </a:p>
        </p:txBody>
      </p:sp>
      <p:sp>
        <p:nvSpPr>
          <p:cNvPr id="5" name="Fußzeilenplatzhalter 4">
            <a:extLst>
              <a:ext uri="{FF2B5EF4-FFF2-40B4-BE49-F238E27FC236}">
                <a16:creationId xmlns:a16="http://schemas.microsoft.com/office/drawing/2014/main" id="{85332D04-CD96-4877-AFA1-BC76DEC1CAD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F2D735E-4048-498C-9393-4F88F7CA0F8A}"/>
              </a:ext>
            </a:extLst>
          </p:cNvPr>
          <p:cNvSpPr>
            <a:spLocks noGrp="1"/>
          </p:cNvSpPr>
          <p:nvPr>
            <p:ph type="sldNum" sz="quarter" idx="12"/>
          </p:nvPr>
        </p:nvSpPr>
        <p:spPr/>
        <p:txBody>
          <a:bodyPr/>
          <a:lstStyle/>
          <a:p>
            <a:fld id="{60519BA8-981E-429F-A4BC-36E7B481EDBB}" type="slidenum">
              <a:rPr lang="de-DE" smtClean="0"/>
              <a:t>‹Nr.›</a:t>
            </a:fld>
            <a:endParaRPr lang="de-DE"/>
          </a:p>
        </p:txBody>
      </p:sp>
    </p:spTree>
    <p:extLst>
      <p:ext uri="{BB962C8B-B14F-4D97-AF65-F5344CB8AC3E}">
        <p14:creationId xmlns:p14="http://schemas.microsoft.com/office/powerpoint/2010/main" val="436796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BE2386-EBBD-418A-87AA-4C2D6A1A00C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1228486-F4AF-469E-B64E-81EFE20B5591}"/>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C6211CAA-8F70-47FD-BAA3-FF47EF541D7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2E42ADA9-7CAB-4CD5-AE25-A9A313EF0FF3}"/>
              </a:ext>
            </a:extLst>
          </p:cNvPr>
          <p:cNvSpPr>
            <a:spLocks noGrp="1"/>
          </p:cNvSpPr>
          <p:nvPr>
            <p:ph type="dt" sz="half" idx="10"/>
          </p:nvPr>
        </p:nvSpPr>
        <p:spPr/>
        <p:txBody>
          <a:bodyPr/>
          <a:lstStyle/>
          <a:p>
            <a:fld id="{04470E74-5624-428D-86F4-F5D57D637AAA}" type="datetimeFigureOut">
              <a:rPr lang="de-DE" smtClean="0"/>
              <a:t>01.04.2025</a:t>
            </a:fld>
            <a:endParaRPr lang="de-DE"/>
          </a:p>
        </p:txBody>
      </p:sp>
      <p:sp>
        <p:nvSpPr>
          <p:cNvPr id="6" name="Fußzeilenplatzhalter 5">
            <a:extLst>
              <a:ext uri="{FF2B5EF4-FFF2-40B4-BE49-F238E27FC236}">
                <a16:creationId xmlns:a16="http://schemas.microsoft.com/office/drawing/2014/main" id="{4C716936-3F26-43C0-9465-E43C63163FD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9223E96-BC4C-407D-8003-FAF18DAD858F}"/>
              </a:ext>
            </a:extLst>
          </p:cNvPr>
          <p:cNvSpPr>
            <a:spLocks noGrp="1"/>
          </p:cNvSpPr>
          <p:nvPr>
            <p:ph type="sldNum" sz="quarter" idx="12"/>
          </p:nvPr>
        </p:nvSpPr>
        <p:spPr/>
        <p:txBody>
          <a:bodyPr/>
          <a:lstStyle/>
          <a:p>
            <a:fld id="{60519BA8-981E-429F-A4BC-36E7B481EDBB}" type="slidenum">
              <a:rPr lang="de-DE" smtClean="0"/>
              <a:t>‹Nr.›</a:t>
            </a:fld>
            <a:endParaRPr lang="de-DE"/>
          </a:p>
        </p:txBody>
      </p:sp>
    </p:spTree>
    <p:extLst>
      <p:ext uri="{BB962C8B-B14F-4D97-AF65-F5344CB8AC3E}">
        <p14:creationId xmlns:p14="http://schemas.microsoft.com/office/powerpoint/2010/main" val="740006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43DF10-7E50-4121-9419-D75C7419A94E}"/>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7C45D19E-2500-4E60-BECC-C76EE6BBC8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E9D404CB-E1D1-48A0-9903-E6521CBBB858}"/>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FB9CB00E-930B-4C2B-BC9C-3301ABAD68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091DCEC-BEDB-43DA-8F46-38847866847C}"/>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2C199C65-863F-4A17-A181-58E7F762CDEC}"/>
              </a:ext>
            </a:extLst>
          </p:cNvPr>
          <p:cNvSpPr>
            <a:spLocks noGrp="1"/>
          </p:cNvSpPr>
          <p:nvPr>
            <p:ph type="dt" sz="half" idx="10"/>
          </p:nvPr>
        </p:nvSpPr>
        <p:spPr/>
        <p:txBody>
          <a:bodyPr/>
          <a:lstStyle/>
          <a:p>
            <a:fld id="{04470E74-5624-428D-86F4-F5D57D637AAA}" type="datetimeFigureOut">
              <a:rPr lang="de-DE" smtClean="0"/>
              <a:t>01.04.2025</a:t>
            </a:fld>
            <a:endParaRPr lang="de-DE"/>
          </a:p>
        </p:txBody>
      </p:sp>
      <p:sp>
        <p:nvSpPr>
          <p:cNvPr id="8" name="Fußzeilenplatzhalter 7">
            <a:extLst>
              <a:ext uri="{FF2B5EF4-FFF2-40B4-BE49-F238E27FC236}">
                <a16:creationId xmlns:a16="http://schemas.microsoft.com/office/drawing/2014/main" id="{5203CB58-1C21-462A-8155-7FEF632CC89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5B2C7143-65C9-4E6C-A3BA-4ECBEB4C7776}"/>
              </a:ext>
            </a:extLst>
          </p:cNvPr>
          <p:cNvSpPr>
            <a:spLocks noGrp="1"/>
          </p:cNvSpPr>
          <p:nvPr>
            <p:ph type="sldNum" sz="quarter" idx="12"/>
          </p:nvPr>
        </p:nvSpPr>
        <p:spPr/>
        <p:txBody>
          <a:bodyPr/>
          <a:lstStyle/>
          <a:p>
            <a:fld id="{60519BA8-981E-429F-A4BC-36E7B481EDBB}" type="slidenum">
              <a:rPr lang="de-DE" smtClean="0"/>
              <a:t>‹Nr.›</a:t>
            </a:fld>
            <a:endParaRPr lang="de-DE"/>
          </a:p>
        </p:txBody>
      </p:sp>
    </p:spTree>
    <p:extLst>
      <p:ext uri="{BB962C8B-B14F-4D97-AF65-F5344CB8AC3E}">
        <p14:creationId xmlns:p14="http://schemas.microsoft.com/office/powerpoint/2010/main" val="1969642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495CBF-9B1E-4D4F-9961-2A3F74BDA03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5F6C4F77-A4BC-4BEC-B982-CFD1D45DC0E7}"/>
              </a:ext>
            </a:extLst>
          </p:cNvPr>
          <p:cNvSpPr>
            <a:spLocks noGrp="1"/>
          </p:cNvSpPr>
          <p:nvPr>
            <p:ph type="dt" sz="half" idx="10"/>
          </p:nvPr>
        </p:nvSpPr>
        <p:spPr/>
        <p:txBody>
          <a:bodyPr/>
          <a:lstStyle/>
          <a:p>
            <a:fld id="{04470E74-5624-428D-86F4-F5D57D637AAA}" type="datetimeFigureOut">
              <a:rPr lang="de-DE" smtClean="0"/>
              <a:t>01.04.2025</a:t>
            </a:fld>
            <a:endParaRPr lang="de-DE"/>
          </a:p>
        </p:txBody>
      </p:sp>
      <p:sp>
        <p:nvSpPr>
          <p:cNvPr id="4" name="Fußzeilenplatzhalter 3">
            <a:extLst>
              <a:ext uri="{FF2B5EF4-FFF2-40B4-BE49-F238E27FC236}">
                <a16:creationId xmlns:a16="http://schemas.microsoft.com/office/drawing/2014/main" id="{F23FCD05-4DA8-4622-AAEE-83356FEB9C46}"/>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96035A22-9485-469D-B85E-FD0FA8B21A42}"/>
              </a:ext>
            </a:extLst>
          </p:cNvPr>
          <p:cNvSpPr>
            <a:spLocks noGrp="1"/>
          </p:cNvSpPr>
          <p:nvPr>
            <p:ph type="sldNum" sz="quarter" idx="12"/>
          </p:nvPr>
        </p:nvSpPr>
        <p:spPr/>
        <p:txBody>
          <a:bodyPr/>
          <a:lstStyle/>
          <a:p>
            <a:fld id="{60519BA8-981E-429F-A4BC-36E7B481EDBB}" type="slidenum">
              <a:rPr lang="de-DE" smtClean="0"/>
              <a:t>‹Nr.›</a:t>
            </a:fld>
            <a:endParaRPr lang="de-DE"/>
          </a:p>
        </p:txBody>
      </p:sp>
    </p:spTree>
    <p:extLst>
      <p:ext uri="{BB962C8B-B14F-4D97-AF65-F5344CB8AC3E}">
        <p14:creationId xmlns:p14="http://schemas.microsoft.com/office/powerpoint/2010/main" val="2045342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59D9C7F-58CF-44D0-AD26-2D20E6FD10FB}"/>
              </a:ext>
            </a:extLst>
          </p:cNvPr>
          <p:cNvSpPr>
            <a:spLocks noGrp="1"/>
          </p:cNvSpPr>
          <p:nvPr>
            <p:ph type="dt" sz="half" idx="10"/>
          </p:nvPr>
        </p:nvSpPr>
        <p:spPr/>
        <p:txBody>
          <a:bodyPr/>
          <a:lstStyle/>
          <a:p>
            <a:fld id="{04470E74-5624-428D-86F4-F5D57D637AAA}" type="datetimeFigureOut">
              <a:rPr lang="de-DE" smtClean="0"/>
              <a:t>01.04.2025</a:t>
            </a:fld>
            <a:endParaRPr lang="de-DE"/>
          </a:p>
        </p:txBody>
      </p:sp>
      <p:sp>
        <p:nvSpPr>
          <p:cNvPr id="3" name="Fußzeilenplatzhalter 2">
            <a:extLst>
              <a:ext uri="{FF2B5EF4-FFF2-40B4-BE49-F238E27FC236}">
                <a16:creationId xmlns:a16="http://schemas.microsoft.com/office/drawing/2014/main" id="{CD02F7DE-C58D-40D1-9856-2A15FBD39E0B}"/>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4E8A7D9D-9BBB-4DF0-A233-2FA155FECA69}"/>
              </a:ext>
            </a:extLst>
          </p:cNvPr>
          <p:cNvSpPr>
            <a:spLocks noGrp="1"/>
          </p:cNvSpPr>
          <p:nvPr>
            <p:ph type="sldNum" sz="quarter" idx="12"/>
          </p:nvPr>
        </p:nvSpPr>
        <p:spPr/>
        <p:txBody>
          <a:bodyPr/>
          <a:lstStyle/>
          <a:p>
            <a:fld id="{60519BA8-981E-429F-A4BC-36E7B481EDBB}" type="slidenum">
              <a:rPr lang="de-DE" smtClean="0"/>
              <a:t>‹Nr.›</a:t>
            </a:fld>
            <a:endParaRPr lang="de-DE"/>
          </a:p>
        </p:txBody>
      </p:sp>
    </p:spTree>
    <p:extLst>
      <p:ext uri="{BB962C8B-B14F-4D97-AF65-F5344CB8AC3E}">
        <p14:creationId xmlns:p14="http://schemas.microsoft.com/office/powerpoint/2010/main" val="3283526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770D52-75F1-44EF-A46F-D5D5A019DFD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5DC1D1B3-CC2E-4BC7-831C-220F9A23D9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2A09945C-6319-4604-8A51-2DAD7F4A1A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2635127-E8EC-4B4E-A00E-610A1E44FE4C}"/>
              </a:ext>
            </a:extLst>
          </p:cNvPr>
          <p:cNvSpPr>
            <a:spLocks noGrp="1"/>
          </p:cNvSpPr>
          <p:nvPr>
            <p:ph type="dt" sz="half" idx="10"/>
          </p:nvPr>
        </p:nvSpPr>
        <p:spPr/>
        <p:txBody>
          <a:bodyPr/>
          <a:lstStyle/>
          <a:p>
            <a:fld id="{04470E74-5624-428D-86F4-F5D57D637AAA}" type="datetimeFigureOut">
              <a:rPr lang="de-DE" smtClean="0"/>
              <a:t>01.04.2025</a:t>
            </a:fld>
            <a:endParaRPr lang="de-DE"/>
          </a:p>
        </p:txBody>
      </p:sp>
      <p:sp>
        <p:nvSpPr>
          <p:cNvPr id="6" name="Fußzeilenplatzhalter 5">
            <a:extLst>
              <a:ext uri="{FF2B5EF4-FFF2-40B4-BE49-F238E27FC236}">
                <a16:creationId xmlns:a16="http://schemas.microsoft.com/office/drawing/2014/main" id="{9490541F-A773-4300-AD92-481DC564BC9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6BB3356-8D62-4A03-A670-1425211C2659}"/>
              </a:ext>
            </a:extLst>
          </p:cNvPr>
          <p:cNvSpPr>
            <a:spLocks noGrp="1"/>
          </p:cNvSpPr>
          <p:nvPr>
            <p:ph type="sldNum" sz="quarter" idx="12"/>
          </p:nvPr>
        </p:nvSpPr>
        <p:spPr/>
        <p:txBody>
          <a:bodyPr/>
          <a:lstStyle/>
          <a:p>
            <a:fld id="{60519BA8-981E-429F-A4BC-36E7B481EDBB}" type="slidenum">
              <a:rPr lang="de-DE" smtClean="0"/>
              <a:t>‹Nr.›</a:t>
            </a:fld>
            <a:endParaRPr lang="de-DE"/>
          </a:p>
        </p:txBody>
      </p:sp>
    </p:spTree>
    <p:extLst>
      <p:ext uri="{BB962C8B-B14F-4D97-AF65-F5344CB8AC3E}">
        <p14:creationId xmlns:p14="http://schemas.microsoft.com/office/powerpoint/2010/main" val="1067075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C60CF2-3A23-4E04-ADBB-75CECC4FB28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0C43C1CC-96ED-4B44-ACB5-8586E462D6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DBD1CF0F-EEF7-485C-9712-CA73BDCD24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83C644C-1BEC-4E78-985B-9457BBC50127}"/>
              </a:ext>
            </a:extLst>
          </p:cNvPr>
          <p:cNvSpPr>
            <a:spLocks noGrp="1"/>
          </p:cNvSpPr>
          <p:nvPr>
            <p:ph type="dt" sz="half" idx="10"/>
          </p:nvPr>
        </p:nvSpPr>
        <p:spPr/>
        <p:txBody>
          <a:bodyPr/>
          <a:lstStyle/>
          <a:p>
            <a:fld id="{04470E74-5624-428D-86F4-F5D57D637AAA}" type="datetimeFigureOut">
              <a:rPr lang="de-DE" smtClean="0"/>
              <a:t>01.04.2025</a:t>
            </a:fld>
            <a:endParaRPr lang="de-DE"/>
          </a:p>
        </p:txBody>
      </p:sp>
      <p:sp>
        <p:nvSpPr>
          <p:cNvPr id="6" name="Fußzeilenplatzhalter 5">
            <a:extLst>
              <a:ext uri="{FF2B5EF4-FFF2-40B4-BE49-F238E27FC236}">
                <a16:creationId xmlns:a16="http://schemas.microsoft.com/office/drawing/2014/main" id="{CDD6DE55-F8E1-40D6-8B17-82383D5E476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B8C9036-DC51-4140-BBAD-D9508769204E}"/>
              </a:ext>
            </a:extLst>
          </p:cNvPr>
          <p:cNvSpPr>
            <a:spLocks noGrp="1"/>
          </p:cNvSpPr>
          <p:nvPr>
            <p:ph type="sldNum" sz="quarter" idx="12"/>
          </p:nvPr>
        </p:nvSpPr>
        <p:spPr/>
        <p:txBody>
          <a:bodyPr/>
          <a:lstStyle/>
          <a:p>
            <a:fld id="{60519BA8-981E-429F-A4BC-36E7B481EDBB}" type="slidenum">
              <a:rPr lang="de-DE" smtClean="0"/>
              <a:t>‹Nr.›</a:t>
            </a:fld>
            <a:endParaRPr lang="de-DE"/>
          </a:p>
        </p:txBody>
      </p:sp>
    </p:spTree>
    <p:extLst>
      <p:ext uri="{BB962C8B-B14F-4D97-AF65-F5344CB8AC3E}">
        <p14:creationId xmlns:p14="http://schemas.microsoft.com/office/powerpoint/2010/main" val="718932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C5B4DD10-A855-4891-924E-8D2FA0A6B1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460A9993-71B6-4B1E-A122-8A7FE6CDF2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8A2EE55-60C3-400F-963B-FEAF2845E4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470E74-5624-428D-86F4-F5D57D637AAA}" type="datetimeFigureOut">
              <a:rPr lang="de-DE" smtClean="0"/>
              <a:t>01.04.2025</a:t>
            </a:fld>
            <a:endParaRPr lang="de-DE"/>
          </a:p>
        </p:txBody>
      </p:sp>
      <p:sp>
        <p:nvSpPr>
          <p:cNvPr id="5" name="Fußzeilenplatzhalter 4">
            <a:extLst>
              <a:ext uri="{FF2B5EF4-FFF2-40B4-BE49-F238E27FC236}">
                <a16:creationId xmlns:a16="http://schemas.microsoft.com/office/drawing/2014/main" id="{8300ED49-6D43-477F-A62D-571CC63BF7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C17F915C-4000-4742-9153-1B5245F744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519BA8-981E-429F-A4BC-36E7B481EDBB}" type="slidenum">
              <a:rPr lang="de-DE" smtClean="0"/>
              <a:t>‹Nr.›</a:t>
            </a:fld>
            <a:endParaRPr lang="de-DE"/>
          </a:p>
        </p:txBody>
      </p:sp>
    </p:spTree>
    <p:extLst>
      <p:ext uri="{BB962C8B-B14F-4D97-AF65-F5344CB8AC3E}">
        <p14:creationId xmlns:p14="http://schemas.microsoft.com/office/powerpoint/2010/main" val="723457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kG-Naum0Dvk" TargetMode="External"/><Relationship Id="rId2" Type="http://schemas.openxmlformats.org/officeDocument/2006/relationships/hyperlink" Target="https://youtu.be/N9PcEb4dTZ4" TargetMode="Externa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376490-E3F9-4341-9C4F-80D92C138723}"/>
              </a:ext>
            </a:extLst>
          </p:cNvPr>
          <p:cNvSpPr>
            <a:spLocks noGrp="1"/>
          </p:cNvSpPr>
          <p:nvPr>
            <p:ph type="ctrTitle"/>
          </p:nvPr>
        </p:nvSpPr>
        <p:spPr/>
        <p:txBody>
          <a:bodyPr/>
          <a:lstStyle/>
          <a:p>
            <a:r>
              <a:rPr lang="de-DE"/>
              <a:t>01 - Datenmanagement – Motivation </a:t>
            </a:r>
            <a:endParaRPr lang="de-DE" dirty="0"/>
          </a:p>
        </p:txBody>
      </p:sp>
      <p:sp>
        <p:nvSpPr>
          <p:cNvPr id="3" name="Untertitel 2">
            <a:extLst>
              <a:ext uri="{FF2B5EF4-FFF2-40B4-BE49-F238E27FC236}">
                <a16:creationId xmlns:a16="http://schemas.microsoft.com/office/drawing/2014/main" id="{0EE0D426-0F5E-4CFA-AD67-504C0DDC7EC2}"/>
              </a:ext>
            </a:extLst>
          </p:cNvPr>
          <p:cNvSpPr>
            <a:spLocks noGrp="1"/>
          </p:cNvSpPr>
          <p:nvPr>
            <p:ph type="subTitle" idx="1"/>
          </p:nvPr>
        </p:nvSpPr>
        <p:spPr/>
        <p:txBody>
          <a:bodyPr/>
          <a:lstStyle/>
          <a:p>
            <a:r>
              <a:rPr lang="de-DE" dirty="0"/>
              <a:t>Prof. Dr. Markus Grüne</a:t>
            </a:r>
          </a:p>
        </p:txBody>
      </p:sp>
    </p:spTree>
    <p:extLst>
      <p:ext uri="{BB962C8B-B14F-4D97-AF65-F5344CB8AC3E}">
        <p14:creationId xmlns:p14="http://schemas.microsoft.com/office/powerpoint/2010/main" val="7272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08C2B7-2BBE-4344-B159-F2FEA7C3358C}"/>
              </a:ext>
            </a:extLst>
          </p:cNvPr>
          <p:cNvSpPr>
            <a:spLocks noGrp="1"/>
          </p:cNvSpPr>
          <p:nvPr>
            <p:ph type="title"/>
          </p:nvPr>
        </p:nvSpPr>
        <p:spPr/>
        <p:txBody>
          <a:bodyPr/>
          <a:lstStyle/>
          <a:p>
            <a:r>
              <a:rPr lang="de-DE" dirty="0"/>
              <a:t>Ermittlung des Wertes von Daten / Data </a:t>
            </a:r>
            <a:r>
              <a:rPr lang="de-DE" dirty="0" err="1"/>
              <a:t>Valuation</a:t>
            </a:r>
            <a:endParaRPr lang="de-DE" dirty="0"/>
          </a:p>
        </p:txBody>
      </p:sp>
      <p:sp>
        <p:nvSpPr>
          <p:cNvPr id="3" name="Inhaltsplatzhalter 2">
            <a:extLst>
              <a:ext uri="{FF2B5EF4-FFF2-40B4-BE49-F238E27FC236}">
                <a16:creationId xmlns:a16="http://schemas.microsoft.com/office/drawing/2014/main" id="{49744147-B8A0-495F-91B4-80212A6ABA8E}"/>
              </a:ext>
            </a:extLst>
          </p:cNvPr>
          <p:cNvSpPr>
            <a:spLocks noGrp="1"/>
          </p:cNvSpPr>
          <p:nvPr>
            <p:ph idx="1"/>
          </p:nvPr>
        </p:nvSpPr>
        <p:spPr/>
        <p:txBody>
          <a:bodyPr/>
          <a:lstStyle/>
          <a:p>
            <a:r>
              <a:rPr lang="de-DE" dirty="0"/>
              <a:t>Da Daten i.d.R. für jede Organisation einzigartig sind, kann ein Ansatz der Bewertung darin bestehen, Kosten- und Nutzenbewertungen durchzuführen:</a:t>
            </a:r>
          </a:p>
          <a:p>
            <a:r>
              <a:rPr lang="de-DE" dirty="0"/>
              <a:t>Kosten der Beschaffung und Speicherung</a:t>
            </a:r>
          </a:p>
          <a:p>
            <a:r>
              <a:rPr lang="de-DE" dirty="0"/>
              <a:t>Kosten des Ersatzes bei Verlust</a:t>
            </a:r>
          </a:p>
          <a:p>
            <a:r>
              <a:rPr lang="de-DE" dirty="0"/>
              <a:t>Impact, wenn Daten der Organisation fehlen</a:t>
            </a:r>
          </a:p>
          <a:p>
            <a:r>
              <a:rPr lang="de-DE" dirty="0"/>
              <a:t>Nutzen von qualitativ hochwertigen Daten</a:t>
            </a:r>
          </a:p>
          <a:p>
            <a:r>
              <a:rPr lang="de-DE" dirty="0"/>
              <a:t>Preis, den Wettbewerber für diese Daten zahlen würden</a:t>
            </a:r>
          </a:p>
          <a:p>
            <a:r>
              <a:rPr lang="de-DE" dirty="0"/>
              <a:t>Erwarteter Revenue durch die innovative Verwendung der Daten </a:t>
            </a:r>
          </a:p>
        </p:txBody>
      </p:sp>
    </p:spTree>
    <p:extLst>
      <p:ext uri="{BB962C8B-B14F-4D97-AF65-F5344CB8AC3E}">
        <p14:creationId xmlns:p14="http://schemas.microsoft.com/office/powerpoint/2010/main" val="2753593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538C73-1FB3-4C19-8E30-84699F2DA01A}"/>
              </a:ext>
            </a:extLst>
          </p:cNvPr>
          <p:cNvSpPr>
            <a:spLocks noGrp="1"/>
          </p:cNvSpPr>
          <p:nvPr>
            <p:ph type="title"/>
          </p:nvPr>
        </p:nvSpPr>
        <p:spPr/>
        <p:txBody>
          <a:bodyPr/>
          <a:lstStyle/>
          <a:p>
            <a:r>
              <a:rPr lang="de-DE" dirty="0"/>
              <a:t>Goals </a:t>
            </a:r>
            <a:r>
              <a:rPr lang="de-DE" dirty="0" err="1"/>
              <a:t>of</a:t>
            </a:r>
            <a:r>
              <a:rPr lang="de-DE" dirty="0"/>
              <a:t> Data Management (englisch)</a:t>
            </a:r>
          </a:p>
        </p:txBody>
      </p:sp>
      <p:sp>
        <p:nvSpPr>
          <p:cNvPr id="3" name="Inhaltsplatzhalter 2">
            <a:extLst>
              <a:ext uri="{FF2B5EF4-FFF2-40B4-BE49-F238E27FC236}">
                <a16:creationId xmlns:a16="http://schemas.microsoft.com/office/drawing/2014/main" id="{676A4118-F756-4672-A976-AD8C32C08B74}"/>
              </a:ext>
            </a:extLst>
          </p:cNvPr>
          <p:cNvSpPr>
            <a:spLocks noGrp="1"/>
          </p:cNvSpPr>
          <p:nvPr>
            <p:ph idx="1"/>
          </p:nvPr>
        </p:nvSpPr>
        <p:spPr>
          <a:xfrm>
            <a:off x="838200" y="1825625"/>
            <a:ext cx="9578608" cy="4351338"/>
          </a:xfrm>
        </p:spPr>
        <p:txBody>
          <a:bodyPr>
            <a:normAutofit fontScale="92500" lnSpcReduction="10000"/>
          </a:bodyPr>
          <a:lstStyle/>
          <a:p>
            <a:r>
              <a:rPr lang="de-DE" dirty="0"/>
              <a:t>Understanding and </a:t>
            </a:r>
            <a:r>
              <a:rPr lang="de-DE" dirty="0" err="1"/>
              <a:t>supporting</a:t>
            </a:r>
            <a:r>
              <a:rPr lang="de-DE" dirty="0"/>
              <a:t> </a:t>
            </a:r>
            <a:r>
              <a:rPr lang="de-DE" dirty="0" err="1"/>
              <a:t>the</a:t>
            </a:r>
            <a:r>
              <a:rPr lang="de-DE" dirty="0"/>
              <a:t> </a:t>
            </a:r>
            <a:r>
              <a:rPr lang="de-DE" dirty="0" err="1"/>
              <a:t>information</a:t>
            </a:r>
            <a:r>
              <a:rPr lang="de-DE" dirty="0"/>
              <a:t> </a:t>
            </a:r>
            <a:r>
              <a:rPr lang="de-DE" dirty="0" err="1"/>
              <a:t>needs</a:t>
            </a:r>
            <a:r>
              <a:rPr lang="de-DE" dirty="0"/>
              <a:t> </a:t>
            </a:r>
            <a:r>
              <a:rPr lang="de-DE" dirty="0" err="1"/>
              <a:t>of</a:t>
            </a:r>
            <a:r>
              <a:rPr lang="de-DE" dirty="0"/>
              <a:t> </a:t>
            </a:r>
            <a:r>
              <a:rPr lang="de-DE" dirty="0" err="1"/>
              <a:t>the</a:t>
            </a:r>
            <a:r>
              <a:rPr lang="de-DE" dirty="0"/>
              <a:t> </a:t>
            </a:r>
            <a:r>
              <a:rPr lang="de-DE" dirty="0" err="1"/>
              <a:t>enterprise</a:t>
            </a:r>
            <a:r>
              <a:rPr lang="de-DE" dirty="0"/>
              <a:t> and </a:t>
            </a:r>
            <a:r>
              <a:rPr lang="de-DE" dirty="0" err="1"/>
              <a:t>its</a:t>
            </a:r>
            <a:r>
              <a:rPr lang="de-DE" dirty="0"/>
              <a:t> </a:t>
            </a:r>
            <a:r>
              <a:rPr lang="de-DE" dirty="0" err="1"/>
              <a:t>stakeholders</a:t>
            </a:r>
            <a:r>
              <a:rPr lang="de-DE" dirty="0"/>
              <a:t>, </a:t>
            </a:r>
            <a:r>
              <a:rPr lang="de-DE" dirty="0" err="1"/>
              <a:t>including</a:t>
            </a:r>
            <a:r>
              <a:rPr lang="de-DE" dirty="0"/>
              <a:t> </a:t>
            </a:r>
            <a:r>
              <a:rPr lang="de-DE" dirty="0" err="1"/>
              <a:t>customers</a:t>
            </a:r>
            <a:r>
              <a:rPr lang="de-DE" dirty="0"/>
              <a:t>, </a:t>
            </a:r>
            <a:r>
              <a:rPr lang="de-DE" dirty="0" err="1"/>
              <a:t>employees</a:t>
            </a:r>
            <a:r>
              <a:rPr lang="de-DE" dirty="0"/>
              <a:t>, and </a:t>
            </a:r>
            <a:r>
              <a:rPr lang="de-DE" dirty="0" err="1"/>
              <a:t>business</a:t>
            </a:r>
            <a:r>
              <a:rPr lang="de-DE" dirty="0"/>
              <a:t> </a:t>
            </a:r>
            <a:r>
              <a:rPr lang="de-DE" dirty="0" err="1"/>
              <a:t>partners</a:t>
            </a:r>
            <a:endParaRPr lang="de-DE" dirty="0"/>
          </a:p>
          <a:p>
            <a:r>
              <a:rPr lang="de-DE" dirty="0" err="1"/>
              <a:t>Capturing</a:t>
            </a:r>
            <a:r>
              <a:rPr lang="de-DE" dirty="0"/>
              <a:t>, </a:t>
            </a:r>
            <a:r>
              <a:rPr lang="de-DE" dirty="0" err="1"/>
              <a:t>storing</a:t>
            </a:r>
            <a:r>
              <a:rPr lang="de-DE" dirty="0"/>
              <a:t>, </a:t>
            </a:r>
            <a:r>
              <a:rPr lang="de-DE" dirty="0" err="1"/>
              <a:t>protecting</a:t>
            </a:r>
            <a:r>
              <a:rPr lang="de-DE" dirty="0"/>
              <a:t>, and </a:t>
            </a:r>
            <a:r>
              <a:rPr lang="de-DE" dirty="0" err="1"/>
              <a:t>ensuring</a:t>
            </a:r>
            <a:r>
              <a:rPr lang="de-DE" dirty="0"/>
              <a:t> </a:t>
            </a:r>
            <a:r>
              <a:rPr lang="de-DE" dirty="0" err="1"/>
              <a:t>the</a:t>
            </a:r>
            <a:r>
              <a:rPr lang="de-DE" dirty="0"/>
              <a:t> </a:t>
            </a:r>
            <a:r>
              <a:rPr lang="de-DE" dirty="0" err="1"/>
              <a:t>integrity</a:t>
            </a:r>
            <a:r>
              <a:rPr lang="de-DE" dirty="0"/>
              <a:t> </a:t>
            </a:r>
            <a:r>
              <a:rPr lang="de-DE" dirty="0" err="1"/>
              <a:t>of</a:t>
            </a:r>
            <a:r>
              <a:rPr lang="de-DE" dirty="0"/>
              <a:t> </a:t>
            </a:r>
            <a:r>
              <a:rPr lang="de-DE" dirty="0" err="1"/>
              <a:t>data</a:t>
            </a:r>
            <a:r>
              <a:rPr lang="de-DE" dirty="0"/>
              <a:t> </a:t>
            </a:r>
            <a:r>
              <a:rPr lang="de-DE" dirty="0" err="1"/>
              <a:t>assets</a:t>
            </a:r>
            <a:endParaRPr lang="de-DE" dirty="0"/>
          </a:p>
          <a:p>
            <a:r>
              <a:rPr lang="de-DE" dirty="0" err="1"/>
              <a:t>Ensuring</a:t>
            </a:r>
            <a:endParaRPr lang="de-DE" dirty="0"/>
          </a:p>
          <a:p>
            <a:pPr lvl="1"/>
            <a:r>
              <a:rPr lang="de-DE" dirty="0" err="1"/>
              <a:t>quality</a:t>
            </a:r>
            <a:r>
              <a:rPr lang="de-DE" dirty="0"/>
              <a:t> </a:t>
            </a:r>
            <a:r>
              <a:rPr lang="de-DE" dirty="0" err="1"/>
              <a:t>of</a:t>
            </a:r>
            <a:r>
              <a:rPr lang="de-DE" dirty="0"/>
              <a:t> </a:t>
            </a:r>
            <a:r>
              <a:rPr lang="de-DE" dirty="0" err="1"/>
              <a:t>data</a:t>
            </a:r>
            <a:r>
              <a:rPr lang="de-DE" dirty="0"/>
              <a:t> and </a:t>
            </a:r>
            <a:r>
              <a:rPr lang="de-DE" dirty="0" err="1"/>
              <a:t>information</a:t>
            </a:r>
            <a:endParaRPr lang="de-DE" dirty="0"/>
          </a:p>
          <a:p>
            <a:pPr lvl="1"/>
            <a:r>
              <a:rPr lang="de-DE" dirty="0" err="1"/>
              <a:t>privacy</a:t>
            </a:r>
            <a:r>
              <a:rPr lang="de-DE" dirty="0"/>
              <a:t> and </a:t>
            </a:r>
            <a:r>
              <a:rPr lang="de-DE" dirty="0" err="1"/>
              <a:t>confidentiality</a:t>
            </a:r>
            <a:r>
              <a:rPr lang="de-DE" dirty="0"/>
              <a:t> </a:t>
            </a:r>
            <a:r>
              <a:rPr lang="de-DE" dirty="0" err="1"/>
              <a:t>of</a:t>
            </a:r>
            <a:r>
              <a:rPr lang="de-DE" dirty="0"/>
              <a:t> </a:t>
            </a:r>
            <a:r>
              <a:rPr lang="de-DE" dirty="0" err="1"/>
              <a:t>stakeholder</a:t>
            </a:r>
            <a:r>
              <a:rPr lang="de-DE" dirty="0"/>
              <a:t> </a:t>
            </a:r>
            <a:r>
              <a:rPr lang="de-DE" dirty="0" err="1"/>
              <a:t>data</a:t>
            </a:r>
            <a:r>
              <a:rPr lang="de-DE" dirty="0"/>
              <a:t> </a:t>
            </a:r>
          </a:p>
          <a:p>
            <a:pPr lvl="1"/>
            <a:r>
              <a:rPr lang="de-DE" dirty="0" err="1"/>
              <a:t>data</a:t>
            </a:r>
            <a:r>
              <a:rPr lang="de-DE" dirty="0"/>
              <a:t> </a:t>
            </a:r>
            <a:r>
              <a:rPr lang="de-DE" dirty="0" err="1"/>
              <a:t>can</a:t>
            </a:r>
            <a:r>
              <a:rPr lang="de-DE" dirty="0"/>
              <a:t> </a:t>
            </a:r>
            <a:r>
              <a:rPr lang="de-DE" dirty="0" err="1"/>
              <a:t>be</a:t>
            </a:r>
            <a:r>
              <a:rPr lang="de-DE" dirty="0"/>
              <a:t> </a:t>
            </a:r>
            <a:r>
              <a:rPr lang="de-DE" dirty="0" err="1"/>
              <a:t>used</a:t>
            </a:r>
            <a:r>
              <a:rPr lang="de-DE" dirty="0"/>
              <a:t> </a:t>
            </a:r>
            <a:r>
              <a:rPr lang="de-DE" dirty="0" err="1"/>
              <a:t>effectively</a:t>
            </a:r>
            <a:r>
              <a:rPr lang="de-DE" dirty="0"/>
              <a:t> </a:t>
            </a:r>
            <a:r>
              <a:rPr lang="de-DE" dirty="0" err="1"/>
              <a:t>to</a:t>
            </a:r>
            <a:r>
              <a:rPr lang="de-DE" dirty="0"/>
              <a:t> </a:t>
            </a:r>
            <a:r>
              <a:rPr lang="de-DE" dirty="0" err="1"/>
              <a:t>add</a:t>
            </a:r>
            <a:r>
              <a:rPr lang="de-DE" dirty="0"/>
              <a:t> </a:t>
            </a:r>
            <a:r>
              <a:rPr lang="de-DE" dirty="0" err="1"/>
              <a:t>value</a:t>
            </a:r>
            <a:r>
              <a:rPr lang="de-DE" dirty="0"/>
              <a:t> </a:t>
            </a:r>
            <a:r>
              <a:rPr lang="de-DE" dirty="0" err="1"/>
              <a:t>to</a:t>
            </a:r>
            <a:r>
              <a:rPr lang="de-DE" dirty="0"/>
              <a:t> </a:t>
            </a:r>
            <a:r>
              <a:rPr lang="de-DE" dirty="0" err="1"/>
              <a:t>the</a:t>
            </a:r>
            <a:r>
              <a:rPr lang="de-DE" dirty="0"/>
              <a:t> </a:t>
            </a:r>
            <a:r>
              <a:rPr lang="de-DE" dirty="0" err="1"/>
              <a:t>enterprise</a:t>
            </a:r>
            <a:endParaRPr lang="de-DE" dirty="0"/>
          </a:p>
          <a:p>
            <a:r>
              <a:rPr lang="de-DE" dirty="0" err="1"/>
              <a:t>Preventing</a:t>
            </a:r>
            <a:r>
              <a:rPr lang="de-DE" dirty="0"/>
              <a:t> </a:t>
            </a:r>
            <a:r>
              <a:rPr lang="de-DE" dirty="0" err="1"/>
              <a:t>unauthorized</a:t>
            </a:r>
            <a:r>
              <a:rPr lang="de-DE" dirty="0"/>
              <a:t> </a:t>
            </a:r>
            <a:r>
              <a:rPr lang="de-DE" dirty="0" err="1"/>
              <a:t>or</a:t>
            </a:r>
            <a:r>
              <a:rPr lang="de-DE" dirty="0"/>
              <a:t> </a:t>
            </a:r>
            <a:r>
              <a:rPr lang="de-DE" dirty="0" err="1"/>
              <a:t>inappropriate</a:t>
            </a:r>
            <a:r>
              <a:rPr lang="de-DE" dirty="0"/>
              <a:t> </a:t>
            </a:r>
            <a:r>
              <a:rPr lang="de-DE" dirty="0" err="1"/>
              <a:t>access</a:t>
            </a:r>
            <a:r>
              <a:rPr lang="de-DE" dirty="0"/>
              <a:t>, </a:t>
            </a:r>
            <a:r>
              <a:rPr lang="de-DE" dirty="0" err="1"/>
              <a:t>manipulation</a:t>
            </a:r>
            <a:r>
              <a:rPr lang="de-DE" dirty="0"/>
              <a:t>, </a:t>
            </a:r>
            <a:r>
              <a:rPr lang="de-DE" dirty="0" err="1"/>
              <a:t>or</a:t>
            </a:r>
            <a:r>
              <a:rPr lang="de-DE" dirty="0"/>
              <a:t> </a:t>
            </a:r>
            <a:r>
              <a:rPr lang="de-DE" dirty="0" err="1"/>
              <a:t>use</a:t>
            </a:r>
            <a:r>
              <a:rPr lang="de-DE" dirty="0"/>
              <a:t> </a:t>
            </a:r>
            <a:r>
              <a:rPr lang="de-DE" dirty="0" err="1"/>
              <a:t>of</a:t>
            </a:r>
            <a:r>
              <a:rPr lang="de-DE" dirty="0"/>
              <a:t> </a:t>
            </a:r>
            <a:r>
              <a:rPr lang="de-DE" dirty="0" err="1"/>
              <a:t>data</a:t>
            </a:r>
            <a:r>
              <a:rPr lang="de-DE" dirty="0"/>
              <a:t> and </a:t>
            </a:r>
            <a:r>
              <a:rPr lang="de-DE" dirty="0" err="1"/>
              <a:t>information</a:t>
            </a:r>
            <a:endParaRPr lang="de-DE" dirty="0"/>
          </a:p>
        </p:txBody>
      </p:sp>
      <p:sp>
        <p:nvSpPr>
          <p:cNvPr id="4" name="Rechteck 3">
            <a:extLst>
              <a:ext uri="{FF2B5EF4-FFF2-40B4-BE49-F238E27FC236}">
                <a16:creationId xmlns:a16="http://schemas.microsoft.com/office/drawing/2014/main" id="{C5BD901A-113A-414E-9BAA-C3B5BC2CD809}"/>
              </a:ext>
            </a:extLst>
          </p:cNvPr>
          <p:cNvSpPr/>
          <p:nvPr/>
        </p:nvSpPr>
        <p:spPr>
          <a:xfrm>
            <a:off x="8891731" y="6347140"/>
            <a:ext cx="2839240" cy="369332"/>
          </a:xfrm>
          <a:prstGeom prst="rect">
            <a:avLst/>
          </a:prstGeom>
        </p:spPr>
        <p:txBody>
          <a:bodyPr wrap="none">
            <a:spAutoFit/>
          </a:bodyPr>
          <a:lstStyle/>
          <a:p>
            <a:pPr algn="r"/>
            <a:r>
              <a:rPr lang="de-DE" dirty="0"/>
              <a:t>DMBOK, 2nd </a:t>
            </a:r>
            <a:r>
              <a:rPr lang="de-DE" dirty="0" err="1"/>
              <a:t>ed</a:t>
            </a:r>
            <a:r>
              <a:rPr lang="de-DE" dirty="0"/>
              <a:t>. 2017, p. 18</a:t>
            </a:r>
          </a:p>
        </p:txBody>
      </p:sp>
    </p:spTree>
    <p:extLst>
      <p:ext uri="{BB962C8B-B14F-4D97-AF65-F5344CB8AC3E}">
        <p14:creationId xmlns:p14="http://schemas.microsoft.com/office/powerpoint/2010/main" val="1773339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4E3687-FF18-45B4-9F17-6EA092D1946F}"/>
              </a:ext>
            </a:extLst>
          </p:cNvPr>
          <p:cNvSpPr>
            <a:spLocks noGrp="1"/>
          </p:cNvSpPr>
          <p:nvPr>
            <p:ph type="title"/>
          </p:nvPr>
        </p:nvSpPr>
        <p:spPr/>
        <p:txBody>
          <a:bodyPr/>
          <a:lstStyle/>
          <a:p>
            <a:r>
              <a:rPr lang="de-DE" dirty="0"/>
              <a:t>Überlegen Sie …</a:t>
            </a:r>
          </a:p>
        </p:txBody>
      </p:sp>
      <p:sp>
        <p:nvSpPr>
          <p:cNvPr id="3" name="Inhaltsplatzhalter 2">
            <a:extLst>
              <a:ext uri="{FF2B5EF4-FFF2-40B4-BE49-F238E27FC236}">
                <a16:creationId xmlns:a16="http://schemas.microsoft.com/office/drawing/2014/main" id="{650F6BE4-58AA-4DDF-88D2-EFF05ECF4509}"/>
              </a:ext>
            </a:extLst>
          </p:cNvPr>
          <p:cNvSpPr>
            <a:spLocks noGrp="1"/>
          </p:cNvSpPr>
          <p:nvPr>
            <p:ph idx="1"/>
          </p:nvPr>
        </p:nvSpPr>
        <p:spPr/>
        <p:txBody>
          <a:bodyPr/>
          <a:lstStyle/>
          <a:p>
            <a:r>
              <a:rPr lang="de-DE" dirty="0"/>
              <a:t>Warum sind Daten in Ihrem Unternehmen wichtig?</a:t>
            </a:r>
          </a:p>
          <a:p>
            <a:endParaRPr lang="de-DE" dirty="0"/>
          </a:p>
          <a:p>
            <a:endParaRPr lang="de-DE" dirty="0"/>
          </a:p>
          <a:p>
            <a:endParaRPr lang="de-DE" dirty="0"/>
          </a:p>
          <a:p>
            <a:r>
              <a:rPr lang="de-DE" dirty="0"/>
              <a:t>Welche Daten sind kritisch? Hinweis: kritische Daten sind u.a. solche, die Sie auf keinen Fall „verlieren“ dürfen. Gibt es Möglichkeiten, diese im Ernstfall wieder herzustellen?</a:t>
            </a:r>
          </a:p>
          <a:p>
            <a:endParaRPr lang="de-DE" dirty="0"/>
          </a:p>
        </p:txBody>
      </p:sp>
    </p:spTree>
    <p:extLst>
      <p:ext uri="{BB962C8B-B14F-4D97-AF65-F5344CB8AC3E}">
        <p14:creationId xmlns:p14="http://schemas.microsoft.com/office/powerpoint/2010/main" val="549377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5584BF-6307-4FB6-974C-AC6DD3462545}"/>
              </a:ext>
            </a:extLst>
          </p:cNvPr>
          <p:cNvSpPr>
            <a:spLocks noGrp="1"/>
          </p:cNvSpPr>
          <p:nvPr>
            <p:ph type="title"/>
          </p:nvPr>
        </p:nvSpPr>
        <p:spPr/>
        <p:txBody>
          <a:bodyPr/>
          <a:lstStyle/>
          <a:p>
            <a:r>
              <a:rPr lang="de-DE" dirty="0"/>
              <a:t>Daten sind das neue Öl</a:t>
            </a:r>
          </a:p>
        </p:txBody>
      </p:sp>
      <p:sp>
        <p:nvSpPr>
          <p:cNvPr id="3" name="Inhaltsplatzhalter 2">
            <a:extLst>
              <a:ext uri="{FF2B5EF4-FFF2-40B4-BE49-F238E27FC236}">
                <a16:creationId xmlns:a16="http://schemas.microsoft.com/office/drawing/2014/main" id="{4AFDA4E9-A905-4BE1-A4D7-3A8A8FA68B9B}"/>
              </a:ext>
            </a:extLst>
          </p:cNvPr>
          <p:cNvSpPr>
            <a:spLocks noGrp="1"/>
          </p:cNvSpPr>
          <p:nvPr>
            <p:ph idx="1"/>
          </p:nvPr>
        </p:nvSpPr>
        <p:spPr/>
        <p:txBody>
          <a:bodyPr/>
          <a:lstStyle/>
          <a:p>
            <a:pPr marL="0" indent="0">
              <a:buNone/>
            </a:pPr>
            <a:r>
              <a:rPr lang="de-DE" dirty="0"/>
              <a:t>Sehen Sie sich folgende Videos auf YouTube an:</a:t>
            </a:r>
          </a:p>
          <a:p>
            <a:pPr marL="0" indent="0">
              <a:buNone/>
            </a:pPr>
            <a:r>
              <a:rPr lang="de-DE" dirty="0">
                <a:hlinkClick r:id="rId2"/>
              </a:rPr>
              <a:t>https://youtu.be/N9PcEb4dTZ4</a:t>
            </a:r>
            <a:r>
              <a:rPr lang="de-DE" dirty="0"/>
              <a:t>	 - Deutsche Welle</a:t>
            </a:r>
          </a:p>
          <a:p>
            <a:pPr marL="0" indent="0">
              <a:buNone/>
            </a:pPr>
            <a:r>
              <a:rPr lang="en-US" dirty="0">
                <a:hlinkClick r:id="rId3"/>
              </a:rPr>
              <a:t>Is data the new oil? | Rethink – YouTube</a:t>
            </a:r>
            <a:r>
              <a:rPr lang="en-US" dirty="0"/>
              <a:t> – Financial Times</a:t>
            </a:r>
            <a:endParaRPr lang="de-DE" dirty="0"/>
          </a:p>
          <a:p>
            <a:pPr marL="0" indent="0">
              <a:buNone/>
            </a:pPr>
            <a:endParaRPr lang="de-DE" dirty="0"/>
          </a:p>
          <a:p>
            <a:r>
              <a:rPr lang="de-DE" dirty="0"/>
              <a:t>Wie bewerten Sie die Aussage „Daten sind das neue Öl“?</a:t>
            </a:r>
          </a:p>
          <a:p>
            <a:r>
              <a:rPr lang="de-DE" dirty="0"/>
              <a:t>Welche Gründe sprechen dafür, welche sprechen dagegen? </a:t>
            </a:r>
          </a:p>
          <a:p>
            <a:r>
              <a:rPr lang="de-DE" dirty="0"/>
              <a:t>Was ist so besonders an Daten?</a:t>
            </a:r>
          </a:p>
        </p:txBody>
      </p:sp>
      <p:pic>
        <p:nvPicPr>
          <p:cNvPr id="5" name="Grafik 4">
            <a:extLst>
              <a:ext uri="{FF2B5EF4-FFF2-40B4-BE49-F238E27FC236}">
                <a16:creationId xmlns:a16="http://schemas.microsoft.com/office/drawing/2014/main" id="{E1D061E5-9963-4A39-84E4-796A430F2D35}"/>
              </a:ext>
            </a:extLst>
          </p:cNvPr>
          <p:cNvPicPr>
            <a:picLocks noChangeAspect="1"/>
          </p:cNvPicPr>
          <p:nvPr/>
        </p:nvPicPr>
        <p:blipFill rotWithShape="1">
          <a:blip r:embed="rId4">
            <a:extLst>
              <a:ext uri="{28A0092B-C50C-407E-A947-70E740481C1C}">
                <a14:useLocalDpi xmlns:a14="http://schemas.microsoft.com/office/drawing/2010/main" val="0"/>
              </a:ext>
            </a:extLst>
          </a:blip>
          <a:srcRect t="22178"/>
          <a:stretch/>
        </p:blipFill>
        <p:spPr>
          <a:xfrm>
            <a:off x="8403284" y="535021"/>
            <a:ext cx="3620104" cy="1877440"/>
          </a:xfrm>
          <a:prstGeom prst="rect">
            <a:avLst/>
          </a:prstGeom>
        </p:spPr>
      </p:pic>
    </p:spTree>
    <p:extLst>
      <p:ext uri="{BB962C8B-B14F-4D97-AF65-F5344CB8AC3E}">
        <p14:creationId xmlns:p14="http://schemas.microsoft.com/office/powerpoint/2010/main" val="2149608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40CE8F-6A85-4099-8613-4380B09F6536}"/>
              </a:ext>
            </a:extLst>
          </p:cNvPr>
          <p:cNvSpPr>
            <a:spLocks noGrp="1"/>
          </p:cNvSpPr>
          <p:nvPr>
            <p:ph type="title"/>
          </p:nvPr>
        </p:nvSpPr>
        <p:spPr/>
        <p:txBody>
          <a:bodyPr/>
          <a:lstStyle/>
          <a:p>
            <a:r>
              <a:rPr lang="de-DE" dirty="0"/>
              <a:t>Teilbereiche des Datenmanagements nach Meier und Kaufmann 2019</a:t>
            </a:r>
          </a:p>
        </p:txBody>
      </p:sp>
      <p:graphicFrame>
        <p:nvGraphicFramePr>
          <p:cNvPr id="4" name="Inhaltsplatzhalter 3">
            <a:extLst>
              <a:ext uri="{FF2B5EF4-FFF2-40B4-BE49-F238E27FC236}">
                <a16:creationId xmlns:a16="http://schemas.microsoft.com/office/drawing/2014/main" id="{B66CF359-4C0B-415A-A52F-8DAFF55C0A2B}"/>
              </a:ext>
            </a:extLst>
          </p:cNvPr>
          <p:cNvGraphicFramePr>
            <a:graphicFrameLocks noGrp="1"/>
          </p:cNvGraphicFramePr>
          <p:nvPr>
            <p:ph idx="1"/>
            <p:extLst>
              <p:ext uri="{D42A27DB-BD31-4B8C-83A1-F6EECF244321}">
                <p14:modId xmlns:p14="http://schemas.microsoft.com/office/powerpoint/2010/main" val="3005274394"/>
              </p:ext>
            </p:extLst>
          </p:nvPr>
        </p:nvGraphicFramePr>
        <p:xfrm>
          <a:off x="838200" y="1825625"/>
          <a:ext cx="10426430" cy="4370895"/>
        </p:xfrm>
        <a:graphic>
          <a:graphicData uri="http://schemas.openxmlformats.org/drawingml/2006/table">
            <a:tbl>
              <a:tblPr firstRow="1" firstCol="1" bandRow="1">
                <a:tableStyleId>{5940675A-B579-460E-94D1-54222C63F5DA}</a:tableStyleId>
              </a:tblPr>
              <a:tblGrid>
                <a:gridCol w="2420284">
                  <a:extLst>
                    <a:ext uri="{9D8B030D-6E8A-4147-A177-3AD203B41FA5}">
                      <a16:colId xmlns:a16="http://schemas.microsoft.com/office/drawing/2014/main" val="20000"/>
                    </a:ext>
                  </a:extLst>
                </a:gridCol>
                <a:gridCol w="8006146">
                  <a:extLst>
                    <a:ext uri="{9D8B030D-6E8A-4147-A177-3AD203B41FA5}">
                      <a16:colId xmlns:a16="http://schemas.microsoft.com/office/drawing/2014/main" val="20001"/>
                    </a:ext>
                  </a:extLst>
                </a:gridCol>
              </a:tblGrid>
              <a:tr h="297048">
                <a:tc>
                  <a:txBody>
                    <a:bodyPr/>
                    <a:lstStyle/>
                    <a:p>
                      <a:pPr>
                        <a:lnSpc>
                          <a:spcPct val="115000"/>
                        </a:lnSpc>
                        <a:spcAft>
                          <a:spcPts val="0"/>
                        </a:spcAft>
                      </a:pPr>
                      <a:r>
                        <a:rPr lang="en-GB" sz="1800" b="1" dirty="0" err="1">
                          <a:effectLst/>
                        </a:rPr>
                        <a:t>Teilbereich</a:t>
                      </a:r>
                      <a:endParaRPr lang="de-DE" sz="1800" b="1" dirty="0">
                        <a:effectLst/>
                        <a:latin typeface="Calibri"/>
                        <a:ea typeface="Calibri"/>
                        <a:cs typeface="Times New Roman"/>
                      </a:endParaRPr>
                    </a:p>
                  </a:txBody>
                  <a:tcPr marL="60663" marR="60663" marT="0" marB="0"/>
                </a:tc>
                <a:tc>
                  <a:txBody>
                    <a:bodyPr/>
                    <a:lstStyle/>
                    <a:p>
                      <a:pPr>
                        <a:lnSpc>
                          <a:spcPct val="115000"/>
                        </a:lnSpc>
                        <a:spcAft>
                          <a:spcPts val="0"/>
                        </a:spcAft>
                      </a:pPr>
                      <a:r>
                        <a:rPr lang="en-GB" sz="1800" b="1" dirty="0" err="1">
                          <a:effectLst/>
                        </a:rPr>
                        <a:t>Aufgaben</a:t>
                      </a:r>
                      <a:endParaRPr lang="de-DE" sz="1800" b="1" dirty="0">
                        <a:effectLst/>
                        <a:latin typeface="Calibri"/>
                        <a:ea typeface="Calibri"/>
                        <a:cs typeface="Times New Roman"/>
                      </a:endParaRPr>
                    </a:p>
                  </a:txBody>
                  <a:tcPr marL="60663" marR="60663" marT="0" marB="0"/>
                </a:tc>
                <a:extLst>
                  <a:ext uri="{0D108BD9-81ED-4DB2-BD59-A6C34878D82A}">
                    <a16:rowId xmlns:a16="http://schemas.microsoft.com/office/drawing/2014/main" val="10000"/>
                  </a:ext>
                </a:extLst>
              </a:tr>
              <a:tr h="658010">
                <a:tc>
                  <a:txBody>
                    <a:bodyPr/>
                    <a:lstStyle/>
                    <a:p>
                      <a:pPr>
                        <a:lnSpc>
                          <a:spcPct val="115000"/>
                        </a:lnSpc>
                        <a:spcAft>
                          <a:spcPts val="0"/>
                        </a:spcAft>
                      </a:pPr>
                      <a:r>
                        <a:rPr lang="en-GB" sz="1800" dirty="0">
                          <a:effectLst/>
                        </a:rPr>
                        <a:t>Data Architecture</a:t>
                      </a:r>
                    </a:p>
                    <a:p>
                      <a:pPr>
                        <a:lnSpc>
                          <a:spcPct val="115000"/>
                        </a:lnSpc>
                        <a:spcAft>
                          <a:spcPts val="0"/>
                        </a:spcAft>
                      </a:pPr>
                      <a:r>
                        <a:rPr lang="en-GB" sz="1800" dirty="0">
                          <a:effectLst/>
                          <a:latin typeface="Calibri"/>
                          <a:ea typeface="Calibri"/>
                          <a:cs typeface="Times New Roman"/>
                        </a:rPr>
                        <a:t>(</a:t>
                      </a:r>
                      <a:r>
                        <a:rPr lang="en-GB" sz="1800" dirty="0" err="1">
                          <a:effectLst/>
                          <a:latin typeface="Calibri"/>
                          <a:ea typeface="Calibri"/>
                          <a:cs typeface="Times New Roman"/>
                        </a:rPr>
                        <a:t>Datenarchitektur</a:t>
                      </a:r>
                      <a:r>
                        <a:rPr lang="en-GB" sz="1800" dirty="0">
                          <a:effectLst/>
                          <a:latin typeface="Calibri"/>
                          <a:ea typeface="Calibri"/>
                          <a:cs typeface="Times New Roman"/>
                        </a:rPr>
                        <a:t>)</a:t>
                      </a:r>
                      <a:endParaRPr lang="de-DE" sz="1800" dirty="0">
                        <a:effectLst/>
                        <a:latin typeface="Calibri"/>
                        <a:ea typeface="Calibri"/>
                        <a:cs typeface="Times New Roman"/>
                      </a:endParaRPr>
                    </a:p>
                  </a:txBody>
                  <a:tcPr marL="60663" marR="60663" marT="0" marB="0"/>
                </a:tc>
                <a:tc>
                  <a:txBody>
                    <a:bodyPr/>
                    <a:lstStyle/>
                    <a:p>
                      <a:pPr marL="342900" lvl="0" indent="-342900">
                        <a:lnSpc>
                          <a:spcPct val="115000"/>
                        </a:lnSpc>
                        <a:spcAft>
                          <a:spcPts val="0"/>
                        </a:spcAft>
                        <a:buFont typeface="Symbol"/>
                        <a:buChar char=""/>
                      </a:pPr>
                      <a:r>
                        <a:rPr lang="en-GB" sz="1800" dirty="0">
                          <a:effectLst/>
                        </a:rPr>
                        <a:t>Definition</a:t>
                      </a:r>
                      <a:r>
                        <a:rPr lang="en-GB" sz="1800" baseline="0" dirty="0">
                          <a:effectLst/>
                        </a:rPr>
                        <a:t> und </a:t>
                      </a:r>
                      <a:r>
                        <a:rPr lang="en-GB" sz="1800" baseline="0" dirty="0" err="1">
                          <a:effectLst/>
                        </a:rPr>
                        <a:t>Fortentwicklung</a:t>
                      </a:r>
                      <a:r>
                        <a:rPr lang="en-GB" sz="1800" baseline="0" dirty="0">
                          <a:effectLst/>
                        </a:rPr>
                        <a:t> </a:t>
                      </a:r>
                      <a:r>
                        <a:rPr lang="en-GB" sz="1800" baseline="0" dirty="0" err="1">
                          <a:effectLst/>
                        </a:rPr>
                        <a:t>einer</a:t>
                      </a:r>
                      <a:r>
                        <a:rPr lang="en-GB" sz="1800" baseline="0" dirty="0">
                          <a:effectLst/>
                        </a:rPr>
                        <a:t> </a:t>
                      </a:r>
                      <a:r>
                        <a:rPr lang="en-GB" sz="1800" baseline="0" dirty="0" err="1">
                          <a:effectLst/>
                        </a:rPr>
                        <a:t>unternehmensweiten</a:t>
                      </a:r>
                      <a:r>
                        <a:rPr lang="en-GB" sz="1800" baseline="0" dirty="0">
                          <a:effectLst/>
                        </a:rPr>
                        <a:t> Data </a:t>
                      </a:r>
                      <a:r>
                        <a:rPr lang="en-GB" sz="1800" dirty="0">
                          <a:effectLst/>
                        </a:rPr>
                        <a:t>Architecture</a:t>
                      </a:r>
                      <a:endParaRPr lang="de-DE" sz="1800" dirty="0">
                        <a:effectLst/>
                      </a:endParaRPr>
                    </a:p>
                    <a:p>
                      <a:pPr marL="342900" lvl="0" indent="-342900">
                        <a:lnSpc>
                          <a:spcPct val="115000"/>
                        </a:lnSpc>
                        <a:spcAft>
                          <a:spcPts val="0"/>
                        </a:spcAft>
                        <a:buFont typeface="Symbol"/>
                        <a:buChar char=""/>
                      </a:pPr>
                      <a:r>
                        <a:rPr lang="en-GB" sz="1800" dirty="0">
                          <a:effectLst/>
                        </a:rPr>
                        <a:t>Definition von </a:t>
                      </a:r>
                      <a:r>
                        <a:rPr lang="en-GB" sz="1800" dirty="0" err="1">
                          <a:effectLst/>
                        </a:rPr>
                        <a:t>Datenschutz-Regeln</a:t>
                      </a:r>
                      <a:endParaRPr lang="de-DE" sz="1800" dirty="0">
                        <a:effectLst/>
                        <a:latin typeface="Calibri"/>
                        <a:ea typeface="Calibri"/>
                        <a:cs typeface="Times New Roman"/>
                      </a:endParaRPr>
                    </a:p>
                  </a:txBody>
                  <a:tcPr marL="60663" marR="60663" marT="0" marB="0"/>
                </a:tc>
                <a:extLst>
                  <a:ext uri="{0D108BD9-81ED-4DB2-BD59-A6C34878D82A}">
                    <a16:rowId xmlns:a16="http://schemas.microsoft.com/office/drawing/2014/main" val="10001"/>
                  </a:ext>
                </a:extLst>
              </a:tr>
              <a:tr h="928221">
                <a:tc>
                  <a:txBody>
                    <a:bodyPr/>
                    <a:lstStyle/>
                    <a:p>
                      <a:pPr>
                        <a:lnSpc>
                          <a:spcPct val="115000"/>
                        </a:lnSpc>
                        <a:spcAft>
                          <a:spcPts val="0"/>
                        </a:spcAft>
                      </a:pPr>
                      <a:r>
                        <a:rPr lang="en-GB" sz="1800" dirty="0">
                          <a:effectLst/>
                        </a:rPr>
                        <a:t>Data Administration</a:t>
                      </a:r>
                      <a:endParaRPr lang="de-DE" sz="1800" dirty="0">
                        <a:effectLst/>
                        <a:latin typeface="Calibri"/>
                        <a:ea typeface="Calibri"/>
                        <a:cs typeface="Times New Roman"/>
                      </a:endParaRPr>
                    </a:p>
                  </a:txBody>
                  <a:tcPr marL="60663" marR="60663" marT="0" marB="0"/>
                </a:tc>
                <a:tc>
                  <a:txBody>
                    <a:bodyPr/>
                    <a:lstStyle/>
                    <a:p>
                      <a:pPr marL="342900" lvl="0" indent="-342900">
                        <a:lnSpc>
                          <a:spcPct val="115000"/>
                        </a:lnSpc>
                        <a:spcAft>
                          <a:spcPts val="0"/>
                        </a:spcAft>
                        <a:buFont typeface="Symbol"/>
                        <a:buChar char=""/>
                      </a:pPr>
                      <a:r>
                        <a:rPr lang="en-GB" sz="1800" dirty="0">
                          <a:effectLst/>
                        </a:rPr>
                        <a:t>Management der </a:t>
                      </a:r>
                      <a:r>
                        <a:rPr lang="en-GB" sz="1800" dirty="0" err="1">
                          <a:effectLst/>
                        </a:rPr>
                        <a:t>Daten</a:t>
                      </a:r>
                      <a:r>
                        <a:rPr lang="en-GB" sz="1800" baseline="0" dirty="0">
                          <a:effectLst/>
                        </a:rPr>
                        <a:t> </a:t>
                      </a:r>
                      <a:r>
                        <a:rPr lang="en-GB" sz="1800" baseline="0" dirty="0" err="1">
                          <a:effectLst/>
                        </a:rPr>
                        <a:t>nach</a:t>
                      </a:r>
                      <a:r>
                        <a:rPr lang="en-GB" sz="1800" baseline="0" dirty="0">
                          <a:effectLst/>
                        </a:rPr>
                        <a:t> </a:t>
                      </a:r>
                      <a:r>
                        <a:rPr lang="en-GB" sz="1800" baseline="0" dirty="0" err="1">
                          <a:effectLst/>
                        </a:rPr>
                        <a:t>Standardiserungsrichtlinien</a:t>
                      </a:r>
                      <a:r>
                        <a:rPr lang="en-GB" sz="1800" baseline="0" dirty="0">
                          <a:effectLst/>
                        </a:rPr>
                        <a:t> und </a:t>
                      </a:r>
                      <a:r>
                        <a:rPr lang="en-GB" sz="1800" baseline="0" dirty="0" err="1">
                          <a:effectLst/>
                        </a:rPr>
                        <a:t>internationalen</a:t>
                      </a:r>
                      <a:r>
                        <a:rPr lang="en-GB" sz="1800" baseline="0" dirty="0">
                          <a:effectLst/>
                        </a:rPr>
                        <a:t> Standards </a:t>
                      </a:r>
                      <a:r>
                        <a:rPr lang="en-GB" sz="1800" baseline="0" dirty="0" err="1">
                          <a:effectLst/>
                        </a:rPr>
                        <a:t>sowie</a:t>
                      </a:r>
                      <a:r>
                        <a:rPr lang="en-GB" sz="1800" baseline="0" dirty="0">
                          <a:effectLst/>
                        </a:rPr>
                        <a:t> </a:t>
                      </a:r>
                      <a:r>
                        <a:rPr lang="en-GB" sz="1800" baseline="0" dirty="0" err="1">
                          <a:effectLst/>
                        </a:rPr>
                        <a:t>betriebsinterner</a:t>
                      </a:r>
                      <a:r>
                        <a:rPr lang="en-GB" sz="1800" baseline="0" dirty="0">
                          <a:effectLst/>
                        </a:rPr>
                        <a:t> / </a:t>
                      </a:r>
                      <a:r>
                        <a:rPr lang="en-GB" sz="1800" baseline="0" dirty="0" err="1">
                          <a:effectLst/>
                        </a:rPr>
                        <a:t>Branchen</a:t>
                      </a:r>
                      <a:r>
                        <a:rPr lang="en-GB" sz="1800" baseline="0" dirty="0">
                          <a:effectLst/>
                        </a:rPr>
                        <a:t>-Standards</a:t>
                      </a:r>
                      <a:endParaRPr lang="de-DE" sz="1800" dirty="0">
                        <a:effectLst/>
                      </a:endParaRPr>
                    </a:p>
                    <a:p>
                      <a:pPr marL="342900" lvl="0" indent="-342900">
                        <a:lnSpc>
                          <a:spcPct val="115000"/>
                        </a:lnSpc>
                        <a:spcAft>
                          <a:spcPts val="0"/>
                        </a:spcAft>
                        <a:buFont typeface="Symbol"/>
                        <a:buChar char=""/>
                      </a:pPr>
                      <a:r>
                        <a:rPr lang="en-GB" sz="1800" dirty="0" err="1">
                          <a:effectLst/>
                        </a:rPr>
                        <a:t>Beratung</a:t>
                      </a:r>
                      <a:r>
                        <a:rPr lang="en-GB" sz="1800" dirty="0">
                          <a:effectLst/>
                        </a:rPr>
                        <a:t> von </a:t>
                      </a:r>
                      <a:r>
                        <a:rPr lang="en-GB" sz="1800" dirty="0" err="1">
                          <a:effectLst/>
                        </a:rPr>
                        <a:t>Entwicklern</a:t>
                      </a:r>
                      <a:r>
                        <a:rPr lang="en-GB" sz="1800" dirty="0">
                          <a:effectLst/>
                        </a:rPr>
                        <a:t> und </a:t>
                      </a:r>
                      <a:r>
                        <a:rPr lang="en-GB" sz="1800" dirty="0" err="1">
                          <a:effectLst/>
                        </a:rPr>
                        <a:t>Endanwendern</a:t>
                      </a:r>
                      <a:endParaRPr lang="de-DE" sz="1800" dirty="0">
                        <a:effectLst/>
                        <a:latin typeface="Calibri"/>
                        <a:ea typeface="Calibri"/>
                        <a:cs typeface="Times New Roman"/>
                      </a:endParaRPr>
                    </a:p>
                  </a:txBody>
                  <a:tcPr marL="60663" marR="60663" marT="0" marB="0"/>
                </a:tc>
                <a:extLst>
                  <a:ext uri="{0D108BD9-81ED-4DB2-BD59-A6C34878D82A}">
                    <a16:rowId xmlns:a16="http://schemas.microsoft.com/office/drawing/2014/main" val="10002"/>
                  </a:ext>
                </a:extLst>
              </a:tr>
              <a:tr h="1243808">
                <a:tc>
                  <a:txBody>
                    <a:bodyPr/>
                    <a:lstStyle/>
                    <a:p>
                      <a:pPr>
                        <a:lnSpc>
                          <a:spcPct val="115000"/>
                        </a:lnSpc>
                        <a:spcAft>
                          <a:spcPts val="0"/>
                        </a:spcAft>
                      </a:pPr>
                      <a:r>
                        <a:rPr lang="en-GB" sz="1800" dirty="0">
                          <a:effectLst/>
                        </a:rPr>
                        <a:t>Data Technology</a:t>
                      </a:r>
                      <a:endParaRPr lang="de-DE" sz="1800" dirty="0">
                        <a:effectLst/>
                        <a:latin typeface="Calibri"/>
                        <a:ea typeface="Calibri"/>
                        <a:cs typeface="Times New Roman"/>
                      </a:endParaRPr>
                    </a:p>
                  </a:txBody>
                  <a:tcPr marL="60663" marR="60663" marT="0" marB="0"/>
                </a:tc>
                <a:tc>
                  <a:txBody>
                    <a:bodyPr/>
                    <a:lstStyle/>
                    <a:p>
                      <a:pPr marL="342900" lvl="0" indent="-342900">
                        <a:lnSpc>
                          <a:spcPct val="115000"/>
                        </a:lnSpc>
                        <a:spcAft>
                          <a:spcPts val="0"/>
                        </a:spcAft>
                        <a:buFont typeface="Symbol"/>
                        <a:buChar char=""/>
                      </a:pPr>
                      <a:r>
                        <a:rPr lang="en-GB" sz="1800" dirty="0">
                          <a:effectLst/>
                        </a:rPr>
                        <a:t>Installation, Reorganisation und </a:t>
                      </a:r>
                      <a:r>
                        <a:rPr lang="en-GB" sz="1800" dirty="0" err="1">
                          <a:effectLst/>
                        </a:rPr>
                        <a:t>sichere</a:t>
                      </a:r>
                      <a:r>
                        <a:rPr lang="en-GB" sz="1800" dirty="0">
                          <a:effectLst/>
                        </a:rPr>
                        <a:t> "</a:t>
                      </a:r>
                      <a:r>
                        <a:rPr lang="en-GB" sz="1800" dirty="0" err="1">
                          <a:effectLst/>
                        </a:rPr>
                        <a:t>Aufbewarung</a:t>
                      </a:r>
                      <a:r>
                        <a:rPr lang="en-GB" sz="1800" dirty="0">
                          <a:effectLst/>
                        </a:rPr>
                        <a:t>"</a:t>
                      </a:r>
                      <a:r>
                        <a:rPr lang="en-GB" sz="1800" baseline="0" dirty="0">
                          <a:effectLst/>
                        </a:rPr>
                        <a:t> (</a:t>
                      </a:r>
                      <a:r>
                        <a:rPr lang="en-GB" sz="1800" dirty="0">
                          <a:effectLst/>
                        </a:rPr>
                        <a:t>safe-keeping) von </a:t>
                      </a:r>
                      <a:r>
                        <a:rPr lang="en-GB" sz="1800" dirty="0" err="1">
                          <a:effectLst/>
                        </a:rPr>
                        <a:t>Dateninhalten</a:t>
                      </a:r>
                      <a:endParaRPr lang="de-DE" sz="1800" dirty="0">
                        <a:effectLst/>
                      </a:endParaRPr>
                    </a:p>
                    <a:p>
                      <a:pPr marL="342900" lvl="0" indent="-342900">
                        <a:lnSpc>
                          <a:spcPct val="115000"/>
                        </a:lnSpc>
                        <a:spcAft>
                          <a:spcPts val="0"/>
                        </a:spcAft>
                        <a:buFont typeface="Symbol"/>
                        <a:buChar char=""/>
                      </a:pPr>
                      <a:r>
                        <a:rPr lang="en-GB" sz="1800" dirty="0">
                          <a:effectLst/>
                        </a:rPr>
                        <a:t>Definition der </a:t>
                      </a:r>
                      <a:r>
                        <a:rPr lang="en-GB" sz="1800" dirty="0" err="1">
                          <a:effectLst/>
                        </a:rPr>
                        <a:t>Verteilungskonzepte</a:t>
                      </a:r>
                      <a:r>
                        <a:rPr lang="en-GB" sz="1800" dirty="0">
                          <a:effectLst/>
                        </a:rPr>
                        <a:t> </a:t>
                      </a:r>
                      <a:r>
                        <a:rPr lang="en-GB" sz="1800" dirty="0" err="1">
                          <a:effectLst/>
                        </a:rPr>
                        <a:t>inkl</a:t>
                      </a:r>
                      <a:r>
                        <a:rPr lang="en-GB" sz="1800" dirty="0">
                          <a:effectLst/>
                        </a:rPr>
                        <a:t>.</a:t>
                      </a:r>
                      <a:r>
                        <a:rPr lang="en-GB" sz="1800" baseline="0" dirty="0">
                          <a:effectLst/>
                        </a:rPr>
                        <a:t> der </a:t>
                      </a:r>
                      <a:r>
                        <a:rPr lang="en-GB" sz="1800" baseline="0" dirty="0" err="1">
                          <a:effectLst/>
                        </a:rPr>
                        <a:t>Replikationsverfahren</a:t>
                      </a:r>
                      <a:endParaRPr lang="de-DE" sz="1800" dirty="0">
                        <a:effectLst/>
                      </a:endParaRPr>
                    </a:p>
                    <a:p>
                      <a:pPr marL="342900" lvl="0" indent="-342900">
                        <a:lnSpc>
                          <a:spcPct val="115000"/>
                        </a:lnSpc>
                        <a:spcAft>
                          <a:spcPts val="0"/>
                        </a:spcAft>
                        <a:buFont typeface="Symbol"/>
                        <a:buChar char=""/>
                      </a:pPr>
                      <a:r>
                        <a:rPr lang="en-GB" sz="1800" dirty="0">
                          <a:effectLst/>
                        </a:rPr>
                        <a:t>Disaster Prevention and Recovery</a:t>
                      </a:r>
                      <a:endParaRPr lang="de-DE" sz="1800" dirty="0">
                        <a:effectLst/>
                        <a:latin typeface="Calibri"/>
                        <a:ea typeface="Calibri"/>
                        <a:cs typeface="Times New Roman"/>
                      </a:endParaRPr>
                    </a:p>
                  </a:txBody>
                  <a:tcPr marL="60663" marR="60663" marT="0" marB="0"/>
                </a:tc>
                <a:extLst>
                  <a:ext uri="{0D108BD9-81ED-4DB2-BD59-A6C34878D82A}">
                    <a16:rowId xmlns:a16="http://schemas.microsoft.com/office/drawing/2014/main" val="10003"/>
                  </a:ext>
                </a:extLst>
              </a:tr>
              <a:tr h="1243808">
                <a:tc>
                  <a:txBody>
                    <a:bodyPr/>
                    <a:lstStyle/>
                    <a:p>
                      <a:pPr>
                        <a:lnSpc>
                          <a:spcPct val="115000"/>
                        </a:lnSpc>
                        <a:spcAft>
                          <a:spcPts val="0"/>
                        </a:spcAft>
                      </a:pPr>
                      <a:r>
                        <a:rPr lang="en-GB" sz="1800" dirty="0">
                          <a:effectLst/>
                        </a:rPr>
                        <a:t>Data Utilization (</a:t>
                      </a:r>
                      <a:r>
                        <a:rPr lang="en-GB" sz="1800" dirty="0" err="1">
                          <a:effectLst/>
                        </a:rPr>
                        <a:t>Datennutzung</a:t>
                      </a:r>
                      <a:r>
                        <a:rPr lang="en-GB" sz="1800" dirty="0">
                          <a:effectLst/>
                        </a:rPr>
                        <a:t>)</a:t>
                      </a:r>
                      <a:endParaRPr lang="de-DE" sz="1800" dirty="0">
                        <a:effectLst/>
                        <a:latin typeface="Calibri"/>
                        <a:ea typeface="Calibri"/>
                        <a:cs typeface="Times New Roman"/>
                      </a:endParaRPr>
                    </a:p>
                  </a:txBody>
                  <a:tcPr marL="60663" marR="60663" marT="0" marB="0"/>
                </a:tc>
                <a:tc>
                  <a:txBody>
                    <a:bodyPr/>
                    <a:lstStyle/>
                    <a:p>
                      <a:pPr marL="342900" lvl="0" indent="-342900">
                        <a:lnSpc>
                          <a:spcPct val="115000"/>
                        </a:lnSpc>
                        <a:spcAft>
                          <a:spcPts val="0"/>
                        </a:spcAft>
                        <a:buFont typeface="Symbol"/>
                        <a:buChar char=""/>
                      </a:pPr>
                      <a:r>
                        <a:rPr lang="en-GB" sz="1800" dirty="0">
                          <a:effectLst/>
                        </a:rPr>
                        <a:t>Analyse und Interpretation von </a:t>
                      </a:r>
                      <a:r>
                        <a:rPr lang="en-GB" sz="1800" dirty="0" err="1">
                          <a:effectLst/>
                        </a:rPr>
                        <a:t>Daten</a:t>
                      </a:r>
                      <a:endParaRPr lang="de-DE" sz="1800" dirty="0">
                        <a:effectLst/>
                      </a:endParaRPr>
                    </a:p>
                    <a:p>
                      <a:pPr marL="342900" lvl="0" indent="-342900">
                        <a:lnSpc>
                          <a:spcPct val="115000"/>
                        </a:lnSpc>
                        <a:spcAft>
                          <a:spcPts val="0"/>
                        </a:spcAft>
                        <a:buFont typeface="Symbol"/>
                        <a:buChar char=""/>
                      </a:pPr>
                      <a:r>
                        <a:rPr lang="de-DE" sz="1800" dirty="0">
                          <a:effectLst/>
                        </a:rPr>
                        <a:t>Wissensgenerierung</a:t>
                      </a:r>
                    </a:p>
                    <a:p>
                      <a:pPr marL="342900" lvl="0" indent="-342900">
                        <a:lnSpc>
                          <a:spcPct val="115000"/>
                        </a:lnSpc>
                        <a:spcAft>
                          <a:spcPts val="0"/>
                        </a:spcAft>
                        <a:buFont typeface="Symbol"/>
                        <a:buChar char=""/>
                      </a:pPr>
                      <a:r>
                        <a:rPr lang="en-GB" sz="1800" dirty="0" err="1">
                          <a:effectLst/>
                        </a:rPr>
                        <a:t>Nutzung</a:t>
                      </a:r>
                      <a:r>
                        <a:rPr lang="en-GB" sz="1800" dirty="0">
                          <a:effectLst/>
                        </a:rPr>
                        <a:t> der </a:t>
                      </a:r>
                      <a:r>
                        <a:rPr lang="en-GB" sz="1800" dirty="0" err="1">
                          <a:effectLst/>
                        </a:rPr>
                        <a:t>Daten</a:t>
                      </a:r>
                      <a:r>
                        <a:rPr lang="en-GB" sz="1800" dirty="0">
                          <a:effectLst/>
                        </a:rPr>
                        <a:t> </a:t>
                      </a:r>
                      <a:r>
                        <a:rPr lang="en-GB" sz="1800" dirty="0" err="1">
                          <a:effectLst/>
                        </a:rPr>
                        <a:t>für</a:t>
                      </a:r>
                      <a:r>
                        <a:rPr lang="en-GB" sz="1800" dirty="0">
                          <a:effectLst/>
                        </a:rPr>
                        <a:t> </a:t>
                      </a:r>
                      <a:r>
                        <a:rPr lang="de-DE" sz="1800" dirty="0">
                          <a:effectLst/>
                        </a:rPr>
                        <a:t>Vorhersagen (</a:t>
                      </a:r>
                      <a:r>
                        <a:rPr lang="de-DE" sz="1800" dirty="0" err="1">
                          <a:effectLst/>
                        </a:rPr>
                        <a:t>Prediction</a:t>
                      </a:r>
                      <a:r>
                        <a:rPr lang="de-DE" sz="1800" dirty="0">
                          <a:effectLst/>
                        </a:rPr>
                        <a:t>)</a:t>
                      </a:r>
                    </a:p>
                    <a:p>
                      <a:pPr marL="342900" lvl="0" indent="-342900">
                        <a:lnSpc>
                          <a:spcPct val="115000"/>
                        </a:lnSpc>
                        <a:spcAft>
                          <a:spcPts val="0"/>
                        </a:spcAft>
                        <a:buFont typeface="Symbol"/>
                        <a:buChar char=""/>
                      </a:pPr>
                      <a:r>
                        <a:rPr lang="en-GB" sz="1800" dirty="0" err="1">
                          <a:effectLst/>
                        </a:rPr>
                        <a:t>Mustererkennung</a:t>
                      </a:r>
                      <a:endParaRPr lang="de-DE" sz="1800" dirty="0">
                        <a:effectLst/>
                        <a:latin typeface="Calibri"/>
                        <a:ea typeface="Calibri"/>
                        <a:cs typeface="Times New Roman"/>
                      </a:endParaRPr>
                    </a:p>
                  </a:txBody>
                  <a:tcPr marL="60663" marR="60663" marT="0" marB="0"/>
                </a:tc>
                <a:extLst>
                  <a:ext uri="{0D108BD9-81ED-4DB2-BD59-A6C34878D82A}">
                    <a16:rowId xmlns:a16="http://schemas.microsoft.com/office/drawing/2014/main" val="10004"/>
                  </a:ext>
                </a:extLst>
              </a:tr>
            </a:tbl>
          </a:graphicData>
        </a:graphic>
      </p:graphicFrame>
      <p:sp>
        <p:nvSpPr>
          <p:cNvPr id="5" name="Rechteck 4">
            <a:extLst>
              <a:ext uri="{FF2B5EF4-FFF2-40B4-BE49-F238E27FC236}">
                <a16:creationId xmlns:a16="http://schemas.microsoft.com/office/drawing/2014/main" id="{EDAC8B65-84C0-40C3-A02C-C3BF6DE0D085}"/>
              </a:ext>
            </a:extLst>
          </p:cNvPr>
          <p:cNvSpPr/>
          <p:nvPr/>
        </p:nvSpPr>
        <p:spPr>
          <a:xfrm rot="16200000">
            <a:off x="9333825" y="3926959"/>
            <a:ext cx="4572000" cy="369332"/>
          </a:xfrm>
          <a:prstGeom prst="rect">
            <a:avLst/>
          </a:prstGeom>
        </p:spPr>
        <p:txBody>
          <a:bodyPr>
            <a:spAutoFit/>
          </a:bodyPr>
          <a:lstStyle/>
          <a:p>
            <a:pPr algn="r"/>
            <a:r>
              <a:rPr lang="en-GB" dirty="0"/>
              <a:t>In </a:t>
            </a:r>
            <a:r>
              <a:rPr lang="en-GB" dirty="0" err="1"/>
              <a:t>Anl</a:t>
            </a:r>
            <a:r>
              <a:rPr lang="en-GB" dirty="0"/>
              <a:t>. An: [Meier and Kaufmann 2019]</a:t>
            </a:r>
            <a:endParaRPr lang="de-DE" dirty="0"/>
          </a:p>
        </p:txBody>
      </p:sp>
    </p:spTree>
    <p:extLst>
      <p:ext uri="{BB962C8B-B14F-4D97-AF65-F5344CB8AC3E}">
        <p14:creationId xmlns:p14="http://schemas.microsoft.com/office/powerpoint/2010/main" val="591316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8385E2-06F1-43A6-8526-2BBF2815F322}"/>
              </a:ext>
            </a:extLst>
          </p:cNvPr>
          <p:cNvSpPr>
            <a:spLocks noGrp="1"/>
          </p:cNvSpPr>
          <p:nvPr>
            <p:ph type="title"/>
          </p:nvPr>
        </p:nvSpPr>
        <p:spPr/>
        <p:txBody>
          <a:bodyPr/>
          <a:lstStyle/>
          <a:p>
            <a:r>
              <a:rPr lang="de-DE" dirty="0"/>
              <a:t>Teilbereiche des Datenmanagements nach DMBOK, 2nd </a:t>
            </a:r>
            <a:r>
              <a:rPr lang="de-DE" dirty="0" err="1"/>
              <a:t>ed</a:t>
            </a:r>
            <a:r>
              <a:rPr lang="de-DE" dirty="0"/>
              <a:t>. 2017</a:t>
            </a:r>
          </a:p>
        </p:txBody>
      </p:sp>
      <p:sp>
        <p:nvSpPr>
          <p:cNvPr id="3" name="Inhaltsplatzhalter 2">
            <a:extLst>
              <a:ext uri="{FF2B5EF4-FFF2-40B4-BE49-F238E27FC236}">
                <a16:creationId xmlns:a16="http://schemas.microsoft.com/office/drawing/2014/main" id="{81E0E0FB-D5C5-4A07-9640-12D091DF5232}"/>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40952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BAAFC6-10CB-4240-9391-17D9B64C74E1}"/>
              </a:ext>
            </a:extLst>
          </p:cNvPr>
          <p:cNvSpPr>
            <a:spLocks noGrp="1"/>
          </p:cNvSpPr>
          <p:nvPr>
            <p:ph type="title"/>
          </p:nvPr>
        </p:nvSpPr>
        <p:spPr/>
        <p:txBody>
          <a:bodyPr/>
          <a:lstStyle/>
          <a:p>
            <a:r>
              <a:rPr lang="de-DE" dirty="0"/>
              <a:t>Weitere Aspekte des Datenmanagements</a:t>
            </a:r>
          </a:p>
        </p:txBody>
      </p:sp>
      <p:sp>
        <p:nvSpPr>
          <p:cNvPr id="3" name="Inhaltsplatzhalter 2">
            <a:extLst>
              <a:ext uri="{FF2B5EF4-FFF2-40B4-BE49-F238E27FC236}">
                <a16:creationId xmlns:a16="http://schemas.microsoft.com/office/drawing/2014/main" id="{BBECB60B-70A7-40D7-8DBA-57A836A42D18}"/>
              </a:ext>
            </a:extLst>
          </p:cNvPr>
          <p:cNvSpPr>
            <a:spLocks noGrp="1"/>
          </p:cNvSpPr>
          <p:nvPr>
            <p:ph idx="1"/>
          </p:nvPr>
        </p:nvSpPr>
        <p:spPr/>
        <p:txBody>
          <a:bodyPr/>
          <a:lstStyle/>
          <a:p>
            <a:r>
              <a:rPr lang="de-DE" dirty="0"/>
              <a:t>Data Quality</a:t>
            </a:r>
          </a:p>
          <a:p>
            <a:r>
              <a:rPr lang="de-DE" dirty="0"/>
              <a:t>Metadaten und Data Management</a:t>
            </a:r>
          </a:p>
          <a:p>
            <a:r>
              <a:rPr lang="de-DE" dirty="0"/>
              <a:t>Prinzipien des Data Managements</a:t>
            </a:r>
          </a:p>
          <a:p>
            <a:endParaRPr lang="de-DE" dirty="0"/>
          </a:p>
        </p:txBody>
      </p:sp>
    </p:spTree>
    <p:extLst>
      <p:ext uri="{BB962C8B-B14F-4D97-AF65-F5344CB8AC3E}">
        <p14:creationId xmlns:p14="http://schemas.microsoft.com/office/powerpoint/2010/main" val="1298497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0914C2-9072-4A9F-A03D-EED95997C778}"/>
              </a:ext>
            </a:extLst>
          </p:cNvPr>
          <p:cNvSpPr>
            <a:spLocks noGrp="1"/>
          </p:cNvSpPr>
          <p:nvPr>
            <p:ph type="title"/>
          </p:nvPr>
        </p:nvSpPr>
        <p:spPr/>
        <p:txBody>
          <a:bodyPr/>
          <a:lstStyle/>
          <a:p>
            <a:r>
              <a:rPr lang="de-DE" dirty="0"/>
              <a:t>Lernziele </a:t>
            </a:r>
          </a:p>
        </p:txBody>
      </p:sp>
      <p:sp>
        <p:nvSpPr>
          <p:cNvPr id="3" name="Inhaltsplatzhalter 2">
            <a:extLst>
              <a:ext uri="{FF2B5EF4-FFF2-40B4-BE49-F238E27FC236}">
                <a16:creationId xmlns:a16="http://schemas.microsoft.com/office/drawing/2014/main" id="{BBC40904-32C0-4F66-8101-99683D4DC831}"/>
              </a:ext>
            </a:extLst>
          </p:cNvPr>
          <p:cNvSpPr>
            <a:spLocks noGrp="1"/>
          </p:cNvSpPr>
          <p:nvPr>
            <p:ph idx="1"/>
          </p:nvPr>
        </p:nvSpPr>
        <p:spPr/>
        <p:txBody>
          <a:bodyPr/>
          <a:lstStyle/>
          <a:p>
            <a:pPr marL="0" indent="0">
              <a:buNone/>
            </a:pPr>
            <a:r>
              <a:rPr lang="de-DE" dirty="0"/>
              <a:t>Sie verstehen, …</a:t>
            </a:r>
          </a:p>
          <a:p>
            <a:r>
              <a:rPr lang="de-DE" dirty="0"/>
              <a:t>Wieso Datenmanagement eine zentrale Rolle im Unternehmen einnehmen sollte</a:t>
            </a:r>
          </a:p>
          <a:p>
            <a:r>
              <a:rPr lang="de-DE" dirty="0"/>
              <a:t>Wieso Daten als "das neue Öl" bezeichnet werden</a:t>
            </a:r>
          </a:p>
          <a:p>
            <a:endParaRPr lang="de-DE" dirty="0"/>
          </a:p>
          <a:p>
            <a:pPr marL="0" indent="0">
              <a:buNone/>
            </a:pPr>
            <a:r>
              <a:rPr lang="de-DE" dirty="0"/>
              <a:t>Sie erhalten, …</a:t>
            </a:r>
          </a:p>
          <a:p>
            <a:r>
              <a:rPr lang="de-DE" dirty="0"/>
              <a:t>Einen ersten Überblick über das Themengebiet "Datenmanagement" und seine Unterbereiche.</a:t>
            </a:r>
          </a:p>
          <a:p>
            <a:endParaRPr lang="de-DE" dirty="0"/>
          </a:p>
        </p:txBody>
      </p:sp>
    </p:spTree>
    <p:extLst>
      <p:ext uri="{BB962C8B-B14F-4D97-AF65-F5344CB8AC3E}">
        <p14:creationId xmlns:p14="http://schemas.microsoft.com/office/powerpoint/2010/main" val="1941226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093649-3DCC-488A-B2AC-E47BB19DC809}"/>
              </a:ext>
            </a:extLst>
          </p:cNvPr>
          <p:cNvSpPr>
            <a:spLocks noGrp="1"/>
          </p:cNvSpPr>
          <p:nvPr>
            <p:ph type="title"/>
          </p:nvPr>
        </p:nvSpPr>
        <p:spPr/>
        <p:txBody>
          <a:bodyPr/>
          <a:lstStyle/>
          <a:p>
            <a:r>
              <a:rPr lang="de-DE" dirty="0"/>
              <a:t>Data Management – Definition (englisch)</a:t>
            </a:r>
          </a:p>
        </p:txBody>
      </p:sp>
      <p:sp>
        <p:nvSpPr>
          <p:cNvPr id="3" name="Inhaltsplatzhalter 2">
            <a:extLst>
              <a:ext uri="{FF2B5EF4-FFF2-40B4-BE49-F238E27FC236}">
                <a16:creationId xmlns:a16="http://schemas.microsoft.com/office/drawing/2014/main" id="{F3F05D3D-B938-46CB-84D5-3A6B8E90E63B}"/>
              </a:ext>
            </a:extLst>
          </p:cNvPr>
          <p:cNvSpPr>
            <a:spLocks noGrp="1"/>
          </p:cNvSpPr>
          <p:nvPr>
            <p:ph idx="1"/>
          </p:nvPr>
        </p:nvSpPr>
        <p:spPr/>
        <p:txBody>
          <a:bodyPr>
            <a:normAutofit/>
          </a:bodyPr>
          <a:lstStyle/>
          <a:p>
            <a:pPr marL="0" indent="0">
              <a:buNone/>
            </a:pPr>
            <a:r>
              <a:rPr lang="de-DE" dirty="0"/>
              <a:t>Data Management </a:t>
            </a:r>
            <a:r>
              <a:rPr lang="de-DE" dirty="0" err="1"/>
              <a:t>is</a:t>
            </a:r>
            <a:r>
              <a:rPr lang="de-DE" dirty="0"/>
              <a:t> </a:t>
            </a:r>
            <a:r>
              <a:rPr lang="de-DE" dirty="0" err="1"/>
              <a:t>the</a:t>
            </a:r>
            <a:r>
              <a:rPr lang="de-DE" dirty="0"/>
              <a:t> </a:t>
            </a:r>
          </a:p>
          <a:p>
            <a:pPr lvl="1"/>
            <a:r>
              <a:rPr lang="de-DE" dirty="0" err="1"/>
              <a:t>development</a:t>
            </a:r>
            <a:r>
              <a:rPr lang="de-DE" dirty="0"/>
              <a:t>, </a:t>
            </a:r>
            <a:r>
              <a:rPr lang="de-DE" dirty="0" err="1"/>
              <a:t>execution</a:t>
            </a:r>
            <a:r>
              <a:rPr lang="de-DE" dirty="0"/>
              <a:t>, and </a:t>
            </a:r>
            <a:r>
              <a:rPr lang="de-DE" dirty="0" err="1"/>
              <a:t>supervision</a:t>
            </a:r>
            <a:r>
              <a:rPr lang="de-DE" dirty="0"/>
              <a:t> </a:t>
            </a:r>
          </a:p>
          <a:p>
            <a:r>
              <a:rPr lang="de-DE" dirty="0" err="1"/>
              <a:t>of</a:t>
            </a:r>
            <a:r>
              <a:rPr lang="de-DE" dirty="0"/>
              <a:t> </a:t>
            </a:r>
          </a:p>
          <a:p>
            <a:pPr lvl="1"/>
            <a:r>
              <a:rPr lang="de-DE" dirty="0" err="1"/>
              <a:t>plans</a:t>
            </a:r>
            <a:r>
              <a:rPr lang="de-DE" dirty="0"/>
              <a:t>, </a:t>
            </a:r>
            <a:r>
              <a:rPr lang="de-DE" dirty="0" err="1"/>
              <a:t>policies</a:t>
            </a:r>
            <a:r>
              <a:rPr lang="de-DE" dirty="0"/>
              <a:t>, </a:t>
            </a:r>
            <a:r>
              <a:rPr lang="de-DE" dirty="0" err="1"/>
              <a:t>programs</a:t>
            </a:r>
            <a:r>
              <a:rPr lang="de-DE" dirty="0"/>
              <a:t>, and </a:t>
            </a:r>
            <a:r>
              <a:rPr lang="de-DE" dirty="0" err="1"/>
              <a:t>practices</a:t>
            </a:r>
            <a:r>
              <a:rPr lang="de-DE" dirty="0"/>
              <a:t> </a:t>
            </a:r>
          </a:p>
          <a:p>
            <a:r>
              <a:rPr lang="de-DE" dirty="0" err="1"/>
              <a:t>that</a:t>
            </a:r>
            <a:r>
              <a:rPr lang="de-DE" dirty="0"/>
              <a:t> </a:t>
            </a:r>
          </a:p>
          <a:p>
            <a:pPr lvl="1"/>
            <a:r>
              <a:rPr lang="de-DE" dirty="0" err="1"/>
              <a:t>deliver</a:t>
            </a:r>
            <a:r>
              <a:rPr lang="de-DE" dirty="0"/>
              <a:t>, </a:t>
            </a:r>
            <a:r>
              <a:rPr lang="de-DE" dirty="0" err="1"/>
              <a:t>control</a:t>
            </a:r>
            <a:r>
              <a:rPr lang="de-DE" dirty="0"/>
              <a:t>, </a:t>
            </a:r>
            <a:r>
              <a:rPr lang="de-DE" dirty="0" err="1"/>
              <a:t>protect</a:t>
            </a:r>
            <a:r>
              <a:rPr lang="de-DE" dirty="0"/>
              <a:t>, and </a:t>
            </a:r>
            <a:r>
              <a:rPr lang="de-DE" dirty="0" err="1"/>
              <a:t>enhance</a:t>
            </a:r>
            <a:r>
              <a:rPr lang="de-DE" dirty="0"/>
              <a:t> </a:t>
            </a:r>
          </a:p>
          <a:p>
            <a:r>
              <a:rPr lang="de-DE" dirty="0" err="1"/>
              <a:t>the</a:t>
            </a:r>
            <a:r>
              <a:rPr lang="de-DE" dirty="0"/>
              <a:t> </a:t>
            </a:r>
            <a:r>
              <a:rPr lang="de-DE" dirty="0" err="1"/>
              <a:t>value</a:t>
            </a:r>
            <a:r>
              <a:rPr lang="de-DE" dirty="0"/>
              <a:t> </a:t>
            </a:r>
            <a:r>
              <a:rPr lang="de-DE" dirty="0" err="1"/>
              <a:t>of</a:t>
            </a:r>
            <a:r>
              <a:rPr lang="de-DE" dirty="0"/>
              <a:t> </a:t>
            </a:r>
            <a:r>
              <a:rPr lang="de-DE" dirty="0" err="1"/>
              <a:t>data</a:t>
            </a:r>
            <a:r>
              <a:rPr lang="de-DE" dirty="0"/>
              <a:t> and </a:t>
            </a:r>
            <a:r>
              <a:rPr lang="de-DE" dirty="0" err="1"/>
              <a:t>information</a:t>
            </a:r>
            <a:r>
              <a:rPr lang="de-DE" dirty="0"/>
              <a:t> </a:t>
            </a:r>
            <a:r>
              <a:rPr lang="de-DE" dirty="0" err="1"/>
              <a:t>assets</a:t>
            </a:r>
            <a:r>
              <a:rPr lang="de-DE" dirty="0"/>
              <a:t> </a:t>
            </a:r>
            <a:r>
              <a:rPr lang="de-DE" dirty="0" err="1"/>
              <a:t>throughout</a:t>
            </a:r>
            <a:r>
              <a:rPr lang="de-DE" dirty="0"/>
              <a:t> </a:t>
            </a:r>
            <a:r>
              <a:rPr lang="de-DE" dirty="0" err="1"/>
              <a:t>their</a:t>
            </a:r>
            <a:r>
              <a:rPr lang="de-DE" dirty="0"/>
              <a:t> </a:t>
            </a:r>
            <a:r>
              <a:rPr lang="de-DE" dirty="0" err="1"/>
              <a:t>lifecycles</a:t>
            </a:r>
            <a:r>
              <a:rPr lang="de-DE" dirty="0"/>
              <a:t>.</a:t>
            </a:r>
          </a:p>
          <a:p>
            <a:pPr marL="0" indent="0" algn="r">
              <a:buNone/>
            </a:pPr>
            <a:endParaRPr lang="de-DE" dirty="0"/>
          </a:p>
          <a:p>
            <a:pPr marL="0" indent="0" algn="r">
              <a:buNone/>
            </a:pPr>
            <a:r>
              <a:rPr lang="de-DE" dirty="0"/>
              <a:t>DMBOK, 2nd </a:t>
            </a:r>
            <a:r>
              <a:rPr lang="de-DE" dirty="0" err="1"/>
              <a:t>ed</a:t>
            </a:r>
            <a:r>
              <a:rPr lang="de-DE" dirty="0"/>
              <a:t>. 2017, p. 17</a:t>
            </a:r>
          </a:p>
        </p:txBody>
      </p:sp>
    </p:spTree>
    <p:extLst>
      <p:ext uri="{BB962C8B-B14F-4D97-AF65-F5344CB8AC3E}">
        <p14:creationId xmlns:p14="http://schemas.microsoft.com/office/powerpoint/2010/main" val="2384807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FD43B6-C305-4441-A58D-5B834F42E0AE}"/>
              </a:ext>
            </a:extLst>
          </p:cNvPr>
          <p:cNvSpPr>
            <a:spLocks noGrp="1"/>
          </p:cNvSpPr>
          <p:nvPr>
            <p:ph type="title"/>
          </p:nvPr>
        </p:nvSpPr>
        <p:spPr/>
        <p:txBody>
          <a:bodyPr/>
          <a:lstStyle/>
          <a:p>
            <a:r>
              <a:rPr lang="de-DE" dirty="0"/>
              <a:t>Data Management</a:t>
            </a:r>
          </a:p>
        </p:txBody>
      </p:sp>
      <p:sp>
        <p:nvSpPr>
          <p:cNvPr id="3" name="Inhaltsplatzhalter 2">
            <a:extLst>
              <a:ext uri="{FF2B5EF4-FFF2-40B4-BE49-F238E27FC236}">
                <a16:creationId xmlns:a16="http://schemas.microsoft.com/office/drawing/2014/main" id="{4A008C10-AA15-4CDF-854E-F8003617E7B9}"/>
              </a:ext>
            </a:extLst>
          </p:cNvPr>
          <p:cNvSpPr>
            <a:spLocks noGrp="1"/>
          </p:cNvSpPr>
          <p:nvPr>
            <p:ph idx="1"/>
          </p:nvPr>
        </p:nvSpPr>
        <p:spPr/>
        <p:txBody>
          <a:bodyPr/>
          <a:lstStyle/>
          <a:p>
            <a:r>
              <a:rPr lang="en-GB" dirty="0" err="1"/>
              <a:t>Häufig</a:t>
            </a:r>
            <a:r>
              <a:rPr lang="en-GB" dirty="0"/>
              <a:t> synonym </a:t>
            </a:r>
            <a:r>
              <a:rPr lang="en-GB" dirty="0" err="1"/>
              <a:t>verwendet</a:t>
            </a:r>
            <a:r>
              <a:rPr lang="en-GB" dirty="0"/>
              <a:t>: Data Governance [</a:t>
            </a:r>
            <a:r>
              <a:rPr lang="en-GB" dirty="0" err="1"/>
              <a:t>Sichtweise</a:t>
            </a:r>
            <a:r>
              <a:rPr lang="en-GB" dirty="0"/>
              <a:t> </a:t>
            </a:r>
            <a:r>
              <a:rPr lang="en-GB" dirty="0" err="1"/>
              <a:t>im</a:t>
            </a:r>
            <a:r>
              <a:rPr lang="en-GB" dirty="0"/>
              <a:t> </a:t>
            </a:r>
            <a:r>
              <a:rPr lang="en-GB" dirty="0" err="1"/>
              <a:t>Kurs</a:t>
            </a:r>
            <a:r>
              <a:rPr lang="en-GB" dirty="0"/>
              <a:t>: Data Governance </a:t>
            </a:r>
            <a:r>
              <a:rPr lang="en-GB" dirty="0" err="1"/>
              <a:t>ist</a:t>
            </a:r>
            <a:r>
              <a:rPr lang="en-GB" dirty="0"/>
              <a:t> </a:t>
            </a:r>
            <a:r>
              <a:rPr lang="en-GB" dirty="0" err="1"/>
              <a:t>ein</a:t>
            </a:r>
            <a:r>
              <a:rPr lang="en-GB" dirty="0"/>
              <a:t> </a:t>
            </a:r>
            <a:r>
              <a:rPr lang="en-GB" dirty="0" err="1"/>
              <a:t>Teil</a:t>
            </a:r>
            <a:r>
              <a:rPr lang="en-GB" dirty="0"/>
              <a:t> des Data Managements]</a:t>
            </a:r>
          </a:p>
          <a:p>
            <a:endParaRPr lang="en-GB" dirty="0"/>
          </a:p>
          <a:p>
            <a:r>
              <a:rPr lang="en-GB" dirty="0"/>
              <a:t>Pro-active data management deals both </a:t>
            </a:r>
          </a:p>
          <a:p>
            <a:pPr marL="742950" lvl="1" indent="-285750">
              <a:buFont typeface="Arial" charset="0"/>
              <a:buChar char="•"/>
            </a:pPr>
            <a:r>
              <a:rPr lang="en-GB" u="sng" dirty="0"/>
              <a:t>strategically </a:t>
            </a:r>
            <a:r>
              <a:rPr lang="en-GB" dirty="0"/>
              <a:t>with information gathering and utilization and </a:t>
            </a:r>
          </a:p>
          <a:p>
            <a:pPr marL="742950" lvl="1" indent="-285750">
              <a:buFont typeface="Arial" charset="0"/>
              <a:buChar char="•"/>
            </a:pPr>
            <a:r>
              <a:rPr lang="en-GB" u="sng" dirty="0"/>
              <a:t>operatively</a:t>
            </a:r>
            <a:r>
              <a:rPr lang="en-GB" dirty="0"/>
              <a:t> with the efficient provision and analysis of current and consistent data.</a:t>
            </a:r>
          </a:p>
          <a:p>
            <a:pPr marL="0" indent="0" algn="r">
              <a:buNone/>
            </a:pPr>
            <a:r>
              <a:rPr lang="de-DE" dirty="0"/>
              <a:t>[Meier and Kaufmann 2019]</a:t>
            </a:r>
          </a:p>
          <a:p>
            <a:endParaRPr lang="de-DE" dirty="0"/>
          </a:p>
        </p:txBody>
      </p:sp>
    </p:spTree>
    <p:extLst>
      <p:ext uri="{BB962C8B-B14F-4D97-AF65-F5344CB8AC3E}">
        <p14:creationId xmlns:p14="http://schemas.microsoft.com/office/powerpoint/2010/main" val="2468332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hteck 14">
            <a:extLst>
              <a:ext uri="{FF2B5EF4-FFF2-40B4-BE49-F238E27FC236}">
                <a16:creationId xmlns:a16="http://schemas.microsoft.com/office/drawing/2014/main" id="{5177C46E-B11D-44F6-A633-391531264066}"/>
              </a:ext>
            </a:extLst>
          </p:cNvPr>
          <p:cNvSpPr/>
          <p:nvPr/>
        </p:nvSpPr>
        <p:spPr>
          <a:xfrm>
            <a:off x="7554905" y="4366926"/>
            <a:ext cx="4176066" cy="185467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3C36D138-ECDF-4A97-A57E-B1785B0E4834}"/>
              </a:ext>
            </a:extLst>
          </p:cNvPr>
          <p:cNvSpPr/>
          <p:nvPr/>
        </p:nvSpPr>
        <p:spPr>
          <a:xfrm>
            <a:off x="7554905" y="1704472"/>
            <a:ext cx="4176066" cy="236497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92894DF3-AECF-4FDD-839E-7B2AFBCE8AE2}"/>
              </a:ext>
            </a:extLst>
          </p:cNvPr>
          <p:cNvSpPr/>
          <p:nvPr/>
        </p:nvSpPr>
        <p:spPr>
          <a:xfrm>
            <a:off x="610749" y="4366926"/>
            <a:ext cx="4176066" cy="185467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4CAD7119-AC8A-4983-AEC8-DE79C253A95E}"/>
              </a:ext>
            </a:extLst>
          </p:cNvPr>
          <p:cNvSpPr/>
          <p:nvPr/>
        </p:nvSpPr>
        <p:spPr>
          <a:xfrm>
            <a:off x="638702" y="1686093"/>
            <a:ext cx="4176066" cy="237876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02908C6C-0843-4759-A7C6-E4490204C80F}"/>
              </a:ext>
            </a:extLst>
          </p:cNvPr>
          <p:cNvSpPr>
            <a:spLocks noGrp="1"/>
          </p:cNvSpPr>
          <p:nvPr>
            <p:ph type="title"/>
          </p:nvPr>
        </p:nvSpPr>
        <p:spPr/>
        <p:txBody>
          <a:bodyPr/>
          <a:lstStyle/>
          <a:p>
            <a:r>
              <a:rPr lang="de-DE" dirty="0"/>
              <a:t>Data Management – </a:t>
            </a:r>
            <a:r>
              <a:rPr lang="de-DE" dirty="0" err="1"/>
              <a:t>Activities</a:t>
            </a:r>
            <a:r>
              <a:rPr lang="de-DE" dirty="0"/>
              <a:t> (englisch)</a:t>
            </a:r>
          </a:p>
        </p:txBody>
      </p:sp>
      <p:sp>
        <p:nvSpPr>
          <p:cNvPr id="3" name="Inhaltsplatzhalter 2">
            <a:extLst>
              <a:ext uri="{FF2B5EF4-FFF2-40B4-BE49-F238E27FC236}">
                <a16:creationId xmlns:a16="http://schemas.microsoft.com/office/drawing/2014/main" id="{22F2032D-1917-477A-9B71-0ED9F2A86869}"/>
              </a:ext>
            </a:extLst>
          </p:cNvPr>
          <p:cNvSpPr>
            <a:spLocks noGrp="1"/>
          </p:cNvSpPr>
          <p:nvPr>
            <p:ph idx="1"/>
          </p:nvPr>
        </p:nvSpPr>
        <p:spPr>
          <a:xfrm>
            <a:off x="838200" y="1678585"/>
            <a:ext cx="4027878" cy="4351338"/>
          </a:xfrm>
        </p:spPr>
        <p:txBody>
          <a:bodyPr>
            <a:normAutofit fontScale="92500" lnSpcReduction="10000"/>
          </a:bodyPr>
          <a:lstStyle/>
          <a:p>
            <a:pPr marL="0" indent="0">
              <a:buNone/>
            </a:pPr>
            <a:r>
              <a:rPr lang="de-DE" dirty="0"/>
              <a:t>Data </a:t>
            </a:r>
            <a:r>
              <a:rPr lang="de-DE" dirty="0" err="1"/>
              <a:t>management</a:t>
            </a:r>
            <a:r>
              <a:rPr lang="de-DE" dirty="0"/>
              <a:t> </a:t>
            </a:r>
            <a:r>
              <a:rPr lang="de-DE" dirty="0" err="1"/>
              <a:t>activities</a:t>
            </a:r>
            <a:r>
              <a:rPr lang="de-DE" dirty="0"/>
              <a:t> </a:t>
            </a:r>
            <a:r>
              <a:rPr lang="de-DE" dirty="0" err="1"/>
              <a:t>are</a:t>
            </a:r>
            <a:r>
              <a:rPr lang="de-DE" dirty="0"/>
              <a:t> </a:t>
            </a:r>
            <a:r>
              <a:rPr lang="de-DE" dirty="0" err="1"/>
              <a:t>wide</a:t>
            </a:r>
            <a:r>
              <a:rPr lang="de-DE" dirty="0"/>
              <a:t>-ranging. </a:t>
            </a:r>
            <a:r>
              <a:rPr lang="de-DE" dirty="0" err="1"/>
              <a:t>They</a:t>
            </a:r>
            <a:r>
              <a:rPr lang="de-DE" dirty="0"/>
              <a:t> </a:t>
            </a:r>
            <a:r>
              <a:rPr lang="de-DE" dirty="0" err="1"/>
              <a:t>include</a:t>
            </a:r>
            <a:r>
              <a:rPr lang="de-DE" dirty="0"/>
              <a:t> </a:t>
            </a:r>
            <a:r>
              <a:rPr lang="de-DE" dirty="0" err="1"/>
              <a:t>everything</a:t>
            </a:r>
            <a:r>
              <a:rPr lang="de-DE" dirty="0"/>
              <a:t> </a:t>
            </a:r>
            <a:r>
              <a:rPr lang="de-DE" dirty="0" err="1"/>
              <a:t>from</a:t>
            </a:r>
            <a:r>
              <a:rPr lang="de-DE" dirty="0"/>
              <a:t> </a:t>
            </a:r>
            <a:r>
              <a:rPr lang="de-DE" dirty="0" err="1"/>
              <a:t>the</a:t>
            </a:r>
            <a:r>
              <a:rPr lang="de-DE" dirty="0"/>
              <a:t> </a:t>
            </a:r>
          </a:p>
          <a:p>
            <a:pPr marL="0" indent="0">
              <a:buNone/>
            </a:pPr>
            <a:r>
              <a:rPr lang="de-DE" dirty="0" err="1"/>
              <a:t>ability</a:t>
            </a:r>
            <a:r>
              <a:rPr lang="de-DE" dirty="0"/>
              <a:t> </a:t>
            </a:r>
            <a:r>
              <a:rPr lang="de-DE" dirty="0" err="1"/>
              <a:t>to</a:t>
            </a:r>
            <a:r>
              <a:rPr lang="de-DE" dirty="0"/>
              <a:t> </a:t>
            </a:r>
            <a:r>
              <a:rPr lang="de-DE" dirty="0" err="1"/>
              <a:t>make</a:t>
            </a:r>
            <a:r>
              <a:rPr lang="de-DE" dirty="0"/>
              <a:t> </a:t>
            </a:r>
            <a:r>
              <a:rPr lang="de-DE" dirty="0" err="1"/>
              <a:t>consistent</a:t>
            </a:r>
            <a:r>
              <a:rPr lang="de-DE" dirty="0"/>
              <a:t> </a:t>
            </a:r>
            <a:r>
              <a:rPr lang="de-DE" dirty="0" err="1"/>
              <a:t>decisions</a:t>
            </a:r>
            <a:r>
              <a:rPr lang="de-DE" dirty="0"/>
              <a:t> </a:t>
            </a:r>
            <a:r>
              <a:rPr lang="de-DE" dirty="0" err="1"/>
              <a:t>about</a:t>
            </a:r>
            <a:r>
              <a:rPr lang="de-DE" dirty="0"/>
              <a:t> </a:t>
            </a:r>
            <a:r>
              <a:rPr lang="de-DE" u="sng" dirty="0" err="1"/>
              <a:t>how</a:t>
            </a:r>
            <a:r>
              <a:rPr lang="de-DE" u="sng" dirty="0"/>
              <a:t> </a:t>
            </a:r>
            <a:r>
              <a:rPr lang="de-DE" u="sng" dirty="0" err="1"/>
              <a:t>to</a:t>
            </a:r>
            <a:r>
              <a:rPr lang="de-DE" u="sng" dirty="0"/>
              <a:t> </a:t>
            </a:r>
            <a:r>
              <a:rPr lang="de-DE" u="sng" dirty="0" err="1"/>
              <a:t>get</a:t>
            </a:r>
            <a:r>
              <a:rPr lang="de-DE" u="sng" dirty="0"/>
              <a:t> </a:t>
            </a:r>
            <a:r>
              <a:rPr lang="de-DE" u="sng" dirty="0" err="1"/>
              <a:t>strategic</a:t>
            </a:r>
            <a:r>
              <a:rPr lang="de-DE" u="sng" dirty="0"/>
              <a:t> </a:t>
            </a:r>
            <a:r>
              <a:rPr lang="de-DE" u="sng" dirty="0" err="1"/>
              <a:t>value</a:t>
            </a:r>
            <a:r>
              <a:rPr lang="de-DE" u="sng" dirty="0"/>
              <a:t> </a:t>
            </a:r>
            <a:r>
              <a:rPr lang="de-DE" u="sng" dirty="0" err="1"/>
              <a:t>from</a:t>
            </a:r>
            <a:r>
              <a:rPr lang="de-DE" u="sng" dirty="0"/>
              <a:t> </a:t>
            </a:r>
            <a:r>
              <a:rPr lang="de-DE" u="sng" dirty="0" err="1"/>
              <a:t>data</a:t>
            </a:r>
            <a:r>
              <a:rPr lang="de-DE" u="sng" dirty="0"/>
              <a:t> </a:t>
            </a:r>
            <a:r>
              <a:rPr lang="de-DE" dirty="0"/>
              <a:t>[</a:t>
            </a:r>
            <a:r>
              <a:rPr lang="de-DE" dirty="0" err="1"/>
              <a:t>management</a:t>
            </a:r>
            <a:r>
              <a:rPr lang="de-DE" dirty="0"/>
              <a:t>]</a:t>
            </a:r>
          </a:p>
          <a:p>
            <a:pPr lvl="1"/>
            <a:endParaRPr lang="de-DE" dirty="0"/>
          </a:p>
          <a:p>
            <a:pPr marL="0" indent="0">
              <a:buNone/>
            </a:pPr>
            <a:r>
              <a:rPr lang="de-DE" dirty="0" err="1"/>
              <a:t>to</a:t>
            </a:r>
            <a:r>
              <a:rPr lang="de-DE" dirty="0"/>
              <a:t> </a:t>
            </a:r>
            <a:r>
              <a:rPr lang="de-DE" dirty="0" err="1"/>
              <a:t>the</a:t>
            </a:r>
            <a:endParaRPr lang="de-DE" dirty="0"/>
          </a:p>
          <a:p>
            <a:pPr marL="0" indent="0">
              <a:buNone/>
            </a:pPr>
            <a:r>
              <a:rPr lang="de-DE" u="sng" dirty="0" err="1"/>
              <a:t>technical</a:t>
            </a:r>
            <a:r>
              <a:rPr lang="de-DE" u="sng" dirty="0"/>
              <a:t> </a:t>
            </a:r>
            <a:r>
              <a:rPr lang="de-DE" u="sng" dirty="0" err="1"/>
              <a:t>deployment</a:t>
            </a:r>
            <a:r>
              <a:rPr lang="de-DE" u="sng" dirty="0"/>
              <a:t> </a:t>
            </a:r>
            <a:r>
              <a:rPr lang="de-DE" dirty="0"/>
              <a:t>and </a:t>
            </a:r>
            <a:r>
              <a:rPr lang="de-DE" dirty="0" err="1"/>
              <a:t>performance</a:t>
            </a:r>
            <a:r>
              <a:rPr lang="de-DE" dirty="0"/>
              <a:t> </a:t>
            </a:r>
            <a:r>
              <a:rPr lang="de-DE" dirty="0" err="1"/>
              <a:t>of</a:t>
            </a:r>
            <a:r>
              <a:rPr lang="de-DE" dirty="0"/>
              <a:t> </a:t>
            </a:r>
            <a:r>
              <a:rPr lang="de-DE" dirty="0" err="1"/>
              <a:t>databases</a:t>
            </a:r>
            <a:r>
              <a:rPr lang="de-DE" dirty="0"/>
              <a:t> [</a:t>
            </a:r>
            <a:r>
              <a:rPr lang="de-DE" dirty="0" err="1"/>
              <a:t>implementation</a:t>
            </a:r>
            <a:r>
              <a:rPr lang="de-DE" dirty="0"/>
              <a:t>].</a:t>
            </a:r>
          </a:p>
          <a:p>
            <a:pPr marL="0" indent="0">
              <a:buNone/>
            </a:pPr>
            <a:endParaRPr lang="de-DE" dirty="0"/>
          </a:p>
        </p:txBody>
      </p:sp>
      <p:sp>
        <p:nvSpPr>
          <p:cNvPr id="6" name="Rechtwinkliges Dreieck 5">
            <a:extLst>
              <a:ext uri="{FF2B5EF4-FFF2-40B4-BE49-F238E27FC236}">
                <a16:creationId xmlns:a16="http://schemas.microsoft.com/office/drawing/2014/main" id="{937CD65E-CF69-40A3-88AC-5C347C69DBB8}"/>
              </a:ext>
            </a:extLst>
          </p:cNvPr>
          <p:cNvSpPr/>
          <p:nvPr/>
        </p:nvSpPr>
        <p:spPr>
          <a:xfrm>
            <a:off x="5139288" y="2453717"/>
            <a:ext cx="2063144" cy="3767879"/>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winkliges Dreieck 6">
            <a:extLst>
              <a:ext uri="{FF2B5EF4-FFF2-40B4-BE49-F238E27FC236}">
                <a16:creationId xmlns:a16="http://schemas.microsoft.com/office/drawing/2014/main" id="{50E9FF40-BC66-452C-850A-1D773915EA0E}"/>
              </a:ext>
            </a:extLst>
          </p:cNvPr>
          <p:cNvSpPr/>
          <p:nvPr/>
        </p:nvSpPr>
        <p:spPr>
          <a:xfrm rot="10800000">
            <a:off x="5139288" y="1704472"/>
            <a:ext cx="2063144" cy="376788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Textfeld 7">
            <a:extLst>
              <a:ext uri="{FF2B5EF4-FFF2-40B4-BE49-F238E27FC236}">
                <a16:creationId xmlns:a16="http://schemas.microsoft.com/office/drawing/2014/main" id="{DB3E65E9-E4F7-4DE1-BE7B-478202D91CC3}"/>
              </a:ext>
            </a:extLst>
          </p:cNvPr>
          <p:cNvSpPr txBox="1"/>
          <p:nvPr/>
        </p:nvSpPr>
        <p:spPr>
          <a:xfrm>
            <a:off x="5683778" y="2090713"/>
            <a:ext cx="1443793" cy="923330"/>
          </a:xfrm>
          <a:prstGeom prst="rect">
            <a:avLst/>
          </a:prstGeom>
          <a:noFill/>
        </p:spPr>
        <p:txBody>
          <a:bodyPr wrap="none" rtlCol="0">
            <a:spAutoFit/>
          </a:bodyPr>
          <a:lstStyle/>
          <a:p>
            <a:pPr algn="ctr"/>
            <a:r>
              <a:rPr lang="de-DE" dirty="0">
                <a:solidFill>
                  <a:schemeClr val="bg1"/>
                </a:solidFill>
              </a:rPr>
              <a:t>Strategic /</a:t>
            </a:r>
          </a:p>
          <a:p>
            <a:pPr algn="ctr"/>
            <a:r>
              <a:rPr lang="de-DE" dirty="0">
                <a:solidFill>
                  <a:schemeClr val="bg1"/>
                </a:solidFill>
              </a:rPr>
              <a:t>Management</a:t>
            </a:r>
          </a:p>
          <a:p>
            <a:pPr algn="ctr"/>
            <a:r>
              <a:rPr lang="de-DE" dirty="0" err="1">
                <a:solidFill>
                  <a:schemeClr val="bg1"/>
                </a:solidFill>
              </a:rPr>
              <a:t>view</a:t>
            </a:r>
            <a:endParaRPr lang="de-DE" dirty="0">
              <a:solidFill>
                <a:schemeClr val="bg1"/>
              </a:solidFill>
            </a:endParaRPr>
          </a:p>
        </p:txBody>
      </p:sp>
      <p:sp>
        <p:nvSpPr>
          <p:cNvPr id="9" name="Textfeld 8">
            <a:extLst>
              <a:ext uri="{FF2B5EF4-FFF2-40B4-BE49-F238E27FC236}">
                <a16:creationId xmlns:a16="http://schemas.microsoft.com/office/drawing/2014/main" id="{4C4AED13-BB42-4F06-A73D-DFCD3FD998FD}"/>
              </a:ext>
            </a:extLst>
          </p:cNvPr>
          <p:cNvSpPr txBox="1"/>
          <p:nvPr/>
        </p:nvSpPr>
        <p:spPr>
          <a:xfrm>
            <a:off x="5089822" y="4858831"/>
            <a:ext cx="1437765" cy="923330"/>
          </a:xfrm>
          <a:prstGeom prst="rect">
            <a:avLst/>
          </a:prstGeom>
          <a:noFill/>
        </p:spPr>
        <p:txBody>
          <a:bodyPr wrap="none" rtlCol="0">
            <a:spAutoFit/>
          </a:bodyPr>
          <a:lstStyle/>
          <a:p>
            <a:pPr algn="ctr"/>
            <a:r>
              <a:rPr lang="de-DE" dirty="0">
                <a:solidFill>
                  <a:schemeClr val="bg1"/>
                </a:solidFill>
              </a:rPr>
              <a:t>Operational /</a:t>
            </a:r>
          </a:p>
          <a:p>
            <a:pPr algn="ctr"/>
            <a:r>
              <a:rPr lang="de-DE" dirty="0">
                <a:solidFill>
                  <a:schemeClr val="bg1"/>
                </a:solidFill>
              </a:rPr>
              <a:t>IT </a:t>
            </a:r>
            <a:r>
              <a:rPr lang="de-DE" dirty="0" err="1">
                <a:solidFill>
                  <a:schemeClr val="bg1"/>
                </a:solidFill>
              </a:rPr>
              <a:t>ops</a:t>
            </a:r>
            <a:endParaRPr lang="de-DE" dirty="0">
              <a:solidFill>
                <a:schemeClr val="bg1"/>
              </a:solidFill>
            </a:endParaRPr>
          </a:p>
          <a:p>
            <a:pPr algn="ctr"/>
            <a:r>
              <a:rPr lang="de-DE" dirty="0" err="1">
                <a:solidFill>
                  <a:schemeClr val="bg1"/>
                </a:solidFill>
              </a:rPr>
              <a:t>view</a:t>
            </a:r>
            <a:endParaRPr lang="de-DE" dirty="0">
              <a:solidFill>
                <a:schemeClr val="bg1"/>
              </a:solidFill>
            </a:endParaRPr>
          </a:p>
        </p:txBody>
      </p:sp>
      <p:sp>
        <p:nvSpPr>
          <p:cNvPr id="10" name="Rechteck 9">
            <a:extLst>
              <a:ext uri="{FF2B5EF4-FFF2-40B4-BE49-F238E27FC236}">
                <a16:creationId xmlns:a16="http://schemas.microsoft.com/office/drawing/2014/main" id="{DC619419-AFAB-4D56-9E19-970C4EB05A1E}"/>
              </a:ext>
            </a:extLst>
          </p:cNvPr>
          <p:cNvSpPr/>
          <p:nvPr/>
        </p:nvSpPr>
        <p:spPr>
          <a:xfrm>
            <a:off x="7682797" y="1833394"/>
            <a:ext cx="3898454" cy="4154984"/>
          </a:xfrm>
          <a:prstGeom prst="rect">
            <a:avLst/>
          </a:prstGeom>
        </p:spPr>
        <p:txBody>
          <a:bodyPr wrap="square">
            <a:spAutoFit/>
          </a:bodyPr>
          <a:lstStyle/>
          <a:p>
            <a:r>
              <a:rPr lang="de-DE" sz="2400" dirty="0"/>
              <a:t>[Take in </a:t>
            </a:r>
            <a:r>
              <a:rPr lang="de-DE" sz="2400" dirty="0" err="1"/>
              <a:t>mind</a:t>
            </a:r>
            <a:r>
              <a:rPr lang="de-DE" sz="2400" dirty="0"/>
              <a:t> </a:t>
            </a:r>
            <a:r>
              <a:rPr lang="de-DE" sz="2400" dirty="0" err="1"/>
              <a:t>that</a:t>
            </a:r>
            <a:r>
              <a:rPr lang="de-DE" sz="2400" dirty="0"/>
              <a:t>]</a:t>
            </a:r>
          </a:p>
          <a:p>
            <a:r>
              <a:rPr lang="de-DE" sz="2400" u="sng" dirty="0" err="1"/>
              <a:t>data</a:t>
            </a:r>
            <a:r>
              <a:rPr lang="de-DE" sz="2400" u="sng" dirty="0"/>
              <a:t> and </a:t>
            </a:r>
            <a:r>
              <a:rPr lang="de-DE" sz="2400" u="sng" dirty="0" err="1"/>
              <a:t>information</a:t>
            </a:r>
            <a:r>
              <a:rPr lang="de-DE" sz="2400" u="sng" dirty="0"/>
              <a:t> </a:t>
            </a:r>
            <a:r>
              <a:rPr lang="de-DE" sz="2400" u="sng" dirty="0" err="1"/>
              <a:t>are</a:t>
            </a:r>
            <a:r>
              <a:rPr lang="de-DE" sz="2400" u="sng" dirty="0"/>
              <a:t> </a:t>
            </a:r>
            <a:r>
              <a:rPr lang="de-DE" sz="2400" dirty="0"/>
              <a:t>not just </a:t>
            </a:r>
            <a:r>
              <a:rPr lang="de-DE" sz="2400" u="sng" dirty="0" err="1"/>
              <a:t>assets</a:t>
            </a:r>
            <a:r>
              <a:rPr lang="de-DE" sz="2400" dirty="0"/>
              <a:t> in </a:t>
            </a:r>
            <a:r>
              <a:rPr lang="de-DE" sz="2400" dirty="0" err="1"/>
              <a:t>the</a:t>
            </a:r>
            <a:r>
              <a:rPr lang="de-DE" sz="2400" dirty="0"/>
              <a:t> sense </a:t>
            </a:r>
            <a:r>
              <a:rPr lang="de-DE" sz="2400" dirty="0" err="1"/>
              <a:t>that</a:t>
            </a:r>
            <a:r>
              <a:rPr lang="de-DE" sz="2400" dirty="0"/>
              <a:t> </a:t>
            </a:r>
            <a:r>
              <a:rPr lang="de-DE" sz="2400" dirty="0" err="1"/>
              <a:t>organizations</a:t>
            </a:r>
            <a:r>
              <a:rPr lang="de-DE" sz="2400" dirty="0"/>
              <a:t> </a:t>
            </a:r>
            <a:r>
              <a:rPr lang="de-DE" sz="2400" dirty="0" err="1"/>
              <a:t>invest</a:t>
            </a:r>
            <a:r>
              <a:rPr lang="de-DE" sz="2400" dirty="0"/>
              <a:t> in </a:t>
            </a:r>
            <a:r>
              <a:rPr lang="de-DE" sz="2400" dirty="0" err="1"/>
              <a:t>them</a:t>
            </a:r>
            <a:r>
              <a:rPr lang="de-DE" sz="2400" dirty="0"/>
              <a:t> in </a:t>
            </a:r>
            <a:r>
              <a:rPr lang="de-DE" sz="2400" dirty="0" err="1"/>
              <a:t>order</a:t>
            </a:r>
            <a:r>
              <a:rPr lang="de-DE" sz="2400" dirty="0"/>
              <a:t> </a:t>
            </a:r>
            <a:r>
              <a:rPr lang="de-DE" sz="2400" dirty="0" err="1"/>
              <a:t>to</a:t>
            </a:r>
            <a:r>
              <a:rPr lang="de-DE" sz="2400" dirty="0"/>
              <a:t> </a:t>
            </a:r>
            <a:r>
              <a:rPr lang="de-DE" sz="2400" dirty="0" err="1"/>
              <a:t>derive</a:t>
            </a:r>
            <a:r>
              <a:rPr lang="de-DE" sz="2400" dirty="0"/>
              <a:t> </a:t>
            </a:r>
            <a:r>
              <a:rPr lang="de-DE" sz="2400" dirty="0" err="1"/>
              <a:t>future</a:t>
            </a:r>
            <a:r>
              <a:rPr lang="de-DE" sz="2400" dirty="0"/>
              <a:t> </a:t>
            </a:r>
            <a:r>
              <a:rPr lang="de-DE" sz="2400" dirty="0" err="1"/>
              <a:t>value</a:t>
            </a:r>
            <a:r>
              <a:rPr lang="de-DE" sz="2400" dirty="0"/>
              <a:t>.</a:t>
            </a:r>
          </a:p>
          <a:p>
            <a:endParaRPr lang="de-DE" sz="2400" dirty="0"/>
          </a:p>
          <a:p>
            <a:endParaRPr lang="de-DE" sz="2400" dirty="0"/>
          </a:p>
          <a:p>
            <a:r>
              <a:rPr lang="de-DE" sz="2400" dirty="0"/>
              <a:t>[</a:t>
            </a:r>
            <a:r>
              <a:rPr lang="de-DE" sz="2400" dirty="0" err="1"/>
              <a:t>They</a:t>
            </a:r>
            <a:r>
              <a:rPr lang="de-DE" sz="2400" dirty="0"/>
              <a:t>] </a:t>
            </a:r>
            <a:r>
              <a:rPr lang="de-DE" sz="2400" dirty="0" err="1"/>
              <a:t>are</a:t>
            </a:r>
            <a:r>
              <a:rPr lang="de-DE" sz="2400" dirty="0"/>
              <a:t> </a:t>
            </a:r>
            <a:r>
              <a:rPr lang="de-DE" sz="2400" u="sng" dirty="0"/>
              <a:t>also vital </a:t>
            </a:r>
            <a:r>
              <a:rPr lang="de-DE" sz="2400" u="sng" dirty="0" err="1"/>
              <a:t>to</a:t>
            </a:r>
            <a:r>
              <a:rPr lang="de-DE" sz="2400" u="sng" dirty="0"/>
              <a:t> </a:t>
            </a:r>
            <a:r>
              <a:rPr lang="de-DE" sz="2400" u="sng" dirty="0" err="1"/>
              <a:t>the</a:t>
            </a:r>
            <a:r>
              <a:rPr lang="de-DE" sz="2400" u="sng" dirty="0"/>
              <a:t> </a:t>
            </a:r>
            <a:r>
              <a:rPr lang="de-DE" sz="2400" u="sng" dirty="0" err="1"/>
              <a:t>day-to-day</a:t>
            </a:r>
            <a:r>
              <a:rPr lang="de-DE" sz="2400" u="sng" dirty="0"/>
              <a:t> </a:t>
            </a:r>
            <a:r>
              <a:rPr lang="de-DE" sz="2400" u="sng" dirty="0" err="1"/>
              <a:t>operations</a:t>
            </a:r>
            <a:r>
              <a:rPr lang="de-DE" sz="2400" u="sng" dirty="0"/>
              <a:t> </a:t>
            </a:r>
            <a:r>
              <a:rPr lang="de-DE" sz="2400" dirty="0" err="1"/>
              <a:t>of</a:t>
            </a:r>
            <a:r>
              <a:rPr lang="de-DE" sz="2400" dirty="0"/>
              <a:t> </a:t>
            </a:r>
            <a:r>
              <a:rPr lang="de-DE" sz="2400" dirty="0" err="1"/>
              <a:t>most</a:t>
            </a:r>
            <a:r>
              <a:rPr lang="de-DE" sz="2400" dirty="0"/>
              <a:t> </a:t>
            </a:r>
            <a:r>
              <a:rPr lang="de-DE" sz="2400" dirty="0" err="1"/>
              <a:t>organizations</a:t>
            </a:r>
            <a:r>
              <a:rPr lang="de-DE" sz="2400" dirty="0"/>
              <a:t>.</a:t>
            </a:r>
          </a:p>
        </p:txBody>
      </p:sp>
      <p:cxnSp>
        <p:nvCxnSpPr>
          <p:cNvPr id="12" name="Gerader Verbinder 11">
            <a:extLst>
              <a:ext uri="{FF2B5EF4-FFF2-40B4-BE49-F238E27FC236}">
                <a16:creationId xmlns:a16="http://schemas.microsoft.com/office/drawing/2014/main" id="{972D5606-8C96-41EB-9845-19E16795E140}"/>
              </a:ext>
            </a:extLst>
          </p:cNvPr>
          <p:cNvCxnSpPr/>
          <p:nvPr/>
        </p:nvCxnSpPr>
        <p:spPr>
          <a:xfrm>
            <a:off x="533017" y="4204402"/>
            <a:ext cx="11083079" cy="0"/>
          </a:xfrm>
          <a:prstGeom prst="line">
            <a:avLst/>
          </a:prstGeom>
          <a:ln w="5715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Rechteck 16">
            <a:extLst>
              <a:ext uri="{FF2B5EF4-FFF2-40B4-BE49-F238E27FC236}">
                <a16:creationId xmlns:a16="http://schemas.microsoft.com/office/drawing/2014/main" id="{DC25E8D7-A907-44EB-B068-583B9DB449A1}"/>
              </a:ext>
            </a:extLst>
          </p:cNvPr>
          <p:cNvSpPr/>
          <p:nvPr/>
        </p:nvSpPr>
        <p:spPr>
          <a:xfrm>
            <a:off x="8891732" y="6347140"/>
            <a:ext cx="2839239" cy="369332"/>
          </a:xfrm>
          <a:prstGeom prst="rect">
            <a:avLst/>
          </a:prstGeom>
        </p:spPr>
        <p:txBody>
          <a:bodyPr wrap="none">
            <a:spAutoFit/>
          </a:bodyPr>
          <a:lstStyle/>
          <a:p>
            <a:pPr algn="r"/>
            <a:r>
              <a:rPr lang="de-DE" dirty="0"/>
              <a:t>DMBOK, 2nd </a:t>
            </a:r>
            <a:r>
              <a:rPr lang="de-DE" dirty="0" err="1"/>
              <a:t>ed</a:t>
            </a:r>
            <a:r>
              <a:rPr lang="de-DE" dirty="0"/>
              <a:t>. 2017, p. 17</a:t>
            </a:r>
          </a:p>
        </p:txBody>
      </p:sp>
      <p:sp>
        <p:nvSpPr>
          <p:cNvPr id="4" name="Textfeld 3">
            <a:extLst>
              <a:ext uri="{FF2B5EF4-FFF2-40B4-BE49-F238E27FC236}">
                <a16:creationId xmlns:a16="http://schemas.microsoft.com/office/drawing/2014/main" id="{D0572DE2-534B-4834-9588-11CB5FF09529}"/>
              </a:ext>
            </a:extLst>
          </p:cNvPr>
          <p:cNvSpPr txBox="1"/>
          <p:nvPr/>
        </p:nvSpPr>
        <p:spPr>
          <a:xfrm rot="16200000">
            <a:off x="-2032512" y="3495085"/>
            <a:ext cx="4849020" cy="523220"/>
          </a:xfrm>
          <a:prstGeom prst="rect">
            <a:avLst/>
          </a:prstGeom>
          <a:noFill/>
        </p:spPr>
        <p:txBody>
          <a:bodyPr wrap="none" rtlCol="0">
            <a:spAutoFit/>
          </a:bodyPr>
          <a:lstStyle/>
          <a:p>
            <a:r>
              <a:rPr lang="de-DE" sz="2800" dirty="0"/>
              <a:t>Techn. Dim.     </a:t>
            </a:r>
            <a:r>
              <a:rPr lang="de-DE" sz="2800" dirty="0" err="1"/>
              <a:t>Wirtschaftl</a:t>
            </a:r>
            <a:r>
              <a:rPr lang="de-DE" sz="2800" dirty="0"/>
              <a:t>. Dim.</a:t>
            </a:r>
          </a:p>
        </p:txBody>
      </p:sp>
    </p:spTree>
    <p:extLst>
      <p:ext uri="{BB962C8B-B14F-4D97-AF65-F5344CB8AC3E}">
        <p14:creationId xmlns:p14="http://schemas.microsoft.com/office/powerpoint/2010/main" val="3732936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E107E6-542E-461F-AD31-0DC340B8C8F3}"/>
              </a:ext>
            </a:extLst>
          </p:cNvPr>
          <p:cNvSpPr>
            <a:spLocks noGrp="1"/>
          </p:cNvSpPr>
          <p:nvPr>
            <p:ph type="title"/>
          </p:nvPr>
        </p:nvSpPr>
        <p:spPr/>
        <p:txBody>
          <a:bodyPr/>
          <a:lstStyle/>
          <a:p>
            <a:r>
              <a:rPr lang="de-DE" dirty="0"/>
              <a:t>Business </a:t>
            </a:r>
            <a:r>
              <a:rPr lang="de-DE" dirty="0" err="1"/>
              <a:t>drivers</a:t>
            </a:r>
            <a:r>
              <a:rPr lang="de-DE" dirty="0"/>
              <a:t> </a:t>
            </a:r>
            <a:r>
              <a:rPr lang="de-DE" dirty="0" err="1"/>
              <a:t>for</a:t>
            </a:r>
            <a:r>
              <a:rPr lang="de-DE" dirty="0"/>
              <a:t> Data Management (englisch)</a:t>
            </a:r>
          </a:p>
        </p:txBody>
      </p:sp>
      <p:sp>
        <p:nvSpPr>
          <p:cNvPr id="3" name="Inhaltsplatzhalter 2">
            <a:extLst>
              <a:ext uri="{FF2B5EF4-FFF2-40B4-BE49-F238E27FC236}">
                <a16:creationId xmlns:a16="http://schemas.microsoft.com/office/drawing/2014/main" id="{4F9B0802-ACA7-499B-A50A-5321E6365B60}"/>
              </a:ext>
            </a:extLst>
          </p:cNvPr>
          <p:cNvSpPr>
            <a:spLocks noGrp="1"/>
          </p:cNvSpPr>
          <p:nvPr>
            <p:ph idx="1"/>
          </p:nvPr>
        </p:nvSpPr>
        <p:spPr/>
        <p:txBody>
          <a:bodyPr/>
          <a:lstStyle/>
          <a:p>
            <a:r>
              <a:rPr lang="de-DE" dirty="0"/>
              <a:t>Information and </a:t>
            </a:r>
            <a:r>
              <a:rPr lang="de-DE" dirty="0" err="1"/>
              <a:t>data</a:t>
            </a:r>
            <a:r>
              <a:rPr lang="de-DE" dirty="0"/>
              <a:t> </a:t>
            </a:r>
            <a:r>
              <a:rPr lang="de-DE" dirty="0" err="1"/>
              <a:t>as</a:t>
            </a:r>
            <a:r>
              <a:rPr lang="de-DE" dirty="0"/>
              <a:t> </a:t>
            </a:r>
            <a:r>
              <a:rPr lang="de-DE" dirty="0" err="1"/>
              <a:t>key</a:t>
            </a:r>
            <a:r>
              <a:rPr lang="de-DE" dirty="0"/>
              <a:t> </a:t>
            </a:r>
            <a:r>
              <a:rPr lang="de-DE" dirty="0" err="1"/>
              <a:t>to</a:t>
            </a:r>
            <a:r>
              <a:rPr lang="de-DE" dirty="0"/>
              <a:t> </a:t>
            </a:r>
            <a:r>
              <a:rPr lang="de-DE" dirty="0" err="1"/>
              <a:t>competitive</a:t>
            </a:r>
            <a:r>
              <a:rPr lang="de-DE" dirty="0"/>
              <a:t> </a:t>
            </a:r>
            <a:r>
              <a:rPr lang="de-DE" dirty="0" err="1"/>
              <a:t>advantage</a:t>
            </a:r>
            <a:r>
              <a:rPr lang="de-DE" dirty="0"/>
              <a:t>.</a:t>
            </a:r>
          </a:p>
          <a:p>
            <a:r>
              <a:rPr lang="de-DE" dirty="0"/>
              <a:t>Reliable, high </a:t>
            </a:r>
            <a:r>
              <a:rPr lang="de-DE" dirty="0" err="1"/>
              <a:t>quality</a:t>
            </a:r>
            <a:r>
              <a:rPr lang="de-DE" dirty="0"/>
              <a:t> </a:t>
            </a:r>
            <a:r>
              <a:rPr lang="de-DE" dirty="0" err="1"/>
              <a:t>data</a:t>
            </a:r>
            <a:r>
              <a:rPr lang="de-DE" dirty="0"/>
              <a:t> </a:t>
            </a:r>
            <a:r>
              <a:rPr lang="de-DE" dirty="0" err="1"/>
              <a:t>about</a:t>
            </a:r>
            <a:r>
              <a:rPr lang="de-DE" dirty="0"/>
              <a:t> </a:t>
            </a:r>
            <a:r>
              <a:rPr lang="de-DE" dirty="0" err="1"/>
              <a:t>customers</a:t>
            </a:r>
            <a:r>
              <a:rPr lang="de-DE" dirty="0"/>
              <a:t>, </a:t>
            </a:r>
            <a:r>
              <a:rPr lang="de-DE" dirty="0" err="1"/>
              <a:t>products</a:t>
            </a:r>
            <a:r>
              <a:rPr lang="de-DE" dirty="0"/>
              <a:t>, </a:t>
            </a:r>
            <a:r>
              <a:rPr lang="de-DE" dirty="0" err="1"/>
              <a:t>services</a:t>
            </a:r>
            <a:r>
              <a:rPr lang="de-DE" dirty="0"/>
              <a:t>, and </a:t>
            </a:r>
            <a:r>
              <a:rPr lang="de-DE" dirty="0" err="1"/>
              <a:t>operations</a:t>
            </a:r>
            <a:r>
              <a:rPr lang="de-DE" dirty="0"/>
              <a:t> </a:t>
            </a:r>
            <a:r>
              <a:rPr lang="de-DE" dirty="0">
                <a:sym typeface="Wingdings" panose="05000000000000000000" pitchFamily="2" charset="2"/>
              </a:rPr>
              <a:t> </a:t>
            </a:r>
            <a:r>
              <a:rPr lang="de-DE" dirty="0" err="1">
                <a:sym typeface="Wingdings" panose="05000000000000000000" pitchFamily="2" charset="2"/>
              </a:rPr>
              <a:t>better</a:t>
            </a:r>
            <a:r>
              <a:rPr lang="de-DE" dirty="0">
                <a:sym typeface="Wingdings" panose="05000000000000000000" pitchFamily="2" charset="2"/>
              </a:rPr>
              <a:t> </a:t>
            </a:r>
            <a:r>
              <a:rPr lang="de-DE" dirty="0" err="1">
                <a:sym typeface="Wingdings" panose="05000000000000000000" pitchFamily="2" charset="2"/>
              </a:rPr>
              <a:t>decisions</a:t>
            </a:r>
            <a:r>
              <a:rPr lang="de-DE" dirty="0">
                <a:sym typeface="Wingdings" panose="05000000000000000000" pitchFamily="2" charset="2"/>
              </a:rPr>
              <a:t> [</a:t>
            </a:r>
            <a:r>
              <a:rPr lang="de-DE" dirty="0" err="1">
                <a:sym typeface="Wingdings" panose="05000000000000000000" pitchFamily="2" charset="2"/>
              </a:rPr>
              <a:t>compared</a:t>
            </a:r>
            <a:r>
              <a:rPr lang="de-DE" dirty="0">
                <a:sym typeface="Wingdings" panose="05000000000000000000" pitchFamily="2" charset="2"/>
              </a:rPr>
              <a:t> </a:t>
            </a:r>
            <a:r>
              <a:rPr lang="de-DE" dirty="0" err="1">
                <a:sym typeface="Wingdings" panose="05000000000000000000" pitchFamily="2" charset="2"/>
              </a:rPr>
              <a:t>to</a:t>
            </a:r>
            <a:r>
              <a:rPr lang="de-DE" dirty="0">
                <a:sym typeface="Wingdings" panose="05000000000000000000" pitchFamily="2" charset="2"/>
              </a:rPr>
              <a:t> </a:t>
            </a:r>
            <a:r>
              <a:rPr lang="de-DE" dirty="0" err="1">
                <a:sym typeface="Wingdings" panose="05000000000000000000" pitchFamily="2" charset="2"/>
              </a:rPr>
              <a:t>other</a:t>
            </a:r>
            <a:r>
              <a:rPr lang="de-DE" dirty="0">
                <a:sym typeface="Wingdings" panose="05000000000000000000" pitchFamily="2" charset="2"/>
              </a:rPr>
              <a:t> </a:t>
            </a:r>
            <a:r>
              <a:rPr lang="de-DE" dirty="0" err="1">
                <a:sym typeface="Wingdings" panose="05000000000000000000" pitchFamily="2" charset="2"/>
              </a:rPr>
              <a:t>companies</a:t>
            </a:r>
            <a:r>
              <a:rPr lang="de-DE" dirty="0">
                <a:sym typeface="Wingdings" panose="05000000000000000000" pitchFamily="2" charset="2"/>
              </a:rPr>
              <a:t>].</a:t>
            </a:r>
          </a:p>
          <a:p>
            <a:r>
              <a:rPr lang="de-DE" dirty="0" err="1">
                <a:sym typeface="Wingdings" panose="05000000000000000000" pitchFamily="2" charset="2"/>
              </a:rPr>
              <a:t>Failure</a:t>
            </a:r>
            <a:r>
              <a:rPr lang="de-DE" dirty="0">
                <a:sym typeface="Wingdings" panose="05000000000000000000" pitchFamily="2" charset="2"/>
              </a:rPr>
              <a:t> </a:t>
            </a:r>
            <a:r>
              <a:rPr lang="de-DE" dirty="0" err="1">
                <a:sym typeface="Wingdings" panose="05000000000000000000" pitchFamily="2" charset="2"/>
              </a:rPr>
              <a:t>to</a:t>
            </a:r>
            <a:r>
              <a:rPr lang="de-DE" dirty="0">
                <a:sym typeface="Wingdings" panose="05000000000000000000" pitchFamily="2" charset="2"/>
              </a:rPr>
              <a:t> manage </a:t>
            </a:r>
            <a:r>
              <a:rPr lang="de-DE" dirty="0" err="1">
                <a:sym typeface="Wingdings" panose="05000000000000000000" pitchFamily="2" charset="2"/>
              </a:rPr>
              <a:t>data</a:t>
            </a:r>
            <a:r>
              <a:rPr lang="de-DE" dirty="0">
                <a:sym typeface="Wingdings" panose="05000000000000000000" pitchFamily="2" charset="2"/>
              </a:rPr>
              <a:t> ~ </a:t>
            </a:r>
            <a:r>
              <a:rPr lang="de-DE" dirty="0" err="1">
                <a:sym typeface="Wingdings" panose="05000000000000000000" pitchFamily="2" charset="2"/>
              </a:rPr>
              <a:t>failure</a:t>
            </a:r>
            <a:r>
              <a:rPr lang="de-DE" dirty="0">
                <a:sym typeface="Wingdings" panose="05000000000000000000" pitchFamily="2" charset="2"/>
              </a:rPr>
              <a:t> </a:t>
            </a:r>
            <a:r>
              <a:rPr lang="de-DE" dirty="0" err="1">
                <a:sym typeface="Wingdings" panose="05000000000000000000" pitchFamily="2" charset="2"/>
              </a:rPr>
              <a:t>to</a:t>
            </a:r>
            <a:r>
              <a:rPr lang="de-DE" dirty="0">
                <a:sym typeface="Wingdings" panose="05000000000000000000" pitchFamily="2" charset="2"/>
              </a:rPr>
              <a:t> manage </a:t>
            </a:r>
            <a:r>
              <a:rPr lang="de-DE" dirty="0" err="1">
                <a:sym typeface="Wingdings" panose="05000000000000000000" pitchFamily="2" charset="2"/>
              </a:rPr>
              <a:t>capital</a:t>
            </a:r>
            <a:r>
              <a:rPr lang="de-DE" dirty="0">
                <a:sym typeface="Wingdings" panose="05000000000000000000" pitchFamily="2" charset="2"/>
              </a:rPr>
              <a:t>  </a:t>
            </a:r>
            <a:r>
              <a:rPr lang="de-DE" dirty="0" err="1">
                <a:sym typeface="Wingdings" panose="05000000000000000000" pitchFamily="2" charset="2"/>
              </a:rPr>
              <a:t>results</a:t>
            </a:r>
            <a:r>
              <a:rPr lang="de-DE" dirty="0">
                <a:sym typeface="Wingdings" panose="05000000000000000000" pitchFamily="2" charset="2"/>
              </a:rPr>
              <a:t> in </a:t>
            </a:r>
            <a:r>
              <a:rPr lang="de-DE" dirty="0" err="1">
                <a:sym typeface="Wingdings" panose="05000000000000000000" pitchFamily="2" charset="2"/>
              </a:rPr>
              <a:t>waste</a:t>
            </a:r>
            <a:r>
              <a:rPr lang="de-DE" dirty="0">
                <a:sym typeface="Wingdings" panose="05000000000000000000" pitchFamily="2" charset="2"/>
              </a:rPr>
              <a:t> and lost </a:t>
            </a:r>
            <a:r>
              <a:rPr lang="de-DE" dirty="0" err="1">
                <a:sym typeface="Wingdings" panose="05000000000000000000" pitchFamily="2" charset="2"/>
              </a:rPr>
              <a:t>opportunity</a:t>
            </a:r>
            <a:r>
              <a:rPr lang="de-DE" dirty="0">
                <a:sym typeface="Wingdings" panose="05000000000000000000" pitchFamily="2" charset="2"/>
              </a:rPr>
              <a:t>.</a:t>
            </a:r>
          </a:p>
          <a:p>
            <a:endParaRPr lang="de-DE" dirty="0">
              <a:sym typeface="Wingdings" panose="05000000000000000000" pitchFamily="2" charset="2"/>
            </a:endParaRPr>
          </a:p>
          <a:p>
            <a:r>
              <a:rPr lang="de-DE" dirty="0">
                <a:sym typeface="Wingdings" panose="05000000000000000000" pitchFamily="2" charset="2"/>
              </a:rPr>
              <a:t>Primary </a:t>
            </a:r>
            <a:r>
              <a:rPr lang="de-DE" dirty="0" err="1">
                <a:sym typeface="Wingdings" panose="05000000000000000000" pitchFamily="2" charset="2"/>
              </a:rPr>
              <a:t>driver</a:t>
            </a:r>
            <a:r>
              <a:rPr lang="de-DE" dirty="0">
                <a:sym typeface="Wingdings" panose="05000000000000000000" pitchFamily="2" charset="2"/>
              </a:rPr>
              <a:t> </a:t>
            </a:r>
            <a:r>
              <a:rPr lang="de-DE" dirty="0" err="1">
                <a:sym typeface="Wingdings" panose="05000000000000000000" pitchFamily="2" charset="2"/>
              </a:rPr>
              <a:t>for</a:t>
            </a:r>
            <a:r>
              <a:rPr lang="de-DE" dirty="0">
                <a:sym typeface="Wingdings" panose="05000000000000000000" pitchFamily="2" charset="2"/>
              </a:rPr>
              <a:t> </a:t>
            </a:r>
            <a:r>
              <a:rPr lang="de-DE" dirty="0" err="1">
                <a:sym typeface="Wingdings" panose="05000000000000000000" pitchFamily="2" charset="2"/>
              </a:rPr>
              <a:t>data</a:t>
            </a:r>
            <a:r>
              <a:rPr lang="de-DE" dirty="0">
                <a:sym typeface="Wingdings" panose="05000000000000000000" pitchFamily="2" charset="2"/>
              </a:rPr>
              <a:t> </a:t>
            </a:r>
            <a:r>
              <a:rPr lang="de-DE" dirty="0" err="1">
                <a:sym typeface="Wingdings" panose="05000000000000000000" pitchFamily="2" charset="2"/>
              </a:rPr>
              <a:t>management</a:t>
            </a:r>
            <a:r>
              <a:rPr lang="de-DE" dirty="0">
                <a:sym typeface="Wingdings" panose="05000000000000000000" pitchFamily="2" charset="2"/>
              </a:rPr>
              <a:t> </a:t>
            </a:r>
            <a:r>
              <a:rPr lang="de-DE" dirty="0" err="1">
                <a:sym typeface="Wingdings" panose="05000000000000000000" pitchFamily="2" charset="2"/>
              </a:rPr>
              <a:t>is</a:t>
            </a:r>
            <a:r>
              <a:rPr lang="de-DE" dirty="0">
                <a:sym typeface="Wingdings" panose="05000000000000000000" pitchFamily="2" charset="2"/>
              </a:rPr>
              <a:t> </a:t>
            </a:r>
            <a:r>
              <a:rPr lang="de-DE" dirty="0" err="1">
                <a:sym typeface="Wingdings" panose="05000000000000000000" pitchFamily="2" charset="2"/>
              </a:rPr>
              <a:t>to</a:t>
            </a:r>
            <a:r>
              <a:rPr lang="de-DE" dirty="0">
                <a:sym typeface="Wingdings" panose="05000000000000000000" pitchFamily="2" charset="2"/>
              </a:rPr>
              <a:t> </a:t>
            </a:r>
            <a:r>
              <a:rPr lang="de-DE" dirty="0" err="1">
                <a:sym typeface="Wingdings" panose="05000000000000000000" pitchFamily="2" charset="2"/>
              </a:rPr>
              <a:t>enable</a:t>
            </a:r>
            <a:r>
              <a:rPr lang="de-DE" dirty="0">
                <a:sym typeface="Wingdings" panose="05000000000000000000" pitchFamily="2" charset="2"/>
              </a:rPr>
              <a:t> </a:t>
            </a:r>
            <a:r>
              <a:rPr lang="de-DE" dirty="0" err="1">
                <a:sym typeface="Wingdings" panose="05000000000000000000" pitchFamily="2" charset="2"/>
              </a:rPr>
              <a:t>organizations</a:t>
            </a:r>
            <a:r>
              <a:rPr lang="de-DE" dirty="0">
                <a:sym typeface="Wingdings" panose="05000000000000000000" pitchFamily="2" charset="2"/>
              </a:rPr>
              <a:t> </a:t>
            </a:r>
            <a:r>
              <a:rPr lang="de-DE" dirty="0" err="1">
                <a:sym typeface="Wingdings" panose="05000000000000000000" pitchFamily="2" charset="2"/>
              </a:rPr>
              <a:t>to</a:t>
            </a:r>
            <a:r>
              <a:rPr lang="de-DE" dirty="0">
                <a:sym typeface="Wingdings" panose="05000000000000000000" pitchFamily="2" charset="2"/>
              </a:rPr>
              <a:t> </a:t>
            </a:r>
            <a:r>
              <a:rPr lang="de-DE" dirty="0" err="1">
                <a:sym typeface="Wingdings" panose="05000000000000000000" pitchFamily="2" charset="2"/>
              </a:rPr>
              <a:t>get</a:t>
            </a:r>
            <a:r>
              <a:rPr lang="de-DE" dirty="0">
                <a:sym typeface="Wingdings" panose="05000000000000000000" pitchFamily="2" charset="2"/>
              </a:rPr>
              <a:t> </a:t>
            </a:r>
            <a:r>
              <a:rPr lang="de-DE" dirty="0" err="1">
                <a:sym typeface="Wingdings" panose="05000000000000000000" pitchFamily="2" charset="2"/>
              </a:rPr>
              <a:t>value</a:t>
            </a:r>
            <a:r>
              <a:rPr lang="de-DE" dirty="0">
                <a:sym typeface="Wingdings" panose="05000000000000000000" pitchFamily="2" charset="2"/>
              </a:rPr>
              <a:t> </a:t>
            </a:r>
            <a:r>
              <a:rPr lang="de-DE" dirty="0" err="1">
                <a:sym typeface="Wingdings" panose="05000000000000000000" pitchFamily="2" charset="2"/>
              </a:rPr>
              <a:t>from</a:t>
            </a:r>
            <a:r>
              <a:rPr lang="de-DE" dirty="0">
                <a:sym typeface="Wingdings" panose="05000000000000000000" pitchFamily="2" charset="2"/>
              </a:rPr>
              <a:t> </a:t>
            </a:r>
            <a:r>
              <a:rPr lang="de-DE" dirty="0" err="1">
                <a:sym typeface="Wingdings" panose="05000000000000000000" pitchFamily="2" charset="2"/>
              </a:rPr>
              <a:t>their</a:t>
            </a:r>
            <a:r>
              <a:rPr lang="de-DE" dirty="0">
                <a:sym typeface="Wingdings" panose="05000000000000000000" pitchFamily="2" charset="2"/>
              </a:rPr>
              <a:t> </a:t>
            </a:r>
            <a:r>
              <a:rPr lang="de-DE" dirty="0" err="1">
                <a:sym typeface="Wingdings" panose="05000000000000000000" pitchFamily="2" charset="2"/>
              </a:rPr>
              <a:t>data</a:t>
            </a:r>
            <a:r>
              <a:rPr lang="de-DE" dirty="0">
                <a:sym typeface="Wingdings" panose="05000000000000000000" pitchFamily="2" charset="2"/>
              </a:rPr>
              <a:t> </a:t>
            </a:r>
            <a:r>
              <a:rPr lang="de-DE" dirty="0" err="1">
                <a:sym typeface="Wingdings" panose="05000000000000000000" pitchFamily="2" charset="2"/>
              </a:rPr>
              <a:t>assets</a:t>
            </a:r>
            <a:r>
              <a:rPr lang="de-DE" dirty="0">
                <a:sym typeface="Wingdings" panose="05000000000000000000" pitchFamily="2" charset="2"/>
              </a:rPr>
              <a:t>.</a:t>
            </a:r>
            <a:endParaRPr lang="de-DE" dirty="0"/>
          </a:p>
        </p:txBody>
      </p:sp>
      <p:sp>
        <p:nvSpPr>
          <p:cNvPr id="4" name="Rechteck 3">
            <a:extLst>
              <a:ext uri="{FF2B5EF4-FFF2-40B4-BE49-F238E27FC236}">
                <a16:creationId xmlns:a16="http://schemas.microsoft.com/office/drawing/2014/main" id="{A16B4206-6C92-4AA9-A142-EBC687B41DF1}"/>
              </a:ext>
            </a:extLst>
          </p:cNvPr>
          <p:cNvSpPr/>
          <p:nvPr/>
        </p:nvSpPr>
        <p:spPr>
          <a:xfrm>
            <a:off x="8891731" y="6347140"/>
            <a:ext cx="2839240" cy="369332"/>
          </a:xfrm>
          <a:prstGeom prst="rect">
            <a:avLst/>
          </a:prstGeom>
        </p:spPr>
        <p:txBody>
          <a:bodyPr wrap="none">
            <a:spAutoFit/>
          </a:bodyPr>
          <a:lstStyle/>
          <a:p>
            <a:pPr algn="r"/>
            <a:r>
              <a:rPr lang="de-DE" dirty="0"/>
              <a:t>DMBOK, 2nd </a:t>
            </a:r>
            <a:r>
              <a:rPr lang="de-DE" dirty="0" err="1"/>
              <a:t>ed</a:t>
            </a:r>
            <a:r>
              <a:rPr lang="de-DE" dirty="0"/>
              <a:t>. 2017, p. 18</a:t>
            </a:r>
          </a:p>
        </p:txBody>
      </p:sp>
    </p:spTree>
    <p:extLst>
      <p:ext uri="{BB962C8B-B14F-4D97-AF65-F5344CB8AC3E}">
        <p14:creationId xmlns:p14="http://schemas.microsoft.com/office/powerpoint/2010/main" val="2176441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7D8E3-EEEB-4BDA-931E-D245B6B52EFF}"/>
              </a:ext>
            </a:extLst>
          </p:cNvPr>
          <p:cNvSpPr>
            <a:spLocks noGrp="1"/>
          </p:cNvSpPr>
          <p:nvPr>
            <p:ph type="title"/>
          </p:nvPr>
        </p:nvSpPr>
        <p:spPr/>
        <p:txBody>
          <a:bodyPr/>
          <a:lstStyle/>
          <a:p>
            <a:r>
              <a:rPr lang="de-DE" dirty="0"/>
              <a:t>Daten als Assets</a:t>
            </a:r>
          </a:p>
        </p:txBody>
      </p:sp>
      <p:sp>
        <p:nvSpPr>
          <p:cNvPr id="3" name="Inhaltsplatzhalter 2">
            <a:extLst>
              <a:ext uri="{FF2B5EF4-FFF2-40B4-BE49-F238E27FC236}">
                <a16:creationId xmlns:a16="http://schemas.microsoft.com/office/drawing/2014/main" id="{FBD0E8F9-6051-41E5-AE2B-130AA0AD38FA}"/>
              </a:ext>
            </a:extLst>
          </p:cNvPr>
          <p:cNvSpPr>
            <a:spLocks noGrp="1"/>
          </p:cNvSpPr>
          <p:nvPr>
            <p:ph idx="1"/>
          </p:nvPr>
        </p:nvSpPr>
        <p:spPr/>
        <p:txBody>
          <a:bodyPr/>
          <a:lstStyle/>
          <a:p>
            <a:r>
              <a:rPr lang="de-DE" dirty="0"/>
              <a:t>Daten sind immaterielle Vermögensgegenstände</a:t>
            </a:r>
          </a:p>
          <a:p>
            <a:endParaRPr lang="de-DE" dirty="0"/>
          </a:p>
          <a:p>
            <a:r>
              <a:rPr lang="de-DE" dirty="0"/>
              <a:t>Daten bilden die Grundlage für </a:t>
            </a:r>
          </a:p>
          <a:p>
            <a:pPr lvl="1"/>
            <a:r>
              <a:rPr lang="de-DE" dirty="0"/>
              <a:t>effektive Entscheidungsprozesse</a:t>
            </a:r>
          </a:p>
          <a:p>
            <a:pPr lvl="1"/>
            <a:r>
              <a:rPr lang="de-DE" dirty="0"/>
              <a:t>die Gestaltung neuer Dienste und Produkte</a:t>
            </a:r>
          </a:p>
          <a:p>
            <a:pPr lvl="1"/>
            <a:r>
              <a:rPr lang="de-DE" dirty="0"/>
              <a:t>die Steigerung der Effizienz in operativen Bereichen, z.B. Fertigung</a:t>
            </a:r>
          </a:p>
          <a:p>
            <a:endParaRPr lang="de-DE" dirty="0"/>
          </a:p>
          <a:p>
            <a:r>
              <a:rPr lang="de-DE" dirty="0"/>
              <a:t>Data-</a:t>
            </a:r>
            <a:r>
              <a:rPr lang="de-DE" dirty="0" err="1"/>
              <a:t>driven</a:t>
            </a:r>
            <a:r>
              <a:rPr lang="de-DE" dirty="0"/>
              <a:t> Business als spezielle Form einer Organisation</a:t>
            </a:r>
          </a:p>
        </p:txBody>
      </p:sp>
    </p:spTree>
    <p:extLst>
      <p:ext uri="{BB962C8B-B14F-4D97-AF65-F5344CB8AC3E}">
        <p14:creationId xmlns:p14="http://schemas.microsoft.com/office/powerpoint/2010/main" val="2643624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73383F-EAD5-4616-8792-E88D3B4ED43F}"/>
              </a:ext>
            </a:extLst>
          </p:cNvPr>
          <p:cNvSpPr>
            <a:spLocks noGrp="1"/>
          </p:cNvSpPr>
          <p:nvPr>
            <p:ph type="title"/>
          </p:nvPr>
        </p:nvSpPr>
        <p:spPr/>
        <p:txBody>
          <a:bodyPr/>
          <a:lstStyle/>
          <a:p>
            <a:r>
              <a:rPr lang="de-DE" dirty="0"/>
              <a:t>Der Wert von Daten</a:t>
            </a:r>
          </a:p>
        </p:txBody>
      </p:sp>
      <p:sp>
        <p:nvSpPr>
          <p:cNvPr id="3" name="Inhaltsplatzhalter 2">
            <a:extLst>
              <a:ext uri="{FF2B5EF4-FFF2-40B4-BE49-F238E27FC236}">
                <a16:creationId xmlns:a16="http://schemas.microsoft.com/office/drawing/2014/main" id="{C1DEE2EC-1589-4FFE-A147-3F5E74343BF7}"/>
              </a:ext>
            </a:extLst>
          </p:cNvPr>
          <p:cNvSpPr>
            <a:spLocks noGrp="1"/>
          </p:cNvSpPr>
          <p:nvPr>
            <p:ph idx="1"/>
          </p:nvPr>
        </p:nvSpPr>
        <p:spPr/>
        <p:txBody>
          <a:bodyPr>
            <a:normAutofit fontScale="85000" lnSpcReduction="10000"/>
          </a:bodyPr>
          <a:lstStyle/>
          <a:p>
            <a:r>
              <a:rPr lang="de-DE" dirty="0"/>
              <a:t>"lebensnotwendiges Gut" – Key Asset für eine fortlaufende Geschäftstätigkeit </a:t>
            </a:r>
          </a:p>
          <a:p>
            <a:r>
              <a:rPr lang="de-DE" dirty="0"/>
              <a:t>Externe Daten / öffentlich verfügbare Daten generieren Mehrwert; Beispiele: Marktdaten, geographische Daten, Daten über potenzielle Kunden (ECommerce), </a:t>
            </a:r>
            <a:br>
              <a:rPr lang="de-DE" dirty="0"/>
            </a:br>
            <a:r>
              <a:rPr lang="de-DE" dirty="0"/>
              <a:t>Sentiments (Twitter, Facebook u.a.)</a:t>
            </a:r>
          </a:p>
          <a:p>
            <a:r>
              <a:rPr lang="de-DE" dirty="0"/>
              <a:t>verbinden Backend-Systeme mit Management-Systemen </a:t>
            </a:r>
            <a:r>
              <a:rPr lang="de-DE" dirty="0">
                <a:sym typeface="Wingdings" panose="05000000000000000000" pitchFamily="2" charset="2"/>
              </a:rPr>
              <a:t> vertikaler </a:t>
            </a:r>
            <a:r>
              <a:rPr lang="de-DE" dirty="0"/>
              <a:t>Informationsfluss</a:t>
            </a:r>
          </a:p>
          <a:p>
            <a:r>
              <a:rPr lang="de-DE" dirty="0"/>
              <a:t>werden transformiert/aggregiert </a:t>
            </a:r>
            <a:r>
              <a:rPr lang="de-DE" dirty="0">
                <a:sym typeface="Wingdings" panose="05000000000000000000" pitchFamily="2" charset="2"/>
              </a:rPr>
              <a:t></a:t>
            </a:r>
            <a:r>
              <a:rPr lang="de-DE" dirty="0"/>
              <a:t> Kennzahlen und Prognosen</a:t>
            </a:r>
          </a:p>
          <a:p>
            <a:r>
              <a:rPr lang="de-DE" dirty="0"/>
              <a:t>verlieren an Wert (Aufbewahrungsfristen, Börseninformationen)</a:t>
            </a:r>
          </a:p>
          <a:p>
            <a:r>
              <a:rPr lang="de-DE" dirty="0"/>
              <a:t>Die zunehmende Leistungsfähigkeit von Rechenanlagen erlaubt es heute auch,  Massendaten zu verarbeiten </a:t>
            </a:r>
            <a:r>
              <a:rPr lang="de-DE" dirty="0">
                <a:sym typeface="Wingdings" panose="05000000000000000000" pitchFamily="2" charset="2"/>
              </a:rPr>
              <a:t> BIG DATA</a:t>
            </a:r>
            <a:endParaRPr lang="de-DE" dirty="0"/>
          </a:p>
          <a:p>
            <a:r>
              <a:rPr lang="de-DE" dirty="0"/>
              <a:t>Daten werden auf Plattformen gehandelt</a:t>
            </a:r>
          </a:p>
          <a:p>
            <a:endParaRPr lang="de-DE" dirty="0"/>
          </a:p>
        </p:txBody>
      </p:sp>
    </p:spTree>
    <p:extLst>
      <p:ext uri="{BB962C8B-B14F-4D97-AF65-F5344CB8AC3E}">
        <p14:creationId xmlns:p14="http://schemas.microsoft.com/office/powerpoint/2010/main" val="876192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95D8B9-7D9D-4AE7-83F4-6D9CF3F8CF0B}"/>
              </a:ext>
            </a:extLst>
          </p:cNvPr>
          <p:cNvSpPr>
            <a:spLocks noGrp="1"/>
          </p:cNvSpPr>
          <p:nvPr>
            <p:ph type="title"/>
          </p:nvPr>
        </p:nvSpPr>
        <p:spPr/>
        <p:txBody>
          <a:bodyPr/>
          <a:lstStyle/>
          <a:p>
            <a:r>
              <a:rPr lang="de-DE" dirty="0"/>
              <a:t>Daten versus andere Assets</a:t>
            </a:r>
          </a:p>
        </p:txBody>
      </p:sp>
      <p:sp>
        <p:nvSpPr>
          <p:cNvPr id="3" name="Inhaltsplatzhalter 2">
            <a:extLst>
              <a:ext uri="{FF2B5EF4-FFF2-40B4-BE49-F238E27FC236}">
                <a16:creationId xmlns:a16="http://schemas.microsoft.com/office/drawing/2014/main" id="{ABB3F29B-2A61-40FE-A060-13A4C996163C}"/>
              </a:ext>
            </a:extLst>
          </p:cNvPr>
          <p:cNvSpPr>
            <a:spLocks noGrp="1"/>
          </p:cNvSpPr>
          <p:nvPr>
            <p:ph idx="1"/>
          </p:nvPr>
        </p:nvSpPr>
        <p:spPr/>
        <p:txBody>
          <a:bodyPr>
            <a:normAutofit fontScale="92500" lnSpcReduction="10000"/>
          </a:bodyPr>
          <a:lstStyle/>
          <a:p>
            <a:r>
              <a:rPr lang="de-DE" dirty="0"/>
              <a:t>physische Assets sind tangibel</a:t>
            </a:r>
          </a:p>
          <a:p>
            <a:r>
              <a:rPr lang="de-DE" dirty="0"/>
              <a:t>Financial Assets werden in Kontensystematiken geführt (Bilanz, GuV …)</a:t>
            </a:r>
          </a:p>
          <a:p>
            <a:endParaRPr lang="de-DE" dirty="0"/>
          </a:p>
          <a:p>
            <a:r>
              <a:rPr lang="de-DE" dirty="0"/>
              <a:t>Daten sind nicht tangibel, dauerhaft (nicht-abnutzbar), ändern sich im Wert über den Zeitablauf, können einfach kopiert und transferiert werden, sind nicht einfach zu reproduzieren, können gestohlen werden (ohne dass sie verschwinden), sind dynamisch und können für unterschiedliche Zwecke verwendet werden.</a:t>
            </a:r>
          </a:p>
          <a:p>
            <a:r>
              <a:rPr lang="de-DE" dirty="0"/>
              <a:t>Es ist schwer, Daten einen Wert zuzuschreiben, ihren Beitrag zum Unternehmenserfolg zu ermitteln; dennoch besteht die generelle Meinung, dass Daten einen Wert besitzen.</a:t>
            </a:r>
          </a:p>
        </p:txBody>
      </p:sp>
    </p:spTree>
    <p:extLst>
      <p:ext uri="{BB962C8B-B14F-4D97-AF65-F5344CB8AC3E}">
        <p14:creationId xmlns:p14="http://schemas.microsoft.com/office/powerpoint/2010/main" val="270357804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988</Words>
  <Application>Microsoft Office PowerPoint</Application>
  <PresentationFormat>Breitbild</PresentationFormat>
  <Paragraphs>131</Paragraphs>
  <Slides>16</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16</vt:i4>
      </vt:variant>
    </vt:vector>
  </HeadingPairs>
  <TitlesOfParts>
    <vt:vector size="22" baseType="lpstr">
      <vt:lpstr>Arial</vt:lpstr>
      <vt:lpstr>Calibri</vt:lpstr>
      <vt:lpstr>Calibri Light</vt:lpstr>
      <vt:lpstr>Symbol</vt:lpstr>
      <vt:lpstr>Wingdings</vt:lpstr>
      <vt:lpstr>Office</vt:lpstr>
      <vt:lpstr>01 - Datenmanagement – Motivation </vt:lpstr>
      <vt:lpstr>Lernziele </vt:lpstr>
      <vt:lpstr>Data Management – Definition (englisch)</vt:lpstr>
      <vt:lpstr>Data Management</vt:lpstr>
      <vt:lpstr>Data Management – Activities (englisch)</vt:lpstr>
      <vt:lpstr>Business drivers for Data Management (englisch)</vt:lpstr>
      <vt:lpstr>Daten als Assets</vt:lpstr>
      <vt:lpstr>Der Wert von Daten</vt:lpstr>
      <vt:lpstr>Daten versus andere Assets</vt:lpstr>
      <vt:lpstr>Ermittlung des Wertes von Daten / Data Valuation</vt:lpstr>
      <vt:lpstr>Goals of Data Management (englisch)</vt:lpstr>
      <vt:lpstr>Überlegen Sie …</vt:lpstr>
      <vt:lpstr>Daten sind das neue Öl</vt:lpstr>
      <vt:lpstr>Teilbereiche des Datenmanagements nach Meier und Kaufmann 2019</vt:lpstr>
      <vt:lpstr>Teilbereiche des Datenmanagements nach DMBOK, 2nd ed. 2017</vt:lpstr>
      <vt:lpstr>Weitere Aspekte des Datenmanagements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Datenmanagement – Einführung</dc:title>
  <dc:creator>Markus Grüne</dc:creator>
  <cp:lastModifiedBy>Grüne, Markus</cp:lastModifiedBy>
  <cp:revision>8</cp:revision>
  <dcterms:created xsi:type="dcterms:W3CDTF">2022-04-17T10:27:39Z</dcterms:created>
  <dcterms:modified xsi:type="dcterms:W3CDTF">2025-04-01T17:52:44Z</dcterms:modified>
</cp:coreProperties>
</file>