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  <p:sldMasterId id="2147483658" r:id="rId2"/>
  </p:sldMasterIdLst>
  <p:notesMasterIdLst>
    <p:notesMasterId r:id="rId14"/>
  </p:notesMasterIdLst>
  <p:handoutMasterIdLst>
    <p:handoutMasterId r:id="rId15"/>
  </p:handoutMasterIdLst>
  <p:sldIdLst>
    <p:sldId id="262" r:id="rId3"/>
    <p:sldId id="344" r:id="rId4"/>
    <p:sldId id="390" r:id="rId5"/>
    <p:sldId id="386" r:id="rId6"/>
    <p:sldId id="387" r:id="rId7"/>
    <p:sldId id="388" r:id="rId8"/>
    <p:sldId id="389" r:id="rId9"/>
    <p:sldId id="391" r:id="rId10"/>
    <p:sldId id="392" r:id="rId11"/>
    <p:sldId id="385" r:id="rId12"/>
    <p:sldId id="384" r:id="rId13"/>
  </p:sldIdLst>
  <p:sldSz cx="9144000" cy="5143500" type="screen16x9"/>
  <p:notesSz cx="6858000" cy="91440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7">
          <p15:clr>
            <a:srgbClr val="A4A3A4"/>
          </p15:clr>
        </p15:guide>
        <p15:guide id="2" orient="horz" pos="2119">
          <p15:clr>
            <a:srgbClr val="A4A3A4"/>
          </p15:clr>
        </p15:guide>
        <p15:guide id="3" orient="horz" pos="1393">
          <p15:clr>
            <a:srgbClr val="A4A3A4"/>
          </p15:clr>
        </p15:guide>
        <p15:guide id="4" orient="horz" pos="169">
          <p15:clr>
            <a:srgbClr val="A4A3A4"/>
          </p15:clr>
        </p15:guide>
        <p15:guide id="5" pos="340">
          <p15:clr>
            <a:srgbClr val="A4A3A4"/>
          </p15:clr>
        </p15:guide>
        <p15:guide id="6" pos="5420">
          <p15:clr>
            <a:srgbClr val="A4A3A4"/>
          </p15:clr>
        </p15:guide>
        <p15:guide id="7" pos="2835">
          <p15:clr>
            <a:srgbClr val="A4A3A4"/>
          </p15:clr>
        </p15:guide>
        <p15:guide id="8" pos="2971">
          <p15:clr>
            <a:srgbClr val="A4A3A4"/>
          </p15:clr>
        </p15:guide>
        <p15:guide id="9" pos="53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5FA"/>
    <a:srgbClr val="FFFF99"/>
    <a:srgbClr val="CCCCFF"/>
    <a:srgbClr val="CDE4F5"/>
    <a:srgbClr val="2D8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929F9F4-4A8F-4326-A1B4-22849713DDAB}" styleName="Dunkle Formatvorlage 1 - Akz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4228" autoAdjust="0"/>
  </p:normalViewPr>
  <p:slideViewPr>
    <p:cSldViewPr>
      <p:cViewPr varScale="1">
        <p:scale>
          <a:sx n="130" d="100"/>
          <a:sy n="130" d="100"/>
        </p:scale>
        <p:origin x="300" y="63"/>
      </p:cViewPr>
      <p:guideLst>
        <p:guide orient="horz" pos="3117"/>
        <p:guide orient="horz" pos="2119"/>
        <p:guide orient="horz" pos="1393"/>
        <p:guide orient="horz" pos="169"/>
        <p:guide pos="340"/>
        <p:guide pos="5420"/>
        <p:guide pos="2835"/>
        <p:guide pos="2971"/>
        <p:guide pos="53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0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F4BB4-FFB3-467D-A3DF-61EBD3745EB8}" type="datetimeFigureOut">
              <a:rPr lang="de-DE" smtClean="0">
                <a:latin typeface="Calibri" pitchFamily="34" charset="0"/>
                <a:cs typeface="Calibri" pitchFamily="34" charset="0"/>
              </a:rPr>
              <a:t>23.03.2023</a:t>
            </a:fld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51EA-2F88-4F16-8DCC-11040A3161EF}" type="slidenum">
              <a:rPr lang="de-DE" smtClean="0">
                <a:latin typeface="Calibri" pitchFamily="34" charset="0"/>
                <a:cs typeface="Calibri" pitchFamily="34" charset="0"/>
              </a:rPr>
              <a:t>‹Nr.›</a:t>
            </a:fld>
            <a:endParaRPr lang="de-DE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3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8471588-D8A4-4A88-8784-48DD0BDEE5C4}" type="datetimeFigureOut">
              <a:rPr lang="de-DE" smtClean="0"/>
              <a:pPr/>
              <a:t>23.03.2023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35AB168-8E05-4229-BDA0-03024AB665B7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44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9" y="987425"/>
            <a:ext cx="9132887" cy="4156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987424"/>
            <a:ext cx="9162000" cy="4171159"/>
          </a:xfrm>
          <a:prstGeom prst="corner">
            <a:avLst>
              <a:gd name="adj1" fmla="val 5399"/>
              <a:gd name="adj2" fmla="val 5466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059582"/>
            <a:ext cx="8072934" cy="48243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40001" y="1545636"/>
            <a:ext cx="8064250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725988" y="4601645"/>
            <a:ext cx="3878262" cy="184667"/>
          </a:xfrm>
        </p:spPr>
        <p:txBody>
          <a:bodyPr wrap="square" anchor="b" anchorCtr="0">
            <a:spAutoFit/>
          </a:bodyPr>
          <a:lstStyle>
            <a:lvl1pPr algn="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4137924"/>
            <a:ext cx="3963988" cy="648389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de-DE" dirty="0"/>
              <a:t>Für Zusatzlogo auf das Bild-Symbol klicken</a:t>
            </a:r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2545361" y="4948496"/>
            <a:ext cx="504946" cy="180000"/>
          </a:xfrm>
        </p:spPr>
        <p:txBody>
          <a:bodyPr vert="horz" anchor="b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18" name="Datumsplatzhalter 4"/>
          <p:cNvSpPr>
            <a:spLocks noGrp="1"/>
          </p:cNvSpPr>
          <p:nvPr>
            <p:ph type="dt" sz="half" idx="12"/>
          </p:nvPr>
        </p:nvSpPr>
        <p:spPr>
          <a:xfrm>
            <a:off x="3276256" y="4948496"/>
            <a:ext cx="3527992" cy="1800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C18F82-A0A1-47CD-BE56-9EB5FE15676A}" type="datetime1">
              <a:rPr kumimoji="0" lang="de-DE" sz="9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23.03.2023</a:t>
            </a:fld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sp>
        <p:nvSpPr>
          <p:cNvPr id="19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6998691" y="4948496"/>
            <a:ext cx="1602458" cy="1800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r">
              <a:defRPr sz="9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 pitchFamily="34" charset="0"/>
              </a:rPr>
              <a:t>Datenmanagement; Prof. Dr. Markus Grüne</a:t>
            </a:r>
            <a:endParaRPr kumimoji="0" lang="de-DE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539899" y="4948496"/>
            <a:ext cx="1875185" cy="1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Wissen durch Praxis stärkt </a:t>
            </a:r>
          </a:p>
        </p:txBody>
      </p:sp>
    </p:spTree>
    <p:extLst>
      <p:ext uri="{BB962C8B-B14F-4D97-AF65-F5344CB8AC3E}">
        <p14:creationId xmlns:p14="http://schemas.microsoft.com/office/powerpoint/2010/main" val="41217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5152EE8A-1609-4E12-9B7E-9F1794C93E1A}" type="datetime1">
              <a:rPr lang="de-DE" smtClean="0"/>
              <a:t>23.03.2023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Datenmanagement; Prof. Dr. Markus Grüne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361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29382" y="4959833"/>
            <a:ext cx="504946" cy="138499"/>
          </a:xfrm>
        </p:spPr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1404048" y="4932133"/>
            <a:ext cx="3600000" cy="166199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8AC39A38-E5EC-4828-BDE3-001D246DB43B}" type="datetime1">
              <a:rPr lang="de-DE" smtClean="0"/>
              <a:t>23.03.2023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>
          <a:xfrm>
            <a:off x="5152147" y="4932133"/>
            <a:ext cx="1800000" cy="166199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Datenmanagement; Prof. Dr. Markus Grüne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41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1" y="842963"/>
            <a:ext cx="8225516" cy="620092"/>
          </a:xfrm>
        </p:spPr>
        <p:txBody>
          <a:bodyPr/>
          <a:lstStyle>
            <a:lvl1pPr>
              <a:lnSpc>
                <a:spcPts val="2800"/>
              </a:lnSpc>
              <a:defRPr sz="2800">
                <a:latin typeface="+mj-lt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D315ECE5-AA1C-496A-ACA8-F0CA32B78CE8}" type="datetime1">
              <a:rPr lang="de-DE" smtClean="0"/>
              <a:t>23.03.2023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Datenmanagement; Prof. Dr. Markus Grüne</a:t>
            </a:r>
            <a:endParaRPr lang="de-DE" dirty="0"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123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23478"/>
            <a:ext cx="6768554" cy="620092"/>
          </a:xfrm>
        </p:spPr>
        <p:txBody>
          <a:bodyPr/>
          <a:lstStyle>
            <a:lvl1pPr>
              <a:lnSpc>
                <a:spcPts val="2800"/>
              </a:lnSpc>
              <a:defRPr sz="2800">
                <a:latin typeface="+mj-lt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5" y="987426"/>
            <a:ext cx="8210550" cy="3798888"/>
          </a:xfrm>
        </p:spPr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3082717E-CBF2-43B2-A71C-D11DFC4A2E3E}" type="datetime1">
              <a:rPr lang="de-DE" smtClean="0"/>
              <a:t>23.03.2023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Datenmanagement; Prof. Dr. Markus Grüne</a:t>
            </a:r>
            <a:endParaRPr lang="de-DE" dirty="0"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23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CB0A54CD-B0F6-4170-BE4C-E8035B03921F}" type="datetime1">
              <a:rPr lang="de-DE" smtClean="0"/>
              <a:t>23.03.2023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Datenmanagement; Prof. Dr. Markus Grüne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6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Weiß mit kleinem Logo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13_Textchart_klein_balken_weiss_4-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1014413"/>
            <a:ext cx="8200518" cy="450921"/>
          </a:xfrm>
        </p:spPr>
        <p:txBody>
          <a:bodyPr anchor="b" anchorCtr="0">
            <a:normAutofit/>
          </a:bodyPr>
          <a:lstStyle>
            <a:lvl1pPr algn="l">
              <a:defRPr sz="2800" b="0" i="0" baseline="0">
                <a:latin typeface="UnitPro-Light"/>
                <a:cs typeface="UnitPro-Light"/>
              </a:defRPr>
            </a:lvl1pPr>
          </a:lstStyle>
          <a:p>
            <a:r>
              <a:rPr lang="de-DE" dirty="0"/>
              <a:t>Headline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565751"/>
            <a:ext cx="8200518" cy="3280093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Wingdings" charset="2"/>
              <a:buChar char="§"/>
              <a:defRPr sz="2400" b="0" i="0">
                <a:latin typeface="UnitPro-Light"/>
                <a:cs typeface="UnitPro-Light"/>
              </a:defRPr>
            </a:lvl1pPr>
            <a:lvl2pPr marL="742950" indent="-285750" algn="l">
              <a:lnSpc>
                <a:spcPct val="100000"/>
              </a:lnSpc>
              <a:buFont typeface="Wingdings" charset="2"/>
              <a:buChar char="§"/>
              <a:defRPr sz="2200" b="0" i="0">
                <a:latin typeface="UnitPro-Light"/>
                <a:cs typeface="UnitPro-Light"/>
              </a:defRPr>
            </a:lvl2pPr>
            <a:lvl3pPr marL="1143000" indent="-228600" algn="l">
              <a:lnSpc>
                <a:spcPct val="100000"/>
              </a:lnSpc>
              <a:buFont typeface="Wingdings" charset="2"/>
              <a:buChar char="§"/>
              <a:defRPr sz="2000" b="0" i="0">
                <a:latin typeface="UnitPro-Light"/>
                <a:cs typeface="UnitPro-Light"/>
              </a:defRPr>
            </a:lvl3pPr>
            <a:lvl4pPr marL="1600200" indent="-228600" algn="l">
              <a:lnSpc>
                <a:spcPct val="100000"/>
              </a:lnSpc>
              <a:buFont typeface="Wingdings" charset="2"/>
              <a:buChar char="§"/>
              <a:defRPr sz="1800" b="0" i="0">
                <a:latin typeface="UnitPro-Light"/>
                <a:cs typeface="UnitPro-Light"/>
              </a:defRPr>
            </a:lvl4pPr>
            <a:lvl5pPr marL="2057400" indent="-228600" algn="r">
              <a:buFont typeface="Wingdings" charset="2"/>
              <a:buChar char="§"/>
              <a:defRPr sz="1800" b="0" i="0">
                <a:latin typeface="UnitPro-Light"/>
                <a:cs typeface="UnitPro-Light"/>
              </a:defRPr>
            </a:lvl5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4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460139" y="5001466"/>
            <a:ext cx="3327738" cy="138499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>
                <a:solidFill>
                  <a:prstClr val="black"/>
                </a:solidFill>
              </a:rPr>
              <a:t>Datenmanagement; Prof. Dr. Markus Grüne</a:t>
            </a:r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5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4894420" y="4996373"/>
            <a:ext cx="219612" cy="13849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A35AFB5-30FC-1140-8782-9DA13C24B961}" type="slidenum">
              <a:rPr lang="de-DE" smtClean="0">
                <a:solidFill>
                  <a:prstClr val="black"/>
                </a:solidFill>
              </a:rPr>
              <a:pPr/>
              <a:t>‹Nr.›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6" name="Datumsplatzhalter 4"/>
          <p:cNvSpPr>
            <a:spLocks noGrp="1"/>
          </p:cNvSpPr>
          <p:nvPr>
            <p:ph type="dt" sz="half" idx="12"/>
          </p:nvPr>
        </p:nvSpPr>
        <p:spPr>
          <a:xfrm>
            <a:off x="3787878" y="4994305"/>
            <a:ext cx="1106541" cy="13849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ECC0BED6-3E45-4EAA-8180-E657AED05C98}" type="datetime1">
              <a:rPr lang="de-DE" smtClean="0">
                <a:solidFill>
                  <a:prstClr val="black"/>
                </a:solidFill>
              </a:rPr>
              <a:t>23.03.2023</a:t>
            </a:fld>
            <a:endParaRPr lang="de-DE" dirty="0">
              <a:solidFill>
                <a:prstClr val="black"/>
              </a:solidFill>
            </a:endParaRPr>
          </a:p>
        </p:txBody>
      </p:sp>
      <p:sp>
        <p:nvSpPr>
          <p:cNvPr id="17" name="Textfeld 16"/>
          <p:cNvSpPr txBox="1"/>
          <p:nvPr userDrawn="1"/>
        </p:nvSpPr>
        <p:spPr>
          <a:xfrm>
            <a:off x="5150556" y="4932878"/>
            <a:ext cx="35723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b="1" dirty="0">
                <a:solidFill>
                  <a:prstClr val="black"/>
                </a:solidFill>
                <a:cs typeface="UnitPro-Light"/>
              </a:rPr>
              <a:t>Fachbereich 3: </a:t>
            </a:r>
            <a:r>
              <a:rPr lang="de-DE" sz="1100" dirty="0">
                <a:solidFill>
                  <a:prstClr val="black"/>
                </a:solidFill>
                <a:cs typeface="UnitPro-Light"/>
              </a:rPr>
              <a:t>Wirtschaft und Recht | Business </a:t>
            </a:r>
            <a:r>
              <a:rPr lang="de-DE" sz="1100" dirty="0" err="1">
                <a:solidFill>
                  <a:prstClr val="black"/>
                </a:solidFill>
                <a:cs typeface="UnitPro-Light"/>
              </a:rPr>
              <a:t>and</a:t>
            </a:r>
            <a:r>
              <a:rPr lang="de-DE" sz="1100" dirty="0">
                <a:solidFill>
                  <a:prstClr val="black"/>
                </a:solidFill>
                <a:cs typeface="UnitPro-Light"/>
              </a:rPr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372362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2000" y="987425"/>
            <a:ext cx="8082380" cy="39687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5" y="1545636"/>
            <a:ext cx="8067675" cy="3240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4959833"/>
            <a:ext cx="504946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algn="l"/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 algn="l"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404048" y="4932133"/>
            <a:ext cx="36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B7E0F335-8A9C-4B13-9222-CF008B8EE333}" type="datetime1">
              <a:rPr lang="de-DE" smtClean="0"/>
              <a:t>23.03.2023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152147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Datenmanagement; Prof. Dr. Markus Grüne</a:t>
            </a:r>
            <a:endParaRPr lang="de-DE" dirty="0">
              <a:cs typeface="Calibri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93" y="152053"/>
            <a:ext cx="1536121" cy="620050"/>
          </a:xfrm>
          <a:prstGeom prst="rect">
            <a:avLst/>
          </a:prstGeom>
        </p:spPr>
      </p:pic>
      <p:sp>
        <p:nvSpPr>
          <p:cNvPr id="10" name="Rechteck 1"/>
          <p:cNvSpPr>
            <a:spLocks noChangeArrowheads="1"/>
          </p:cNvSpPr>
          <p:nvPr userDrawn="1"/>
        </p:nvSpPr>
        <p:spPr bwMode="auto">
          <a:xfrm flipH="1">
            <a:off x="7068129" y="3065025"/>
            <a:ext cx="2088000" cy="2088000"/>
          </a:xfrm>
          <a:prstGeom prst="corner">
            <a:avLst>
              <a:gd name="adj1" fmla="val 9651"/>
              <a:gd name="adj2" fmla="val 10509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6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2001" y="843558"/>
            <a:ext cx="8225516" cy="5256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5" y="1545636"/>
            <a:ext cx="8210550" cy="32406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4959833"/>
            <a:ext cx="504946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l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404048" y="4932133"/>
            <a:ext cx="36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75E58912-40D0-4907-B687-24B52B934E7C}" type="datetime1">
              <a:rPr lang="de-DE" smtClean="0"/>
              <a:t>23.03.2023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4932133"/>
            <a:ext cx="1800000" cy="1661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Datenmanagement; Prof. Dr. Markus Grüne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9" name="Rechteck 1"/>
          <p:cNvSpPr>
            <a:spLocks noChangeArrowheads="1"/>
          </p:cNvSpPr>
          <p:nvPr userDrawn="1"/>
        </p:nvSpPr>
        <p:spPr bwMode="auto">
          <a:xfrm flipH="1">
            <a:off x="7353872" y="3353025"/>
            <a:ext cx="1799653" cy="1800000"/>
          </a:xfrm>
          <a:prstGeom prst="corner">
            <a:avLst>
              <a:gd name="adj1" fmla="val 11472"/>
              <a:gd name="adj2" fmla="val 10808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745" y="166257"/>
            <a:ext cx="1250378" cy="5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6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1" r:id="rId3"/>
    <p:sldLayoutId id="2147483667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369239"/>
            <a:ext cx="8072934" cy="482431"/>
          </a:xfrm>
        </p:spPr>
        <p:txBody>
          <a:bodyPr/>
          <a:lstStyle/>
          <a:p>
            <a:r>
              <a:rPr lang="de-DE" dirty="0"/>
              <a:t>Datenmanagement</a:t>
            </a:r>
            <a:br>
              <a:rPr lang="de-DE" dirty="0"/>
            </a:br>
            <a:r>
              <a:rPr lang="de-DE" dirty="0"/>
              <a:t>Relationale Datenbanksysteme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540001" y="1871180"/>
            <a:ext cx="8064250" cy="113261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Prof. Dr. Markus Grüne, FB03 </a:t>
            </a:r>
          </a:p>
          <a:p>
            <a:r>
              <a:rPr lang="de-DE" dirty="0"/>
              <a:t>Wirtschaftsinformatik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263" y="1923678"/>
            <a:ext cx="3438525" cy="2647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9163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2000" y="268288"/>
            <a:ext cx="8082380" cy="396875"/>
          </a:xfrm>
        </p:spPr>
        <p:txBody>
          <a:bodyPr/>
          <a:lstStyle/>
          <a:p>
            <a:r>
              <a:rPr lang="de-DE" dirty="0"/>
              <a:t>Alle Schemas im Kontext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10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A8AA7C20-2787-4A54-9B6C-0244AC9EB77C}" type="datetime1">
              <a:rPr lang="de-DE" smtClean="0"/>
              <a:t>23.03.2023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/>
              <a:t>Datenmanagement; Prof. Dr. Markus Grüne</a:t>
            </a:r>
            <a:endParaRPr lang="de-DE" dirty="0"/>
          </a:p>
        </p:txBody>
      </p:sp>
      <p:pic>
        <p:nvPicPr>
          <p:cNvPr id="8" name="Inhaltsplatzhalter 7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512" y="915566"/>
            <a:ext cx="5340350" cy="3536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276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Takeaways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Relationale DBS bestehen aus mehreren Ebenen.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Modelle der einzelnen Ebenen sind unabhängig voneinander.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DBMS steuert den Zugriff auf die Daten.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Sichten werden verwendet, um den Zugriff für Nutzergruppen zu definieren.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Im konzeptuellen Modell wird die "Geschäftssicht" auf einen Bereich abgebildet.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11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96DF8DA5-7A8D-4697-A026-3C927DCA7F3D}" type="datetime1">
              <a:rPr lang="de-DE" smtClean="0"/>
              <a:t>23.03.2023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716463" y="4932133"/>
            <a:ext cx="2235684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Datenmanagement; Prof. Dr. Markus Grüne</a:t>
            </a:r>
            <a:endParaRPr lang="de-DE" dirty="0"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527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Sie verstehen die Architektur von Datenbanksystemen.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Sie können die einzelnen Ebenen (konzeptuelle, logische, physische) unterscheiden.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2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>
          <a:xfrm>
            <a:off x="4716463" y="4932133"/>
            <a:ext cx="2235684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/>
              <a:t>Datenmanagement; Prof. Dr. Markus Grüne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0794B368-C5C4-4256-AD0F-C5AEBDA35E17}" type="datetime1">
              <a:rPr lang="de-DE" smtClean="0"/>
              <a:t>23.03.2023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009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Datenbank - Definition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umfasst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Menge</a:t>
            </a:r>
            <a:r>
              <a:rPr lang="en-GB" dirty="0"/>
              <a:t> von </a:t>
            </a:r>
            <a:r>
              <a:rPr lang="en-GB" dirty="0" err="1"/>
              <a:t>Daten</a:t>
            </a:r>
            <a:r>
              <a:rPr lang="en-GB" dirty="0"/>
              <a:t>, die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spezifischen</a:t>
            </a:r>
            <a:r>
              <a:rPr lang="en-GB" dirty="0"/>
              <a:t> </a:t>
            </a:r>
            <a:r>
              <a:rPr lang="en-GB" dirty="0" err="1"/>
              <a:t>Zweck</a:t>
            </a:r>
            <a:r>
              <a:rPr lang="en-GB" dirty="0"/>
              <a:t> </a:t>
            </a:r>
            <a:r>
              <a:rPr lang="en-GB" dirty="0" err="1"/>
              <a:t>benötigt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oder die </a:t>
            </a:r>
            <a:r>
              <a:rPr lang="en-GB" dirty="0" err="1"/>
              <a:t>grundlegend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System,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Projekt</a:t>
            </a:r>
            <a:r>
              <a:rPr lang="en-GB" dirty="0"/>
              <a:t> oder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Unternehmen</a:t>
            </a:r>
            <a:r>
              <a:rPr lang="en-GB" dirty="0"/>
              <a:t> sind. </a:t>
            </a:r>
          </a:p>
          <a:p>
            <a:endParaRPr lang="en-GB" dirty="0"/>
          </a:p>
          <a:p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Datenbank</a:t>
            </a:r>
            <a:r>
              <a:rPr lang="en-GB" dirty="0"/>
              <a:t> </a:t>
            </a:r>
          </a:p>
          <a:p>
            <a:r>
              <a:rPr lang="en-GB" dirty="0" err="1"/>
              <a:t>Besteht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mehreren</a:t>
            </a:r>
            <a:r>
              <a:rPr lang="en-GB" dirty="0"/>
              <a:t> Schemata, die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geografisch</a:t>
            </a:r>
            <a:r>
              <a:rPr lang="en-GB" dirty="0"/>
              <a:t> und </a:t>
            </a:r>
            <a:r>
              <a:rPr lang="en-GB" dirty="0" err="1"/>
              <a:t>logisch</a:t>
            </a:r>
            <a:r>
              <a:rPr lang="en-GB" dirty="0"/>
              <a:t> </a:t>
            </a:r>
            <a:r>
              <a:rPr lang="en-GB" dirty="0" err="1"/>
              <a:t>verteilt</a:t>
            </a:r>
            <a:r>
              <a:rPr lang="en-GB" dirty="0"/>
              <a:t> </a:t>
            </a:r>
            <a:r>
              <a:rPr lang="en-GB" dirty="0" err="1"/>
              <a:t>vorliegen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Alternativ</a:t>
            </a:r>
            <a:r>
              <a:rPr lang="en-GB" dirty="0"/>
              <a:t>: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Datenbank</a:t>
            </a:r>
            <a:r>
              <a:rPr lang="en-GB" dirty="0"/>
              <a:t> ist </a:t>
            </a:r>
            <a:r>
              <a:rPr lang="en-GB" dirty="0" err="1"/>
              <a:t>eine</a:t>
            </a:r>
            <a:r>
              <a:rPr lang="en-GB" dirty="0"/>
              <a:t> formal </a:t>
            </a:r>
            <a:r>
              <a:rPr lang="en-GB" dirty="0" err="1"/>
              <a:t>strukturierte</a:t>
            </a:r>
            <a:r>
              <a:rPr lang="en-GB" dirty="0"/>
              <a:t> </a:t>
            </a:r>
            <a:r>
              <a:rPr lang="en-GB" dirty="0" err="1"/>
              <a:t>Menge</a:t>
            </a:r>
            <a:r>
              <a:rPr lang="en-GB" dirty="0"/>
              <a:t> </a:t>
            </a:r>
            <a:r>
              <a:rPr lang="en-GB" dirty="0" err="1"/>
              <a:t>zusammenhängender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3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EBC53717-54EE-4E17-8644-B7B5DDB45F00}" type="datetime1">
              <a:rPr lang="de-DE" smtClean="0"/>
              <a:t>23.03.2023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355976" y="4858621"/>
            <a:ext cx="2596171" cy="2397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/>
              <a:t>Datenmanagement; Prof. Dr. Markus Grüne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771550"/>
            <a:ext cx="8082380" cy="396875"/>
          </a:xfrm>
        </p:spPr>
        <p:txBody>
          <a:bodyPr/>
          <a:lstStyle/>
          <a:p>
            <a:r>
              <a:rPr lang="de-DE" dirty="0"/>
              <a:t>Datenbanksystem und </a:t>
            </a:r>
            <a:br>
              <a:rPr lang="de-DE" dirty="0"/>
            </a:br>
            <a:r>
              <a:rPr lang="de-DE" dirty="0"/>
              <a:t>Datenbankmanagementsystem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6" y="1203598"/>
            <a:ext cx="3963988" cy="3582715"/>
          </a:xfrm>
        </p:spPr>
        <p:txBody>
          <a:bodyPr/>
          <a:lstStyle/>
          <a:p>
            <a:r>
              <a:rPr lang="en-GB" dirty="0"/>
              <a:t>Die </a:t>
            </a:r>
            <a:r>
              <a:rPr lang="en-GB" dirty="0" err="1"/>
              <a:t>Daten</a:t>
            </a:r>
            <a:r>
              <a:rPr lang="en-GB" dirty="0"/>
              <a:t> in </a:t>
            </a:r>
            <a:r>
              <a:rPr lang="en-GB" dirty="0" err="1"/>
              <a:t>einer</a:t>
            </a:r>
            <a:r>
              <a:rPr lang="en-GB" dirty="0"/>
              <a:t> DB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Hilfe</a:t>
            </a:r>
            <a:r>
              <a:rPr lang="en-GB" dirty="0"/>
              <a:t> des DBMS oder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Programme </a:t>
            </a:r>
            <a:r>
              <a:rPr lang="en-GB" dirty="0" err="1"/>
              <a:t>manipuliert</a:t>
            </a:r>
            <a:r>
              <a:rPr lang="en-GB" dirty="0"/>
              <a:t>. </a:t>
            </a:r>
            <a:endParaRPr lang="de-DE" dirty="0"/>
          </a:p>
          <a:p>
            <a:r>
              <a:rPr lang="en-GB" dirty="0" err="1"/>
              <a:t>Ein</a:t>
            </a:r>
            <a:r>
              <a:rPr lang="en-GB" dirty="0"/>
              <a:t> DBMS ist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Anwendungssystem</a:t>
            </a:r>
            <a:r>
              <a:rPr lang="en-GB" dirty="0"/>
              <a:t>, das </a:t>
            </a:r>
            <a:r>
              <a:rPr lang="en-GB" dirty="0" err="1"/>
              <a:t>das</a:t>
            </a:r>
            <a:r>
              <a:rPr lang="en-GB" dirty="0"/>
              <a:t> </a:t>
            </a:r>
            <a:r>
              <a:rPr lang="en-GB" dirty="0" err="1"/>
              <a:t>Anlegen</a:t>
            </a:r>
            <a:r>
              <a:rPr lang="en-GB" dirty="0"/>
              <a:t> und die </a:t>
            </a:r>
            <a:r>
              <a:rPr lang="en-GB" dirty="0" err="1"/>
              <a:t>Wartung</a:t>
            </a:r>
            <a:r>
              <a:rPr lang="en-GB" dirty="0"/>
              <a:t> von </a:t>
            </a:r>
            <a:r>
              <a:rPr lang="en-GB" dirty="0" err="1"/>
              <a:t>Datenbanken</a:t>
            </a:r>
            <a:r>
              <a:rPr lang="en-GB" dirty="0"/>
              <a:t> </a:t>
            </a:r>
            <a:r>
              <a:rPr lang="en-GB" dirty="0" err="1"/>
              <a:t>ermöglicht</a:t>
            </a:r>
            <a:r>
              <a:rPr lang="en-GB" dirty="0"/>
              <a:t> und den </a:t>
            </a:r>
            <a:r>
              <a:rPr lang="en-GB" dirty="0" err="1"/>
              <a:t>Zugriff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weitere</a:t>
            </a:r>
            <a:r>
              <a:rPr lang="en-GB" dirty="0"/>
              <a:t> </a:t>
            </a:r>
            <a:r>
              <a:rPr lang="en-GB" dirty="0" err="1"/>
              <a:t>Anwendungsprogramme</a:t>
            </a:r>
            <a:r>
              <a:rPr lang="en-GB" dirty="0"/>
              <a:t> </a:t>
            </a:r>
            <a:r>
              <a:rPr lang="en-GB" dirty="0" err="1"/>
              <a:t>steuert</a:t>
            </a:r>
            <a:r>
              <a:rPr lang="en-GB" dirty="0"/>
              <a:t>. </a:t>
            </a:r>
          </a:p>
          <a:p>
            <a:endParaRPr lang="de-DE" dirty="0"/>
          </a:p>
          <a:p>
            <a:r>
              <a:rPr lang="de-DE" dirty="0"/>
              <a:t>DBS und DBMS werden ugs. häufig synonym verwendet.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4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AC241CE7-E420-46CD-86A5-DE7A0340105F}" type="datetime1">
              <a:rPr lang="de-DE" smtClean="0"/>
              <a:t>23.03.2023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/>
              <a:t>Datenmanagement; Prof. Dr. Markus Grüne</a:t>
            </a:r>
            <a:endParaRPr lang="de-DE" dirty="0"/>
          </a:p>
        </p:txBody>
      </p:sp>
      <p:pic>
        <p:nvPicPr>
          <p:cNvPr id="7" name="Grafik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887" y="1183550"/>
            <a:ext cx="4124520" cy="1979678"/>
          </a:xfrm>
          <a:prstGeom prst="rect">
            <a:avLst/>
          </a:prstGeom>
          <a:noFill/>
        </p:spPr>
      </p:pic>
      <p:sp>
        <p:nvSpPr>
          <p:cNvPr id="8" name="Rechteck 7"/>
          <p:cNvSpPr/>
          <p:nvPr/>
        </p:nvSpPr>
        <p:spPr>
          <a:xfrm>
            <a:off x="4716463" y="3723878"/>
            <a:ext cx="3743325" cy="646331"/>
          </a:xfrm>
          <a:prstGeom prst="rect">
            <a:avLst/>
          </a:prstGeom>
          <a:solidFill>
            <a:srgbClr val="E6F5FA"/>
          </a:solidFill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Datenbanksystem</a:t>
            </a:r>
            <a:r>
              <a:rPr lang="en-GB" dirty="0"/>
              <a:t> = </a:t>
            </a:r>
            <a:r>
              <a:rPr lang="en-GB" dirty="0" err="1"/>
              <a:t>Datenbank</a:t>
            </a:r>
            <a:r>
              <a:rPr lang="en-GB" dirty="0"/>
              <a:t> + </a:t>
            </a:r>
            <a:r>
              <a:rPr lang="en-GB" dirty="0" err="1"/>
              <a:t>Datenbankmanagementsystem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2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einer </a:t>
            </a:r>
            <a:r>
              <a:rPr lang="de-DE" dirty="0" err="1"/>
              <a:t>Datebank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err="1"/>
              <a:t>Persistente</a:t>
            </a:r>
            <a:r>
              <a:rPr lang="en-GB" dirty="0"/>
              <a:t> </a:t>
            </a:r>
            <a:r>
              <a:rPr lang="en-GB" dirty="0" err="1"/>
              <a:t>Datenspeicherung</a:t>
            </a:r>
            <a:r>
              <a:rPr lang="en-GB" dirty="0"/>
              <a:t>: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langfristig</a:t>
            </a:r>
            <a:r>
              <a:rPr lang="en-GB" dirty="0"/>
              <a:t> </a:t>
            </a:r>
            <a:r>
              <a:rPr lang="en-GB" dirty="0" err="1"/>
              <a:t>gespeichert</a:t>
            </a:r>
            <a:r>
              <a:rPr lang="en-GB" dirty="0"/>
              <a:t> </a:t>
            </a:r>
            <a:r>
              <a:rPr lang="en-GB" dirty="0" err="1"/>
              <a:t>gegenüber</a:t>
            </a:r>
            <a:r>
              <a:rPr lang="en-GB" dirty="0"/>
              <a:t> der </a:t>
            </a:r>
            <a:r>
              <a:rPr lang="en-GB" dirty="0" err="1"/>
              <a:t>kurzfristigen</a:t>
            </a:r>
            <a:r>
              <a:rPr lang="en-GB" dirty="0"/>
              <a:t> </a:t>
            </a:r>
            <a:r>
              <a:rPr lang="en-GB" dirty="0" err="1"/>
              <a:t>Speicherung</a:t>
            </a:r>
            <a:r>
              <a:rPr lang="en-GB" dirty="0"/>
              <a:t> von </a:t>
            </a:r>
            <a:r>
              <a:rPr lang="en-GB" dirty="0" err="1"/>
              <a:t>Objekten</a:t>
            </a:r>
            <a:r>
              <a:rPr lang="en-GB" dirty="0"/>
              <a:t> in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Computerprogramm</a:t>
            </a:r>
            <a:endParaRPr lang="en-GB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Der </a:t>
            </a:r>
            <a:r>
              <a:rPr lang="en-GB" dirty="0" err="1"/>
              <a:t>Zugriff</a:t>
            </a:r>
            <a:r>
              <a:rPr lang="en-GB" dirty="0"/>
              <a:t> auf die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erfolgt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standardisierten</a:t>
            </a:r>
            <a:r>
              <a:rPr lang="en-GB" dirty="0"/>
              <a:t> </a:t>
            </a:r>
            <a:r>
              <a:rPr lang="en-GB" dirty="0" err="1"/>
              <a:t>Sprachen</a:t>
            </a:r>
            <a:r>
              <a:rPr lang="en-GB" dirty="0"/>
              <a:t> (SQL, XQuery, …) oder </a:t>
            </a:r>
            <a:r>
              <a:rPr lang="en-GB" dirty="0" err="1"/>
              <a:t>Schnittstellen</a:t>
            </a:r>
            <a:r>
              <a:rPr lang="en-GB" dirty="0"/>
              <a:t> (JDBC, ODBC, Web Services …). </a:t>
            </a: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Multi-User: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parallel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mehrere</a:t>
            </a:r>
            <a:r>
              <a:rPr lang="en-GB" dirty="0"/>
              <a:t> User oder </a:t>
            </a:r>
            <a:r>
              <a:rPr lang="en-GB" dirty="0" err="1"/>
              <a:t>Transaktionen</a:t>
            </a:r>
            <a:r>
              <a:rPr lang="en-GB" dirty="0"/>
              <a:t> </a:t>
            </a:r>
            <a:r>
              <a:rPr lang="en-GB" dirty="0" err="1"/>
              <a:t>verwendet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err="1"/>
              <a:t>Datenstrukturen</a:t>
            </a:r>
            <a:r>
              <a:rPr lang="en-GB" dirty="0"/>
              <a:t> </a:t>
            </a:r>
            <a:r>
              <a:rPr lang="en-GB" dirty="0" err="1"/>
              <a:t>überwachen</a:t>
            </a:r>
            <a:r>
              <a:rPr lang="en-GB" dirty="0"/>
              <a:t>: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folgen</a:t>
            </a:r>
            <a:r>
              <a:rPr lang="en-GB" dirty="0"/>
              <a:t> den </a:t>
            </a:r>
            <a:r>
              <a:rPr lang="en-GB" dirty="0" err="1"/>
              <a:t>vordefinierten</a:t>
            </a:r>
            <a:r>
              <a:rPr lang="en-GB" dirty="0"/>
              <a:t> </a:t>
            </a:r>
            <a:r>
              <a:rPr lang="en-GB" dirty="0" err="1"/>
              <a:t>Strukturen</a:t>
            </a:r>
            <a:r>
              <a:rPr lang="en-GB" dirty="0"/>
              <a:t> (Schema). </a:t>
            </a:r>
            <a:endParaRPr lang="de-DE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 err="1"/>
              <a:t>Sicherheit</a:t>
            </a:r>
            <a:r>
              <a:rPr lang="en-GB" dirty="0"/>
              <a:t>: </a:t>
            </a:r>
            <a:r>
              <a:rPr lang="en-GB" dirty="0" err="1"/>
              <a:t>Zugriff</a:t>
            </a:r>
            <a:r>
              <a:rPr lang="en-GB" dirty="0"/>
              <a:t>, Backup und Recovery</a:t>
            </a:r>
            <a:r>
              <a:rPr lang="de-DE" dirty="0"/>
              <a:t>...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5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6872A25D-CE06-4EB2-AD1E-F698A414805D}" type="datetime1">
              <a:rPr lang="de-DE" smtClean="0"/>
              <a:t>23.03.2023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/>
              <a:t>Datenmanagement; Prof. Dr. Markus Grüne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005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 / SPARC </a:t>
            </a:r>
            <a:r>
              <a:rPr lang="de-DE" dirty="0" err="1"/>
              <a:t>Architecture</a:t>
            </a:r>
            <a:r>
              <a:rPr lang="de-DE" dirty="0"/>
              <a:t> (erweitert)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536576" y="1545636"/>
            <a:ext cx="3963988" cy="3240677"/>
          </a:xfrm>
        </p:spPr>
        <p:txBody>
          <a:bodyPr/>
          <a:lstStyle/>
          <a:p>
            <a:r>
              <a:rPr lang="de-DE" dirty="0"/>
              <a:t>Die Schichtarchitektur nach ANSI zeigt, wie die Modellierung von Daten in einzelne Ebenen getrennt werden kann.</a:t>
            </a:r>
          </a:p>
          <a:p>
            <a:r>
              <a:rPr lang="de-DE" dirty="0"/>
              <a:t>Das Externe Schema / die Externe Sicht ist häufig das Interface für andere Programme und Personen, die auf die Datenbank zugreifen wollen. </a:t>
            </a:r>
          </a:p>
          <a:p>
            <a:r>
              <a:rPr lang="de-DE" dirty="0"/>
              <a:t>Externe Programme können nicht direkt auf die Daten (unten) zugreifen. Die Anfragen werden durch das DBMS bearbeitet.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6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4E59DE10-F1EB-4C37-A62E-E214E2585A23}" type="datetime1">
              <a:rPr lang="de-DE" smtClean="0"/>
              <a:t>23.03.2023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/>
              <a:t>Datenmanagement; Prof. Dr. Markus Grüne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948" y="1563638"/>
            <a:ext cx="3438525" cy="2647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997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 / SPARC – Internes / Physisches Schema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"</a:t>
            </a:r>
            <a:r>
              <a:rPr lang="en-GB" dirty="0" err="1"/>
              <a:t>Maschinensicht</a:t>
            </a:r>
            <a:r>
              <a:rPr lang="en-GB" dirty="0"/>
              <a:t>" auf die </a:t>
            </a:r>
            <a:r>
              <a:rPr lang="en-GB" dirty="0" err="1"/>
              <a:t>Daten</a:t>
            </a:r>
            <a:r>
              <a:rPr lang="en-GB" dirty="0"/>
              <a:t>, die </a:t>
            </a:r>
            <a:r>
              <a:rPr lang="en-GB" dirty="0" err="1"/>
              <a:t>beschreibt</a:t>
            </a:r>
            <a:r>
              <a:rPr lang="en-GB" dirty="0"/>
              <a:t>, </a:t>
            </a:r>
            <a:r>
              <a:rPr lang="en-GB" dirty="0" err="1"/>
              <a:t>wie</a:t>
            </a:r>
            <a:r>
              <a:rPr lang="en-GB" dirty="0"/>
              <a:t> die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gespeichert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(</a:t>
            </a:r>
            <a:r>
              <a:rPr lang="en-GB" dirty="0" err="1"/>
              <a:t>Festplatte</a:t>
            </a:r>
            <a:r>
              <a:rPr lang="en-GB" dirty="0"/>
              <a:t>, SSD …) und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groß</a:t>
            </a:r>
            <a:r>
              <a:rPr lang="en-GB" dirty="0"/>
              <a:t> die </a:t>
            </a:r>
            <a:r>
              <a:rPr lang="en-GB" dirty="0" err="1"/>
              <a:t>Speichereinheiten</a:t>
            </a:r>
            <a:r>
              <a:rPr lang="en-GB" dirty="0"/>
              <a:t> sind.</a:t>
            </a:r>
            <a:endParaRPr lang="de-DE" dirty="0"/>
          </a:p>
          <a:p>
            <a:r>
              <a:rPr lang="en-GB" dirty="0"/>
              <a:t>Die </a:t>
            </a:r>
            <a:r>
              <a:rPr lang="en-GB" dirty="0" err="1"/>
              <a:t>logischen</a:t>
            </a:r>
            <a:r>
              <a:rPr lang="en-GB" dirty="0"/>
              <a:t> und </a:t>
            </a:r>
            <a:r>
              <a:rPr lang="en-GB" dirty="0" err="1"/>
              <a:t>physischen</a:t>
            </a:r>
            <a:r>
              <a:rPr lang="en-GB" dirty="0"/>
              <a:t> </a:t>
            </a:r>
            <a:r>
              <a:rPr lang="en-GB" dirty="0" err="1"/>
              <a:t>Zugriffspfade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internen</a:t>
            </a:r>
            <a:r>
              <a:rPr lang="en-GB" dirty="0"/>
              <a:t> Schema </a:t>
            </a:r>
            <a:r>
              <a:rPr lang="en-GB" dirty="0" err="1"/>
              <a:t>definiert</a:t>
            </a:r>
            <a:r>
              <a:rPr lang="en-GB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Logische</a:t>
            </a:r>
            <a:r>
              <a:rPr lang="en-GB" dirty="0"/>
              <a:t> </a:t>
            </a:r>
            <a:r>
              <a:rPr lang="en-GB" dirty="0" err="1"/>
              <a:t>Zugriffspfade</a:t>
            </a:r>
            <a:r>
              <a:rPr lang="en-GB" dirty="0"/>
              <a:t> </a:t>
            </a:r>
            <a:r>
              <a:rPr lang="en-GB" dirty="0" err="1"/>
              <a:t>umfassen</a:t>
            </a:r>
            <a:r>
              <a:rPr lang="en-GB" dirty="0"/>
              <a:t> </a:t>
            </a:r>
            <a:r>
              <a:rPr lang="en-GB" dirty="0" err="1"/>
              <a:t>Aspekte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die </a:t>
            </a:r>
            <a:r>
              <a:rPr lang="en-GB" dirty="0" err="1"/>
              <a:t>Partitionierung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Physische</a:t>
            </a:r>
            <a:r>
              <a:rPr lang="en-GB" dirty="0"/>
              <a:t> </a:t>
            </a:r>
            <a:r>
              <a:rPr lang="en-GB" dirty="0" err="1"/>
              <a:t>Zugriffspfade</a:t>
            </a:r>
            <a:r>
              <a:rPr lang="en-GB" dirty="0"/>
              <a:t> </a:t>
            </a:r>
            <a:r>
              <a:rPr lang="en-GB" dirty="0" err="1"/>
              <a:t>definieren</a:t>
            </a:r>
            <a:r>
              <a:rPr lang="en-GB" dirty="0"/>
              <a:t> die Low-Level-</a:t>
            </a:r>
            <a:r>
              <a:rPr lang="en-GB" dirty="0" err="1"/>
              <a:t>Zugriffsstrukturen</a:t>
            </a:r>
            <a:r>
              <a:rPr lang="en-GB" dirty="0"/>
              <a:t>, </a:t>
            </a:r>
            <a:r>
              <a:rPr lang="en-GB" dirty="0" err="1"/>
              <a:t>z.B</a:t>
            </a:r>
            <a:r>
              <a:rPr lang="en-GB" dirty="0"/>
              <a:t>. </a:t>
            </a:r>
            <a:r>
              <a:rPr lang="en-GB" dirty="0" err="1"/>
              <a:t>Indexe</a:t>
            </a:r>
            <a:r>
              <a:rPr lang="en-GB" dirty="0"/>
              <a:t> </a:t>
            </a:r>
            <a:r>
              <a:rPr lang="en-GB" dirty="0" err="1"/>
              <a:t>einer</a:t>
            </a:r>
            <a:r>
              <a:rPr lang="en-GB" dirty="0"/>
              <a:t> </a:t>
            </a:r>
            <a:r>
              <a:rPr lang="en-GB" dirty="0" err="1"/>
              <a:t>Datenbank</a:t>
            </a:r>
            <a:r>
              <a:rPr lang="en-GB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Wir werden die Betrachtung nicht vertiefen.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7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DE8F3CEB-EC63-4CE2-A979-7E076B88683B}" type="datetime1">
              <a:rPr lang="de-DE" smtClean="0"/>
              <a:t>23.03.2023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644008" y="4932133"/>
            <a:ext cx="2308139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/>
              <a:t>Datenmanagement; Prof. Dr. Markus Grüne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652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 / SPARC – Konzeptuelles Schema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5" y="1545636"/>
            <a:ext cx="8067675" cy="312685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Das </a:t>
            </a:r>
            <a:r>
              <a:rPr lang="en-GB" dirty="0" err="1"/>
              <a:t>Konzeptuelle</a:t>
            </a:r>
            <a:r>
              <a:rPr lang="en-GB" dirty="0"/>
              <a:t> Schema / Modell </a:t>
            </a:r>
            <a:r>
              <a:rPr lang="en-GB" dirty="0" err="1"/>
              <a:t>beschreibt</a:t>
            </a:r>
            <a:r>
              <a:rPr lang="en-GB" dirty="0"/>
              <a:t> das </a:t>
            </a:r>
            <a:r>
              <a:rPr lang="en-GB" dirty="0" err="1"/>
              <a:t>Unternehmen</a:t>
            </a:r>
            <a:r>
              <a:rPr lang="en-GB" dirty="0"/>
              <a:t> oder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Ausschnitt</a:t>
            </a:r>
            <a:r>
              <a:rPr lang="en-GB" dirty="0"/>
              <a:t> des </a:t>
            </a:r>
            <a:r>
              <a:rPr lang="en-GB" dirty="0" err="1"/>
              <a:t>Unternehmens</a:t>
            </a:r>
            <a:r>
              <a:rPr lang="en-GB" dirty="0"/>
              <a:t> in </a:t>
            </a:r>
            <a:r>
              <a:rPr lang="en-GB" dirty="0" err="1"/>
              <a:t>puncto</a:t>
            </a:r>
            <a:r>
              <a:rPr lang="en-GB" dirty="0"/>
              <a:t> </a:t>
            </a:r>
            <a:r>
              <a:rPr lang="en-GB" dirty="0" err="1"/>
              <a:t>Datenstrukturen</a:t>
            </a:r>
            <a:r>
              <a:rPr lang="en-GB" dirty="0"/>
              <a:t>. </a:t>
            </a:r>
            <a:r>
              <a:rPr lang="en-GB" dirty="0" err="1"/>
              <a:t>Alternativ</a:t>
            </a:r>
            <a:r>
              <a:rPr lang="en-GB" dirty="0"/>
              <a:t>: </a:t>
            </a:r>
            <a:r>
              <a:rPr lang="en-GB" dirty="0" err="1"/>
              <a:t>Informationsmodell</a:t>
            </a:r>
            <a:endParaRPr lang="en-GB" dirty="0"/>
          </a:p>
          <a:p>
            <a:r>
              <a:rPr lang="en-GB" dirty="0" err="1"/>
              <a:t>Dabei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die </a:t>
            </a:r>
            <a:r>
              <a:rPr lang="en-GB" dirty="0" err="1"/>
              <a:t>Bedeutung</a:t>
            </a:r>
            <a:r>
              <a:rPr lang="en-GB" dirty="0"/>
              <a:t> der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entsprechende</a:t>
            </a:r>
            <a:r>
              <a:rPr lang="en-GB" dirty="0"/>
              <a:t> </a:t>
            </a:r>
            <a:r>
              <a:rPr lang="en-GB" dirty="0" err="1"/>
              <a:t>Benennung</a:t>
            </a:r>
            <a:r>
              <a:rPr lang="en-GB" dirty="0"/>
              <a:t> </a:t>
            </a:r>
            <a:r>
              <a:rPr lang="en-GB" dirty="0" err="1"/>
              <a:t>hervorgehoben</a:t>
            </a:r>
            <a:r>
              <a:rPr lang="en-GB" dirty="0"/>
              <a:t>. Die </a:t>
            </a:r>
            <a:r>
              <a:rPr lang="en-GB" dirty="0" err="1"/>
              <a:t>Benennung</a:t>
            </a:r>
            <a:r>
              <a:rPr lang="en-GB" dirty="0"/>
              <a:t> </a:t>
            </a:r>
            <a:r>
              <a:rPr lang="en-GB" dirty="0" err="1"/>
              <a:t>folgt</a:t>
            </a:r>
            <a:r>
              <a:rPr lang="en-GB" dirty="0"/>
              <a:t> oft den </a:t>
            </a:r>
            <a:r>
              <a:rPr lang="en-GB" dirty="0" err="1"/>
              <a:t>Regeln</a:t>
            </a:r>
            <a:r>
              <a:rPr lang="en-GB" dirty="0"/>
              <a:t> der </a:t>
            </a:r>
            <a:r>
              <a:rPr lang="en-GB" dirty="0" err="1"/>
              <a:t>Fachabteilungen</a:t>
            </a:r>
            <a:r>
              <a:rPr lang="en-GB" dirty="0"/>
              <a:t>. Das </a:t>
            </a:r>
            <a:r>
              <a:rPr lang="en-GB" dirty="0" err="1"/>
              <a:t>Konzeptuelle</a:t>
            </a:r>
            <a:r>
              <a:rPr lang="en-GB" dirty="0"/>
              <a:t> Modell </a:t>
            </a:r>
            <a:r>
              <a:rPr lang="en-GB" dirty="0" err="1"/>
              <a:t>dient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der Kommunikation </a:t>
            </a:r>
            <a:r>
              <a:rPr lang="en-GB" dirty="0" err="1"/>
              <a:t>zwischen</a:t>
            </a:r>
            <a:r>
              <a:rPr lang="en-GB" dirty="0"/>
              <a:t> </a:t>
            </a:r>
            <a:r>
              <a:rPr lang="en-GB" dirty="0" err="1"/>
              <a:t>fachlichen</a:t>
            </a:r>
            <a:r>
              <a:rPr lang="en-GB" dirty="0"/>
              <a:t> </a:t>
            </a:r>
            <a:r>
              <a:rPr lang="en-GB" dirty="0" err="1"/>
              <a:t>Anwendern</a:t>
            </a:r>
            <a:r>
              <a:rPr lang="en-GB" dirty="0"/>
              <a:t> und </a:t>
            </a:r>
            <a:r>
              <a:rPr lang="en-GB" dirty="0" err="1"/>
              <a:t>Programmierern</a:t>
            </a:r>
            <a:r>
              <a:rPr lang="en-GB" dirty="0"/>
              <a:t>.</a:t>
            </a:r>
          </a:p>
          <a:p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beschreibt</a:t>
            </a:r>
            <a:r>
              <a:rPr lang="en-GB" dirty="0"/>
              <a:t> also die "</a:t>
            </a:r>
            <a:r>
              <a:rPr lang="en-GB" dirty="0" err="1"/>
              <a:t>Logik</a:t>
            </a:r>
            <a:r>
              <a:rPr lang="en-GB" dirty="0"/>
              <a:t>" (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feiner</a:t>
            </a:r>
            <a:r>
              <a:rPr lang="en-GB" dirty="0"/>
              <a:t> </a:t>
            </a:r>
            <a:r>
              <a:rPr lang="en-GB" dirty="0" err="1"/>
              <a:t>getrennt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) der </a:t>
            </a:r>
            <a:r>
              <a:rPr lang="en-GB" dirty="0" err="1"/>
              <a:t>Datenbank</a:t>
            </a:r>
            <a:r>
              <a:rPr lang="en-GB" dirty="0"/>
              <a:t>.</a:t>
            </a:r>
          </a:p>
          <a:p>
            <a:r>
              <a:rPr lang="en-GB" dirty="0"/>
              <a:t>Das </a:t>
            </a:r>
            <a:r>
              <a:rPr lang="en-GB" dirty="0" err="1"/>
              <a:t>Konzeptuelle</a:t>
            </a:r>
            <a:r>
              <a:rPr lang="en-GB" dirty="0"/>
              <a:t> Modell ist </a:t>
            </a:r>
            <a:r>
              <a:rPr lang="en-GB" dirty="0" err="1"/>
              <a:t>häufig</a:t>
            </a:r>
            <a:r>
              <a:rPr lang="en-GB" dirty="0"/>
              <a:t> von der </a:t>
            </a:r>
            <a:r>
              <a:rPr lang="en-GB" dirty="0" err="1"/>
              <a:t>konkreten</a:t>
            </a:r>
            <a:r>
              <a:rPr lang="en-GB" dirty="0"/>
              <a:t> Art der </a:t>
            </a:r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unabhängig</a:t>
            </a:r>
            <a:r>
              <a:rPr lang="en-GB" dirty="0"/>
              <a:t>. </a:t>
            </a:r>
          </a:p>
          <a:p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sogenannte</a:t>
            </a:r>
            <a:r>
              <a:rPr lang="en-GB" dirty="0"/>
              <a:t> </a:t>
            </a:r>
            <a:r>
              <a:rPr lang="en-GB" dirty="0" err="1"/>
              <a:t>Relationale</a:t>
            </a:r>
            <a:r>
              <a:rPr lang="en-GB" dirty="0"/>
              <a:t> </a:t>
            </a:r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bildet</a:t>
            </a:r>
            <a:r>
              <a:rPr lang="en-GB" dirty="0"/>
              <a:t> das </a:t>
            </a:r>
            <a:r>
              <a:rPr lang="en-GB" b="1" dirty="0"/>
              <a:t>Entity Relationship-Model</a:t>
            </a:r>
            <a:r>
              <a:rPr lang="en-GB" dirty="0"/>
              <a:t> den Standard der </a:t>
            </a:r>
            <a:r>
              <a:rPr lang="en-GB" dirty="0" err="1"/>
              <a:t>Modellierung</a:t>
            </a:r>
            <a:r>
              <a:rPr lang="en-GB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8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AD733686-BDCD-48F9-B05B-3D55CDD0DC9A}" type="datetime1">
              <a:rPr lang="de-DE" smtClean="0"/>
              <a:t>23.03.2023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644008" y="4932133"/>
            <a:ext cx="2308139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/>
              <a:t>Datenmanagement; Prof. Dr. Markus Grüne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594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 / SPARC – Externes Schema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Das </a:t>
            </a:r>
            <a:r>
              <a:rPr lang="en-GB" dirty="0" err="1"/>
              <a:t>Externe</a:t>
            </a:r>
            <a:r>
              <a:rPr lang="en-GB" dirty="0"/>
              <a:t> Schema </a:t>
            </a:r>
            <a:r>
              <a:rPr lang="en-GB" dirty="0" err="1"/>
              <a:t>umfasst</a:t>
            </a:r>
            <a:r>
              <a:rPr lang="en-GB" dirty="0"/>
              <a:t> die </a:t>
            </a:r>
            <a:r>
              <a:rPr lang="en-GB" dirty="0" err="1"/>
              <a:t>Sichten</a:t>
            </a:r>
            <a:r>
              <a:rPr lang="en-GB" dirty="0"/>
              <a:t> auf die </a:t>
            </a:r>
            <a:r>
              <a:rPr lang="en-GB" dirty="0" err="1"/>
              <a:t>Datenbank</a:t>
            </a:r>
            <a:r>
              <a:rPr lang="en-GB" dirty="0"/>
              <a:t>, die </a:t>
            </a:r>
            <a:r>
              <a:rPr lang="en-GB" dirty="0" err="1"/>
              <a:t>spezifisch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Anwendergruppen</a:t>
            </a:r>
            <a:r>
              <a:rPr lang="en-GB" dirty="0"/>
              <a:t> und Programme </a:t>
            </a:r>
            <a:r>
              <a:rPr lang="en-GB" dirty="0" err="1"/>
              <a:t>gefertigt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(</a:t>
            </a:r>
            <a:r>
              <a:rPr lang="en-GB" b="1" dirty="0"/>
              <a:t>user-defined data views)</a:t>
            </a:r>
            <a:r>
              <a:rPr lang="en-GB" dirty="0"/>
              <a:t>. </a:t>
            </a:r>
          </a:p>
          <a:p>
            <a:r>
              <a:rPr lang="en-GB" dirty="0" err="1"/>
              <a:t>Hierbei</a:t>
            </a:r>
            <a:r>
              <a:rPr lang="en-GB" dirty="0"/>
              <a:t> </a:t>
            </a:r>
            <a:r>
              <a:rPr lang="en-GB" dirty="0" err="1"/>
              <a:t>handelt</a:t>
            </a:r>
            <a:r>
              <a:rPr lang="en-GB" dirty="0"/>
              <a:t> </a:t>
            </a:r>
            <a:r>
              <a:rPr lang="en-GB" dirty="0" err="1"/>
              <a:t>es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häufig</a:t>
            </a:r>
            <a:r>
              <a:rPr lang="en-GB" dirty="0"/>
              <a:t> um </a:t>
            </a:r>
            <a:r>
              <a:rPr lang="en-GB" dirty="0" err="1"/>
              <a:t>virtuelle</a:t>
            </a:r>
            <a:r>
              <a:rPr lang="en-GB" dirty="0"/>
              <a:t> </a:t>
            </a:r>
            <a:r>
              <a:rPr lang="en-GB" dirty="0" err="1"/>
              <a:t>Tabellen</a:t>
            </a:r>
            <a:r>
              <a:rPr lang="en-GB" dirty="0"/>
              <a:t>, in </a:t>
            </a:r>
            <a:r>
              <a:rPr lang="en-GB" dirty="0" err="1"/>
              <a:t>denen</a:t>
            </a:r>
            <a:r>
              <a:rPr lang="en-GB" dirty="0"/>
              <a:t> die </a:t>
            </a:r>
            <a:r>
              <a:rPr lang="en-GB" dirty="0" err="1"/>
              <a:t>Ergebnisse</a:t>
            </a:r>
            <a:r>
              <a:rPr lang="en-GB" dirty="0"/>
              <a:t> von </a:t>
            </a:r>
            <a:r>
              <a:rPr lang="en-GB" dirty="0" err="1"/>
              <a:t>komplexen</a:t>
            </a:r>
            <a:r>
              <a:rPr lang="en-GB" dirty="0"/>
              <a:t> </a:t>
            </a:r>
            <a:r>
              <a:rPr lang="en-GB" dirty="0" err="1"/>
              <a:t>Abfragen</a:t>
            </a:r>
            <a:r>
              <a:rPr lang="en-GB" dirty="0"/>
              <a:t> </a:t>
            </a:r>
            <a:r>
              <a:rPr lang="en-GB" dirty="0" err="1"/>
              <a:t>vorgehalten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Sicht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dabei</a:t>
            </a:r>
            <a:r>
              <a:rPr lang="en-GB" dirty="0"/>
              <a:t> </a:t>
            </a:r>
            <a:r>
              <a:rPr lang="en-GB" dirty="0" err="1"/>
              <a:t>Inhalte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mehreren</a:t>
            </a:r>
            <a:r>
              <a:rPr lang="en-GB" dirty="0"/>
              <a:t> </a:t>
            </a:r>
            <a:r>
              <a:rPr lang="en-GB" dirty="0" err="1"/>
              <a:t>Tabellen</a:t>
            </a:r>
            <a:r>
              <a:rPr lang="en-GB" dirty="0"/>
              <a:t> </a:t>
            </a:r>
            <a:r>
              <a:rPr lang="en-GB" dirty="0" err="1"/>
              <a:t>umfassen</a:t>
            </a:r>
            <a:r>
              <a:rPr lang="en-GB" dirty="0"/>
              <a:t>. </a:t>
            </a:r>
            <a:r>
              <a:rPr lang="en-GB" dirty="0" err="1"/>
              <a:t>Bei</a:t>
            </a:r>
            <a:r>
              <a:rPr lang="en-GB" dirty="0"/>
              <a:t> der </a:t>
            </a:r>
            <a:r>
              <a:rPr lang="en-GB" dirty="0" err="1"/>
              <a:t>Erzeugung</a:t>
            </a:r>
            <a:r>
              <a:rPr lang="en-GB" dirty="0"/>
              <a:t> der </a:t>
            </a:r>
            <a:r>
              <a:rPr lang="en-GB" dirty="0" err="1"/>
              <a:t>Sicht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</a:t>
            </a:r>
            <a:r>
              <a:rPr lang="en-GB" dirty="0" err="1"/>
              <a:t>Werte</a:t>
            </a:r>
            <a:r>
              <a:rPr lang="en-GB" dirty="0"/>
              <a:t> </a:t>
            </a:r>
            <a:r>
              <a:rPr lang="en-GB" dirty="0" err="1"/>
              <a:t>berechnet</a:t>
            </a:r>
            <a:r>
              <a:rPr lang="en-GB" dirty="0"/>
              <a:t> / </a:t>
            </a:r>
            <a:r>
              <a:rPr lang="en-GB" dirty="0" err="1"/>
              <a:t>aggregiert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. </a:t>
            </a:r>
          </a:p>
          <a:p>
            <a:r>
              <a:rPr lang="en-GB" dirty="0" err="1"/>
              <a:t>Externe</a:t>
            </a:r>
            <a:r>
              <a:rPr lang="en-GB" dirty="0"/>
              <a:t> Schemas </a:t>
            </a:r>
            <a:r>
              <a:rPr lang="en-GB" dirty="0" err="1"/>
              <a:t>beschreiben</a:t>
            </a:r>
            <a:r>
              <a:rPr lang="en-GB" dirty="0"/>
              <a:t> </a:t>
            </a:r>
            <a:r>
              <a:rPr lang="en-GB" dirty="0" err="1"/>
              <a:t>unterschiedliche</a:t>
            </a:r>
            <a:r>
              <a:rPr lang="en-GB" dirty="0"/>
              <a:t> </a:t>
            </a:r>
            <a:r>
              <a:rPr lang="en-GB" dirty="0" err="1"/>
              <a:t>Sichten</a:t>
            </a:r>
            <a:r>
              <a:rPr lang="en-GB" dirty="0"/>
              <a:t> auf das </a:t>
            </a:r>
            <a:r>
              <a:rPr lang="en-GB" dirty="0" err="1"/>
              <a:t>konzeptuelle</a:t>
            </a:r>
            <a:r>
              <a:rPr lang="en-GB" dirty="0"/>
              <a:t> Modell der </a:t>
            </a:r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für</a:t>
            </a:r>
            <a:r>
              <a:rPr lang="en-GB" dirty="0"/>
              <a:t> </a:t>
            </a:r>
            <a:r>
              <a:rPr lang="en-GB" dirty="0" err="1"/>
              <a:t>spezifische</a:t>
            </a:r>
            <a:r>
              <a:rPr lang="en-GB" dirty="0"/>
              <a:t> </a:t>
            </a:r>
            <a:r>
              <a:rPr lang="en-GB" dirty="0" err="1"/>
              <a:t>Nutzergruppen</a:t>
            </a:r>
            <a:r>
              <a:rPr lang="en-GB" dirty="0"/>
              <a:t>. </a:t>
            </a:r>
          </a:p>
          <a:p>
            <a:r>
              <a:rPr lang="en-GB" dirty="0" err="1"/>
              <a:t>Mittels</a:t>
            </a:r>
            <a:r>
              <a:rPr lang="en-GB" dirty="0"/>
              <a:t> </a:t>
            </a:r>
            <a:r>
              <a:rPr lang="en-GB" dirty="0" err="1"/>
              <a:t>Sichten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"</a:t>
            </a:r>
            <a:r>
              <a:rPr lang="en-GB" dirty="0" err="1"/>
              <a:t>logische</a:t>
            </a:r>
            <a:r>
              <a:rPr lang="en-GB" dirty="0"/>
              <a:t> </a:t>
            </a:r>
            <a:r>
              <a:rPr lang="en-GB" dirty="0" err="1"/>
              <a:t>Unabhängigkeit</a:t>
            </a:r>
            <a:r>
              <a:rPr lang="en-GB" dirty="0"/>
              <a:t>" und </a:t>
            </a:r>
            <a:r>
              <a:rPr lang="en-GB" dirty="0" err="1"/>
              <a:t>Berechtigungen</a:t>
            </a:r>
            <a:r>
              <a:rPr lang="en-GB" dirty="0"/>
              <a:t> </a:t>
            </a:r>
            <a:r>
              <a:rPr lang="en-GB" dirty="0" err="1"/>
              <a:t>implementiert</a:t>
            </a:r>
            <a:r>
              <a:rPr lang="en-GB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9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B922A57A-9951-4104-9C0B-8C966FB3F5CE}" type="datetime1">
              <a:rPr lang="de-DE" smtClean="0"/>
              <a:t>23.03.2023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4644008" y="4932133"/>
            <a:ext cx="2308139" cy="16619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de-DE"/>
              <a:t>Datenmanagement; Prof. Dr. Markus Grüne</a:t>
            </a:r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209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H_BLAU" val="7527onpG"/>
  <p:tag name="ARTICULATE_DESIGN_ID_FH_BLAU - MEHR PLATZ" val="EspjTsuX"/>
  <p:tag name="ARTICULATE_PROJECT_OPEN" val="0"/>
  <p:tag name="ARTICULATE_SLIDE_COUNT" val="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H_blau">
  <a:themeElements>
    <a:clrScheme name="FH_FB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4D52A"/>
      </a:accent1>
      <a:accent2>
        <a:srgbClr val="F3F7D5"/>
      </a:accent2>
      <a:accent3>
        <a:srgbClr val="FFFFFF"/>
      </a:accent3>
      <a:accent4>
        <a:srgbClr val="EAF0B4"/>
      </a:accent4>
      <a:accent5>
        <a:srgbClr val="DEE89A"/>
      </a:accent5>
      <a:accent6>
        <a:srgbClr val="E6EFB8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H_blau - mehr Platz">
  <a:themeElements>
    <a:clrScheme name="FH_FB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4D52A"/>
      </a:accent1>
      <a:accent2>
        <a:srgbClr val="F3F7D5"/>
      </a:accent2>
      <a:accent3>
        <a:srgbClr val="FFFFFF"/>
      </a:accent3>
      <a:accent4>
        <a:srgbClr val="EAF0B4"/>
      </a:accent4>
      <a:accent5>
        <a:srgbClr val="DEE89A"/>
      </a:accent5>
      <a:accent6>
        <a:srgbClr val="E6EFB8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Microsoft Office PowerPoint</Application>
  <PresentationFormat>Bildschirmpräsentation (16:9)</PresentationFormat>
  <Paragraphs>88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UnitPro-Light</vt:lpstr>
      <vt:lpstr>Wingdings</vt:lpstr>
      <vt:lpstr>FH_blau</vt:lpstr>
      <vt:lpstr>FH_blau - mehr Platz</vt:lpstr>
      <vt:lpstr>Datenmanagement Relationale Datenbanksysteme</vt:lpstr>
      <vt:lpstr>Lernziele</vt:lpstr>
      <vt:lpstr>Datenbank - Definition</vt:lpstr>
      <vt:lpstr>Datenbanksystem und  Datenbankmanagementsystem</vt:lpstr>
      <vt:lpstr>Funktionen einer Datebank</vt:lpstr>
      <vt:lpstr>ANSI / SPARC Architecture (erweitert)</vt:lpstr>
      <vt:lpstr>ANSI / SPARC – Internes / Physisches Schema</vt:lpstr>
      <vt:lpstr>ANSI / SPARC – Konzeptuelles Schema</vt:lpstr>
      <vt:lpstr>ANSI / SPARC – Externes Schema</vt:lpstr>
      <vt:lpstr>Alle Schemas im Kontext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- Requirements</dc:title>
  <dc:creator>Prof. Dr. Markus Grüne</dc:creator>
  <cp:lastModifiedBy>Markus Grüne</cp:lastModifiedBy>
  <cp:revision>432</cp:revision>
  <dcterms:created xsi:type="dcterms:W3CDTF">2013-05-28T07:58:57Z</dcterms:created>
  <dcterms:modified xsi:type="dcterms:W3CDTF">2023-03-23T17:50:05Z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035F4971-2557-4A78-B694-217C93D635DC</vt:lpwstr>
  </property>
  <property fmtid="{D5CDD505-2E9C-101B-9397-08002B2CF9AE}" pid="3" name="ArticulatePath">
    <vt:lpwstr>FRA-UAS-PP_Fb3_16_zu_9_150701</vt:lpwstr>
  </property>
</Properties>
</file>