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8" r:id="rId2"/>
  </p:sldMasterIdLst>
  <p:notesMasterIdLst>
    <p:notesMasterId r:id="rId21"/>
  </p:notesMasterIdLst>
  <p:handoutMasterIdLst>
    <p:handoutMasterId r:id="rId22"/>
  </p:handoutMasterIdLst>
  <p:sldIdLst>
    <p:sldId id="262" r:id="rId3"/>
    <p:sldId id="263" r:id="rId4"/>
    <p:sldId id="309" r:id="rId5"/>
    <p:sldId id="297" r:id="rId6"/>
    <p:sldId id="299" r:id="rId7"/>
    <p:sldId id="300" r:id="rId8"/>
    <p:sldId id="301" r:id="rId9"/>
    <p:sldId id="303" r:id="rId10"/>
    <p:sldId id="307" r:id="rId11"/>
    <p:sldId id="316" r:id="rId12"/>
    <p:sldId id="317" r:id="rId13"/>
    <p:sldId id="318" r:id="rId14"/>
    <p:sldId id="319" r:id="rId15"/>
    <p:sldId id="320" r:id="rId16"/>
    <p:sldId id="328" r:id="rId17"/>
    <p:sldId id="329" r:id="rId18"/>
    <p:sldId id="331" r:id="rId19"/>
    <p:sldId id="333" r:id="rId20"/>
  </p:sldIdLst>
  <p:sldSz cx="9144000" cy="5143500" type="screen16x9"/>
  <p:notesSz cx="6858000" cy="9144000"/>
  <p:custDataLst>
    <p:tags r:id="rId2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7">
          <p15:clr>
            <a:srgbClr val="A4A3A4"/>
          </p15:clr>
        </p15:guide>
        <p15:guide id="2" orient="horz" pos="894">
          <p15:clr>
            <a:srgbClr val="A4A3A4"/>
          </p15:clr>
        </p15:guide>
        <p15:guide id="3" orient="horz" pos="622">
          <p15:clr>
            <a:srgbClr val="A4A3A4"/>
          </p15:clr>
        </p15:guide>
        <p15:guide id="4" pos="340">
          <p15:clr>
            <a:srgbClr val="A4A3A4"/>
          </p15:clr>
        </p15:guide>
        <p15:guide id="5" pos="5420">
          <p15:clr>
            <a:srgbClr val="A4A3A4"/>
          </p15:clr>
        </p15:guide>
        <p15:guide id="6" pos="2835">
          <p15:clr>
            <a:srgbClr val="A4A3A4"/>
          </p15:clr>
        </p15:guide>
        <p15:guide id="7" pos="2977">
          <p15:clr>
            <a:srgbClr val="A4A3A4"/>
          </p15:clr>
        </p15:guide>
        <p15:guide id="8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89CC"/>
    <a:srgbClr val="FFFF99"/>
    <a:srgbClr val="CDE4F5"/>
    <a:srgbClr val="E6F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83461" autoAdjust="0"/>
  </p:normalViewPr>
  <p:slideViewPr>
    <p:cSldViewPr>
      <p:cViewPr>
        <p:scale>
          <a:sx n="88" d="100"/>
          <a:sy n="88" d="100"/>
        </p:scale>
        <p:origin x="-168" y="44"/>
      </p:cViewPr>
      <p:guideLst>
        <p:guide orient="horz" pos="3117"/>
        <p:guide orient="horz" pos="894"/>
        <p:guide orient="horz" pos="622"/>
        <p:guide pos="340"/>
        <p:guide pos="5420"/>
        <p:guide pos="2835"/>
        <p:guide pos="2977"/>
        <p:guide pos="55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30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F4BB4-FFB3-467D-A3DF-61EBD3745EB8}" type="datetimeFigureOut">
              <a:rPr lang="de-DE" smtClean="0">
                <a:latin typeface="Calibri" pitchFamily="34" charset="0"/>
                <a:cs typeface="Calibri" pitchFamily="34" charset="0"/>
              </a:rPr>
              <a:t>09.05.2021</a:t>
            </a:fld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851EA-2F88-4F16-8DCC-11040A3161EF}" type="slidenum">
              <a:rPr lang="de-DE" smtClean="0">
                <a:latin typeface="Calibri" pitchFamily="34" charset="0"/>
                <a:cs typeface="Calibri" pitchFamily="34" charset="0"/>
              </a:rPr>
              <a:t>‹Nr.›</a:t>
            </a:fld>
            <a:endParaRPr lang="de-DE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137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8471588-D8A4-4A88-8784-48DD0BDEE5C4}" type="datetimeFigureOut">
              <a:rPr lang="de-DE" smtClean="0"/>
              <a:pPr/>
              <a:t>09.05.2021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A35AB168-8E05-4229-BDA0-03024AB665B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2447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F4879C-D82F-4DEE-88AE-3158DD70AAF5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33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>
                <a:latin typeface="Times New Roman" pitchFamily="18" charset="0"/>
              </a:rPr>
              <a:t>SELECT distinct result1 FROM t1 WHERE result1 NOT IN (select distinct result2 from t2);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C1636F-AA25-4355-A075-E8DE58E20A37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224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C1636F-AA25-4355-A075-E8DE58E20A37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646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589" y="987425"/>
            <a:ext cx="9132887" cy="4156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hteck 1"/>
          <p:cNvSpPr>
            <a:spLocks noChangeArrowheads="1"/>
          </p:cNvSpPr>
          <p:nvPr userDrawn="1"/>
        </p:nvSpPr>
        <p:spPr bwMode="auto">
          <a:xfrm flipH="1">
            <a:off x="0" y="987424"/>
            <a:ext cx="9162000" cy="4171159"/>
          </a:xfrm>
          <a:prstGeom prst="corner">
            <a:avLst>
              <a:gd name="adj1" fmla="val 5399"/>
              <a:gd name="adj2" fmla="val 5466"/>
            </a:avLst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de-DE" noProof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316" y="1059582"/>
            <a:ext cx="8072934" cy="482431"/>
          </a:xfrm>
        </p:spPr>
        <p:txBody>
          <a:bodyPr wrap="square">
            <a:noAutofit/>
          </a:bodyPr>
          <a:lstStyle>
            <a:lvl1pPr>
              <a:defRPr sz="3200" b="0">
                <a:solidFill>
                  <a:srgbClr val="2D89CC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10" name="Textplatzhalter 2"/>
          <p:cNvSpPr>
            <a:spLocks noGrp="1"/>
          </p:cNvSpPr>
          <p:nvPr>
            <p:ph type="body" idx="1"/>
          </p:nvPr>
        </p:nvSpPr>
        <p:spPr>
          <a:xfrm>
            <a:off x="540001" y="1545636"/>
            <a:ext cx="8064250" cy="246221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725988" y="4601645"/>
            <a:ext cx="3878262" cy="184667"/>
          </a:xfrm>
        </p:spPr>
        <p:txBody>
          <a:bodyPr wrap="square" anchor="b" anchorCtr="0">
            <a:spAutoFit/>
          </a:bodyPr>
          <a:lstStyle>
            <a:lvl1pPr algn="r">
              <a:defRPr sz="12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6" hasCustomPrompt="1"/>
          </p:nvPr>
        </p:nvSpPr>
        <p:spPr>
          <a:xfrm>
            <a:off x="536575" y="4137924"/>
            <a:ext cx="3963988" cy="648389"/>
          </a:xfrm>
        </p:spPr>
        <p:txBody>
          <a:bodyPr wrap="none" anchor="b" anchorCtr="0"/>
          <a:lstStyle>
            <a:lvl1pPr>
              <a:defRPr sz="1050"/>
            </a:lvl1pPr>
          </a:lstStyle>
          <a:p>
            <a:r>
              <a:rPr lang="de-DE" dirty="0" smtClean="0"/>
              <a:t>Für Zusatzlogo auf das Bild-Symbol klicken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2545361" y="4948496"/>
            <a:ext cx="504946" cy="180000"/>
          </a:xfrm>
        </p:spPr>
        <p:txBody>
          <a:bodyPr vert="horz" anchor="b" anchorCtr="0">
            <a:noAutofit/>
          </a:bodyPr>
          <a:lstStyle>
            <a:lvl1pPr algn="l">
              <a:defRPr sz="90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de-DE" dirty="0" smtClean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18" name="Datumsplatzhalter 4"/>
          <p:cNvSpPr>
            <a:spLocks noGrp="1"/>
          </p:cNvSpPr>
          <p:nvPr>
            <p:ph type="dt" sz="half" idx="12"/>
          </p:nvPr>
        </p:nvSpPr>
        <p:spPr>
          <a:xfrm>
            <a:off x="3276256" y="4948496"/>
            <a:ext cx="3527992" cy="180000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>
              <a:defRPr sz="90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14.03.2018</a:t>
            </a:r>
            <a:endParaRPr kumimoji="0" lang="de-DE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 pitchFamily="34" charset="0"/>
            </a:endParaRPr>
          </a:p>
        </p:txBody>
      </p:sp>
      <p:sp>
        <p:nvSpPr>
          <p:cNvPr id="19" name="Fußzeilenplatzhalter 2"/>
          <p:cNvSpPr>
            <a:spLocks noGrp="1"/>
          </p:cNvSpPr>
          <p:nvPr>
            <p:ph type="ftr" sz="quarter" idx="13"/>
          </p:nvPr>
        </p:nvSpPr>
        <p:spPr>
          <a:xfrm>
            <a:off x="6998691" y="4948496"/>
            <a:ext cx="1602458" cy="180000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 algn="r">
              <a:defRPr sz="9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Prof. Dr. Markus Grüne</a:t>
            </a:r>
            <a:endParaRPr kumimoji="0" lang="de-DE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 pitchFamily="34" charset="0"/>
            </a:endParaRPr>
          </a:p>
        </p:txBody>
      </p:sp>
      <p:sp>
        <p:nvSpPr>
          <p:cNvPr id="20" name="Textfeld 19"/>
          <p:cNvSpPr txBox="1"/>
          <p:nvPr userDrawn="1"/>
        </p:nvSpPr>
        <p:spPr>
          <a:xfrm>
            <a:off x="539899" y="4948496"/>
            <a:ext cx="1875185" cy="18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itchFamily="34" charset="0"/>
              </a:rPr>
              <a:t>Wissen durch Praxis stärkt </a:t>
            </a:r>
          </a:p>
        </p:txBody>
      </p:sp>
    </p:spTree>
    <p:extLst>
      <p:ext uri="{BB962C8B-B14F-4D97-AF65-F5344CB8AC3E}">
        <p14:creationId xmlns:p14="http://schemas.microsoft.com/office/powerpoint/2010/main" val="412170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D89CC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cs typeface="Calibri" pitchFamily="34" charset="0"/>
              </a:defRPr>
            </a:lvl1pPr>
            <a:lvl2pPr>
              <a:buClr>
                <a:srgbClr val="2D89CC"/>
              </a:buClr>
              <a:defRPr>
                <a:latin typeface="+mn-lt"/>
                <a:cs typeface="Calibri" pitchFamily="34" charset="0"/>
              </a:defRPr>
            </a:lvl2pPr>
            <a:lvl3pPr>
              <a:buClr>
                <a:srgbClr val="2D89CC"/>
              </a:buClr>
              <a:defRPr sz="1800">
                <a:latin typeface="+mn-lt"/>
                <a:cs typeface="Calibri" pitchFamily="34" charset="0"/>
              </a:defRPr>
            </a:lvl3pPr>
            <a:lvl4pPr marL="8096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4pPr>
            <a:lvl5pPr marL="10763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>
                <a:latin typeface="+mj-lt"/>
                <a:cs typeface="Arial" pitchFamily="34" charset="0"/>
              </a:defRPr>
            </a:lvl1pPr>
          </a:lstStyle>
          <a:p>
            <a:r>
              <a:rPr lang="de-DE" dirty="0" smtClean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smtClean="0"/>
              <a:t>14.03.2018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smtClean="0"/>
              <a:t>Prof. Dr. Markus Grüne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361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29382" y="4959833"/>
            <a:ext cx="504946" cy="138499"/>
          </a:xfrm>
        </p:spPr>
        <p:txBody>
          <a:bodyPr/>
          <a:lstStyle>
            <a:lvl1pPr algn="l">
              <a:defRPr>
                <a:latin typeface="+mj-lt"/>
                <a:cs typeface="Arial" pitchFamily="34" charset="0"/>
              </a:defRPr>
            </a:lvl1pPr>
          </a:lstStyle>
          <a:p>
            <a:r>
              <a:rPr lang="de-DE" dirty="0" smtClean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>
          <a:xfrm>
            <a:off x="1404048" y="4932133"/>
            <a:ext cx="3600000" cy="166199"/>
          </a:xfrm>
        </p:spPr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smtClean="0"/>
              <a:t>14.03.2018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>
          <a:xfrm>
            <a:off x="5152147" y="4932133"/>
            <a:ext cx="1800000" cy="166199"/>
          </a:xfrm>
        </p:spPr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smtClean="0"/>
              <a:t>Prof. Dr. Markus Grüne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241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1" y="842963"/>
            <a:ext cx="8225516" cy="620092"/>
          </a:xfrm>
        </p:spPr>
        <p:txBody>
          <a:bodyPr/>
          <a:lstStyle>
            <a:lvl1pPr>
              <a:lnSpc>
                <a:spcPts val="2800"/>
              </a:lnSpc>
              <a:defRPr sz="2800">
                <a:latin typeface="+mj-lt"/>
                <a:cs typeface="Calibri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cs typeface="Calibri" pitchFamily="34" charset="0"/>
              </a:defRPr>
            </a:lvl1pPr>
            <a:lvl2pPr>
              <a:buClr>
                <a:srgbClr val="2D89CC"/>
              </a:buClr>
              <a:defRPr>
                <a:latin typeface="+mn-lt"/>
                <a:cs typeface="Calibri" pitchFamily="34" charset="0"/>
              </a:defRPr>
            </a:lvl2pPr>
            <a:lvl3pPr>
              <a:buClr>
                <a:srgbClr val="2D89CC"/>
              </a:buClr>
              <a:defRPr sz="1800">
                <a:latin typeface="+mn-lt"/>
                <a:cs typeface="Calibri" pitchFamily="34" charset="0"/>
              </a:defRPr>
            </a:lvl3pPr>
            <a:lvl4pPr marL="8096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4pPr>
            <a:lvl5pPr marL="10763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>
                <a:latin typeface="+mj-lt"/>
                <a:cs typeface="Arial" pitchFamily="34" charset="0"/>
              </a:defRPr>
            </a:lvl1pPr>
          </a:lstStyle>
          <a:p>
            <a:r>
              <a:rPr lang="de-DE" dirty="0" smtClean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smtClean="0"/>
              <a:t>14.03.2018</a:t>
            </a:r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436096" y="4932133"/>
            <a:ext cx="1800000" cy="1661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de-DE" sz="900" smtClean="0">
                <a:solidFill>
                  <a:srgbClr val="000000"/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smtClean="0">
                <a:cs typeface="Calibri" pitchFamily="34" charset="0"/>
              </a:rPr>
              <a:t>Prof. Dr. Markus Grüne</a:t>
            </a:r>
            <a:endParaRPr lang="de-DE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23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>
                <a:latin typeface="+mj-lt"/>
                <a:cs typeface="Arial" pitchFamily="34" charset="0"/>
              </a:defRPr>
            </a:lvl1pPr>
          </a:lstStyle>
          <a:p>
            <a:r>
              <a:rPr lang="de-DE" dirty="0" smtClean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smtClean="0"/>
              <a:t>14.03.2018</a:t>
            </a:r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436096" y="4932133"/>
            <a:ext cx="1800000" cy="1661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de-DE" sz="900" smtClean="0">
                <a:solidFill>
                  <a:srgbClr val="000000"/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smtClean="0">
                <a:cs typeface="Calibri" pitchFamily="34" charset="0"/>
              </a:rPr>
              <a:t>Prof. Dr. Markus Grüne</a:t>
            </a:r>
            <a:endParaRPr lang="de-DE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66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59" y="1041169"/>
            <a:ext cx="8643938" cy="3967791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63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456129" y="3351573"/>
            <a:ext cx="8574733" cy="1257300"/>
          </a:xfrm>
          <a:prstGeom prst="rect">
            <a:avLst/>
          </a:prstGeom>
        </p:spPr>
        <p:txBody>
          <a:bodyPr vert="horz" lIns="68557" tIns="34279" rIns="68557" bIns="34279" rtlCol="0" anchor="t" anchorCtr="0">
            <a:normAutofit/>
          </a:bodyPr>
          <a:lstStyle>
            <a:lvl1pPr>
              <a:defRPr sz="27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56129" y="2315494"/>
            <a:ext cx="8517568" cy="83099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defTabSz="685566"/>
            <a:r>
              <a:rPr lang="en-US" sz="5000" dirty="0">
                <a:solidFill>
                  <a:prstClr val="black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6129" y="3058444"/>
            <a:ext cx="8517568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064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13589"/>
            <a:ext cx="8229600" cy="3481034"/>
          </a:xfrm>
        </p:spPr>
        <p:txBody>
          <a:bodyPr/>
          <a:lstStyle>
            <a:lvl1pPr>
              <a:spcBef>
                <a:spcPts val="800"/>
              </a:spcBef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99792" y="4930603"/>
            <a:ext cx="3744416" cy="153888"/>
          </a:xfrm>
        </p:spPr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Prof. Dr. Markus Grüne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428717" y="4930603"/>
            <a:ext cx="258083" cy="153888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A0BF4D-7272-42E0-A478-93C446E7A03B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Fußzeilenplatzhalter 4"/>
          <p:cNvSpPr txBox="1">
            <a:spLocks/>
          </p:cNvSpPr>
          <p:nvPr userDrawn="1"/>
        </p:nvSpPr>
        <p:spPr>
          <a:xfrm>
            <a:off x="251520" y="4810647"/>
            <a:ext cx="36724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smtClean="0">
                <a:solidFill>
                  <a:prstClr val="white"/>
                </a:solidFill>
              </a:rPr>
              <a:t>Verbundabfragen</a:t>
            </a:r>
            <a:endParaRPr lang="de-DE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831957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2000" y="987425"/>
            <a:ext cx="8082380" cy="3968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6575" y="1545636"/>
            <a:ext cx="8067675" cy="3240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529382" y="4959833"/>
            <a:ext cx="504946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90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algn="l"/>
            <a:r>
              <a:rPr lang="de-DE" dirty="0" smtClean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 algn="l"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23" name="Datumsplatzhalter 22"/>
          <p:cNvSpPr>
            <a:spLocks noGrp="1"/>
          </p:cNvSpPr>
          <p:nvPr>
            <p:ph type="dt" sz="half" idx="2"/>
          </p:nvPr>
        </p:nvSpPr>
        <p:spPr>
          <a:xfrm>
            <a:off x="1404048" y="4932133"/>
            <a:ext cx="3600000" cy="1661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de-DE" sz="900" smtClean="0">
                <a:solidFill>
                  <a:srgbClr val="000000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smtClean="0"/>
              <a:t>14.03.2018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152147" y="4932133"/>
            <a:ext cx="1800000" cy="1661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de-DE" sz="900" smtClean="0">
                <a:solidFill>
                  <a:srgbClr val="000000"/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smtClean="0">
                <a:cs typeface="Calibri" pitchFamily="34" charset="0"/>
              </a:rPr>
              <a:t>Prof. Dr. Markus Grüne</a:t>
            </a:r>
            <a:endParaRPr lang="de-DE" dirty="0">
              <a:cs typeface="Calibri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93" y="152053"/>
            <a:ext cx="1536121" cy="620050"/>
          </a:xfrm>
          <a:prstGeom prst="rect">
            <a:avLst/>
          </a:prstGeom>
        </p:spPr>
      </p:pic>
      <p:sp>
        <p:nvSpPr>
          <p:cNvPr id="10" name="Rechteck 1"/>
          <p:cNvSpPr>
            <a:spLocks noChangeArrowheads="1"/>
          </p:cNvSpPr>
          <p:nvPr userDrawn="1"/>
        </p:nvSpPr>
        <p:spPr bwMode="auto">
          <a:xfrm flipH="1">
            <a:off x="7068129" y="3065025"/>
            <a:ext cx="2088000" cy="2088000"/>
          </a:xfrm>
          <a:prstGeom prst="corner">
            <a:avLst>
              <a:gd name="adj1" fmla="val 9651"/>
              <a:gd name="adj2" fmla="val 10509"/>
            </a:avLst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de-DE" noProof="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96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0" kern="1200">
          <a:solidFill>
            <a:srgbClr val="2D89CC"/>
          </a:solidFill>
          <a:latin typeface="+mj-lt"/>
          <a:ea typeface="+mj-ea"/>
          <a:cs typeface="Calibri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1pPr>
      <a:lvl2pPr marL="266700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2pPr>
      <a:lvl3pPr marL="5429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3pPr>
      <a:lvl4pPr marL="8096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Calibri" pitchFamily="34" charset="0"/>
        </a:defRPr>
      </a:lvl4pPr>
      <a:lvl5pPr marL="10763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2001" y="843558"/>
            <a:ext cx="8225516" cy="5256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6575" y="1545636"/>
            <a:ext cx="8210550" cy="3240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529382" y="4959833"/>
            <a:ext cx="504946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l">
              <a:defRPr sz="90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de-DE" dirty="0" smtClean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23" name="Datumsplatzhalter 22"/>
          <p:cNvSpPr>
            <a:spLocks noGrp="1"/>
          </p:cNvSpPr>
          <p:nvPr>
            <p:ph type="dt" sz="half" idx="2"/>
          </p:nvPr>
        </p:nvSpPr>
        <p:spPr>
          <a:xfrm>
            <a:off x="1404048" y="4932133"/>
            <a:ext cx="3600000" cy="1661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de-DE" sz="900" smtClean="0">
                <a:solidFill>
                  <a:srgbClr val="000000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smtClean="0"/>
              <a:t>14.03.2018</a:t>
            </a:r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436096" y="4932133"/>
            <a:ext cx="1800000" cy="1661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de-DE" sz="900" smtClean="0">
                <a:solidFill>
                  <a:srgbClr val="000000"/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smtClean="0">
                <a:cs typeface="Calibri" pitchFamily="34" charset="0"/>
              </a:rPr>
              <a:t>Prof. Dr. Markus Grüne</a:t>
            </a:r>
            <a:endParaRPr lang="de-DE" dirty="0">
              <a:cs typeface="Calibri" pitchFamily="34" charset="0"/>
            </a:endParaRPr>
          </a:p>
        </p:txBody>
      </p:sp>
      <p:sp>
        <p:nvSpPr>
          <p:cNvPr id="9" name="Rechteck 1"/>
          <p:cNvSpPr>
            <a:spLocks noChangeArrowheads="1"/>
          </p:cNvSpPr>
          <p:nvPr userDrawn="1"/>
        </p:nvSpPr>
        <p:spPr bwMode="auto">
          <a:xfrm flipH="1">
            <a:off x="7353872" y="3353025"/>
            <a:ext cx="1799653" cy="1800000"/>
          </a:xfrm>
          <a:prstGeom prst="corner">
            <a:avLst>
              <a:gd name="adj1" fmla="val 11472"/>
              <a:gd name="adj2" fmla="val 10808"/>
            </a:avLst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de-DE" noProof="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745" y="166257"/>
            <a:ext cx="1250378" cy="50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6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rgbClr val="2D89CC"/>
          </a:solidFill>
          <a:latin typeface="+mj-lt"/>
          <a:ea typeface="+mj-ea"/>
          <a:cs typeface="Calibri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1pPr>
      <a:lvl2pPr marL="266700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2pPr>
      <a:lvl3pPr marL="5429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3pPr>
      <a:lvl4pPr marL="8096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Calibri" pitchFamily="34" charset="0"/>
        </a:defRPr>
      </a:lvl4pPr>
      <a:lvl5pPr marL="10763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Database Management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>
          <a:xfrm>
            <a:off x="540001" y="1545636"/>
            <a:ext cx="8064250" cy="541687"/>
          </a:xfrm>
        </p:spPr>
        <p:txBody>
          <a:bodyPr/>
          <a:lstStyle/>
          <a:p>
            <a:r>
              <a:rPr lang="de-DE" dirty="0" smtClean="0"/>
              <a:t> SQL </a:t>
            </a:r>
            <a:r>
              <a:rPr lang="de-DE" dirty="0" err="1" smtClean="0"/>
              <a:t>part</a:t>
            </a:r>
            <a:r>
              <a:rPr lang="de-DE" dirty="0" smtClean="0"/>
              <a:t> II - </a:t>
            </a:r>
            <a:r>
              <a:rPr lang="de-DE" dirty="0" err="1" smtClean="0"/>
              <a:t>Advanced</a:t>
            </a:r>
            <a:r>
              <a:rPr lang="de-DE" dirty="0" smtClean="0"/>
              <a:t> </a:t>
            </a:r>
            <a:r>
              <a:rPr lang="de-DE" dirty="0" smtClean="0"/>
              <a:t>SQL – </a:t>
            </a:r>
            <a:r>
              <a:rPr lang="de-DE" dirty="0" err="1" smtClean="0"/>
              <a:t>Joins</a:t>
            </a:r>
            <a:r>
              <a:rPr lang="de-DE" dirty="0" smtClean="0"/>
              <a:t> and </a:t>
            </a:r>
            <a:r>
              <a:rPr lang="de-DE" dirty="0" err="1" smtClean="0"/>
              <a:t>Subselects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Prof. Dr. Markus Grüne, FB03, Wirtschaftsinformatik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916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Subselects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800"/>
              </a:spcBef>
              <a:buClr>
                <a:srgbClr val="80BA24"/>
              </a:buClr>
              <a:buFont typeface="Wingdings" pitchFamily="2" charset="2"/>
              <a:buChar char="§"/>
            </a:pPr>
            <a:r>
              <a:rPr lang="de-DE" dirty="0" err="1" smtClean="0">
                <a:latin typeface="Arial" pitchFamily="34" charset="0"/>
                <a:cs typeface="Arial" pitchFamily="34" charset="0"/>
              </a:rPr>
              <a:t>Where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clause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may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contain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a SELECT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statement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. </a:t>
            </a:r>
            <a:endParaRPr lang="de-DE" dirty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buClr>
                <a:srgbClr val="80BA24"/>
              </a:buClr>
              <a:buFont typeface="Wingdings" pitchFamily="2" charset="2"/>
              <a:buChar char="§"/>
            </a:pP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Scalar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subselect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only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one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element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delivered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by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executing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where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clause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de-DE" sz="2000" dirty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buClr>
                <a:srgbClr val="80BA24"/>
              </a:buClr>
              <a:buFont typeface="Wingdings" pitchFamily="2" charset="2"/>
              <a:buChar char="§"/>
            </a:pPr>
            <a:r>
              <a:rPr lang="de-DE" sz="2000" dirty="0" smtClean="0">
                <a:latin typeface="Arial" pitchFamily="34" charset="0"/>
                <a:cs typeface="Arial" pitchFamily="34" charset="0"/>
              </a:rPr>
              <a:t>Set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as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result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of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subselect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test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IN and NOT </a:t>
            </a:r>
            <a:r>
              <a:rPr lang="de-DE" sz="2000" dirty="0">
                <a:latin typeface="Arial" pitchFamily="34" charset="0"/>
                <a:cs typeface="Arial" pitchFamily="34" charset="0"/>
              </a:rPr>
              <a:t>IN)</a:t>
            </a:r>
          </a:p>
          <a:p>
            <a:pPr marL="742950" lvl="1" indent="-285750">
              <a:buClr>
                <a:srgbClr val="80BA24"/>
              </a:buClr>
              <a:buFont typeface="Wingdings" pitchFamily="2" charset="2"/>
              <a:buChar char="§"/>
            </a:pPr>
            <a:r>
              <a:rPr lang="de-DE" sz="2000" dirty="0" smtClean="0">
                <a:solidFill>
                  <a:srgbClr val="2D8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EXISTS </a:t>
            </a:r>
            <a:r>
              <a:rPr lang="de-DE" sz="2000" dirty="0" err="1" smtClean="0">
                <a:solidFill>
                  <a:srgbClr val="2D8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sz="2000" dirty="0" smtClean="0">
                <a:solidFill>
                  <a:srgbClr val="2D8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</a:t>
            </a:r>
            <a:r>
              <a:rPr lang="de-DE" sz="2000" dirty="0">
                <a:solidFill>
                  <a:srgbClr val="2D8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EXISTS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can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be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used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for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checking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existence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of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element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742950" lvl="1" indent="-285750">
              <a:buClr>
                <a:srgbClr val="80BA24"/>
              </a:buClr>
              <a:buFont typeface="Wingdings" pitchFamily="2" charset="2"/>
              <a:buChar char="§"/>
            </a:pP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Correlated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subselect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if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subselect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is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related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with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outer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select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dirty="0" err="1" smtClean="0">
                <a:latin typeface="Arial" pitchFamily="34" charset="0"/>
                <a:cs typeface="Arial" pitchFamily="34" charset="0"/>
              </a:rPr>
              <a:t>statement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. </a:t>
            </a:r>
            <a:endParaRPr lang="de-DE" dirty="0">
              <a:solidFill>
                <a:srgbClr val="2D89CC"/>
              </a:solidFill>
              <a:latin typeface="Arial" pitchFamily="34" charset="0"/>
              <a:cs typeface="Arial" pitchFamily="34" charset="0"/>
            </a:endParaRPr>
          </a:p>
          <a:p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481459" y="1167594"/>
            <a:ext cx="8334672" cy="2946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ts val="800"/>
              </a:spcBef>
              <a:buClr>
                <a:srgbClr val="80BA24"/>
              </a:buClr>
              <a:buFont typeface="Wingdings" pitchFamily="2" charset="2"/>
              <a:buChar char="§"/>
            </a:pPr>
            <a:endParaRPr lang="de-D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ußzeilenplatzhalter 4"/>
          <p:cNvSpPr txBox="1">
            <a:spLocks/>
          </p:cNvSpPr>
          <p:nvPr/>
        </p:nvSpPr>
        <p:spPr>
          <a:xfrm>
            <a:off x="5436096" y="4959833"/>
            <a:ext cx="1800000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Prof. Dr. Markus Grüne</a:t>
            </a:r>
            <a:endParaRPr lang="de-DE"/>
          </a:p>
        </p:txBody>
      </p:sp>
      <p:sp>
        <p:nvSpPr>
          <p:cNvPr id="9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10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060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001" y="123478"/>
            <a:ext cx="8225516" cy="620092"/>
          </a:xfrm>
        </p:spPr>
        <p:txBody>
          <a:bodyPr/>
          <a:lstStyle/>
          <a:p>
            <a:r>
              <a:rPr lang="de-DE" dirty="0" err="1" smtClean="0"/>
              <a:t>Subselects</a:t>
            </a:r>
            <a:r>
              <a:rPr lang="de-DE" dirty="0" smtClean="0"/>
              <a:t> (German)</a:t>
            </a:r>
            <a:endParaRPr lang="de-DE" dirty="0" smtClean="0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716802" y="1275606"/>
            <a:ext cx="7677400" cy="1323439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2000" dirty="0">
                <a:latin typeface="Courier New" pitchFamily="49" charset="0"/>
              </a:rPr>
              <a:t>SELECT </a:t>
            </a:r>
            <a:r>
              <a:rPr lang="de-DE" sz="2000" dirty="0" err="1">
                <a:latin typeface="Courier New" pitchFamily="49" charset="0"/>
              </a:rPr>
              <a:t>bezeichnung</a:t>
            </a:r>
            <a:endParaRPr lang="de-DE" sz="2000" dirty="0">
              <a:latin typeface="Courier New" pitchFamily="49" charset="0"/>
            </a:endParaRPr>
          </a:p>
          <a:p>
            <a:r>
              <a:rPr lang="de-DE" sz="2000" dirty="0">
                <a:latin typeface="Courier New" pitchFamily="49" charset="0"/>
              </a:rPr>
              <a:t>FROM  klasse k</a:t>
            </a:r>
          </a:p>
          <a:p>
            <a:r>
              <a:rPr lang="de-DE" sz="2000" dirty="0">
                <a:latin typeface="Courier New" pitchFamily="49" charset="0"/>
              </a:rPr>
              <a:t>WHERE NOT EXISTS</a:t>
            </a:r>
          </a:p>
          <a:p>
            <a:r>
              <a:rPr lang="de-DE" sz="2000" dirty="0">
                <a:latin typeface="Courier New" pitchFamily="49" charset="0"/>
              </a:rPr>
              <a:t>   (SELECT * FROM </a:t>
            </a:r>
            <a:r>
              <a:rPr lang="de-DE" sz="2000" dirty="0" err="1">
                <a:latin typeface="Courier New" pitchFamily="49" charset="0"/>
              </a:rPr>
              <a:t>klausur</a:t>
            </a:r>
            <a:r>
              <a:rPr lang="de-DE" sz="2000" dirty="0">
                <a:latin typeface="Courier New" pitchFamily="49" charset="0"/>
              </a:rPr>
              <a:t> </a:t>
            </a:r>
            <a:r>
              <a:rPr lang="de-DE" sz="2000" dirty="0" err="1">
                <a:latin typeface="Courier New" pitchFamily="49" charset="0"/>
              </a:rPr>
              <a:t>kl</a:t>
            </a:r>
            <a:r>
              <a:rPr lang="de-DE" sz="2000" dirty="0">
                <a:latin typeface="Courier New" pitchFamily="49" charset="0"/>
              </a:rPr>
              <a:t> WHERE k.knr=kl.knr)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52381" y="987885"/>
            <a:ext cx="3357009" cy="3462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de-DE"/>
            </a:defPPr>
            <a:lvl1pPr marL="342900" indent="-342900">
              <a:spcBef>
                <a:spcPts val="800"/>
              </a:spcBef>
              <a:buClr>
                <a:srgbClr val="80BA24"/>
              </a:buClr>
              <a:buFont typeface="Wingdings" pitchFamily="2" charset="2"/>
              <a:buChar char="§"/>
              <a:defRPr>
                <a:latin typeface="Arial" pitchFamily="34" charset="0"/>
                <a:cs typeface="Arial" pitchFamily="34" charset="0"/>
              </a:defRPr>
            </a:lvl1pPr>
            <a:lvl2pPr marL="742950" lvl="1" indent="-285750">
              <a:spcBef>
                <a:spcPct val="20000"/>
              </a:spcBef>
              <a:buClr>
                <a:srgbClr val="80BA24"/>
              </a:buClr>
              <a:buFont typeface="Wingdings" pitchFamily="2" charset="2"/>
              <a:buChar char="§"/>
              <a:defRPr sz="2000">
                <a:latin typeface="Arial" pitchFamily="34" charset="0"/>
                <a:cs typeface="Arial" pitchFamily="34" charset="0"/>
              </a:defRPr>
            </a:lvl2pPr>
          </a:lstStyle>
          <a:p>
            <a:r>
              <a:rPr lang="de-DE" dirty="0"/>
              <a:t>Klasse ohne Klausur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742452" y="3057805"/>
            <a:ext cx="7725192" cy="163121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itchFamily="49" charset="0"/>
              </a:rPr>
              <a:t>SELECT *</a:t>
            </a:r>
          </a:p>
          <a:p>
            <a:r>
              <a:rPr lang="en-US" sz="2000" dirty="0">
                <a:latin typeface="Courier New" pitchFamily="49" charset="0"/>
              </a:rPr>
              <a:t>FROM  </a:t>
            </a:r>
            <a:r>
              <a:rPr lang="en-US" sz="2000" dirty="0" err="1">
                <a:latin typeface="Courier New" pitchFamily="49" charset="0"/>
              </a:rPr>
              <a:t>unterricht</a:t>
            </a:r>
            <a:r>
              <a:rPr lang="en-US" sz="2000" dirty="0">
                <a:latin typeface="Courier New" pitchFamily="49" charset="0"/>
              </a:rPr>
              <a:t> u</a:t>
            </a:r>
          </a:p>
          <a:p>
            <a:r>
              <a:rPr lang="en-US" sz="2000" dirty="0">
                <a:latin typeface="Courier New" pitchFamily="49" charset="0"/>
              </a:rPr>
              <a:t>WHERE </a:t>
            </a:r>
            <a:r>
              <a:rPr lang="en-US" sz="2000" dirty="0" err="1">
                <a:latin typeface="Courier New" pitchFamily="49" charset="0"/>
              </a:rPr>
              <a:t>pnr</a:t>
            </a:r>
            <a:r>
              <a:rPr lang="en-US" sz="2000" dirty="0">
                <a:latin typeface="Courier New" pitchFamily="49" charset="0"/>
              </a:rPr>
              <a:t> = (SELECT </a:t>
            </a:r>
            <a:r>
              <a:rPr lang="en-US" sz="2000" dirty="0" err="1">
                <a:latin typeface="Courier New" pitchFamily="49" charset="0"/>
              </a:rPr>
              <a:t>klassenlehrer</a:t>
            </a:r>
            <a:endParaRPr lang="en-US" sz="2000" dirty="0">
              <a:latin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</a:rPr>
              <a:t>                               FROM </a:t>
            </a:r>
            <a:r>
              <a:rPr lang="en-US" sz="2000" dirty="0" err="1">
                <a:latin typeface="Courier New" pitchFamily="49" charset="0"/>
              </a:rPr>
              <a:t>klasse</a:t>
            </a:r>
            <a:r>
              <a:rPr lang="en-US" sz="2000" dirty="0">
                <a:latin typeface="Courier New" pitchFamily="49" charset="0"/>
              </a:rPr>
              <a:t> k</a:t>
            </a:r>
          </a:p>
          <a:p>
            <a:r>
              <a:rPr lang="en-US" sz="2000" dirty="0">
                <a:latin typeface="Courier New" pitchFamily="49" charset="0"/>
              </a:rPr>
              <a:t>                               WHERE u.knr=k.knr)</a:t>
            </a:r>
            <a:endParaRPr lang="de-DE" sz="2000" dirty="0">
              <a:latin typeface="Courier New" pitchFamily="49" charset="0"/>
            </a:endParaRP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671513" y="2625756"/>
            <a:ext cx="4589718" cy="3462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de-DE"/>
            </a:defPPr>
            <a:lvl1pPr marL="342900" indent="-342900">
              <a:spcBef>
                <a:spcPts val="800"/>
              </a:spcBef>
              <a:buClr>
                <a:srgbClr val="80BA24"/>
              </a:buClr>
              <a:buFont typeface="Wingdings" pitchFamily="2" charset="2"/>
              <a:buChar char="§"/>
              <a:defRPr>
                <a:latin typeface="Arial" pitchFamily="34" charset="0"/>
                <a:cs typeface="Arial" pitchFamily="34" charset="0"/>
              </a:defRPr>
            </a:lvl1pPr>
            <a:lvl2pPr marL="742950" lvl="1" indent="-285750">
              <a:spcBef>
                <a:spcPct val="20000"/>
              </a:spcBef>
              <a:buClr>
                <a:srgbClr val="80BA24"/>
              </a:buClr>
              <a:buFont typeface="Wingdings" pitchFamily="2" charset="2"/>
              <a:buChar char="§"/>
              <a:defRPr sz="2000">
                <a:latin typeface="Arial" pitchFamily="34" charset="0"/>
                <a:cs typeface="Arial" pitchFamily="34" charset="0"/>
              </a:defRPr>
            </a:lvl2pPr>
          </a:lstStyle>
          <a:p>
            <a:r>
              <a:rPr lang="de-DE" dirty="0"/>
              <a:t>Unterricht beim Klassenlehrer</a:t>
            </a:r>
          </a:p>
        </p:txBody>
      </p:sp>
      <p:sp>
        <p:nvSpPr>
          <p:cNvPr id="10" name="Fußzeilenplatzhalter 4"/>
          <p:cNvSpPr txBox="1">
            <a:spLocks/>
          </p:cNvSpPr>
          <p:nvPr/>
        </p:nvSpPr>
        <p:spPr>
          <a:xfrm>
            <a:off x="5436096" y="4959833"/>
            <a:ext cx="1800000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Prof. Dr. Markus Grüne</a:t>
            </a:r>
            <a:endParaRPr lang="de-DE"/>
          </a:p>
        </p:txBody>
      </p:sp>
      <p:sp>
        <p:nvSpPr>
          <p:cNvPr id="11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11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225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Durchschnitt und Differenz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 smtClean="0"/>
              <a:t>Beide Operatoren stehen in der </a:t>
            </a:r>
            <a:r>
              <a:rPr lang="de-DE" dirty="0" err="1" smtClean="0"/>
              <a:t>Relationenalgebra</a:t>
            </a:r>
            <a:r>
              <a:rPr lang="de-DE" dirty="0" smtClean="0"/>
              <a:t> zur Verfügung. </a:t>
            </a:r>
          </a:p>
          <a:p>
            <a:pPr>
              <a:lnSpc>
                <a:spcPct val="90000"/>
              </a:lnSpc>
            </a:pPr>
            <a:r>
              <a:rPr lang="de-DE" dirty="0" smtClean="0"/>
              <a:t>Allerdings gibt es dafür keine eigenen SQL-Konstrukte. Sie können aber mit Hilfe von Union und </a:t>
            </a:r>
            <a:r>
              <a:rPr lang="de-DE" dirty="0" err="1" smtClean="0"/>
              <a:t>Subselects</a:t>
            </a:r>
            <a:r>
              <a:rPr lang="de-DE" dirty="0" smtClean="0"/>
              <a:t> zusammengesetzt werden.</a:t>
            </a:r>
            <a:endParaRPr lang="de-DE" dirty="0"/>
          </a:p>
          <a:p>
            <a:pPr>
              <a:lnSpc>
                <a:spcPct val="90000"/>
              </a:lnSpc>
            </a:pPr>
            <a:r>
              <a:rPr lang="de-DE" dirty="0" smtClean="0"/>
              <a:t>Schreibweise/Symbol: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dirty="0" smtClean="0"/>
              <a:t>			R-S 	Differenz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de-DE" dirty="0" smtClean="0"/>
              <a:t>			R</a:t>
            </a:r>
            <a:r>
              <a:rPr lang="de-DE" dirty="0" smtClean="0">
                <a:sym typeface="Symbol" pitchFamily="18" charset="2"/>
              </a:rPr>
              <a:t>S	Durchschnitt</a:t>
            </a:r>
          </a:p>
          <a:p>
            <a:pPr>
              <a:lnSpc>
                <a:spcPct val="90000"/>
              </a:lnSpc>
            </a:pPr>
            <a:r>
              <a:rPr lang="de-DE" dirty="0" smtClean="0"/>
              <a:t>Die Symbole entsprechen den Symbolen der Mengenlehre.				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043609" y="3963243"/>
            <a:ext cx="7146508" cy="707886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dirty="0">
                <a:solidFill>
                  <a:srgbClr val="2D89CC"/>
                </a:solidFill>
                <a:latin typeface="Tahoma" pitchFamily="34" charset="0"/>
              </a:rPr>
              <a:t>Beide Operatoren gehören zwar zum SQL-Standard, sind aber</a:t>
            </a:r>
          </a:p>
          <a:p>
            <a:r>
              <a:rPr lang="de-DE" sz="2000" dirty="0">
                <a:solidFill>
                  <a:srgbClr val="2D89CC"/>
                </a:solidFill>
                <a:latin typeface="Tahoma" pitchFamily="34" charset="0"/>
              </a:rPr>
              <a:t>in den gängigen Systemen (noch?) nicht implementiert.</a:t>
            </a:r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5436096" y="4959833"/>
            <a:ext cx="1800000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Prof. Dr. Markus Grüne</a:t>
            </a:r>
            <a:endParaRPr lang="de-DE"/>
          </a:p>
        </p:txBody>
      </p:sp>
      <p:sp>
        <p:nvSpPr>
          <p:cNvPr id="8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12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074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Intersection</a:t>
            </a:r>
            <a:endParaRPr lang="de-DE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 smtClean="0"/>
              <a:t>The </a:t>
            </a:r>
            <a:r>
              <a:rPr lang="de-DE" dirty="0" err="1" smtClean="0"/>
              <a:t>standard</a:t>
            </a:r>
            <a:r>
              <a:rPr lang="de-DE" dirty="0" smtClean="0"/>
              <a:t> SQL </a:t>
            </a:r>
            <a:r>
              <a:rPr lang="de-DE" dirty="0" err="1" smtClean="0"/>
              <a:t>statement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INTERSECT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work</a:t>
            </a:r>
            <a:r>
              <a:rPr lang="de-DE" dirty="0" smtClean="0"/>
              <a:t> in MySQL</a:t>
            </a:r>
            <a:endParaRPr lang="de-DE" dirty="0"/>
          </a:p>
          <a:p>
            <a:pPr>
              <a:lnSpc>
                <a:spcPct val="90000"/>
              </a:lnSpc>
            </a:pP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approximated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EXISTS </a:t>
            </a:r>
            <a:r>
              <a:rPr lang="de-DE" dirty="0" err="1" smtClean="0"/>
              <a:t>or</a:t>
            </a:r>
            <a:r>
              <a:rPr lang="de-DE" dirty="0" smtClean="0"/>
              <a:t> IN </a:t>
            </a:r>
            <a:r>
              <a:rPr lang="de-DE" dirty="0" err="1" smtClean="0"/>
              <a:t>as</a:t>
            </a:r>
            <a:r>
              <a:rPr lang="de-DE" dirty="0" smtClean="0"/>
              <a:t> per the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09750" y="2546194"/>
            <a:ext cx="4324027" cy="193899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2000" dirty="0">
                <a:latin typeface="Courier New" pitchFamily="49" charset="0"/>
              </a:rPr>
              <a:t>SELECT T.KEY,T.* </a:t>
            </a:r>
          </a:p>
          <a:p>
            <a:r>
              <a:rPr lang="de-DE" sz="2000" dirty="0">
                <a:latin typeface="Courier New" pitchFamily="49" charset="0"/>
              </a:rPr>
              <a:t>FROM T</a:t>
            </a:r>
          </a:p>
          <a:p>
            <a:r>
              <a:rPr lang="de-DE" sz="2000" b="1" dirty="0">
                <a:latin typeface="Courier New" pitchFamily="49" charset="0"/>
              </a:rPr>
              <a:t>WHERE EXISTS</a:t>
            </a:r>
          </a:p>
          <a:p>
            <a:r>
              <a:rPr lang="de-DE" sz="2000" b="1" dirty="0">
                <a:latin typeface="Courier New" pitchFamily="49" charset="0"/>
              </a:rPr>
              <a:t>      (SELECT *</a:t>
            </a:r>
          </a:p>
          <a:p>
            <a:r>
              <a:rPr lang="de-DE" sz="2000" b="1" dirty="0">
                <a:latin typeface="Courier New" pitchFamily="49" charset="0"/>
              </a:rPr>
              <a:t>         FROM U</a:t>
            </a:r>
          </a:p>
          <a:p>
            <a:r>
              <a:rPr lang="de-DE" sz="2000" b="1" dirty="0">
                <a:latin typeface="Courier New" pitchFamily="49" charset="0"/>
              </a:rPr>
              <a:t>        WHERE U.KEY=T.KEY)</a:t>
            </a:r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5583239" y="2567269"/>
            <a:ext cx="3279775" cy="163121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2000" dirty="0">
                <a:latin typeface="Courier New" pitchFamily="49" charset="0"/>
              </a:rPr>
              <a:t>SELECT T.KEY,T.* </a:t>
            </a:r>
          </a:p>
          <a:p>
            <a:r>
              <a:rPr lang="de-DE" sz="2000" dirty="0">
                <a:latin typeface="Courier New" pitchFamily="49" charset="0"/>
              </a:rPr>
              <a:t>FROM T</a:t>
            </a:r>
          </a:p>
          <a:p>
            <a:r>
              <a:rPr lang="de-DE" sz="2000" b="1" dirty="0">
                <a:latin typeface="Courier New" pitchFamily="49" charset="0"/>
              </a:rPr>
              <a:t>WHERE </a:t>
            </a:r>
            <a:r>
              <a:rPr lang="de-DE" sz="2000" b="1" dirty="0" err="1">
                <a:latin typeface="Courier New" pitchFamily="49" charset="0"/>
              </a:rPr>
              <a:t>T.Key</a:t>
            </a:r>
            <a:r>
              <a:rPr lang="de-DE" sz="2000" b="1" dirty="0">
                <a:latin typeface="Courier New" pitchFamily="49" charset="0"/>
              </a:rPr>
              <a:t> IN</a:t>
            </a:r>
          </a:p>
          <a:p>
            <a:r>
              <a:rPr lang="de-DE" sz="2000" b="1" dirty="0">
                <a:latin typeface="Courier New" pitchFamily="49" charset="0"/>
              </a:rPr>
              <a:t>      (SELECT </a:t>
            </a:r>
            <a:r>
              <a:rPr lang="de-DE" sz="2000" b="1" dirty="0" err="1">
                <a:latin typeface="Courier New" pitchFamily="49" charset="0"/>
              </a:rPr>
              <a:t>U.Key</a:t>
            </a:r>
            <a:endParaRPr lang="de-DE" sz="2000" b="1" dirty="0">
              <a:latin typeface="Courier New" pitchFamily="49" charset="0"/>
            </a:endParaRPr>
          </a:p>
          <a:p>
            <a:r>
              <a:rPr lang="de-DE" sz="2000" b="1" dirty="0">
                <a:latin typeface="Courier New" pitchFamily="49" charset="0"/>
              </a:rPr>
              <a:t>         FROM U)</a:t>
            </a:r>
          </a:p>
        </p:txBody>
      </p:sp>
      <p:sp>
        <p:nvSpPr>
          <p:cNvPr id="21510" name="Text Box 7"/>
          <p:cNvSpPr txBox="1">
            <a:spLocks noChangeArrowheads="1"/>
          </p:cNvSpPr>
          <p:nvPr/>
        </p:nvSpPr>
        <p:spPr bwMode="auto">
          <a:xfrm>
            <a:off x="1835696" y="4403888"/>
            <a:ext cx="13183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dirty="0" err="1" smtClean="0">
                <a:solidFill>
                  <a:srgbClr val="2D89CC"/>
                </a:solidFill>
                <a:latin typeface="Tahoma" pitchFamily="34" charset="0"/>
              </a:rPr>
              <a:t>correlated</a:t>
            </a:r>
            <a:endParaRPr lang="de-DE" sz="2000" dirty="0">
              <a:solidFill>
                <a:srgbClr val="2D89CC"/>
              </a:solidFill>
              <a:latin typeface="Tahoma" pitchFamily="34" charset="0"/>
            </a:endParaRPr>
          </a:p>
        </p:txBody>
      </p:sp>
      <p:sp>
        <p:nvSpPr>
          <p:cNvPr id="21511" name="Text Box 8"/>
          <p:cNvSpPr txBox="1">
            <a:spLocks noChangeArrowheads="1"/>
          </p:cNvSpPr>
          <p:nvPr/>
        </p:nvSpPr>
        <p:spPr bwMode="auto">
          <a:xfrm>
            <a:off x="6660232" y="4191931"/>
            <a:ext cx="16036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dirty="0" err="1" smtClean="0">
                <a:solidFill>
                  <a:srgbClr val="2D89CC"/>
                </a:solidFill>
                <a:latin typeface="Tahoma" pitchFamily="34" charset="0"/>
              </a:rPr>
              <a:t>uncorrelated</a:t>
            </a:r>
            <a:endParaRPr lang="de-DE" sz="2000" dirty="0">
              <a:solidFill>
                <a:srgbClr val="2D89CC"/>
              </a:solidFill>
              <a:latin typeface="Tahoma" pitchFamily="34" charset="0"/>
            </a:endParaRPr>
          </a:p>
        </p:txBody>
      </p:sp>
      <p:sp>
        <p:nvSpPr>
          <p:cNvPr id="21512" name="Line 9"/>
          <p:cNvSpPr>
            <a:spLocks noChangeShapeType="1"/>
          </p:cNvSpPr>
          <p:nvPr/>
        </p:nvSpPr>
        <p:spPr bwMode="auto">
          <a:xfrm flipH="1" flipV="1">
            <a:off x="2693403" y="2759331"/>
            <a:ext cx="1014500" cy="101999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 sz="4000"/>
          </a:p>
        </p:txBody>
      </p:sp>
      <p:sp>
        <p:nvSpPr>
          <p:cNvPr id="11" name="Fußzeilenplatzhalter 4"/>
          <p:cNvSpPr txBox="1">
            <a:spLocks/>
          </p:cNvSpPr>
          <p:nvPr/>
        </p:nvSpPr>
        <p:spPr>
          <a:xfrm>
            <a:off x="5436096" y="4959833"/>
            <a:ext cx="1800000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Prof. Dr. Markus Grüne</a:t>
            </a:r>
            <a:endParaRPr lang="de-DE"/>
          </a:p>
        </p:txBody>
      </p:sp>
      <p:sp>
        <p:nvSpPr>
          <p:cNvPr id="12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13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512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Difference</a:t>
            </a:r>
            <a:r>
              <a:rPr lang="de-DE" dirty="0" smtClean="0"/>
              <a:t> in MySQL (MINUS in </a:t>
            </a:r>
            <a:r>
              <a:rPr lang="de-DE" dirty="0" err="1" smtClean="0"/>
              <a:t>standard</a:t>
            </a:r>
            <a:r>
              <a:rPr lang="de-DE" dirty="0" smtClean="0"/>
              <a:t> SQL)</a:t>
            </a:r>
            <a:endParaRPr lang="de-DE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 smtClean="0"/>
              <a:t>.</a:t>
            </a:r>
            <a:endParaRPr lang="de-DE" dirty="0" smtClean="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57200" y="2756320"/>
            <a:ext cx="4176712" cy="193899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2000" dirty="0">
                <a:latin typeface="Courier New" pitchFamily="49" charset="0"/>
              </a:rPr>
              <a:t>SELECT T.KEY,T.* </a:t>
            </a:r>
          </a:p>
          <a:p>
            <a:r>
              <a:rPr lang="de-DE" sz="2000" dirty="0">
                <a:latin typeface="Courier New" pitchFamily="49" charset="0"/>
              </a:rPr>
              <a:t>FROM T</a:t>
            </a:r>
          </a:p>
          <a:p>
            <a:r>
              <a:rPr lang="de-DE" sz="2000" b="1" dirty="0">
                <a:latin typeface="Courier New" pitchFamily="49" charset="0"/>
              </a:rPr>
              <a:t>WHERE NOT EXISTS</a:t>
            </a:r>
          </a:p>
          <a:p>
            <a:r>
              <a:rPr lang="de-DE" sz="2000" b="1" dirty="0">
                <a:latin typeface="Courier New" pitchFamily="49" charset="0"/>
              </a:rPr>
              <a:t>      (SELECT *</a:t>
            </a:r>
          </a:p>
          <a:p>
            <a:r>
              <a:rPr lang="de-DE" sz="2000" b="1" dirty="0">
                <a:latin typeface="Courier New" pitchFamily="49" charset="0"/>
              </a:rPr>
              <a:t>         FROM U</a:t>
            </a:r>
          </a:p>
          <a:p>
            <a:r>
              <a:rPr lang="de-DE" sz="2000" b="1" dirty="0">
                <a:latin typeface="Courier New" pitchFamily="49" charset="0"/>
              </a:rPr>
              <a:t>        WHERE U.KEY=T.KEY)</a:t>
            </a: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5066351" y="2829057"/>
            <a:ext cx="3240088" cy="163121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2000" dirty="0">
                <a:latin typeface="Courier New" pitchFamily="49" charset="0"/>
              </a:rPr>
              <a:t>SELECT T.KEY,T.* </a:t>
            </a:r>
          </a:p>
          <a:p>
            <a:r>
              <a:rPr lang="de-DE" sz="2000" dirty="0">
                <a:latin typeface="Courier New" pitchFamily="49" charset="0"/>
              </a:rPr>
              <a:t>FROM T</a:t>
            </a:r>
          </a:p>
          <a:p>
            <a:r>
              <a:rPr lang="de-DE" sz="2000" b="1" dirty="0">
                <a:latin typeface="Courier New" pitchFamily="49" charset="0"/>
              </a:rPr>
              <a:t>WHERE </a:t>
            </a:r>
            <a:r>
              <a:rPr lang="de-DE" sz="2000" b="1" dirty="0" err="1">
                <a:latin typeface="Courier New" pitchFamily="49" charset="0"/>
              </a:rPr>
              <a:t>T.Key</a:t>
            </a:r>
            <a:r>
              <a:rPr lang="de-DE" sz="2000" b="1" dirty="0">
                <a:latin typeface="Courier New" pitchFamily="49" charset="0"/>
              </a:rPr>
              <a:t> NOT IN</a:t>
            </a:r>
          </a:p>
          <a:p>
            <a:r>
              <a:rPr lang="de-DE" sz="2000" b="1" dirty="0">
                <a:latin typeface="Courier New" pitchFamily="49" charset="0"/>
              </a:rPr>
              <a:t>      (SELECT </a:t>
            </a:r>
            <a:r>
              <a:rPr lang="de-DE" sz="2000" b="1" dirty="0" err="1">
                <a:latin typeface="Courier New" pitchFamily="49" charset="0"/>
              </a:rPr>
              <a:t>U.Key</a:t>
            </a:r>
            <a:endParaRPr lang="de-DE" sz="2000" b="1" dirty="0">
              <a:latin typeface="Courier New" pitchFamily="49" charset="0"/>
            </a:endParaRPr>
          </a:p>
          <a:p>
            <a:r>
              <a:rPr lang="de-DE" sz="2000" b="1" dirty="0">
                <a:latin typeface="Courier New" pitchFamily="49" charset="0"/>
              </a:rPr>
              <a:t>         FROM U)</a:t>
            </a: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1607261" y="2283718"/>
            <a:ext cx="13183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dirty="0" err="1" smtClean="0">
                <a:solidFill>
                  <a:srgbClr val="2D89CC"/>
                </a:solidFill>
                <a:latin typeface="Tahoma" pitchFamily="34" charset="0"/>
              </a:rPr>
              <a:t>correlated</a:t>
            </a:r>
            <a:endParaRPr lang="de-DE" sz="2000" dirty="0">
              <a:solidFill>
                <a:srgbClr val="2D89CC"/>
              </a:solidFill>
              <a:latin typeface="Tahoma" pitchFamily="34" charset="0"/>
            </a:endParaRPr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6300193" y="2315656"/>
            <a:ext cx="16036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dirty="0" err="1" smtClean="0">
                <a:solidFill>
                  <a:srgbClr val="2D89CC"/>
                </a:solidFill>
                <a:latin typeface="Tahoma" pitchFamily="34" charset="0"/>
              </a:rPr>
              <a:t>uncorrelated</a:t>
            </a:r>
            <a:endParaRPr lang="de-DE" sz="2000" dirty="0">
              <a:solidFill>
                <a:srgbClr val="2D89CC"/>
              </a:solidFill>
              <a:latin typeface="Tahoma" pitchFamily="34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 flipV="1">
            <a:off x="2627784" y="2966651"/>
            <a:ext cx="1014500" cy="101999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 sz="4000"/>
          </a:p>
        </p:txBody>
      </p:sp>
      <p:sp>
        <p:nvSpPr>
          <p:cNvPr id="11" name="Fußzeilenplatzhalter 4"/>
          <p:cNvSpPr txBox="1">
            <a:spLocks/>
          </p:cNvSpPr>
          <p:nvPr/>
        </p:nvSpPr>
        <p:spPr>
          <a:xfrm>
            <a:off x="5436096" y="4959833"/>
            <a:ext cx="1800000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Prof. Dr. Markus Grüne</a:t>
            </a:r>
            <a:endParaRPr lang="de-DE"/>
          </a:p>
        </p:txBody>
      </p:sp>
      <p:sp>
        <p:nvSpPr>
          <p:cNvPr id="12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14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103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Statistics</a:t>
            </a:r>
            <a:endParaRPr lang="de-DE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sum</a:t>
            </a:r>
            <a:r>
              <a:rPr lang="de-DE" dirty="0"/>
              <a:t>, </a:t>
            </a:r>
            <a:r>
              <a:rPr lang="de-DE" dirty="0" err="1"/>
              <a:t>max</a:t>
            </a:r>
            <a:r>
              <a:rPr lang="de-DE" dirty="0"/>
              <a:t>, min, </a:t>
            </a:r>
            <a:r>
              <a:rPr lang="de-DE" dirty="0" err="1"/>
              <a:t>avg</a:t>
            </a:r>
            <a:endParaRPr lang="de-DE" dirty="0"/>
          </a:p>
          <a:p>
            <a:r>
              <a:rPr lang="de-DE" dirty="0" err="1" smtClean="0"/>
              <a:t>Counting</a:t>
            </a:r>
            <a:r>
              <a:rPr lang="de-DE" dirty="0" smtClean="0"/>
              <a:t> </a:t>
            </a:r>
            <a:r>
              <a:rPr lang="de-DE" dirty="0" err="1" smtClean="0"/>
              <a:t>rows</a:t>
            </a:r>
            <a:r>
              <a:rPr lang="de-DE" dirty="0" smtClean="0"/>
              <a:t>: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count</a:t>
            </a:r>
            <a:r>
              <a:rPr lang="de-DE" dirty="0"/>
              <a:t>(*)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39552" y="3077547"/>
            <a:ext cx="2997200" cy="64633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ourier New" pitchFamily="49" charset="0"/>
              </a:rPr>
              <a:t>SELECT MAX(</a:t>
            </a:r>
            <a:r>
              <a:rPr lang="de-DE" dirty="0" err="1">
                <a:latin typeface="Courier New" pitchFamily="49" charset="0"/>
              </a:rPr>
              <a:t>note</a:t>
            </a:r>
            <a:r>
              <a:rPr lang="de-DE" dirty="0">
                <a:latin typeface="Courier New" pitchFamily="49" charset="0"/>
              </a:rPr>
              <a:t>) </a:t>
            </a:r>
          </a:p>
          <a:p>
            <a:r>
              <a:rPr lang="de-DE" dirty="0">
                <a:latin typeface="Courier New" pitchFamily="49" charset="0"/>
              </a:rPr>
              <a:t>FROM </a:t>
            </a:r>
            <a:r>
              <a:rPr lang="de-DE" dirty="0" err="1">
                <a:latin typeface="Courier New" pitchFamily="49" charset="0"/>
              </a:rPr>
              <a:t>klausurnote</a:t>
            </a:r>
            <a:r>
              <a:rPr lang="de-DE" dirty="0">
                <a:latin typeface="Courier New" pitchFamily="49" charset="0"/>
              </a:rPr>
              <a:t>;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4267994" y="2949793"/>
            <a:ext cx="15590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dirty="0" err="1" smtClean="0">
                <a:latin typeface="Tahoma" pitchFamily="34" charset="0"/>
              </a:rPr>
              <a:t>Worst</a:t>
            </a:r>
            <a:r>
              <a:rPr lang="de-DE" sz="2000" dirty="0" smtClean="0">
                <a:latin typeface="Tahoma" pitchFamily="34" charset="0"/>
              </a:rPr>
              <a:t> grade</a:t>
            </a:r>
            <a:endParaRPr lang="de-DE" sz="2000" dirty="0">
              <a:latin typeface="Tahoma" pitchFamily="34" charset="0"/>
            </a:endParaRP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527793" y="3813889"/>
            <a:ext cx="2997200" cy="64633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latin typeface="Courier New" pitchFamily="49" charset="0"/>
              </a:rPr>
              <a:t>SELECT COUNT(*)</a:t>
            </a:r>
          </a:p>
          <a:p>
            <a:r>
              <a:rPr lang="de-DE" dirty="0">
                <a:latin typeface="Courier New" pitchFamily="49" charset="0"/>
              </a:rPr>
              <a:t>FROM </a:t>
            </a:r>
            <a:r>
              <a:rPr lang="de-DE" dirty="0" err="1">
                <a:latin typeface="Courier New" pitchFamily="49" charset="0"/>
              </a:rPr>
              <a:t>schueler</a:t>
            </a:r>
            <a:r>
              <a:rPr lang="de-DE" dirty="0">
                <a:latin typeface="Courier New" pitchFamily="49" charset="0"/>
              </a:rPr>
              <a:t>;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4267994" y="3928188"/>
            <a:ext cx="24256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dirty="0" err="1" smtClean="0">
                <a:latin typeface="Tahoma" pitchFamily="34" charset="0"/>
              </a:rPr>
              <a:t>Number</a:t>
            </a:r>
            <a:r>
              <a:rPr lang="de-DE" sz="2000" dirty="0" smtClean="0">
                <a:latin typeface="Tahoma" pitchFamily="34" charset="0"/>
              </a:rPr>
              <a:t> of </a:t>
            </a:r>
            <a:r>
              <a:rPr lang="de-DE" sz="2000" dirty="0" err="1" smtClean="0">
                <a:latin typeface="Tahoma" pitchFamily="34" charset="0"/>
              </a:rPr>
              <a:t>students</a:t>
            </a:r>
            <a:endParaRPr lang="de-DE" sz="2000" dirty="0">
              <a:latin typeface="Tahoma" pitchFamily="34" charset="0"/>
            </a:endParaRPr>
          </a:p>
        </p:txBody>
      </p:sp>
      <p:sp>
        <p:nvSpPr>
          <p:cNvPr id="10" name="Fußzeilenplatzhalter 4"/>
          <p:cNvSpPr txBox="1">
            <a:spLocks/>
          </p:cNvSpPr>
          <p:nvPr/>
        </p:nvSpPr>
        <p:spPr>
          <a:xfrm>
            <a:off x="5436096" y="4959833"/>
            <a:ext cx="1800000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Prof. Dr. Markus Grüne</a:t>
            </a:r>
            <a:endParaRPr lang="de-DE"/>
          </a:p>
        </p:txBody>
      </p:sp>
      <p:sp>
        <p:nvSpPr>
          <p:cNvPr id="11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15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205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Count and </a:t>
            </a:r>
            <a:r>
              <a:rPr lang="de-DE" dirty="0" err="1" smtClean="0"/>
              <a:t>count</a:t>
            </a:r>
            <a:r>
              <a:rPr lang="de-DE" dirty="0" smtClean="0"/>
              <a:t> </a:t>
            </a:r>
            <a:r>
              <a:rPr lang="de-DE" dirty="0" err="1" smtClean="0"/>
              <a:t>distinct</a:t>
            </a:r>
            <a:endParaRPr lang="de-DE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de-DE" dirty="0" smtClean="0"/>
              <a:t>Count </a:t>
            </a:r>
            <a:r>
              <a:rPr lang="de-DE" dirty="0" err="1" smtClean="0"/>
              <a:t>distinct</a:t>
            </a:r>
            <a:r>
              <a:rPr lang="de-DE" dirty="0" smtClean="0"/>
              <a:t> </a:t>
            </a:r>
            <a:r>
              <a:rPr lang="de-DE" dirty="0" err="1" smtClean="0"/>
              <a:t>eliminates</a:t>
            </a:r>
            <a:r>
              <a:rPr lang="de-DE" dirty="0" smtClean="0"/>
              <a:t> redundant </a:t>
            </a:r>
            <a:r>
              <a:rPr lang="de-DE" dirty="0" err="1" smtClean="0"/>
              <a:t>entries</a:t>
            </a:r>
            <a:r>
              <a:rPr lang="de-DE" dirty="0" smtClean="0"/>
              <a:t> in the </a:t>
            </a:r>
            <a:r>
              <a:rPr lang="de-DE" dirty="0" err="1" smtClean="0"/>
              <a:t>resulting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. </a:t>
            </a:r>
            <a:endParaRPr lang="de-DE" dirty="0" smtClean="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4211961" y="3273828"/>
            <a:ext cx="4295775" cy="70788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2000" dirty="0">
                <a:latin typeface="Courier New" pitchFamily="49" charset="0"/>
              </a:rPr>
              <a:t>SELECT COUNT(DISTINCT </a:t>
            </a:r>
            <a:r>
              <a:rPr lang="de-DE" sz="2000" dirty="0" err="1">
                <a:latin typeface="Courier New" pitchFamily="49" charset="0"/>
              </a:rPr>
              <a:t>knr</a:t>
            </a:r>
            <a:r>
              <a:rPr lang="de-DE" sz="2000" dirty="0">
                <a:latin typeface="Courier New" pitchFamily="49" charset="0"/>
              </a:rPr>
              <a:t>)</a:t>
            </a:r>
          </a:p>
          <a:p>
            <a:r>
              <a:rPr lang="de-DE" sz="2000" dirty="0">
                <a:latin typeface="Courier New" pitchFamily="49" charset="0"/>
              </a:rPr>
              <a:t>FROM </a:t>
            </a:r>
            <a:r>
              <a:rPr lang="de-DE" sz="2000" dirty="0" err="1">
                <a:latin typeface="Courier New" pitchFamily="49" charset="0"/>
              </a:rPr>
              <a:t>schueler</a:t>
            </a:r>
            <a:r>
              <a:rPr lang="de-DE" sz="2000" dirty="0">
                <a:latin typeface="Courier New" pitchFamily="49" charset="0"/>
              </a:rPr>
              <a:t>;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827584" y="3273828"/>
            <a:ext cx="2997200" cy="707886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2000" dirty="0">
                <a:latin typeface="Courier New" pitchFamily="49" charset="0"/>
              </a:rPr>
              <a:t>SELECT COUNT(</a:t>
            </a:r>
            <a:r>
              <a:rPr lang="de-DE" sz="2000" dirty="0" err="1">
                <a:latin typeface="Courier New" pitchFamily="49" charset="0"/>
              </a:rPr>
              <a:t>knr</a:t>
            </a:r>
            <a:r>
              <a:rPr lang="de-DE" sz="2000" dirty="0">
                <a:latin typeface="Courier New" pitchFamily="49" charset="0"/>
              </a:rPr>
              <a:t>)</a:t>
            </a:r>
          </a:p>
          <a:p>
            <a:r>
              <a:rPr lang="de-DE" sz="2000" dirty="0">
                <a:latin typeface="Courier New" pitchFamily="49" charset="0"/>
              </a:rPr>
              <a:t>FROM </a:t>
            </a:r>
            <a:r>
              <a:rPr lang="de-DE" sz="2000" dirty="0" err="1">
                <a:latin typeface="Courier New" pitchFamily="49" charset="0"/>
              </a:rPr>
              <a:t>schueler</a:t>
            </a:r>
            <a:r>
              <a:rPr lang="de-DE" sz="2000" dirty="0">
                <a:latin typeface="Courier New" pitchFamily="49" charset="0"/>
              </a:rPr>
              <a:t>;</a:t>
            </a:r>
          </a:p>
        </p:txBody>
      </p:sp>
      <p:sp>
        <p:nvSpPr>
          <p:cNvPr id="8" name="Fußzeilenplatzhalter 4"/>
          <p:cNvSpPr txBox="1">
            <a:spLocks/>
          </p:cNvSpPr>
          <p:nvPr/>
        </p:nvSpPr>
        <p:spPr>
          <a:xfrm>
            <a:off x="5436096" y="4959833"/>
            <a:ext cx="1800000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Prof. Dr. Markus Grüne</a:t>
            </a:r>
            <a:endParaRPr lang="de-DE"/>
          </a:p>
        </p:txBody>
      </p:sp>
      <p:sp>
        <p:nvSpPr>
          <p:cNvPr id="9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16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954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Grouping</a:t>
            </a:r>
            <a:r>
              <a:rPr lang="de-DE" dirty="0" smtClean="0"/>
              <a:t> and </a:t>
            </a:r>
            <a:r>
              <a:rPr lang="de-DE" dirty="0" err="1" smtClean="0"/>
              <a:t>statistical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de-DE" dirty="0" err="1" smtClean="0"/>
              <a:t>Grouping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also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multiple </a:t>
            </a:r>
            <a:r>
              <a:rPr lang="de-DE" dirty="0" err="1" smtClean="0"/>
              <a:t>attributes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86433" y="2502064"/>
            <a:ext cx="8017817" cy="86177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600" dirty="0">
                <a:latin typeface="Courier New" pitchFamily="49" charset="0"/>
              </a:rPr>
              <a:t>SELECT </a:t>
            </a:r>
            <a:r>
              <a:rPr lang="de-DE" sz="1600" dirty="0" err="1">
                <a:latin typeface="Courier New" pitchFamily="49" charset="0"/>
              </a:rPr>
              <a:t>knr</a:t>
            </a:r>
            <a:r>
              <a:rPr lang="de-DE" sz="1600" dirty="0">
                <a:latin typeface="Courier New" pitchFamily="49" charset="0"/>
              </a:rPr>
              <a:t>, MIN(</a:t>
            </a:r>
            <a:r>
              <a:rPr lang="de-DE" sz="1600" dirty="0" err="1">
                <a:latin typeface="Courier New" pitchFamily="49" charset="0"/>
              </a:rPr>
              <a:t>note</a:t>
            </a:r>
            <a:r>
              <a:rPr lang="de-DE" sz="1600" dirty="0">
                <a:latin typeface="Courier New" pitchFamily="49" charset="0"/>
              </a:rPr>
              <a:t>) </a:t>
            </a:r>
          </a:p>
          <a:p>
            <a:r>
              <a:rPr lang="de-DE" sz="1600" dirty="0">
                <a:latin typeface="Courier New" pitchFamily="49" charset="0"/>
              </a:rPr>
              <a:t>FROM </a:t>
            </a:r>
            <a:r>
              <a:rPr lang="de-DE" sz="1600" dirty="0" err="1">
                <a:latin typeface="Courier New" pitchFamily="49" charset="0"/>
              </a:rPr>
              <a:t>klausurnote</a:t>
            </a:r>
            <a:endParaRPr lang="de-DE" sz="1600" dirty="0">
              <a:latin typeface="Courier New" pitchFamily="49" charset="0"/>
            </a:endParaRPr>
          </a:p>
          <a:p>
            <a:r>
              <a:rPr lang="de-DE" sz="1600" dirty="0">
                <a:latin typeface="Courier New" pitchFamily="49" charset="0"/>
              </a:rPr>
              <a:t>GROUP BY </a:t>
            </a:r>
            <a:r>
              <a:rPr lang="de-DE" sz="1600" dirty="0" err="1">
                <a:latin typeface="Courier New" pitchFamily="49" charset="0"/>
              </a:rPr>
              <a:t>knr</a:t>
            </a:r>
            <a:r>
              <a:rPr lang="de-DE" sz="1600" dirty="0">
                <a:latin typeface="Courier New" pitchFamily="49" charset="0"/>
              </a:rPr>
              <a:t>;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510054" y="2139703"/>
            <a:ext cx="29567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dirty="0" smtClean="0">
                <a:latin typeface="Tahoma" pitchFamily="34" charset="0"/>
              </a:rPr>
              <a:t>The </a:t>
            </a:r>
            <a:r>
              <a:rPr lang="de-DE" sz="2000" dirty="0" err="1" smtClean="0">
                <a:latin typeface="Tahoma" pitchFamily="34" charset="0"/>
              </a:rPr>
              <a:t>best</a:t>
            </a:r>
            <a:r>
              <a:rPr lang="de-DE" sz="2000" dirty="0" smtClean="0">
                <a:latin typeface="Tahoma" pitchFamily="34" charset="0"/>
              </a:rPr>
              <a:t> grade per </a:t>
            </a:r>
            <a:r>
              <a:rPr lang="de-DE" sz="2000" dirty="0" err="1" smtClean="0">
                <a:latin typeface="Tahoma" pitchFamily="34" charset="0"/>
              </a:rPr>
              <a:t>class</a:t>
            </a:r>
            <a:endParaRPr lang="de-DE" sz="2000" dirty="0">
              <a:latin typeface="Tahoma" pitchFamily="34" charset="0"/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586432" y="3654192"/>
            <a:ext cx="8017818" cy="86177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600" dirty="0">
                <a:latin typeface="Courier New" pitchFamily="49" charset="0"/>
              </a:rPr>
              <a:t>SELECT </a:t>
            </a:r>
            <a:r>
              <a:rPr lang="de-DE" sz="1600" dirty="0" err="1">
                <a:latin typeface="Courier New" pitchFamily="49" charset="0"/>
              </a:rPr>
              <a:t>K.Bezeichnung,AVG</a:t>
            </a:r>
            <a:r>
              <a:rPr lang="de-DE" sz="1600" dirty="0">
                <a:latin typeface="Courier New" pitchFamily="49" charset="0"/>
              </a:rPr>
              <a:t>(</a:t>
            </a:r>
            <a:r>
              <a:rPr lang="de-DE" sz="1600" dirty="0" err="1">
                <a:latin typeface="Courier New" pitchFamily="49" charset="0"/>
              </a:rPr>
              <a:t>note</a:t>
            </a:r>
            <a:r>
              <a:rPr lang="de-DE" sz="1600" dirty="0">
                <a:latin typeface="Courier New" pitchFamily="49" charset="0"/>
              </a:rPr>
              <a:t>)</a:t>
            </a:r>
          </a:p>
          <a:p>
            <a:r>
              <a:rPr lang="de-DE" sz="1600" dirty="0">
                <a:latin typeface="Courier New" pitchFamily="49" charset="0"/>
              </a:rPr>
              <a:t>FROM Klasse K JOIN Klausurnote KN </a:t>
            </a:r>
            <a:r>
              <a:rPr lang="de-DE" sz="1600" dirty="0" smtClean="0">
                <a:latin typeface="Courier New" pitchFamily="49" charset="0"/>
              </a:rPr>
              <a:t>ON(</a:t>
            </a:r>
            <a:r>
              <a:rPr lang="de-DE" sz="1600" dirty="0" err="1" smtClean="0">
                <a:latin typeface="Courier New" pitchFamily="49" charset="0"/>
              </a:rPr>
              <a:t>K.knr</a:t>
            </a:r>
            <a:r>
              <a:rPr lang="de-DE" sz="1600" dirty="0" smtClean="0">
                <a:latin typeface="Courier New" pitchFamily="49" charset="0"/>
              </a:rPr>
              <a:t>=</a:t>
            </a:r>
            <a:r>
              <a:rPr lang="de-DE" sz="1600" dirty="0" err="1" smtClean="0">
                <a:latin typeface="Courier New" pitchFamily="49" charset="0"/>
              </a:rPr>
              <a:t>KN.knr</a:t>
            </a:r>
            <a:r>
              <a:rPr lang="de-DE" sz="1600" dirty="0">
                <a:latin typeface="Courier New" pitchFamily="49" charset="0"/>
              </a:rPr>
              <a:t>)</a:t>
            </a:r>
          </a:p>
          <a:p>
            <a:r>
              <a:rPr lang="de-DE" sz="1600" dirty="0">
                <a:latin typeface="Courier New" pitchFamily="49" charset="0"/>
              </a:rPr>
              <a:t>GROUP BY </a:t>
            </a:r>
            <a:r>
              <a:rPr lang="de-DE" sz="1600" dirty="0" err="1">
                <a:latin typeface="Courier New" pitchFamily="49" charset="0"/>
              </a:rPr>
              <a:t>K.Bezeichnung</a:t>
            </a:r>
            <a:r>
              <a:rPr lang="de-DE" sz="1600" dirty="0">
                <a:latin typeface="Courier New" pitchFamily="49" charset="0"/>
              </a:rPr>
              <a:t>;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83445" y="3291830"/>
            <a:ext cx="57416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dirty="0" smtClean="0">
                <a:latin typeface="Tahoma" pitchFamily="34" charset="0"/>
              </a:rPr>
              <a:t>Average grade </a:t>
            </a:r>
            <a:r>
              <a:rPr lang="de-DE" sz="2000" dirty="0" err="1" smtClean="0">
                <a:latin typeface="Tahoma" pitchFamily="34" charset="0"/>
              </a:rPr>
              <a:t>over</a:t>
            </a:r>
            <a:r>
              <a:rPr lang="de-DE" sz="2000" dirty="0" smtClean="0">
                <a:latin typeface="Tahoma" pitchFamily="34" charset="0"/>
              </a:rPr>
              <a:t> all </a:t>
            </a:r>
            <a:r>
              <a:rPr lang="de-DE" sz="2000" dirty="0" err="1" smtClean="0">
                <a:latin typeface="Tahoma" pitchFamily="34" charset="0"/>
              </a:rPr>
              <a:t>written</a:t>
            </a:r>
            <a:r>
              <a:rPr lang="de-DE" sz="2000" dirty="0" smtClean="0">
                <a:latin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</a:rPr>
              <a:t>tests</a:t>
            </a:r>
            <a:r>
              <a:rPr lang="de-DE" sz="2000" dirty="0" smtClean="0">
                <a:latin typeface="Tahoma" pitchFamily="34" charset="0"/>
              </a:rPr>
              <a:t> of </a:t>
            </a:r>
            <a:r>
              <a:rPr lang="de-DE" sz="2000" dirty="0" err="1" smtClean="0">
                <a:latin typeface="Tahoma" pitchFamily="34" charset="0"/>
              </a:rPr>
              <a:t>each</a:t>
            </a:r>
            <a:r>
              <a:rPr lang="de-DE" sz="2000" dirty="0" smtClean="0">
                <a:latin typeface="Tahoma" pitchFamily="34" charset="0"/>
              </a:rPr>
              <a:t> </a:t>
            </a:r>
            <a:r>
              <a:rPr lang="de-DE" sz="2000" dirty="0" err="1" smtClean="0">
                <a:latin typeface="Tahoma" pitchFamily="34" charset="0"/>
              </a:rPr>
              <a:t>class</a:t>
            </a:r>
            <a:endParaRPr lang="de-DE" sz="2000" dirty="0">
              <a:latin typeface="Tahoma" pitchFamily="34" charset="0"/>
            </a:endParaRPr>
          </a:p>
        </p:txBody>
      </p:sp>
      <p:sp>
        <p:nvSpPr>
          <p:cNvPr id="10" name="Fußzeilenplatzhalter 4"/>
          <p:cNvSpPr txBox="1">
            <a:spLocks/>
          </p:cNvSpPr>
          <p:nvPr/>
        </p:nvSpPr>
        <p:spPr>
          <a:xfrm>
            <a:off x="5436096" y="4959833"/>
            <a:ext cx="1800000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Prof. Dr. Markus Grüne</a:t>
            </a:r>
            <a:endParaRPr lang="de-DE"/>
          </a:p>
        </p:txBody>
      </p:sp>
      <p:sp>
        <p:nvSpPr>
          <p:cNvPr id="11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17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822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22001" y="123478"/>
            <a:ext cx="8225516" cy="620092"/>
          </a:xfrm>
        </p:spPr>
        <p:txBody>
          <a:bodyPr/>
          <a:lstStyle/>
          <a:p>
            <a:r>
              <a:rPr lang="de-DE" dirty="0" err="1" smtClean="0"/>
              <a:t>Checkin</a:t>
            </a:r>
            <a:r>
              <a:rPr lang="de-DE" dirty="0" err="1" smtClean="0"/>
              <a:t>g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groups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in the </a:t>
            </a:r>
            <a:r>
              <a:rPr lang="de-DE" dirty="0" err="1" smtClean="0"/>
              <a:t>result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with</a:t>
            </a:r>
            <a:r>
              <a:rPr lang="de-DE" dirty="0" smtClean="0"/>
              <a:t> HAVING</a:t>
            </a:r>
            <a:endParaRPr lang="de-DE" dirty="0" smtClean="0"/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917575" y="2278857"/>
            <a:ext cx="5132388" cy="1323439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Courier New" pitchFamily="49" charset="0"/>
              </a:rPr>
              <a:t>SELECT </a:t>
            </a:r>
            <a:r>
              <a:rPr lang="en-US" sz="2000" dirty="0" err="1">
                <a:latin typeface="Courier New" pitchFamily="49" charset="0"/>
              </a:rPr>
              <a:t>knr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fnr</a:t>
            </a:r>
            <a:r>
              <a:rPr lang="en-US" sz="2000" dirty="0">
                <a:latin typeface="Courier New" pitchFamily="49" charset="0"/>
              </a:rPr>
              <a:t>, MIN(note)</a:t>
            </a:r>
          </a:p>
          <a:p>
            <a:r>
              <a:rPr lang="en-US" sz="2000" dirty="0">
                <a:latin typeface="Courier New" pitchFamily="49" charset="0"/>
              </a:rPr>
              <a:t>FROM </a:t>
            </a:r>
            <a:r>
              <a:rPr lang="en-US" sz="2000" dirty="0" err="1">
                <a:latin typeface="Courier New" pitchFamily="49" charset="0"/>
              </a:rPr>
              <a:t>klausurnote</a:t>
            </a:r>
            <a:endParaRPr lang="en-US" sz="2000" dirty="0">
              <a:latin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</a:rPr>
              <a:t>GROUP BY </a:t>
            </a:r>
            <a:r>
              <a:rPr lang="en-US" sz="2000" dirty="0" err="1">
                <a:latin typeface="Courier New" pitchFamily="49" charset="0"/>
              </a:rPr>
              <a:t>knr,fnr</a:t>
            </a:r>
            <a:endParaRPr lang="en-US" sz="2000" dirty="0">
              <a:latin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</a:rPr>
              <a:t>HAVING MIN(note)&lt;2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837569" y="3653611"/>
            <a:ext cx="529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800" dirty="0" smtClean="0">
                <a:latin typeface="Tahoma" pitchFamily="34" charset="0"/>
              </a:rPr>
              <a:t>Best grade of a </a:t>
            </a:r>
            <a:r>
              <a:rPr lang="de-DE" sz="1800" dirty="0" err="1" smtClean="0">
                <a:latin typeface="Tahoma" pitchFamily="34" charset="0"/>
              </a:rPr>
              <a:t>class</a:t>
            </a:r>
            <a:r>
              <a:rPr lang="de-DE" sz="1800" dirty="0" smtClean="0">
                <a:latin typeface="Tahoma" pitchFamily="34" charset="0"/>
              </a:rPr>
              <a:t>, </a:t>
            </a:r>
            <a:r>
              <a:rPr lang="de-DE" sz="1800" dirty="0" err="1" smtClean="0">
                <a:latin typeface="Tahoma" pitchFamily="34" charset="0"/>
              </a:rPr>
              <a:t>if</a:t>
            </a:r>
            <a:r>
              <a:rPr lang="de-DE" sz="1800" dirty="0" smtClean="0">
                <a:latin typeface="Tahoma" pitchFamily="34" charset="0"/>
              </a:rPr>
              <a:t> the grade </a:t>
            </a:r>
            <a:r>
              <a:rPr lang="de-DE" sz="1800" dirty="0" err="1" smtClean="0">
                <a:latin typeface="Tahoma" pitchFamily="34" charset="0"/>
              </a:rPr>
              <a:t>is</a:t>
            </a:r>
            <a:r>
              <a:rPr lang="de-DE" sz="1800" dirty="0" smtClean="0">
                <a:latin typeface="Tahoma" pitchFamily="34" charset="0"/>
              </a:rPr>
              <a:t> 2 </a:t>
            </a:r>
            <a:r>
              <a:rPr lang="de-DE" sz="1800" dirty="0" err="1" smtClean="0">
                <a:latin typeface="Tahoma" pitchFamily="34" charset="0"/>
              </a:rPr>
              <a:t>or</a:t>
            </a:r>
            <a:r>
              <a:rPr lang="de-DE" sz="1800" dirty="0" smtClean="0">
                <a:latin typeface="Tahoma" pitchFamily="34" charset="0"/>
              </a:rPr>
              <a:t> </a:t>
            </a:r>
            <a:r>
              <a:rPr lang="de-DE" sz="1800" dirty="0" err="1" smtClean="0">
                <a:latin typeface="Tahoma" pitchFamily="34" charset="0"/>
              </a:rPr>
              <a:t>less</a:t>
            </a:r>
            <a:r>
              <a:rPr lang="de-DE" sz="1800" dirty="0" smtClean="0">
                <a:latin typeface="Tahoma" pitchFamily="34" charset="0"/>
              </a:rPr>
              <a:t>.</a:t>
            </a:r>
            <a:endParaRPr lang="de-DE" sz="1800" dirty="0">
              <a:latin typeface="Tahoma" pitchFamily="34" charset="0"/>
            </a:endParaRPr>
          </a:p>
        </p:txBody>
      </p:sp>
      <p:sp>
        <p:nvSpPr>
          <p:cNvPr id="9" name="Fußzeilenplatzhalter 4"/>
          <p:cNvSpPr txBox="1">
            <a:spLocks/>
          </p:cNvSpPr>
          <p:nvPr/>
        </p:nvSpPr>
        <p:spPr>
          <a:xfrm>
            <a:off x="5436096" y="4959833"/>
            <a:ext cx="1800000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Prof. Dr. Markus Grüne</a:t>
            </a:r>
            <a:endParaRPr lang="de-DE"/>
          </a:p>
        </p:txBody>
      </p:sp>
      <p:sp>
        <p:nvSpPr>
          <p:cNvPr id="10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18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221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de-DE" dirty="0" smtClean="0"/>
              <a:t>Contents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INNER JOIN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EQUI / THETA-JOIN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OUTER JOIN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SELF / AUTO JOIN</a:t>
            </a:r>
            <a:endParaRPr lang="de-DE" dirty="0"/>
          </a:p>
          <a:p>
            <a:endParaRPr lang="de-DE" dirty="0"/>
          </a:p>
        </p:txBody>
      </p:sp>
      <p:sp>
        <p:nvSpPr>
          <p:cNvPr id="20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2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286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Relationale </a:t>
            </a:r>
            <a:r>
              <a:rPr lang="de-DE" dirty="0" smtClean="0"/>
              <a:t>Operators</a:t>
            </a:r>
            <a:endParaRPr lang="de-DE" dirty="0" smtClean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Prof. Dr. Markus Grüne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59532" y="1367731"/>
            <a:ext cx="792162" cy="4321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b="1">
                <a:latin typeface="Tahoma" pitchFamily="34" charset="0"/>
              </a:rPr>
              <a:t>A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259632" y="1367731"/>
            <a:ext cx="792162" cy="43219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b="1">
                <a:latin typeface="Tahoma" pitchFamily="34" charset="0"/>
              </a:rPr>
              <a:t>B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672507" y="1377256"/>
            <a:ext cx="6591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>
                <a:latin typeface="Tahoma" pitchFamily="34" charset="0"/>
              </a:rPr>
              <a:t>Join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855613" y="3103315"/>
            <a:ext cx="792162" cy="4321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b="1">
                <a:latin typeface="Tahoma" pitchFamily="34" charset="0"/>
              </a:rPr>
              <a:t>A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855613" y="3512889"/>
            <a:ext cx="792162" cy="43219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b="1">
                <a:latin typeface="Tahoma" pitchFamily="34" charset="0"/>
              </a:rPr>
              <a:t>B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672508" y="3275641"/>
            <a:ext cx="9332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>
                <a:latin typeface="Tahoma" pitchFamily="34" charset="0"/>
              </a:rPr>
              <a:t>Union</a:t>
            </a:r>
            <a:r>
              <a:rPr lang="de-DE" dirty="0">
                <a:latin typeface="Tahoma" pitchFamily="34" charset="0"/>
              </a:rPr>
              <a:t> 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5652121" y="1367731"/>
            <a:ext cx="792163" cy="4321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b="1">
                <a:latin typeface="Tahoma" pitchFamily="34" charset="0"/>
              </a:rPr>
              <a:t>A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5652121" y="1663006"/>
            <a:ext cx="792163" cy="432197"/>
          </a:xfrm>
          <a:prstGeom prst="rect">
            <a:avLst/>
          </a:prstGeom>
          <a:solidFill>
            <a:srgbClr val="FF0000">
              <a:alpha val="7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b="1">
                <a:latin typeface="Tahoma" pitchFamily="34" charset="0"/>
              </a:rPr>
              <a:t>B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6749084" y="1554660"/>
            <a:ext cx="16786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err="1">
                <a:latin typeface="Tahoma" pitchFamily="34" charset="0"/>
              </a:rPr>
              <a:t>Intersection</a:t>
            </a:r>
            <a:r>
              <a:rPr lang="de-DE" b="1" dirty="0">
                <a:latin typeface="Tahoma" pitchFamily="34" charset="0"/>
              </a:rPr>
              <a:t> 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652121" y="1663006"/>
            <a:ext cx="792163" cy="1369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5364783" y="1745159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652121" y="3230992"/>
            <a:ext cx="792163" cy="4321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b="1">
                <a:latin typeface="Tahoma" pitchFamily="34" charset="0"/>
              </a:rPr>
              <a:t>A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5652121" y="3526267"/>
            <a:ext cx="792163" cy="432197"/>
          </a:xfrm>
          <a:prstGeom prst="rect">
            <a:avLst/>
          </a:prstGeom>
          <a:solidFill>
            <a:srgbClr val="FF0000">
              <a:alpha val="7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b="1">
                <a:latin typeface="Tahoma" pitchFamily="34" charset="0"/>
              </a:rPr>
              <a:t>B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6876257" y="3423279"/>
            <a:ext cx="13869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err="1">
                <a:latin typeface="Tahoma" pitchFamily="34" charset="0"/>
              </a:rPr>
              <a:t>Difference</a:t>
            </a:r>
            <a:endParaRPr lang="de-DE" b="1" dirty="0">
              <a:latin typeface="Tahoma" pitchFamily="34" charset="0"/>
            </a:endParaRP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5652121" y="3526267"/>
            <a:ext cx="792163" cy="1369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5364783" y="341792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sp>
        <p:nvSpPr>
          <p:cNvPr id="20" name="Datumsplatzhalter 3"/>
          <p:cNvSpPr txBox="1">
            <a:spLocks/>
          </p:cNvSpPr>
          <p:nvPr/>
        </p:nvSpPr>
        <p:spPr>
          <a:xfrm>
            <a:off x="1404048" y="4959833"/>
            <a:ext cx="519373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 smtClean="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>
                <a:cs typeface="Arial" pitchFamily="34" charset="0"/>
              </a:rPr>
              <a:t>14.03.2018</a:t>
            </a:r>
            <a:endParaRPr lang="de-DE" dirty="0">
              <a:cs typeface="Arial" pitchFamily="34" charset="0"/>
            </a:endParaRPr>
          </a:p>
        </p:txBody>
      </p:sp>
      <p:sp>
        <p:nvSpPr>
          <p:cNvPr id="21" name="Fußzeilenplatzhalter 4"/>
          <p:cNvSpPr txBox="1">
            <a:spLocks/>
          </p:cNvSpPr>
          <p:nvPr/>
        </p:nvSpPr>
        <p:spPr>
          <a:xfrm>
            <a:off x="5436096" y="4959833"/>
            <a:ext cx="1800000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ctr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Prof. Dr. Markus Grüne</a:t>
            </a:r>
            <a:endParaRPr lang="de-DE"/>
          </a:p>
        </p:txBody>
      </p:sp>
      <p:sp>
        <p:nvSpPr>
          <p:cNvPr id="22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A0BF4D-7272-42E0-A478-93C446E7A03B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365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Filtering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predicates</a:t>
            </a:r>
            <a:r>
              <a:rPr lang="de-DE" dirty="0" smtClean="0"/>
              <a:t> in WHERE </a:t>
            </a:r>
            <a:r>
              <a:rPr lang="de-DE" dirty="0" err="1" smtClean="0"/>
              <a:t>clauses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6436941" y="4535713"/>
            <a:ext cx="2042226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de-DE" sz="1600" b="0" dirty="0" err="1" smtClean="0">
                <a:latin typeface="Arial" pitchFamily="34" charset="0"/>
                <a:cs typeface="Arial" pitchFamily="34" charset="0"/>
              </a:rPr>
              <a:t>Souce</a:t>
            </a:r>
            <a:r>
              <a:rPr lang="de-DE" sz="1600" b="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de-DE" sz="1600" b="0" dirty="0" smtClean="0">
                <a:latin typeface="Arial" pitchFamily="34" charset="0"/>
                <a:cs typeface="Arial" pitchFamily="34" charset="0"/>
              </a:rPr>
              <a:t>Microsoft 2017</a:t>
            </a:r>
          </a:p>
        </p:txBody>
      </p:sp>
      <p:graphicFrame>
        <p:nvGraphicFramePr>
          <p:cNvPr id="13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774195"/>
              </p:ext>
            </p:extLst>
          </p:nvPr>
        </p:nvGraphicFramePr>
        <p:xfrm>
          <a:off x="608781" y="1491630"/>
          <a:ext cx="8067675" cy="2978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9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Predicates and Operators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 &lt; &gt;</a:t>
                      </a:r>
                      <a:endParaRPr lang="en-GB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Compares values for equality</a:t>
                      </a:r>
                      <a:r>
                        <a:rPr lang="en-GB" sz="14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/ non-equality.</a:t>
                      </a:r>
                      <a:endParaRPr lang="en-GB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7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Determines whether a specified value matches any value in a subquery or a list.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BETWEEN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Specifies an inclusive range to test.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1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LIKE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Determines whether a specific character string matches a specified </a:t>
                      </a:r>
                      <a:r>
                        <a:rPr lang="en-GB" sz="14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pattern,</a:t>
                      </a:r>
                      <a:r>
                        <a:rPr lang="en-GB" sz="1400" b="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which can include wildcards.</a:t>
                      </a:r>
                      <a:endParaRPr lang="en-GB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0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Combines two Boolean expressions and returns TRUE only when both are TRUE.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7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Combines two Boolean expressions and returns TRUE if either is TRUE.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Reverses the result of a search condition.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0460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1" y="195486"/>
            <a:ext cx="8225516" cy="620092"/>
          </a:xfrm>
        </p:spPr>
        <p:txBody>
          <a:bodyPr/>
          <a:lstStyle/>
          <a:p>
            <a:r>
              <a:rPr lang="en-GB" dirty="0" smtClean="0"/>
              <a:t>Joins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163" y="973551"/>
            <a:ext cx="8210550" cy="3240677"/>
          </a:xfrm>
        </p:spPr>
        <p:txBody>
          <a:bodyPr/>
          <a:lstStyle/>
          <a:p>
            <a:r>
              <a:rPr lang="de-DE" dirty="0" smtClean="0"/>
              <a:t>Combine </a:t>
            </a:r>
            <a:r>
              <a:rPr lang="de-DE" dirty="0" err="1" smtClean="0"/>
              <a:t>tables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predicates</a:t>
            </a:r>
            <a:r>
              <a:rPr lang="de-DE" dirty="0" smtClean="0"/>
              <a:t> (</a:t>
            </a: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r>
              <a:rPr lang="de-DE" dirty="0" smtClean="0"/>
              <a:t>. </a:t>
            </a:r>
            <a:endParaRPr lang="de-DE" dirty="0" smtClean="0"/>
          </a:p>
          <a:p>
            <a:pPr lvl="1"/>
            <a:r>
              <a:rPr lang="de-DE" dirty="0" err="1" smtClean="0"/>
              <a:t>Usually</a:t>
            </a:r>
            <a:r>
              <a:rPr lang="de-DE" dirty="0" smtClean="0"/>
              <a:t> by </a:t>
            </a:r>
            <a:r>
              <a:rPr lang="de-DE" dirty="0" err="1" smtClean="0"/>
              <a:t>evaluating</a:t>
            </a:r>
            <a:r>
              <a:rPr lang="de-DE" dirty="0" smtClean="0"/>
              <a:t> PK:FK </a:t>
            </a:r>
            <a:r>
              <a:rPr lang="de-DE" dirty="0" err="1" smtClean="0"/>
              <a:t>relationships</a:t>
            </a:r>
            <a:endParaRPr lang="de-DE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2483768" y="1923678"/>
            <a:ext cx="4995418" cy="1675078"/>
            <a:chOff x="3883741" y="4375354"/>
            <a:chExt cx="5161937" cy="2331076"/>
          </a:xfrm>
        </p:grpSpPr>
        <p:grpSp>
          <p:nvGrpSpPr>
            <p:cNvPr id="6" name="Group 5"/>
            <p:cNvGrpSpPr/>
            <p:nvPr/>
          </p:nvGrpSpPr>
          <p:grpSpPr>
            <a:xfrm>
              <a:off x="3883741" y="4375354"/>
              <a:ext cx="2733369" cy="1907777"/>
              <a:chOff x="3293806" y="4188542"/>
              <a:chExt cx="3567653" cy="249007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3293806" y="4188542"/>
                <a:ext cx="2290917" cy="2490072"/>
              </a:xfrm>
              <a:prstGeom prst="ellipse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4570542" y="4188542"/>
                <a:ext cx="2290917" cy="2490072"/>
              </a:xfrm>
              <a:prstGeom prst="ellipse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033188" y="6213987"/>
              <a:ext cx="147835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Employee</a:t>
              </a:r>
              <a:endParaRPr lang="en-GB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45761" y="6213987"/>
              <a:ext cx="160779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 smtClean="0"/>
                <a:t>SalesOrder</a:t>
              </a:r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45838" y="4842387"/>
              <a:ext cx="1599840" cy="1284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Sales Orders, </a:t>
              </a:r>
              <a:r>
                <a:rPr lang="en-GB" dirty="0" smtClean="0"/>
                <a:t>done by Employees</a:t>
              </a:r>
              <a:endParaRPr lang="en-GB" dirty="0"/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5345765" y="5358592"/>
              <a:ext cx="2100072" cy="1262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Fußzeilenplatzhalter 7">
            <a:extLst>
              <a:ext uri="{FF2B5EF4-FFF2-40B4-BE49-F238E27FC236}">
                <a16:creationId xmlns:a16="http://schemas.microsoft.com/office/drawing/2014/main" id="{37C7B6B6-C062-4246-BBB9-3D8943BF5D98}"/>
              </a:ext>
            </a:extLst>
          </p:cNvPr>
          <p:cNvSpPr txBox="1">
            <a:spLocks/>
          </p:cNvSpPr>
          <p:nvPr/>
        </p:nvSpPr>
        <p:spPr>
          <a:xfrm>
            <a:off x="179512" y="4767263"/>
            <a:ext cx="37444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prstClr val="white"/>
                </a:solidFill>
                <a:latin typeface="+mn-lt"/>
              </a:rPr>
              <a:t>Datenmodellierung – Relationen</a:t>
            </a:r>
          </a:p>
        </p:txBody>
      </p:sp>
      <p:sp>
        <p:nvSpPr>
          <p:cNvPr id="16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5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183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Joiins</a:t>
            </a: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37693" y="1575037"/>
            <a:ext cx="8211019" cy="3289697"/>
          </a:xfrm>
          <a:prstGeom prst="rect">
            <a:avLst/>
          </a:prstGeom>
        </p:spPr>
        <p:txBody>
          <a:bodyPr lIns="68580" tIns="34290" rIns="68580" bIns="34290"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defTabSz="685800">
              <a:spcBef>
                <a:spcPts val="450"/>
              </a:spcBef>
              <a:buClrTx/>
              <a:defRPr/>
            </a:pPr>
            <a:r>
              <a:rPr lang="en-US" sz="2200" kern="0" dirty="0">
                <a:solidFill>
                  <a:srgbClr val="000000"/>
                </a:solidFill>
                <a:latin typeface="+mn-lt"/>
                <a:ea typeface="+mn-ea"/>
              </a:rPr>
              <a:t>ANSI SQL-92</a:t>
            </a:r>
            <a:endParaRPr lang="en-US" sz="2200" kern="0" dirty="0">
              <a:solidFill>
                <a:srgbClr val="000000"/>
              </a:solidFill>
              <a:latin typeface="+mn-lt"/>
            </a:endParaRPr>
          </a:p>
          <a:p>
            <a:pPr marL="344091" lvl="1" indent="-127397" defTabSz="685800">
              <a:spcBef>
                <a:spcPts val="450"/>
              </a:spcBef>
              <a:buClrTx/>
              <a:defRPr/>
            </a:pPr>
            <a:endParaRPr lang="en-US" sz="220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 marL="344091" lvl="1" indent="-127397" defTabSz="685800">
              <a:spcBef>
                <a:spcPts val="450"/>
              </a:spcBef>
              <a:buClrTx/>
              <a:defRPr/>
            </a:pPr>
            <a:endParaRPr lang="en-US" sz="2200" kern="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 marL="59928" indent="-127397" defTabSz="685800">
              <a:spcBef>
                <a:spcPts val="450"/>
              </a:spcBef>
              <a:buClrTx/>
              <a:defRPr/>
            </a:pPr>
            <a:endParaRPr lang="en-US" sz="2200" kern="0" dirty="0" smtClean="0">
              <a:solidFill>
                <a:srgbClr val="000000"/>
              </a:solidFill>
              <a:latin typeface="+mn-lt"/>
            </a:endParaRPr>
          </a:p>
          <a:p>
            <a:pPr marL="59928" indent="-127397" defTabSz="685800">
              <a:spcBef>
                <a:spcPts val="450"/>
              </a:spcBef>
              <a:buClrTx/>
              <a:defRPr/>
            </a:pPr>
            <a:r>
              <a:rPr lang="en-US" sz="2200" kern="0" dirty="0" smtClean="0">
                <a:solidFill>
                  <a:srgbClr val="000000"/>
                </a:solidFill>
                <a:latin typeface="+mn-lt"/>
              </a:rPr>
              <a:t>ANSI SQL-89</a:t>
            </a:r>
            <a:endParaRPr lang="en-US" sz="22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3791895" y="2391781"/>
            <a:ext cx="3880708" cy="828104"/>
          </a:xfrm>
          <a:prstGeom prst="roundRect">
            <a:avLst>
              <a:gd name="adj" fmla="val 11583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square" lIns="68580" tIns="34290" rIns="68580" bIns="34290" anchor="ctr">
            <a:spAutoFit/>
          </a:bodyPr>
          <a:lstStyle/>
          <a:p>
            <a:pPr defTabSz="3429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/>
            </a:pPr>
            <a:r>
              <a:rPr lang="en-US" sz="17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...</a:t>
            </a:r>
          </a:p>
          <a:p>
            <a:pPr defTabSz="3429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/>
            </a:pPr>
            <a:r>
              <a:rPr lang="en-US" sz="17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  Table1 JOIN Table2</a:t>
            </a:r>
          </a:p>
          <a:p>
            <a:pPr defTabSz="3429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/>
            </a:pPr>
            <a:r>
              <a:rPr lang="en-US" sz="17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ON &lt;</a:t>
            </a:r>
            <a:r>
              <a:rPr lang="en-US" sz="17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on_predicate</a:t>
            </a:r>
            <a:r>
              <a:rPr lang="en-US" sz="17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3791895" y="4018914"/>
            <a:ext cx="3626488" cy="835087"/>
          </a:xfrm>
          <a:prstGeom prst="roundRect">
            <a:avLst>
              <a:gd name="adj" fmla="val 11583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square" lIns="68580" tIns="34290" rIns="68580" bIns="34290" anchor="ctr">
            <a:spAutoFit/>
          </a:bodyPr>
          <a:lstStyle/>
          <a:p>
            <a:pPr defTabSz="3429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</a:pPr>
            <a:r>
              <a:rPr lang="en-US" sz="17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...</a:t>
            </a:r>
          </a:p>
          <a:p>
            <a:pPr defTabSz="3429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</a:pPr>
            <a:r>
              <a:rPr lang="en-US" sz="17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  Table1, Table2</a:t>
            </a:r>
          </a:p>
          <a:p>
            <a:pPr defTabSz="3429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</a:pPr>
            <a:r>
              <a:rPr lang="en-US" sz="17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 &lt;</a:t>
            </a:r>
            <a:r>
              <a:rPr lang="en-US" sz="17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where_predicate</a:t>
            </a:r>
            <a:r>
              <a:rPr lang="en-US" sz="17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C7B6B6-C062-4246-BBB9-3D8943BF5D98}"/>
              </a:ext>
            </a:extLst>
          </p:cNvPr>
          <p:cNvSpPr txBox="1">
            <a:spLocks/>
          </p:cNvSpPr>
          <p:nvPr/>
        </p:nvSpPr>
        <p:spPr>
          <a:xfrm>
            <a:off x="179512" y="4767263"/>
            <a:ext cx="37444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prstClr val="white"/>
                </a:solidFill>
                <a:latin typeface="+mn-lt"/>
              </a:rPr>
              <a:t>Datenmodellierung – Relationen</a:t>
            </a:r>
          </a:p>
        </p:txBody>
      </p:sp>
      <p:sp>
        <p:nvSpPr>
          <p:cNvPr id="14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6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282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Inner Joins (</a:t>
            </a:r>
            <a:r>
              <a:rPr lang="en-GB" dirty="0" smtClean="0"/>
              <a:t>Standard JOIN for </a:t>
            </a:r>
            <a:r>
              <a:rPr lang="en-GB" dirty="0" smtClean="0"/>
              <a:t>MS SQL Server)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000000"/>
                </a:solidFill>
              </a:rPr>
              <a:t>Only results in which a match is found for both participatin</a:t>
            </a:r>
            <a:r>
              <a:rPr lang="en-US" dirty="0" smtClean="0">
                <a:solidFill>
                  <a:srgbClr val="000000"/>
                </a:solidFill>
              </a:rPr>
              <a:t>g tables. Matching of attributes is defined in the predicate. </a:t>
            </a:r>
            <a:endParaRPr lang="en-US" dirty="0">
              <a:solidFill>
                <a:srgbClr val="000000"/>
              </a:solidFill>
            </a:endParaRPr>
          </a:p>
          <a:p>
            <a:pPr lvl="0"/>
            <a:r>
              <a:rPr lang="en-US" dirty="0" smtClean="0">
                <a:solidFill>
                  <a:srgbClr val="000000"/>
                </a:solidFill>
              </a:rPr>
              <a:t>If predicate corresponds to (=) </a:t>
            </a:r>
            <a:r>
              <a:rPr lang="en-US" dirty="0" smtClean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rgbClr val="000000"/>
                </a:solidFill>
              </a:rPr>
              <a:t>Equi</a:t>
            </a:r>
            <a:r>
              <a:rPr lang="en-US" dirty="0" smtClean="0">
                <a:solidFill>
                  <a:srgbClr val="000000"/>
                </a:solidFill>
              </a:rPr>
              <a:t>-Join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484718" y="2833335"/>
            <a:ext cx="8091470" cy="1940037"/>
            <a:chOff x="646291" y="3777780"/>
            <a:chExt cx="10788626" cy="2586716"/>
          </a:xfrm>
        </p:grpSpPr>
        <p:grpSp>
          <p:nvGrpSpPr>
            <p:cNvPr id="16" name="Group 15"/>
            <p:cNvGrpSpPr/>
            <p:nvPr/>
          </p:nvGrpSpPr>
          <p:grpSpPr>
            <a:xfrm>
              <a:off x="6174735" y="4033420"/>
              <a:ext cx="5260182" cy="2331076"/>
              <a:chOff x="6174735" y="4033420"/>
              <a:chExt cx="5260182" cy="2331076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6272980" y="4033420"/>
                <a:ext cx="2733369" cy="1907777"/>
                <a:chOff x="3293806" y="4188542"/>
                <a:chExt cx="3567653" cy="2490072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3293806" y="4188542"/>
                  <a:ext cx="2290917" cy="249007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4570542" y="4188542"/>
                  <a:ext cx="2290917" cy="249007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6422427" y="5872053"/>
                <a:ext cx="147835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Employee</a:t>
                </a:r>
                <a:endParaRPr lang="en-GB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8040604" y="5867040"/>
                <a:ext cx="1607790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err="1" smtClean="0"/>
                  <a:t>SalesOrder</a:t>
                </a:r>
                <a:endParaRPr lang="en-GB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9835077" y="4500452"/>
                <a:ext cx="1599840" cy="1600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Set defined  thru inner join</a:t>
                </a:r>
                <a:endParaRPr lang="en-GB" dirty="0"/>
              </a:p>
            </p:txBody>
          </p:sp>
          <p:sp>
            <p:nvSpPr>
              <p:cNvPr id="14" name="Chord 13"/>
              <p:cNvSpPr/>
              <p:nvPr/>
            </p:nvSpPr>
            <p:spPr>
              <a:xfrm rot="19532212">
                <a:off x="7255149" y="4054828"/>
                <a:ext cx="1846957" cy="1876548"/>
              </a:xfrm>
              <a:prstGeom prst="chord">
                <a:avLst>
                  <a:gd name="adj1" fmla="val 9448540"/>
                  <a:gd name="adj2" fmla="val 16153032"/>
                </a:avLst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Chord 14"/>
              <p:cNvSpPr/>
              <p:nvPr/>
            </p:nvSpPr>
            <p:spPr>
              <a:xfrm rot="2067788" flipH="1">
                <a:off x="6174735" y="4044997"/>
                <a:ext cx="1846957" cy="1876548"/>
              </a:xfrm>
              <a:prstGeom prst="chord">
                <a:avLst>
                  <a:gd name="adj1" fmla="val 9448540"/>
                  <a:gd name="adj2" fmla="val 16153032"/>
                </a:avLst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7735003" y="5016648"/>
                <a:ext cx="2100074" cy="2840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AutoShape 3"/>
            <p:cNvSpPr>
              <a:spLocks noChangeArrowheads="1"/>
            </p:cNvSpPr>
            <p:nvPr/>
          </p:nvSpPr>
          <p:spPr bwMode="auto">
            <a:xfrm>
              <a:off x="646291" y="3777780"/>
              <a:ext cx="5114408" cy="2477739"/>
            </a:xfrm>
            <a:prstGeom prst="roundRect">
              <a:avLst>
                <a:gd name="adj" fmla="val 11583"/>
              </a:avLst>
            </a:prstGeom>
            <a:noFill/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wrap="square" lIns="68580" tIns="34290" rIns="68580" bIns="34290" anchor="ctr">
              <a:spAutoFit/>
            </a:bodyPr>
            <a:lstStyle/>
            <a:p>
              <a:pPr defTabSz="3429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</a:pPr>
              <a:r>
                <a:rPr lang="en-GB" sz="1700" kern="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GB" sz="1700" kern="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emp.FirstName</a:t>
              </a:r>
              <a:r>
                <a:rPr lang="en-GB" sz="1700" kern="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GB" sz="1700" kern="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ord.Amount</a:t>
              </a:r>
              <a:endParaRPr lang="en-GB" sz="17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defTabSz="3429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</a:pPr>
              <a:r>
                <a:rPr lang="en-GB" sz="1700" kern="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</a:t>
              </a:r>
              <a:r>
                <a:rPr lang="en-GB" sz="1700" kern="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HR.Employee</a:t>
              </a:r>
              <a:r>
                <a:rPr lang="en-GB" sz="1700" kern="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AS </a:t>
              </a:r>
              <a:r>
                <a:rPr lang="en-GB" sz="1700" kern="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emp</a:t>
              </a:r>
              <a:endParaRPr lang="en-GB" sz="17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defTabSz="3429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</a:pPr>
              <a:r>
                <a:rPr lang="en-GB" sz="1700" kern="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[INNER] JOIN </a:t>
              </a:r>
              <a:r>
                <a:rPr lang="en-GB" sz="1700" kern="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Sales.SalesOrder</a:t>
              </a:r>
              <a:r>
                <a:rPr lang="en-GB" sz="1700" kern="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AS </a:t>
              </a:r>
              <a:r>
                <a:rPr lang="en-GB" sz="1700" kern="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ord</a:t>
              </a:r>
              <a:endParaRPr lang="en-GB" sz="17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defTabSz="3429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</a:pPr>
              <a:r>
                <a:rPr lang="en-GB" sz="1700" kern="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 </a:t>
              </a:r>
              <a:r>
                <a:rPr lang="en-GB" sz="1700" kern="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emp.EmployeeID</a:t>
              </a:r>
              <a:r>
                <a:rPr lang="en-GB" sz="1700" kern="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GB" sz="1700" kern="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ord.EmployeeID</a:t>
              </a:r>
              <a:endParaRPr lang="en-US" sz="17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7" name="Fußzeilenplatzhalter 7">
            <a:extLst>
              <a:ext uri="{FF2B5EF4-FFF2-40B4-BE49-F238E27FC236}">
                <a16:creationId xmlns:a16="http://schemas.microsoft.com/office/drawing/2014/main" id="{37C7B6B6-C062-4246-BBB9-3D8943BF5D98}"/>
              </a:ext>
            </a:extLst>
          </p:cNvPr>
          <p:cNvSpPr txBox="1">
            <a:spLocks/>
          </p:cNvSpPr>
          <p:nvPr/>
        </p:nvSpPr>
        <p:spPr>
          <a:xfrm>
            <a:off x="179512" y="4767263"/>
            <a:ext cx="37444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prstClr val="white"/>
                </a:solidFill>
                <a:latin typeface="+mn-lt"/>
              </a:rPr>
              <a:t>Datenmodellierung – Relationen</a:t>
            </a:r>
          </a:p>
        </p:txBody>
      </p:sp>
      <p:sp>
        <p:nvSpPr>
          <p:cNvPr id="21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7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396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1" y="123478"/>
            <a:ext cx="8225516" cy="620092"/>
          </a:xfrm>
        </p:spPr>
        <p:txBody>
          <a:bodyPr/>
          <a:lstStyle/>
          <a:p>
            <a:r>
              <a:rPr lang="de-DE" dirty="0" err="1" smtClean="0"/>
              <a:t>Outer</a:t>
            </a:r>
            <a:r>
              <a:rPr lang="de-DE" dirty="0" smtClean="0"/>
              <a:t> </a:t>
            </a:r>
            <a:r>
              <a:rPr lang="de-DE" dirty="0" err="1" smtClean="0"/>
              <a:t>Joins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575" y="843558"/>
            <a:ext cx="4189413" cy="3923705"/>
          </a:xfrm>
        </p:spPr>
        <p:txBody>
          <a:bodyPr/>
          <a:lstStyle/>
          <a:p>
            <a:pPr lvl="0"/>
            <a:r>
              <a:rPr lang="de-DE" sz="2000" dirty="0" err="1" smtClean="0">
                <a:solidFill>
                  <a:srgbClr val="000000"/>
                </a:solidFill>
              </a:rPr>
              <a:t>Result</a:t>
            </a:r>
            <a:r>
              <a:rPr lang="de-DE" sz="2000" dirty="0" smtClean="0">
                <a:solidFill>
                  <a:srgbClr val="000000"/>
                </a:solidFill>
              </a:rPr>
              <a:t>: all </a:t>
            </a:r>
            <a:r>
              <a:rPr lang="de-DE" sz="2000" dirty="0" err="1" smtClean="0">
                <a:solidFill>
                  <a:srgbClr val="000000"/>
                </a:solidFill>
              </a:rPr>
              <a:t>rows</a:t>
            </a:r>
            <a:r>
              <a:rPr lang="de-DE" sz="2000" dirty="0" smtClean="0">
                <a:solidFill>
                  <a:srgbClr val="000000"/>
                </a:solidFill>
              </a:rPr>
              <a:t> of </a:t>
            </a:r>
            <a:r>
              <a:rPr lang="de-DE" sz="2000" dirty="0" err="1" smtClean="0">
                <a:solidFill>
                  <a:srgbClr val="000000"/>
                </a:solidFill>
              </a:rPr>
              <a:t>one</a:t>
            </a:r>
            <a:r>
              <a:rPr lang="de-DE" sz="2000" dirty="0" smtClean="0">
                <a:solidFill>
                  <a:srgbClr val="000000"/>
                </a:solidFill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</a:rPr>
              <a:t>table</a:t>
            </a:r>
            <a:r>
              <a:rPr lang="de-DE" sz="2000" dirty="0" smtClean="0">
                <a:solidFill>
                  <a:srgbClr val="000000"/>
                </a:solidFill>
              </a:rPr>
              <a:t> and all </a:t>
            </a:r>
            <a:r>
              <a:rPr lang="de-DE" sz="2000" dirty="0" err="1" smtClean="0">
                <a:solidFill>
                  <a:srgbClr val="000000"/>
                </a:solidFill>
              </a:rPr>
              <a:t>corresponding</a:t>
            </a:r>
            <a:r>
              <a:rPr lang="de-DE" sz="2000" dirty="0" smtClean="0">
                <a:solidFill>
                  <a:srgbClr val="000000"/>
                </a:solidFill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</a:rPr>
              <a:t>rows</a:t>
            </a:r>
            <a:r>
              <a:rPr lang="de-DE" sz="2000" dirty="0" smtClean="0">
                <a:solidFill>
                  <a:srgbClr val="000000"/>
                </a:solidFill>
              </a:rPr>
              <a:t> of </a:t>
            </a:r>
            <a:r>
              <a:rPr lang="de-DE" sz="2000" dirty="0" err="1" smtClean="0">
                <a:solidFill>
                  <a:srgbClr val="000000"/>
                </a:solidFill>
              </a:rPr>
              <a:t>other</a:t>
            </a:r>
            <a:r>
              <a:rPr lang="de-DE" sz="2000" dirty="0" smtClean="0">
                <a:solidFill>
                  <a:srgbClr val="000000"/>
                </a:solidFill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</a:rPr>
              <a:t>table</a:t>
            </a:r>
            <a:r>
              <a:rPr lang="de-DE" sz="2000" dirty="0" smtClean="0">
                <a:solidFill>
                  <a:srgbClr val="000000"/>
                </a:solidFill>
              </a:rPr>
              <a:t>. </a:t>
            </a:r>
            <a:r>
              <a:rPr lang="de-DE" sz="2000" dirty="0" err="1" smtClean="0">
                <a:solidFill>
                  <a:srgbClr val="000000"/>
                </a:solidFill>
              </a:rPr>
              <a:t>Additionally</a:t>
            </a:r>
            <a:r>
              <a:rPr lang="de-DE" sz="2000" dirty="0" smtClean="0">
                <a:solidFill>
                  <a:srgbClr val="000000"/>
                </a:solidFill>
              </a:rPr>
              <a:t>, all </a:t>
            </a:r>
            <a:r>
              <a:rPr lang="de-DE" sz="2000" dirty="0" err="1" smtClean="0">
                <a:solidFill>
                  <a:srgbClr val="000000"/>
                </a:solidFill>
              </a:rPr>
              <a:t>rows</a:t>
            </a:r>
            <a:r>
              <a:rPr lang="de-DE" sz="2000" dirty="0" smtClean="0">
                <a:solidFill>
                  <a:srgbClr val="000000"/>
                </a:solidFill>
              </a:rPr>
              <a:t> of </a:t>
            </a:r>
            <a:r>
              <a:rPr lang="de-DE" sz="2000" dirty="0" err="1" smtClean="0">
                <a:solidFill>
                  <a:srgbClr val="000000"/>
                </a:solidFill>
              </a:rPr>
              <a:t>first</a:t>
            </a:r>
            <a:r>
              <a:rPr lang="de-DE" sz="2000" dirty="0" smtClean="0">
                <a:solidFill>
                  <a:srgbClr val="000000"/>
                </a:solidFill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</a:rPr>
              <a:t>table</a:t>
            </a:r>
            <a:r>
              <a:rPr lang="de-DE" sz="2000" dirty="0" smtClean="0">
                <a:solidFill>
                  <a:srgbClr val="000000"/>
                </a:solidFill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</a:rPr>
              <a:t>that</a:t>
            </a:r>
            <a:r>
              <a:rPr lang="de-DE" sz="2000" dirty="0" smtClean="0">
                <a:solidFill>
                  <a:srgbClr val="000000"/>
                </a:solidFill>
              </a:rPr>
              <a:t> do not </a:t>
            </a:r>
            <a:r>
              <a:rPr lang="de-DE" sz="2000" dirty="0" err="1" smtClean="0">
                <a:solidFill>
                  <a:srgbClr val="000000"/>
                </a:solidFill>
              </a:rPr>
              <a:t>have</a:t>
            </a:r>
            <a:r>
              <a:rPr lang="de-DE" sz="2000" dirty="0" smtClean="0">
                <a:solidFill>
                  <a:srgbClr val="000000"/>
                </a:solidFill>
              </a:rPr>
              <a:t> an </a:t>
            </a:r>
            <a:r>
              <a:rPr lang="de-DE" sz="2000" dirty="0" err="1" smtClean="0">
                <a:solidFill>
                  <a:srgbClr val="000000"/>
                </a:solidFill>
              </a:rPr>
              <a:t>equivalent</a:t>
            </a:r>
            <a:r>
              <a:rPr lang="de-DE" sz="2000" dirty="0" smtClean="0">
                <a:solidFill>
                  <a:srgbClr val="000000"/>
                </a:solidFill>
              </a:rPr>
              <a:t> in 2nd </a:t>
            </a:r>
            <a:r>
              <a:rPr lang="de-DE" sz="2000" dirty="0" err="1" smtClean="0">
                <a:solidFill>
                  <a:srgbClr val="000000"/>
                </a:solidFill>
              </a:rPr>
              <a:t>table</a:t>
            </a:r>
            <a:r>
              <a:rPr lang="de-DE" sz="2000" dirty="0" smtClean="0">
                <a:solidFill>
                  <a:srgbClr val="000000"/>
                </a:solidFill>
              </a:rPr>
              <a:t>. </a:t>
            </a:r>
            <a:r>
              <a:rPr lang="de-DE" sz="2000" dirty="0" err="1" smtClean="0">
                <a:solidFill>
                  <a:srgbClr val="000000"/>
                </a:solidFill>
              </a:rPr>
              <a:t>Fill</a:t>
            </a:r>
            <a:r>
              <a:rPr lang="de-DE" sz="2000" dirty="0" smtClean="0">
                <a:solidFill>
                  <a:srgbClr val="000000"/>
                </a:solidFill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</a:rPr>
              <a:t>with</a:t>
            </a:r>
            <a:r>
              <a:rPr lang="de-DE" sz="2000" dirty="0" smtClean="0">
                <a:solidFill>
                  <a:srgbClr val="000000"/>
                </a:solidFill>
              </a:rPr>
              <a:t> NULL </a:t>
            </a:r>
            <a:r>
              <a:rPr lang="de-DE" sz="2000" dirty="0" err="1" smtClean="0">
                <a:solidFill>
                  <a:srgbClr val="000000"/>
                </a:solidFill>
              </a:rPr>
              <a:t>values</a:t>
            </a:r>
            <a:r>
              <a:rPr lang="de-DE" sz="2000" dirty="0" smtClean="0">
                <a:solidFill>
                  <a:srgbClr val="000000"/>
                </a:solidFill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</a:rPr>
              <a:t>where</a:t>
            </a:r>
            <a:r>
              <a:rPr lang="de-DE" sz="2000" dirty="0" smtClean="0">
                <a:solidFill>
                  <a:srgbClr val="000000"/>
                </a:solidFill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</a:rPr>
              <a:t>fields</a:t>
            </a:r>
            <a:r>
              <a:rPr lang="de-DE" sz="2000" dirty="0" smtClean="0">
                <a:solidFill>
                  <a:srgbClr val="000000"/>
                </a:solidFill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</a:rPr>
              <a:t>cannot</a:t>
            </a:r>
            <a:r>
              <a:rPr lang="de-DE" sz="2000" dirty="0" smtClean="0">
                <a:solidFill>
                  <a:srgbClr val="000000"/>
                </a:solidFill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</a:rPr>
              <a:t>be</a:t>
            </a:r>
            <a:r>
              <a:rPr lang="de-DE" sz="2000" dirty="0" smtClean="0">
                <a:solidFill>
                  <a:srgbClr val="000000"/>
                </a:solidFill>
              </a:rPr>
              <a:t> </a:t>
            </a:r>
            <a:r>
              <a:rPr lang="de-DE" sz="2000" dirty="0" err="1" smtClean="0">
                <a:solidFill>
                  <a:srgbClr val="000000"/>
                </a:solidFill>
              </a:rPr>
              <a:t>filled</a:t>
            </a:r>
            <a:r>
              <a:rPr lang="de-DE" sz="2000" dirty="0" smtClean="0">
                <a:solidFill>
                  <a:srgbClr val="000000"/>
                </a:solidFill>
              </a:rPr>
              <a:t>. </a:t>
            </a:r>
            <a:endParaRPr lang="de-DE" sz="2000" dirty="0" smtClean="0">
              <a:solidFill>
                <a:srgbClr val="000000"/>
              </a:solidFill>
            </a:endParaRPr>
          </a:p>
          <a:p>
            <a:pPr lvl="0"/>
            <a:r>
              <a:rPr lang="de-DE" sz="2000" dirty="0" err="1" smtClean="0">
                <a:solidFill>
                  <a:srgbClr val="000000"/>
                </a:solidFill>
              </a:rPr>
              <a:t>Variants</a:t>
            </a:r>
            <a:r>
              <a:rPr lang="de-DE" sz="2000" dirty="0" smtClean="0">
                <a:solidFill>
                  <a:srgbClr val="000000"/>
                </a:solidFill>
              </a:rPr>
              <a:t>:</a:t>
            </a:r>
            <a:endParaRPr lang="de-DE" sz="2000" dirty="0" smtClean="0">
              <a:solidFill>
                <a:srgbClr val="000000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de-DE" sz="2000" dirty="0" smtClean="0">
                <a:solidFill>
                  <a:srgbClr val="000000"/>
                </a:solidFill>
              </a:rPr>
              <a:t>LEFT, RIGHT, FULL OUTER JOIN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822212" y="903209"/>
            <a:ext cx="4234292" cy="3639614"/>
            <a:chOff x="6429616" y="1204279"/>
            <a:chExt cx="5645722" cy="4852818"/>
          </a:xfrm>
        </p:grpSpPr>
        <p:grpSp>
          <p:nvGrpSpPr>
            <p:cNvPr id="5" name="Group 4"/>
            <p:cNvGrpSpPr/>
            <p:nvPr/>
          </p:nvGrpSpPr>
          <p:grpSpPr>
            <a:xfrm>
              <a:off x="6480042" y="3726021"/>
              <a:ext cx="5350450" cy="2331076"/>
              <a:chOff x="6084467" y="4033420"/>
              <a:chExt cx="5350450" cy="233107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272980" y="4033420"/>
                <a:ext cx="2733369" cy="1907777"/>
                <a:chOff x="3293806" y="4188542"/>
                <a:chExt cx="3567653" cy="2490072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3293806" y="4188542"/>
                  <a:ext cx="2290917" cy="2490072"/>
                </a:xfrm>
                <a:prstGeom prst="ellipse">
                  <a:avLst/>
                </a:prstGeom>
                <a:pattFill prst="ltUp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4570542" y="4188542"/>
                  <a:ext cx="2290917" cy="249007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6084467" y="5872053"/>
                <a:ext cx="147835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/>
                  <a:t>Employee</a:t>
                </a:r>
                <a:endParaRPr lang="en-GB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651059" y="5867040"/>
                <a:ext cx="160779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err="1" smtClean="0"/>
                  <a:t>SalesOrder</a:t>
                </a:r>
                <a:endParaRPr lang="en-GB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258849" y="4500452"/>
                <a:ext cx="2176068" cy="1231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Result set of  </a:t>
                </a:r>
                <a:r>
                  <a:rPr lang="en-GB" dirty="0" smtClean="0"/>
                  <a:t>LEFT OUTER </a:t>
                </a:r>
                <a:r>
                  <a:rPr lang="en-GB" dirty="0" smtClean="0"/>
                  <a:t>JOIN</a:t>
                </a:r>
                <a:endParaRPr lang="en-GB" dirty="0"/>
              </a:p>
            </p:txBody>
          </p:sp>
          <p:cxnSp>
            <p:nvCxnSpPr>
              <p:cNvPr id="13" name="Straight Arrow Connector 12"/>
              <p:cNvCxnSpPr>
                <a:stCxn id="10" idx="1"/>
              </p:cNvCxnSpPr>
              <p:nvPr/>
            </p:nvCxnSpPr>
            <p:spPr>
              <a:xfrm flipH="1" flipV="1">
                <a:off x="7735004" y="5016653"/>
                <a:ext cx="1523845" cy="993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AutoShape 3"/>
            <p:cNvSpPr>
              <a:spLocks noChangeArrowheads="1"/>
            </p:cNvSpPr>
            <p:nvPr/>
          </p:nvSpPr>
          <p:spPr bwMode="auto">
            <a:xfrm>
              <a:off x="6429616" y="1204279"/>
              <a:ext cx="5645722" cy="2517172"/>
            </a:xfrm>
            <a:prstGeom prst="roundRect">
              <a:avLst>
                <a:gd name="adj" fmla="val 11583"/>
              </a:avLst>
            </a:prstGeom>
            <a:noFill/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wrap="square" lIns="68580" tIns="34290" rIns="68580" bIns="34290" anchor="ctr">
              <a:spAutoFit/>
            </a:bodyPr>
            <a:lstStyle/>
            <a:p>
              <a:pPr defTabSz="3429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</a:pPr>
              <a:r>
                <a:rPr lang="en-GB" sz="1700" kern="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SELECT </a:t>
              </a:r>
              <a:r>
                <a:rPr lang="en-GB" sz="1700" kern="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emp.FirstName</a:t>
              </a:r>
              <a:r>
                <a:rPr lang="en-GB" sz="1700" kern="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GB" sz="1700" kern="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ord.Amount</a:t>
              </a:r>
              <a:endParaRPr lang="en-GB" sz="17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defTabSz="3429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</a:pPr>
              <a:r>
                <a:rPr lang="en-GB" sz="1700" kern="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</a:t>
              </a:r>
              <a:r>
                <a:rPr lang="en-GB" sz="1700" kern="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HR.Employee</a:t>
              </a:r>
              <a:r>
                <a:rPr lang="en-GB" sz="1700" kern="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AS </a:t>
              </a:r>
              <a:r>
                <a:rPr lang="en-GB" sz="1700" kern="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emp</a:t>
              </a:r>
              <a:endParaRPr lang="en-GB" sz="17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defTabSz="3429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</a:pPr>
              <a:r>
                <a:rPr lang="en-GB" sz="1700" kern="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LEFT [OUTER] JOIN </a:t>
              </a:r>
              <a:r>
                <a:rPr lang="en-GB" sz="1700" kern="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Sales.SalesOrder</a:t>
              </a:r>
              <a:r>
                <a:rPr lang="en-GB" sz="1700" kern="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AS </a:t>
              </a:r>
              <a:r>
                <a:rPr lang="en-GB" sz="1700" kern="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ord</a:t>
              </a:r>
              <a:endParaRPr lang="en-GB" sz="17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defTabSz="3429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342900" algn="l"/>
                </a:tabLst>
              </a:pPr>
              <a:r>
                <a:rPr lang="en-GB" sz="1700" kern="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 </a:t>
              </a:r>
              <a:r>
                <a:rPr lang="en-GB" sz="1700" kern="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emp.EmployeeID</a:t>
              </a:r>
              <a:r>
                <a:rPr lang="en-GB" sz="1700" kern="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GB" sz="1700" kern="0" dirty="0" err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ord.EmployeeID</a:t>
              </a:r>
              <a:r>
                <a:rPr lang="en-GB" sz="1700" kern="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</p:txBody>
        </p:sp>
      </p:grpSp>
      <p:sp>
        <p:nvSpPr>
          <p:cNvPr id="17" name="Fußzeilenplatzhalter 7">
            <a:extLst>
              <a:ext uri="{FF2B5EF4-FFF2-40B4-BE49-F238E27FC236}">
                <a16:creationId xmlns:a16="http://schemas.microsoft.com/office/drawing/2014/main" id="{37C7B6B6-C062-4246-BBB9-3D8943BF5D98}"/>
              </a:ext>
            </a:extLst>
          </p:cNvPr>
          <p:cNvSpPr txBox="1">
            <a:spLocks/>
          </p:cNvSpPr>
          <p:nvPr/>
        </p:nvSpPr>
        <p:spPr>
          <a:xfrm>
            <a:off x="179512" y="4767263"/>
            <a:ext cx="37444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prstClr val="white"/>
                </a:solidFill>
                <a:latin typeface="+mn-lt"/>
              </a:rPr>
              <a:t>Datenmodellierung – Relationen</a:t>
            </a:r>
          </a:p>
        </p:txBody>
      </p:sp>
      <p:sp>
        <p:nvSpPr>
          <p:cNvPr id="20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8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95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Self Joins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576" y="1545636"/>
            <a:ext cx="4670746" cy="3240677"/>
          </a:xfrm>
        </p:spPr>
        <p:txBody>
          <a:bodyPr/>
          <a:lstStyle/>
          <a:p>
            <a:r>
              <a:rPr lang="en-US" dirty="0" smtClean="0"/>
              <a:t>Compare rows within one base table. </a:t>
            </a:r>
            <a:endParaRPr lang="en-US" dirty="0" smtClean="0"/>
          </a:p>
          <a:p>
            <a:r>
              <a:rPr lang="en-US" dirty="0" smtClean="0"/>
              <a:t>Table is given twice in FROM-Clause.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 All employees with their manager's name.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740051"/>
              </p:ext>
            </p:extLst>
          </p:nvPr>
        </p:nvGraphicFramePr>
        <p:xfrm>
          <a:off x="570106" y="3282504"/>
          <a:ext cx="2669458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Employee</a:t>
                      </a:r>
                      <a:endParaRPr lang="en-GB" sz="12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GB" sz="1200" b="0" dirty="0" err="1" smtClean="0">
                          <a:solidFill>
                            <a:schemeClr val="bg1"/>
                          </a:solidFill>
                        </a:rPr>
                        <a:t>EmployeeID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 err="1" smtClean="0">
                          <a:solidFill>
                            <a:schemeClr val="bg1"/>
                          </a:solidFill>
                        </a:rPr>
                        <a:t>FirstName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 err="1" smtClean="0">
                          <a:solidFill>
                            <a:schemeClr val="bg1"/>
                          </a:solidFill>
                        </a:rPr>
                        <a:t>ManagerID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Dan</a:t>
                      </a:r>
                      <a:endParaRPr lang="en-GB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NULL</a:t>
                      </a:r>
                      <a:endParaRPr lang="en-GB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Aisha</a:t>
                      </a:r>
                      <a:endParaRPr lang="en-GB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Rosie</a:t>
                      </a:r>
                      <a:endParaRPr lang="en-GB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</a:t>
                      </a:r>
                      <a:endParaRPr lang="en-GB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Naomi</a:t>
                      </a:r>
                      <a:endParaRPr lang="en-GB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015593"/>
              </p:ext>
            </p:extLst>
          </p:nvPr>
        </p:nvGraphicFramePr>
        <p:xfrm>
          <a:off x="5580112" y="3363838"/>
          <a:ext cx="265471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dirty="0" err="1" smtClean="0"/>
                        <a:t>Ergebnis</a:t>
                      </a:r>
                      <a:endParaRPr lang="en-GB" sz="12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Employee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Manager</a:t>
                      </a:r>
                      <a:endParaRPr lang="en-GB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Dan</a:t>
                      </a:r>
                      <a:endParaRPr lang="en-GB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2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en-GB" sz="1200" i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Aisha</a:t>
                      </a:r>
                      <a:endParaRPr lang="en-GB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Dan</a:t>
                      </a:r>
                      <a:endParaRPr lang="en-GB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Rosie</a:t>
                      </a:r>
                      <a:endParaRPr lang="en-GB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Dan</a:t>
                      </a:r>
                      <a:endParaRPr lang="en-GB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Naomi</a:t>
                      </a:r>
                      <a:endParaRPr lang="en-GB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Rosie</a:t>
                      </a:r>
                      <a:endParaRPr lang="en-GB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5207321" y="771550"/>
            <a:ext cx="3396854" cy="2587823"/>
          </a:xfrm>
          <a:prstGeom prst="roundRect">
            <a:avLst>
              <a:gd name="adj" fmla="val 11583"/>
            </a:avLst>
          </a:prstGeom>
          <a:noFill/>
          <a:ln w="9525" algn="ctr">
            <a:noFill/>
            <a:round/>
            <a:headEnd/>
            <a:tailEnd/>
          </a:ln>
          <a:effectLst>
            <a:outerShdw dist="35921" dir="2700000" algn="ctr" rotWithShape="0">
              <a:srgbClr val="C0C0C0"/>
            </a:outerShdw>
          </a:effectLst>
        </p:spPr>
        <p:txBody>
          <a:bodyPr wrap="square" lIns="68580" tIns="34290" rIns="68580" bIns="34290" anchor="ctr">
            <a:spAutoFit/>
          </a:bodyPr>
          <a:lstStyle/>
          <a:p>
            <a:pPr defTabSz="3429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</a:pPr>
            <a:r>
              <a:rPr lang="en-GB" sz="17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GB" sz="17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emp.FirstName</a:t>
            </a:r>
            <a:r>
              <a:rPr lang="en-GB" sz="17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Employee, </a:t>
            </a:r>
          </a:p>
          <a:p>
            <a:pPr defTabSz="3429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</a:pPr>
            <a:r>
              <a:rPr lang="en-GB" sz="17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GB" sz="17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man.FirstName</a:t>
            </a:r>
            <a:r>
              <a:rPr lang="en-GB" sz="17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Manager</a:t>
            </a:r>
          </a:p>
          <a:p>
            <a:pPr defTabSz="3429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</a:pPr>
            <a:r>
              <a:rPr lang="en-GB" sz="17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17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HR.Employee</a:t>
            </a:r>
            <a:r>
              <a:rPr lang="en-GB" sz="17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GB" sz="17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en-GB" sz="17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429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</a:pPr>
            <a:r>
              <a:rPr lang="en-GB" sz="17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 </a:t>
            </a:r>
            <a:r>
              <a:rPr lang="en-GB" sz="17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HR.Employee</a:t>
            </a:r>
            <a:r>
              <a:rPr lang="en-GB" sz="17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man</a:t>
            </a:r>
          </a:p>
          <a:p>
            <a:pPr defTabSz="3429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</a:pPr>
            <a:r>
              <a:rPr lang="en-GB" sz="17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GB" sz="17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emp.ManagerID</a:t>
            </a:r>
            <a:r>
              <a:rPr lang="en-GB" sz="17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7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man.EmployeeID</a:t>
            </a:r>
            <a:r>
              <a:rPr lang="en-GB" sz="17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Fußzeilenplatzhalter 7">
            <a:extLst>
              <a:ext uri="{FF2B5EF4-FFF2-40B4-BE49-F238E27FC236}">
                <a16:creationId xmlns:a16="http://schemas.microsoft.com/office/drawing/2014/main" id="{37C7B6B6-C062-4246-BBB9-3D8943BF5D98}"/>
              </a:ext>
            </a:extLst>
          </p:cNvPr>
          <p:cNvSpPr txBox="1">
            <a:spLocks/>
          </p:cNvSpPr>
          <p:nvPr/>
        </p:nvSpPr>
        <p:spPr>
          <a:xfrm>
            <a:off x="179512" y="4767263"/>
            <a:ext cx="37444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prstClr val="white"/>
                </a:solidFill>
                <a:latin typeface="+mn-lt"/>
              </a:rPr>
              <a:t>Datenmodellierung – Relationen</a:t>
            </a:r>
          </a:p>
        </p:txBody>
      </p:sp>
      <p:sp>
        <p:nvSpPr>
          <p:cNvPr id="11" name="Foliennummernplatzhalter 5"/>
          <p:cNvSpPr txBox="1">
            <a:spLocks/>
          </p:cNvSpPr>
          <p:nvPr/>
        </p:nvSpPr>
        <p:spPr>
          <a:xfrm>
            <a:off x="529382" y="4959833"/>
            <a:ext cx="219612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900" kern="1200">
                <a:solidFill>
                  <a:srgbClr val="000000"/>
                </a:solidFill>
                <a:latin typeface="+mj-lt"/>
                <a:ea typeface="+mn-ea"/>
                <a:cs typeface="Calibr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805A9F-BB97-44C9-B05E-6243B049F23A}" type="slidenum">
              <a:rPr lang="de-DE" smtClean="0"/>
              <a:pPr/>
              <a:t>9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84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FH_BLAU" val="7527onpG"/>
  <p:tag name="ARTICULATE_DESIGN_ID_FH_BLAU - MEHR PLATZ" val="EspjTsuX"/>
  <p:tag name="ARTICULATE_SLIDE_COUNT" val="38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H_blau">
  <a:themeElements>
    <a:clrScheme name="FH_FB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4D52A"/>
      </a:accent1>
      <a:accent2>
        <a:srgbClr val="F3F7D5"/>
      </a:accent2>
      <a:accent3>
        <a:srgbClr val="FFFFFF"/>
      </a:accent3>
      <a:accent4>
        <a:srgbClr val="EAF0B4"/>
      </a:accent4>
      <a:accent5>
        <a:srgbClr val="DEE89A"/>
      </a:accent5>
      <a:accent6>
        <a:srgbClr val="E6EFB8"/>
      </a:accent6>
      <a:hlink>
        <a:srgbClr val="808080"/>
      </a:hlink>
      <a:folHlink>
        <a:srgbClr val="C8C8C8"/>
      </a:folHlink>
    </a:clrScheme>
    <a:fontScheme name="F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solidFill>
            <a:schemeClr val="accent1"/>
          </a:solidFill>
          <a:round/>
          <a:headEnd/>
          <a:tailEnd/>
        </a:ln>
      </a:spPr>
      <a:bodyPr/>
      <a:lstStyle>
        <a:defPPr>
          <a:defRPr>
            <a:latin typeface="Arial" pitchFamily="34" charset="0"/>
            <a:cs typeface="Arial" pitchFamily="34" charset="0"/>
          </a:defRPr>
        </a:defPPr>
      </a:lstStyle>
    </a:sp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b="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H_blau - mehr Platz">
  <a:themeElements>
    <a:clrScheme name="FH_FB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4D52A"/>
      </a:accent1>
      <a:accent2>
        <a:srgbClr val="F3F7D5"/>
      </a:accent2>
      <a:accent3>
        <a:srgbClr val="FFFFFF"/>
      </a:accent3>
      <a:accent4>
        <a:srgbClr val="EAF0B4"/>
      </a:accent4>
      <a:accent5>
        <a:srgbClr val="DEE89A"/>
      </a:accent5>
      <a:accent6>
        <a:srgbClr val="E6EFB8"/>
      </a:accent6>
      <a:hlink>
        <a:srgbClr val="808080"/>
      </a:hlink>
      <a:folHlink>
        <a:srgbClr val="C8C8C8"/>
      </a:folHlink>
    </a:clrScheme>
    <a:fontScheme name="F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solidFill>
            <a:schemeClr val="accent1"/>
          </a:solidFill>
          <a:round/>
          <a:headEnd/>
          <a:tailEnd/>
        </a:ln>
      </a:spPr>
      <a:bodyPr/>
      <a:lstStyle>
        <a:defPPr>
          <a:defRPr>
            <a:latin typeface="Arial" pitchFamily="34" charset="0"/>
            <a:cs typeface="Arial" pitchFamily="34" charset="0"/>
          </a:defRPr>
        </a:defPPr>
      </a:lstStyle>
    </a:sp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b="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FH blau 15%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1C1"/>
      </a:accent1>
      <a:accent2>
        <a:srgbClr val="D9EAF7"/>
      </a:accent2>
      <a:accent3>
        <a:srgbClr val="FFFFFF"/>
      </a:accent3>
      <a:accent4>
        <a:srgbClr val="000000"/>
      </a:accent4>
      <a:accent5>
        <a:srgbClr val="AAC1DD"/>
      </a:accent5>
      <a:accent6>
        <a:srgbClr val="CDE4F5"/>
      </a:accent6>
      <a:hlink>
        <a:srgbClr val="4DC4FF"/>
      </a:hlink>
      <a:folHlink>
        <a:srgbClr val="C8C8C8"/>
      </a:folHlink>
    </a:clrScheme>
    <a:fontScheme name="F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FH blau 15%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1C1"/>
      </a:accent1>
      <a:accent2>
        <a:srgbClr val="D9EAF7"/>
      </a:accent2>
      <a:accent3>
        <a:srgbClr val="FFFFFF"/>
      </a:accent3>
      <a:accent4>
        <a:srgbClr val="000000"/>
      </a:accent4>
      <a:accent5>
        <a:srgbClr val="AAC1DD"/>
      </a:accent5>
      <a:accent6>
        <a:srgbClr val="CDE4F5"/>
      </a:accent6>
      <a:hlink>
        <a:srgbClr val="4DC4FF"/>
      </a:hlink>
      <a:folHlink>
        <a:srgbClr val="C8C8C8"/>
      </a:folHlink>
    </a:clrScheme>
    <a:fontScheme name="F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985</Words>
  <Application>Microsoft Office PowerPoint</Application>
  <PresentationFormat>Bildschirmpräsentation (16:9)</PresentationFormat>
  <Paragraphs>243</Paragraphs>
  <Slides>18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9" baseType="lpstr">
      <vt:lpstr>Arial</vt:lpstr>
      <vt:lpstr>Calibri</vt:lpstr>
      <vt:lpstr>Courier New</vt:lpstr>
      <vt:lpstr>Segoe UI</vt:lpstr>
      <vt:lpstr>Segoe UI Light</vt:lpstr>
      <vt:lpstr>Symbol</vt:lpstr>
      <vt:lpstr>Tahoma</vt:lpstr>
      <vt:lpstr>Times New Roman</vt:lpstr>
      <vt:lpstr>Wingdings</vt:lpstr>
      <vt:lpstr>FH_blau</vt:lpstr>
      <vt:lpstr>FH_blau - mehr Platz</vt:lpstr>
      <vt:lpstr>Database Management</vt:lpstr>
      <vt:lpstr>Contents</vt:lpstr>
      <vt:lpstr>Relationale Operators</vt:lpstr>
      <vt:lpstr>Filtering with predicates in WHERE clauses</vt:lpstr>
      <vt:lpstr>Joins</vt:lpstr>
      <vt:lpstr>Joiins</vt:lpstr>
      <vt:lpstr>Inner Joins (Standard JOIN for MS SQL Server)</vt:lpstr>
      <vt:lpstr>Outer Joins</vt:lpstr>
      <vt:lpstr>Self Joins</vt:lpstr>
      <vt:lpstr>Subselects</vt:lpstr>
      <vt:lpstr>Subselects (German)</vt:lpstr>
      <vt:lpstr>Durchschnitt und Differenz</vt:lpstr>
      <vt:lpstr>Intersection</vt:lpstr>
      <vt:lpstr>Difference in MySQL (MINUS in standard SQL)</vt:lpstr>
      <vt:lpstr>Statistics</vt:lpstr>
      <vt:lpstr>Count and count distinct</vt:lpstr>
      <vt:lpstr>Grouping and statistical functions</vt:lpstr>
      <vt:lpstr>Checking which groups are in the result with HAVING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Verbundabfragen und Subselects</dc:title>
  <dc:creator>Prof. Dr. Markus Grüne</dc:creator>
  <cp:lastModifiedBy>Markus Grüne</cp:lastModifiedBy>
  <cp:revision>222</cp:revision>
  <dcterms:created xsi:type="dcterms:W3CDTF">2013-05-28T07:58:57Z</dcterms:created>
  <dcterms:modified xsi:type="dcterms:W3CDTF">2021-05-09T15:25:43Z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035F4971-2557-4A78-B694-217C93D635DC</vt:lpwstr>
  </property>
  <property fmtid="{D5CDD505-2E9C-101B-9397-08002B2CF9AE}" pid="3" name="ArticulatePath">
    <vt:lpwstr>FRA-UAS-PP_Fb3_16_zu_9_150701</vt:lpwstr>
  </property>
</Properties>
</file>