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</p:sldMasterIdLst>
  <p:notesMasterIdLst>
    <p:notesMasterId r:id="rId17"/>
  </p:notesMasterIdLst>
  <p:handoutMasterIdLst>
    <p:handoutMasterId r:id="rId18"/>
  </p:handoutMasterIdLst>
  <p:sldIdLst>
    <p:sldId id="262" r:id="rId3"/>
    <p:sldId id="345" r:id="rId4"/>
    <p:sldId id="346" r:id="rId5"/>
    <p:sldId id="347" r:id="rId6"/>
    <p:sldId id="348" r:id="rId7"/>
    <p:sldId id="349" r:id="rId8"/>
    <p:sldId id="350" r:id="rId9"/>
    <p:sldId id="359" r:id="rId10"/>
    <p:sldId id="364" r:id="rId11"/>
    <p:sldId id="366" r:id="rId12"/>
    <p:sldId id="367" r:id="rId13"/>
    <p:sldId id="368" r:id="rId14"/>
    <p:sldId id="372" r:id="rId15"/>
    <p:sldId id="373" r:id="rId16"/>
  </p:sldIdLst>
  <p:sldSz cx="9144000" cy="5143500" type="screen16x9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orient="horz" pos="622">
          <p15:clr>
            <a:srgbClr val="A4A3A4"/>
          </p15:clr>
        </p15:guide>
        <p15:guide id="4" pos="340">
          <p15:clr>
            <a:srgbClr val="A4A3A4"/>
          </p15:clr>
        </p15:guide>
        <p15:guide id="5" pos="5420">
          <p15:clr>
            <a:srgbClr val="A4A3A4"/>
          </p15:clr>
        </p15:guide>
        <p15:guide id="6" pos="2835">
          <p15:clr>
            <a:srgbClr val="A4A3A4"/>
          </p15:clr>
        </p15:guide>
        <p15:guide id="7" pos="2977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9CC"/>
    <a:srgbClr val="FFFF99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3461" autoAdjust="0"/>
  </p:normalViewPr>
  <p:slideViewPr>
    <p:cSldViewPr>
      <p:cViewPr varScale="1">
        <p:scale>
          <a:sx n="72" d="100"/>
          <a:sy n="72" d="100"/>
        </p:scale>
        <p:origin x="1044" y="48"/>
      </p:cViewPr>
      <p:guideLst>
        <p:guide orient="horz" pos="3117"/>
        <p:guide orient="horz" pos="894"/>
        <p:guide orient="horz" pos="622"/>
        <p:guide pos="340"/>
        <p:guide pos="5420"/>
        <p:guide pos="2835"/>
        <p:guide pos="2977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09.05.2021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09.05.2021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  <a:r>
              <a:rPr lang="de-DE" baseline="0" dirty="0" smtClean="0"/>
              <a:t> Variables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sql_safe_updates</a:t>
            </a:r>
            <a:r>
              <a:rPr lang="de-DE" baseline="0" dirty="0" smtClean="0">
                <a:sym typeface="Wingdings" panose="05000000000000000000" pitchFamily="2" charset="2"/>
              </a:rPr>
              <a:t>  OFF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909E9-A652-4D4F-9E2A-41526B61F9C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91" y="4765004"/>
            <a:ext cx="5513897" cy="9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4601645"/>
            <a:ext cx="3878262" cy="184667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 smtClean="0"/>
              <a:t>Für Zusatzlogo auf das Bild-Symbol klicken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4948496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4948496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14.03.2018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6998691" y="4948496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Prof. Dr. Markus Grüne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4948496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4932133"/>
            <a:ext cx="36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4932133"/>
            <a:ext cx="18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59" y="1041169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6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456129" y="3351573"/>
            <a:ext cx="8574733" cy="1257300"/>
          </a:xfrm>
          <a:prstGeom prst="rect">
            <a:avLst/>
          </a:prstGeom>
        </p:spPr>
        <p:txBody>
          <a:bodyPr vert="horz" lIns="68557" tIns="34279" rIns="68557" bIns="34279" rtlCol="0" anchor="t" anchorCtr="0">
            <a:norm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6129" y="2315494"/>
            <a:ext cx="8517568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566"/>
            <a:r>
              <a:rPr lang="en-US" sz="50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129" y="3058444"/>
            <a:ext cx="851756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6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13589"/>
            <a:ext cx="8229600" cy="3481034"/>
          </a:xfrm>
        </p:spPr>
        <p:txBody>
          <a:bodyPr/>
          <a:lstStyle>
            <a:lvl1pPr>
              <a:spcBef>
                <a:spcPts val="800"/>
              </a:spcBef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4930603"/>
            <a:ext cx="3744416" cy="153888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Prof. Dr. Markus Grüne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8717" y="4930603"/>
            <a:ext cx="258083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251520" y="4810647"/>
            <a:ext cx="3672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prstClr val="white"/>
                </a:solidFill>
              </a:rPr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238874385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Database Management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541687"/>
          </a:xfrm>
        </p:spPr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part</a:t>
            </a:r>
            <a:r>
              <a:rPr lang="de-DE" dirty="0" smtClean="0"/>
              <a:t> III - </a:t>
            </a:r>
            <a:r>
              <a:rPr lang="de-DE" dirty="0" smtClean="0"/>
              <a:t>INSERT, UPDATE, DELETE </a:t>
            </a:r>
            <a:r>
              <a:rPr lang="de-DE" dirty="0" smtClean="0"/>
              <a:t>and DDL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Prof. Dr. Markus Grüne, FB03, Wirtschaftsinformatik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de-DE" sz="3200" dirty="0" smtClean="0"/>
              <a:t>Drop </a:t>
            </a:r>
            <a:r>
              <a:rPr lang="de-DE" sz="3200" dirty="0" err="1" smtClean="0"/>
              <a:t>table</a:t>
            </a:r>
            <a:endParaRPr lang="de-DE" sz="3200" dirty="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30450" y="3051572"/>
            <a:ext cx="4216400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800">
                <a:latin typeface="Courier New" pitchFamily="49" charset="0"/>
              </a:rPr>
              <a:t>DROP TABLE &lt;Tabellenname&gt;;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76314" y="1706167"/>
            <a:ext cx="626229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Tahoma" pitchFamily="34" charset="0"/>
              </a:rPr>
              <a:t>Tables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can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only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be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dropped</a:t>
            </a:r>
            <a:r>
              <a:rPr lang="de-DE" sz="2000" dirty="0" smtClean="0">
                <a:latin typeface="Tahoma" pitchFamily="34" charset="0"/>
              </a:rPr>
              <a:t>, </a:t>
            </a:r>
            <a:r>
              <a:rPr lang="de-DE" sz="2000" dirty="0" err="1" smtClean="0">
                <a:latin typeface="Tahoma" pitchFamily="34" charset="0"/>
              </a:rPr>
              <a:t>if</a:t>
            </a:r>
            <a:r>
              <a:rPr lang="de-DE" sz="2000" dirty="0" smtClean="0">
                <a:latin typeface="Tahoma" pitchFamily="34" charset="0"/>
              </a:rPr>
              <a:t> the </a:t>
            </a:r>
            <a:r>
              <a:rPr lang="de-DE" sz="2000" dirty="0" err="1" smtClean="0">
                <a:latin typeface="Tahoma" pitchFamily="34" charset="0"/>
              </a:rPr>
              <a:t>referential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integrity</a:t>
            </a:r>
            <a:endParaRPr lang="de-DE" sz="2000" dirty="0" smtClean="0">
              <a:latin typeface="Tahoma" pitchFamily="34" charset="0"/>
            </a:endParaRPr>
          </a:p>
          <a:p>
            <a:r>
              <a:rPr lang="de-DE" sz="2000" dirty="0" err="1" smtClean="0">
                <a:latin typeface="Tahoma" pitchFamily="34" charset="0"/>
              </a:rPr>
              <a:t>Constraints</a:t>
            </a:r>
            <a:r>
              <a:rPr lang="de-DE" sz="2000" dirty="0" smtClean="0">
                <a:latin typeface="Tahoma" pitchFamily="34" charset="0"/>
              </a:rPr>
              <a:t> (FK) </a:t>
            </a:r>
            <a:r>
              <a:rPr lang="de-DE" sz="2000" dirty="0" err="1" smtClean="0">
                <a:latin typeface="Tahoma" pitchFamily="34" charset="0"/>
              </a:rPr>
              <a:t>allow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you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to</a:t>
            </a:r>
            <a:r>
              <a:rPr lang="de-DE" sz="2000" dirty="0" smtClean="0">
                <a:latin typeface="Tahoma" pitchFamily="34" charset="0"/>
              </a:rPr>
              <a:t> do </a:t>
            </a:r>
            <a:r>
              <a:rPr lang="de-DE" sz="2000" dirty="0" err="1" smtClean="0">
                <a:latin typeface="Tahoma" pitchFamily="34" charset="0"/>
              </a:rPr>
              <a:t>this</a:t>
            </a:r>
            <a:r>
              <a:rPr lang="de-DE" sz="2000" dirty="0" smtClean="0">
                <a:latin typeface="Tahoma" pitchFamily="34" charset="0"/>
              </a:rPr>
              <a:t>. 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10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8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Altering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schemas</a:t>
            </a:r>
            <a:endParaRPr lang="de-DE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sz="2000" dirty="0" smtClean="0"/>
              <a:t>Use ALTER</a:t>
            </a:r>
            <a:endParaRPr lang="de-DE" sz="2000" dirty="0" smtClean="0"/>
          </a:p>
          <a:p>
            <a:r>
              <a:rPr lang="de-DE" sz="2000" dirty="0" err="1" smtClean="0"/>
              <a:t>Altering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allowed</a:t>
            </a:r>
            <a:r>
              <a:rPr lang="de-DE" sz="2000" dirty="0" smtClean="0"/>
              <a:t>,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lost. </a:t>
            </a:r>
            <a:endParaRPr lang="de-DE" sz="2000" dirty="0" smtClean="0"/>
          </a:p>
          <a:p>
            <a:r>
              <a:rPr lang="de-DE" sz="2000" dirty="0" err="1" smtClean="0"/>
              <a:t>Preconditions</a:t>
            </a:r>
            <a:r>
              <a:rPr lang="de-DE" sz="2000" dirty="0" smtClean="0"/>
              <a:t>: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columns</a:t>
            </a:r>
            <a:r>
              <a:rPr lang="de-DE" sz="2000" dirty="0" smtClean="0"/>
              <a:t> </a:t>
            </a:r>
            <a:r>
              <a:rPr lang="de-DE" sz="2000" dirty="0" err="1" smtClean="0"/>
              <a:t>need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NULLable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 </a:t>
            </a:r>
            <a:endParaRPr lang="de-DE" sz="2000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27584" y="4191931"/>
            <a:ext cx="7263527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alter </a:t>
            </a:r>
            <a:r>
              <a:rPr lang="de-DE" sz="2000" dirty="0" err="1">
                <a:latin typeface="Courier New" pitchFamily="49" charset="0"/>
              </a:rPr>
              <a:t>table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schueler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add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groesse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decimal</a:t>
            </a:r>
            <a:r>
              <a:rPr lang="de-DE" sz="2000" dirty="0">
                <a:latin typeface="Courier New" pitchFamily="49" charset="0"/>
              </a:rPr>
              <a:t>(8,3);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611561" y="3543859"/>
            <a:ext cx="3445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Tahoma" pitchFamily="34" charset="0"/>
              </a:rPr>
              <a:t>Add </a:t>
            </a:r>
            <a:r>
              <a:rPr lang="de-DE" sz="2000" dirty="0" err="1" smtClean="0">
                <a:latin typeface="Tahoma" pitchFamily="34" charset="0"/>
              </a:rPr>
              <a:t>new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column</a:t>
            </a:r>
            <a:r>
              <a:rPr lang="de-DE" sz="2000" dirty="0" smtClean="0">
                <a:latin typeface="Tahoma" pitchFamily="34" charset="0"/>
              </a:rPr>
              <a:t> in </a:t>
            </a:r>
            <a:r>
              <a:rPr lang="de-DE" sz="2000" i="1" dirty="0" err="1" smtClean="0">
                <a:latin typeface="Tahoma" pitchFamily="34" charset="0"/>
              </a:rPr>
              <a:t>schueler</a:t>
            </a:r>
            <a:r>
              <a:rPr lang="de-DE" sz="2000" dirty="0" smtClean="0">
                <a:latin typeface="Tahoma" pitchFamily="34" charset="0"/>
              </a:rPr>
              <a:t>.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11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0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smtClean="0"/>
              <a:t>Alter Table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89000" y="1368029"/>
            <a:ext cx="75707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800" dirty="0">
                <a:latin typeface="Courier New" pitchFamily="49" charset="0"/>
              </a:rPr>
              <a:t>ALTER TABLE `</a:t>
            </a:r>
            <a:r>
              <a:rPr lang="de-DE" sz="1800" dirty="0" err="1">
                <a:latin typeface="Courier New" pitchFamily="49" charset="0"/>
              </a:rPr>
              <a:t>schule`.`fach</a:t>
            </a:r>
            <a:r>
              <a:rPr lang="de-DE" sz="1800" dirty="0">
                <a:latin typeface="Courier New" pitchFamily="49" charset="0"/>
              </a:rPr>
              <a:t>` </a:t>
            </a:r>
          </a:p>
          <a:p>
            <a:r>
              <a:rPr lang="de-DE" sz="1800" dirty="0">
                <a:latin typeface="Courier New" pitchFamily="49" charset="0"/>
              </a:rPr>
              <a:t> ADD COLUMN `</a:t>
            </a:r>
            <a:r>
              <a:rPr lang="de-DE" sz="1800" dirty="0" err="1">
                <a:latin typeface="Courier New" pitchFamily="49" charset="0"/>
              </a:rPr>
              <a:t>fachleiter</a:t>
            </a:r>
            <a:r>
              <a:rPr lang="de-DE" sz="1800" dirty="0">
                <a:latin typeface="Courier New" pitchFamily="49" charset="0"/>
              </a:rPr>
              <a:t>` INTEGER UNSIGNED NOT NULL</a:t>
            </a:r>
          </a:p>
          <a:p>
            <a:r>
              <a:rPr lang="de-DE" sz="1800" dirty="0">
                <a:latin typeface="Courier New" pitchFamily="49" charset="0"/>
              </a:rPr>
              <a:t>    AFTER `Bezeichnung`,</a:t>
            </a:r>
          </a:p>
          <a:p>
            <a:r>
              <a:rPr lang="de-DE" sz="1800" dirty="0">
                <a:latin typeface="Courier New" pitchFamily="49" charset="0"/>
              </a:rPr>
              <a:t> ADD INDEX `</a:t>
            </a:r>
            <a:r>
              <a:rPr lang="de-DE" sz="1800" dirty="0" err="1">
                <a:latin typeface="Courier New" pitchFamily="49" charset="0"/>
              </a:rPr>
              <a:t>IX_Fachleiter</a:t>
            </a:r>
            <a:r>
              <a:rPr lang="de-DE" sz="1800" dirty="0" smtClean="0">
                <a:latin typeface="Courier New" pitchFamily="49" charset="0"/>
              </a:rPr>
              <a:t>`(`</a:t>
            </a:r>
            <a:r>
              <a:rPr lang="de-DE" sz="1800" dirty="0" err="1" smtClean="0">
                <a:latin typeface="Courier New" pitchFamily="49" charset="0"/>
              </a:rPr>
              <a:t>fachleiter</a:t>
            </a:r>
            <a:r>
              <a:rPr lang="de-DE" sz="1800" dirty="0" smtClean="0">
                <a:latin typeface="Courier New" pitchFamily="49" charset="0"/>
              </a:rPr>
              <a:t>`),</a:t>
            </a:r>
            <a:endParaRPr lang="de-DE" sz="1800" dirty="0">
              <a:latin typeface="Courier New" pitchFamily="49" charset="0"/>
            </a:endParaRPr>
          </a:p>
          <a:p>
            <a:r>
              <a:rPr lang="de-DE" sz="1800" dirty="0">
                <a:latin typeface="Courier New" pitchFamily="49" charset="0"/>
              </a:rPr>
              <a:t> ADD CONSTRAINT `</a:t>
            </a:r>
            <a:r>
              <a:rPr lang="de-DE" sz="1800" dirty="0" err="1">
                <a:latin typeface="Courier New" pitchFamily="49" charset="0"/>
              </a:rPr>
              <a:t>FK_fachleiter</a:t>
            </a:r>
            <a:r>
              <a:rPr lang="de-DE" sz="1800" dirty="0">
                <a:latin typeface="Courier New" pitchFamily="49" charset="0"/>
              </a:rPr>
              <a:t>` FOREIGN KEY `</a:t>
            </a:r>
            <a:r>
              <a:rPr lang="de-DE" sz="1800" dirty="0" err="1">
                <a:latin typeface="Courier New" pitchFamily="49" charset="0"/>
              </a:rPr>
              <a:t>FK_fachleiter</a:t>
            </a:r>
            <a:r>
              <a:rPr lang="de-DE" sz="1800" dirty="0">
                <a:latin typeface="Courier New" pitchFamily="49" charset="0"/>
              </a:rPr>
              <a:t>` (`</a:t>
            </a:r>
            <a:r>
              <a:rPr lang="de-DE" sz="1800" dirty="0" err="1">
                <a:latin typeface="Courier New" pitchFamily="49" charset="0"/>
              </a:rPr>
              <a:t>fachleiter</a:t>
            </a:r>
            <a:r>
              <a:rPr lang="de-DE" sz="1800" dirty="0">
                <a:latin typeface="Courier New" pitchFamily="49" charset="0"/>
              </a:rPr>
              <a:t>`)</a:t>
            </a:r>
          </a:p>
          <a:p>
            <a:r>
              <a:rPr lang="de-DE" sz="1800" dirty="0">
                <a:latin typeface="Courier New" pitchFamily="49" charset="0"/>
              </a:rPr>
              <a:t>    REFERENCES `</a:t>
            </a:r>
            <a:r>
              <a:rPr lang="de-DE" sz="1800" dirty="0" err="1">
                <a:latin typeface="Courier New" pitchFamily="49" charset="0"/>
              </a:rPr>
              <a:t>lehrer</a:t>
            </a:r>
            <a:r>
              <a:rPr lang="de-DE" sz="1800" dirty="0">
                <a:latin typeface="Courier New" pitchFamily="49" charset="0"/>
              </a:rPr>
              <a:t>` (`</a:t>
            </a:r>
            <a:r>
              <a:rPr lang="de-DE" sz="1800" dirty="0" err="1">
                <a:latin typeface="Courier New" pitchFamily="49" charset="0"/>
              </a:rPr>
              <a:t>PNr</a:t>
            </a:r>
            <a:r>
              <a:rPr lang="de-DE" sz="1800" dirty="0">
                <a:latin typeface="Courier New" pitchFamily="49" charset="0"/>
              </a:rPr>
              <a:t>`)</a:t>
            </a:r>
          </a:p>
          <a:p>
            <a:r>
              <a:rPr lang="de-DE" sz="1800" dirty="0">
                <a:latin typeface="Courier New" pitchFamily="49" charset="0"/>
              </a:rPr>
              <a:t>    ON DELETE RESTRICT</a:t>
            </a:r>
          </a:p>
          <a:p>
            <a:r>
              <a:rPr lang="de-DE" sz="1800" dirty="0">
                <a:latin typeface="Courier New" pitchFamily="49" charset="0"/>
              </a:rPr>
              <a:t>    ON UPDATE RESTRICT;</a:t>
            </a:r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Indices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primarily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efficiency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part</a:t>
            </a:r>
            <a:r>
              <a:rPr lang="de-DE" dirty="0" smtClean="0"/>
              <a:t> of the PK</a:t>
            </a:r>
            <a:endParaRPr lang="de-DE" dirty="0" smtClean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part</a:t>
            </a:r>
            <a:r>
              <a:rPr lang="de-DE" dirty="0" smtClean="0"/>
              <a:t> of the FK</a:t>
            </a:r>
            <a:endParaRPr lang="de-DE" dirty="0" smtClean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13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3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Create Index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FFCC"/>
          </a:solidFill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mtClean="0">
                <a:latin typeface="Courier New" pitchFamily="49" charset="0"/>
              </a:rPr>
              <a:t>CREATE [UNIQUE|…] INDEX </a:t>
            </a:r>
            <a:r>
              <a:rPr lang="de-DE" i="1" smtClean="0">
                <a:latin typeface="Courier New" pitchFamily="49" charset="0"/>
              </a:rPr>
              <a:t>index_name</a:t>
            </a:r>
            <a:r>
              <a:rPr lang="de-DE" smtClean="0">
                <a:latin typeface="Courier New" pitchFamily="49" charset="0"/>
              </a:rPr>
              <a:t> ON </a:t>
            </a:r>
            <a:r>
              <a:rPr lang="de-DE" i="1" smtClean="0">
                <a:latin typeface="Courier New" pitchFamily="49" charset="0"/>
              </a:rPr>
              <a:t>tbl_name</a:t>
            </a:r>
            <a:r>
              <a:rPr lang="de-DE" smtClean="0">
                <a:latin typeface="Courier New" pitchFamily="49" charset="0"/>
              </a:rPr>
              <a:t> (</a:t>
            </a:r>
            <a:r>
              <a:rPr lang="de-DE" i="1" smtClean="0">
                <a:latin typeface="Courier New" pitchFamily="49" charset="0"/>
              </a:rPr>
              <a:t>index_col_name</a:t>
            </a:r>
            <a:r>
              <a:rPr lang="de-DE" smtClean="0">
                <a:latin typeface="Courier New" pitchFamily="49" charset="0"/>
              </a:rPr>
              <a:t>,...) </a:t>
            </a:r>
          </a:p>
          <a:p>
            <a:pPr eaLnBrk="1" hangingPunct="1">
              <a:buFontTx/>
              <a:buNone/>
            </a:pPr>
            <a:endParaRPr lang="de-DE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de-DE" smtClean="0">
                <a:latin typeface="Courier New" pitchFamily="49" charset="0"/>
              </a:rPr>
              <a:t>DROP INDEX </a:t>
            </a:r>
            <a:r>
              <a:rPr lang="de-DE" i="1" smtClean="0">
                <a:latin typeface="Courier New" pitchFamily="49" charset="0"/>
              </a:rPr>
              <a:t>index_name;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14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3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 I (MySQL)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INSERT INTO </a:t>
            </a:r>
            <a:r>
              <a:rPr lang="de-DE" i="1" dirty="0" err="1" smtClean="0"/>
              <a:t>tabelle</a:t>
            </a:r>
            <a:r>
              <a:rPr lang="de-DE" dirty="0" smtClean="0"/>
              <a:t> </a:t>
            </a:r>
          </a:p>
          <a:p>
            <a:pPr>
              <a:buFontTx/>
              <a:buNone/>
            </a:pPr>
            <a:r>
              <a:rPr lang="de-DE" dirty="0" smtClean="0"/>
              <a:t>    [(</a:t>
            </a:r>
            <a:r>
              <a:rPr lang="de-DE" i="1" dirty="0" err="1" smtClean="0"/>
              <a:t>col_name</a:t>
            </a:r>
            <a:r>
              <a:rPr lang="de-DE" dirty="0" smtClean="0"/>
              <a:t>,...)]</a:t>
            </a:r>
          </a:p>
          <a:p>
            <a:pPr>
              <a:buFontTx/>
              <a:buNone/>
            </a:pPr>
            <a:r>
              <a:rPr lang="de-DE" dirty="0" smtClean="0"/>
              <a:t>VALUES ({</a:t>
            </a:r>
            <a:r>
              <a:rPr lang="de-DE" i="1" dirty="0" err="1" smtClean="0"/>
              <a:t>expr</a:t>
            </a:r>
            <a:r>
              <a:rPr lang="de-DE" dirty="0" smtClean="0"/>
              <a:t> | DEFAULT},...); </a:t>
            </a:r>
          </a:p>
          <a:p>
            <a:pPr>
              <a:buFontTx/>
              <a:buNone/>
            </a:pPr>
            <a:endParaRPr lang="de-DE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95937" y="1347614"/>
            <a:ext cx="4608314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 New" pitchFamily="49" charset="0"/>
              </a:rPr>
              <a:t>INSERT INTO </a:t>
            </a:r>
            <a:r>
              <a:rPr lang="de-DE" sz="1600" dirty="0" err="1">
                <a:latin typeface="Courier New" pitchFamily="49" charset="0"/>
              </a:rPr>
              <a:t>lehrer</a:t>
            </a:r>
            <a:endParaRPr lang="de-DE" sz="1600" dirty="0">
              <a:latin typeface="Courier New" pitchFamily="49" charset="0"/>
            </a:endParaRPr>
          </a:p>
          <a:p>
            <a:r>
              <a:rPr lang="de-DE" sz="1600" dirty="0">
                <a:latin typeface="Courier New" pitchFamily="49" charset="0"/>
              </a:rPr>
              <a:t>(Nachname</a:t>
            </a:r>
            <a:r>
              <a:rPr lang="de-DE" sz="1600" dirty="0" smtClean="0">
                <a:latin typeface="Courier New" pitchFamily="49" charset="0"/>
              </a:rPr>
              <a:t>, Vorname, </a:t>
            </a:r>
            <a:r>
              <a:rPr lang="de-DE" sz="1600" dirty="0" err="1" smtClean="0">
                <a:latin typeface="Courier New" pitchFamily="49" charset="0"/>
              </a:rPr>
              <a:t>gebdatum</a:t>
            </a:r>
            <a:r>
              <a:rPr lang="de-DE" sz="1600" dirty="0" smtClean="0">
                <a:latin typeface="Courier New" pitchFamily="49" charset="0"/>
              </a:rPr>
              <a:t>, schuleintritt, stufe</a:t>
            </a:r>
            <a:r>
              <a:rPr lang="de-DE" sz="1600" dirty="0">
                <a:latin typeface="Courier New" pitchFamily="49" charset="0"/>
              </a:rPr>
              <a:t>)</a:t>
            </a:r>
          </a:p>
          <a:p>
            <a:r>
              <a:rPr lang="de-DE" sz="1600" dirty="0">
                <a:latin typeface="Courier New" pitchFamily="49" charset="0"/>
              </a:rPr>
              <a:t>VALUES</a:t>
            </a:r>
          </a:p>
          <a:p>
            <a:r>
              <a:rPr lang="de-DE" sz="1600" dirty="0">
                <a:latin typeface="Courier New" pitchFamily="49" charset="0"/>
              </a:rPr>
              <a:t>('Herberger','Sepp','1958-04-01','1983-08-01',</a:t>
            </a:r>
          </a:p>
          <a:p>
            <a:r>
              <a:rPr lang="de-DE" sz="1600" dirty="0">
                <a:latin typeface="Courier New" pitchFamily="49" charset="0"/>
              </a:rPr>
              <a:t> 'Oberstudienrat')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5" y="3315017"/>
            <a:ext cx="27527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738139" y="3630532"/>
            <a:ext cx="158432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7200" y="3712685"/>
            <a:ext cx="1352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2D89CC"/>
                </a:solidFill>
                <a:latin typeface="Tahoma" pitchFamily="34" charset="0"/>
              </a:rPr>
              <a:t>NULLABLE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112789" y="3522186"/>
            <a:ext cx="1136650" cy="63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820564" y="3444795"/>
            <a:ext cx="1251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2D89CC"/>
                </a:solidFill>
                <a:latin typeface="Tahoma" pitchFamily="34" charset="0"/>
              </a:rPr>
              <a:t>AUTOINC</a:t>
            </a:r>
          </a:p>
        </p:txBody>
      </p:sp>
      <p:sp>
        <p:nvSpPr>
          <p:cNvPr id="15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0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 II (MySQL)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smtClean="0"/>
              <a:t>INSERT INTO </a:t>
            </a:r>
            <a:r>
              <a:rPr lang="de-DE" i="1" smtClean="0"/>
              <a:t>tbl_name</a:t>
            </a:r>
            <a:r>
              <a:rPr lang="de-DE" smtClean="0"/>
              <a:t> </a:t>
            </a:r>
          </a:p>
          <a:p>
            <a:pPr>
              <a:buFontTx/>
              <a:buNone/>
            </a:pPr>
            <a:r>
              <a:rPr lang="de-DE" smtClean="0"/>
              <a:t>  [(</a:t>
            </a:r>
            <a:r>
              <a:rPr lang="de-DE" i="1" smtClean="0"/>
              <a:t>col_name</a:t>
            </a:r>
            <a:r>
              <a:rPr lang="de-DE" smtClean="0"/>
              <a:t>,...)]</a:t>
            </a:r>
          </a:p>
          <a:p>
            <a:pPr>
              <a:buFontTx/>
              <a:buNone/>
            </a:pPr>
            <a:r>
              <a:rPr lang="de-DE" smtClean="0"/>
              <a:t>VALUES ({</a:t>
            </a:r>
            <a:r>
              <a:rPr lang="de-DE" i="1" smtClean="0"/>
              <a:t>expr</a:t>
            </a:r>
            <a:r>
              <a:rPr lang="de-DE" smtClean="0"/>
              <a:t> | DEFAULT},...),</a:t>
            </a:r>
          </a:p>
          <a:p>
            <a:pPr>
              <a:buFontTx/>
              <a:buNone/>
            </a:pPr>
            <a:r>
              <a:rPr lang="de-DE" smtClean="0"/>
              <a:t>            (...),... 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12117" y="2957339"/>
            <a:ext cx="6356227" cy="184665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 dirty="0">
                <a:latin typeface="Courier New" pitchFamily="49" charset="0"/>
              </a:rPr>
              <a:t>INSERT INTO </a:t>
            </a:r>
            <a:r>
              <a:rPr lang="de-DE" sz="1600" dirty="0" err="1">
                <a:latin typeface="Courier New" pitchFamily="49" charset="0"/>
              </a:rPr>
              <a:t>lehrer</a:t>
            </a:r>
            <a:endParaRPr lang="de-DE" sz="1600" dirty="0">
              <a:latin typeface="Courier New" pitchFamily="49" charset="0"/>
            </a:endParaRPr>
          </a:p>
          <a:p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latin typeface="Courier New" pitchFamily="49" charset="0"/>
              </a:rPr>
              <a:t>Nachname,Vorname,gebdatum,schuleintritt,stufe</a:t>
            </a:r>
            <a:r>
              <a:rPr lang="de-DE" sz="1600" dirty="0">
                <a:latin typeface="Courier New" pitchFamily="49" charset="0"/>
              </a:rPr>
              <a:t>)</a:t>
            </a:r>
          </a:p>
          <a:p>
            <a:r>
              <a:rPr lang="de-DE" sz="1600" dirty="0">
                <a:latin typeface="Courier New" pitchFamily="49" charset="0"/>
              </a:rPr>
              <a:t>VALUES</a:t>
            </a:r>
          </a:p>
          <a:p>
            <a:r>
              <a:rPr lang="de-DE" sz="1600" dirty="0">
                <a:latin typeface="Courier New" pitchFamily="49" charset="0"/>
              </a:rPr>
              <a:t>('Herberger','Sepp','1958-04-01','1983-08-01',</a:t>
            </a:r>
          </a:p>
          <a:p>
            <a:r>
              <a:rPr lang="de-DE" sz="1600" dirty="0">
                <a:latin typeface="Courier New" pitchFamily="49" charset="0"/>
              </a:rPr>
              <a:t>  'Oberstudienrat'),</a:t>
            </a:r>
          </a:p>
          <a:p>
            <a:r>
              <a:rPr lang="de-DE" sz="1600" dirty="0">
                <a:latin typeface="Courier New" pitchFamily="49" charset="0"/>
              </a:rPr>
              <a:t>('Hörbiger','Christine','1959-05-01','1983-08-01',</a:t>
            </a:r>
          </a:p>
          <a:p>
            <a:r>
              <a:rPr lang="de-DE" sz="1600" dirty="0">
                <a:latin typeface="Courier New" pitchFamily="49" charset="0"/>
              </a:rPr>
              <a:t>  'Oberstudienrätin');</a:t>
            </a:r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3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7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INSERT III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smtClean="0"/>
              <a:t>INSERT INTO </a:t>
            </a:r>
            <a:r>
              <a:rPr lang="de-DE" i="1" smtClean="0"/>
              <a:t>tbl_name</a:t>
            </a:r>
          </a:p>
          <a:p>
            <a:pPr>
              <a:buFontTx/>
              <a:buNone/>
            </a:pPr>
            <a:r>
              <a:rPr lang="de-DE" i="1" smtClean="0"/>
              <a:t> </a:t>
            </a:r>
            <a:r>
              <a:rPr lang="de-DE" smtClean="0"/>
              <a:t> [(</a:t>
            </a:r>
            <a:r>
              <a:rPr lang="de-DE" i="1" smtClean="0"/>
              <a:t>col_name</a:t>
            </a:r>
            <a:r>
              <a:rPr lang="de-DE" smtClean="0"/>
              <a:t>,...)]</a:t>
            </a:r>
          </a:p>
          <a:p>
            <a:pPr>
              <a:buFontTx/>
              <a:buNone/>
            </a:pPr>
            <a:r>
              <a:rPr lang="de-DE" smtClean="0"/>
              <a:t> SELECT ...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 flipV="1">
            <a:off x="2627313" y="2193131"/>
            <a:ext cx="2266950" cy="363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895850" y="2424112"/>
            <a:ext cx="31325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dirty="0" err="1" smtClean="0">
                <a:latin typeface="Tahoma" pitchFamily="34" charset="0"/>
              </a:rPr>
              <a:t>Accessing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another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table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for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creating</a:t>
            </a:r>
            <a:r>
              <a:rPr lang="de-DE" sz="2000" dirty="0" smtClean="0">
                <a:latin typeface="Tahoma" pitchFamily="34" charset="0"/>
              </a:rPr>
              <a:t> the </a:t>
            </a:r>
            <a:r>
              <a:rPr lang="de-DE" sz="2000" dirty="0" err="1" smtClean="0">
                <a:latin typeface="Tahoma" pitchFamily="34" charset="0"/>
              </a:rPr>
              <a:t>inserts</a:t>
            </a:r>
            <a:r>
              <a:rPr lang="de-DE" sz="2000" dirty="0" smtClean="0">
                <a:latin typeface="Tahoma" pitchFamily="34" charset="0"/>
              </a:rPr>
              <a:t>.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4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9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Update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smtClean="0"/>
              <a:t>Update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endParaRPr lang="de-DE" dirty="0" smtClean="0"/>
          </a:p>
          <a:p>
            <a:pPr>
              <a:lnSpc>
                <a:spcPct val="90000"/>
              </a:lnSpc>
              <a:buFontTx/>
              <a:buNone/>
            </a:pPr>
            <a:endParaRPr lang="de-DE" b="1" dirty="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27584" y="2657372"/>
            <a:ext cx="6955750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UPDATE </a:t>
            </a:r>
            <a:r>
              <a:rPr lang="de-DE" sz="2000" i="1" dirty="0" err="1">
                <a:latin typeface="Courier New" pitchFamily="49" charset="0"/>
              </a:rPr>
              <a:t>tbl_name</a:t>
            </a:r>
            <a:endParaRPr lang="de-DE" sz="2000" i="1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 SET </a:t>
            </a:r>
            <a:r>
              <a:rPr lang="de-DE" sz="2000" i="1" dirty="0">
                <a:latin typeface="Courier New" pitchFamily="49" charset="0"/>
              </a:rPr>
              <a:t>col_name1</a:t>
            </a:r>
            <a:r>
              <a:rPr lang="de-DE" sz="2000" dirty="0">
                <a:latin typeface="Courier New" pitchFamily="49" charset="0"/>
              </a:rPr>
              <a:t>=</a:t>
            </a:r>
            <a:r>
              <a:rPr lang="de-DE" sz="2000" i="1" dirty="0">
                <a:latin typeface="Courier New" pitchFamily="49" charset="0"/>
              </a:rPr>
              <a:t>expr1</a:t>
            </a:r>
            <a:r>
              <a:rPr lang="de-DE" sz="2000" dirty="0">
                <a:latin typeface="Courier New" pitchFamily="49" charset="0"/>
              </a:rPr>
              <a:t> [, </a:t>
            </a:r>
            <a:r>
              <a:rPr lang="de-DE" sz="2000" i="1" dirty="0">
                <a:latin typeface="Courier New" pitchFamily="49" charset="0"/>
              </a:rPr>
              <a:t>col_name2</a:t>
            </a:r>
            <a:r>
              <a:rPr lang="de-DE" sz="2000" dirty="0">
                <a:latin typeface="Courier New" pitchFamily="49" charset="0"/>
              </a:rPr>
              <a:t>=</a:t>
            </a:r>
            <a:r>
              <a:rPr lang="de-DE" sz="2000" i="1" dirty="0">
                <a:latin typeface="Courier New" pitchFamily="49" charset="0"/>
              </a:rPr>
              <a:t>expr2</a:t>
            </a:r>
            <a:r>
              <a:rPr lang="de-DE" sz="2000" dirty="0">
                <a:latin typeface="Courier New" pitchFamily="49" charset="0"/>
              </a:rPr>
              <a:t> ...]</a:t>
            </a:r>
          </a:p>
          <a:p>
            <a:r>
              <a:rPr lang="de-DE" sz="2000" dirty="0">
                <a:latin typeface="Courier New" pitchFamily="49" charset="0"/>
              </a:rPr>
              <a:t>[WHERE </a:t>
            </a:r>
            <a:r>
              <a:rPr lang="de-DE" sz="2000" i="1" dirty="0" err="1">
                <a:latin typeface="Courier New" pitchFamily="49" charset="0"/>
              </a:rPr>
              <a:t>where_definition</a:t>
            </a:r>
            <a:r>
              <a:rPr lang="de-DE" sz="2000" dirty="0">
                <a:latin typeface="Courier New" pitchFamily="49" charset="0"/>
              </a:rPr>
              <a:t>]</a:t>
            </a:r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5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85814" y="1059329"/>
            <a:ext cx="7272337" cy="193899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2000">
                <a:latin typeface="Courier New" pitchFamily="49" charset="0"/>
              </a:rPr>
              <a:t>UPDATE lehrer</a:t>
            </a:r>
          </a:p>
          <a:p>
            <a:r>
              <a:rPr lang="de-DE" sz="2000">
                <a:latin typeface="Courier New" pitchFamily="49" charset="0"/>
              </a:rPr>
              <a:t>SET stufe='Oberstudienrat'</a:t>
            </a:r>
          </a:p>
          <a:p>
            <a:r>
              <a:rPr lang="de-DE" sz="2000">
                <a:latin typeface="Courier New" pitchFamily="49" charset="0"/>
              </a:rPr>
              <a:t>WHERE stufe='Studienrat</a:t>
            </a:r>
            <a:r>
              <a:rPr lang="de-DE"/>
              <a:t>'</a:t>
            </a:r>
            <a:r>
              <a:rPr lang="de-DE" sz="2000">
                <a:latin typeface="Courier New" pitchFamily="49" charset="0"/>
              </a:rPr>
              <a:t>;</a:t>
            </a:r>
          </a:p>
          <a:p>
            <a:r>
              <a:rPr lang="de-DE" sz="2000">
                <a:latin typeface="Courier New" pitchFamily="49" charset="0"/>
              </a:rPr>
              <a:t>UPDATE lehrer</a:t>
            </a:r>
          </a:p>
          <a:p>
            <a:r>
              <a:rPr lang="de-DE" sz="2000">
                <a:latin typeface="Courier New" pitchFamily="49" charset="0"/>
              </a:rPr>
              <a:t>SET stufe='Oberstudienrätin'</a:t>
            </a:r>
          </a:p>
          <a:p>
            <a:r>
              <a:rPr lang="de-DE" sz="2000">
                <a:latin typeface="Courier New" pitchFamily="49" charset="0"/>
              </a:rPr>
              <a:t>WHERE stufe='Studienrätin';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11560" y="699542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Tahoma" pitchFamily="34" charset="0"/>
              </a:rPr>
              <a:t>Beförderung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73114" y="3305741"/>
            <a:ext cx="7272337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2000">
                <a:latin typeface="Courier New" pitchFamily="49" charset="0"/>
              </a:rPr>
              <a:t>UPDATE lehrer</a:t>
            </a:r>
          </a:p>
          <a:p>
            <a:r>
              <a:rPr lang="de-DE" sz="2000">
                <a:latin typeface="Courier New" pitchFamily="49" charset="0"/>
              </a:rPr>
              <a:t>SET stufe=concat('Ober',LCASE(stufe))</a:t>
            </a:r>
          </a:p>
          <a:p>
            <a:r>
              <a:rPr lang="de-DE" sz="2000">
                <a:latin typeface="Courier New" pitchFamily="49" charset="0"/>
              </a:rPr>
              <a:t>WHERE stufe IN ('Studienrat','Studienrätin')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11560" y="3003798"/>
            <a:ext cx="3253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Tahoma" pitchFamily="34" charset="0"/>
              </a:rPr>
              <a:t>Damit gehen beide auf einmal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51470"/>
            <a:ext cx="8225516" cy="620092"/>
          </a:xfrm>
        </p:spPr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(</a:t>
            </a:r>
            <a:r>
              <a:rPr lang="de-DE" dirty="0" err="1" smtClean="0"/>
              <a:t>Germna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6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1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a typeface="+mn-ea"/>
              </a:rPr>
              <a:t>DELETE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Delete </a:t>
            </a:r>
            <a:r>
              <a:rPr lang="de-DE" dirty="0" err="1" smtClean="0"/>
              <a:t>rows</a:t>
            </a:r>
            <a:endParaRPr lang="de-DE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97523" y="2491347"/>
            <a:ext cx="3877985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DELETE 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tbl_name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[WHERE </a:t>
            </a:r>
            <a:r>
              <a:rPr lang="de-DE" sz="2000" dirty="0" err="1">
                <a:latin typeface="Courier New" pitchFamily="49" charset="0"/>
              </a:rPr>
              <a:t>where_definition</a:t>
            </a:r>
            <a:r>
              <a:rPr lang="de-DE" sz="2000" dirty="0">
                <a:latin typeface="Courier New" pitchFamily="49" charset="0"/>
              </a:rPr>
              <a:t>]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99592" y="3753452"/>
            <a:ext cx="3795712" cy="40011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DELETE FROM </a:t>
            </a:r>
            <a:r>
              <a:rPr lang="de-DE" sz="2000" dirty="0" err="1">
                <a:latin typeface="Courier New" pitchFamily="49" charset="0"/>
              </a:rPr>
              <a:t>lehrer</a:t>
            </a:r>
            <a:r>
              <a:rPr lang="de-DE" sz="2000" dirty="0">
                <a:latin typeface="Courier New" pitchFamily="49" charset="0"/>
              </a:rPr>
              <a:t>;</a:t>
            </a:r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  <a:noFill/>
        </p:spPr>
        <p:txBody>
          <a:bodyPr/>
          <a:lstStyle/>
          <a:p>
            <a:pPr eaLnBrk="1" hangingPunct="1"/>
            <a:r>
              <a:rPr lang="de-DE" dirty="0" smtClean="0"/>
              <a:t>Create Table </a:t>
            </a:r>
            <a:r>
              <a:rPr lang="de-DE" dirty="0" smtClean="0"/>
              <a:t>I - DDL</a:t>
            </a:r>
            <a:endParaRPr lang="de-DE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25463" y="1600200"/>
            <a:ext cx="861853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dirty="0">
                <a:latin typeface="Courier New" pitchFamily="49" charset="0"/>
              </a:rPr>
              <a:t>CREATE TABLE `</a:t>
            </a:r>
            <a:r>
              <a:rPr lang="de-DE" sz="1600" dirty="0" err="1">
                <a:latin typeface="Courier New" pitchFamily="49" charset="0"/>
              </a:rPr>
              <a:t>schule`.`ABC</a:t>
            </a:r>
            <a:r>
              <a:rPr lang="de-DE" sz="1600" dirty="0">
                <a:latin typeface="Courier New" pitchFamily="49" charset="0"/>
              </a:rPr>
              <a:t>` (</a:t>
            </a:r>
          </a:p>
          <a:p>
            <a:r>
              <a:rPr lang="de-DE" sz="1600" dirty="0">
                <a:latin typeface="Courier New" pitchFamily="49" charset="0"/>
              </a:rPr>
              <a:t>  `col1` INTEGER UNSIGNED NOT NULL AUTO_INCREMENT</a:t>
            </a:r>
          </a:p>
          <a:p>
            <a:r>
              <a:rPr lang="de-DE" sz="1600" dirty="0">
                <a:latin typeface="Courier New" pitchFamily="49" charset="0"/>
              </a:rPr>
              <a:t>           COMMENT 'Spalte 1',</a:t>
            </a:r>
          </a:p>
          <a:p>
            <a:r>
              <a:rPr lang="de-DE" sz="1600" dirty="0">
                <a:latin typeface="Courier New" pitchFamily="49" charset="0"/>
              </a:rPr>
              <a:t>  `col2` VARCHAR(45) NOT NULL </a:t>
            </a:r>
          </a:p>
          <a:p>
            <a:r>
              <a:rPr lang="de-DE" sz="1600" dirty="0">
                <a:latin typeface="Courier New" pitchFamily="49" charset="0"/>
              </a:rPr>
              <a:t>           COMMENT 'Spalte 2',</a:t>
            </a:r>
          </a:p>
          <a:p>
            <a:r>
              <a:rPr lang="de-DE" sz="1600" dirty="0">
                <a:latin typeface="Courier New" pitchFamily="49" charset="0"/>
              </a:rPr>
              <a:t>  PRIMARY KEY(`col1`)</a:t>
            </a:r>
          </a:p>
          <a:p>
            <a:r>
              <a:rPr lang="de-DE" sz="1600" dirty="0">
                <a:latin typeface="Courier New" pitchFamily="49" charset="0"/>
              </a:rPr>
              <a:t>)</a:t>
            </a:r>
          </a:p>
          <a:p>
            <a:r>
              <a:rPr lang="de-DE" sz="1600" dirty="0">
                <a:latin typeface="Courier New" pitchFamily="49" charset="0"/>
              </a:rPr>
              <a:t>ENGINE = </a:t>
            </a:r>
            <a:r>
              <a:rPr lang="de-DE" sz="1600" dirty="0" err="1">
                <a:latin typeface="Courier New" pitchFamily="49" charset="0"/>
              </a:rPr>
              <a:t>InnoDB</a:t>
            </a:r>
            <a:endParaRPr lang="de-DE" sz="1600" dirty="0">
              <a:latin typeface="Courier New" pitchFamily="49" charset="0"/>
            </a:endParaRPr>
          </a:p>
          <a:p>
            <a:r>
              <a:rPr lang="de-DE" sz="1600" dirty="0">
                <a:latin typeface="Courier New" pitchFamily="49" charset="0"/>
              </a:rPr>
              <a:t>COMMENT = 'Ein Kommentar';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flipV="1">
            <a:off x="2036764" y="3795885"/>
            <a:ext cx="807044" cy="28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657351" y="4187429"/>
            <a:ext cx="1664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Comment </a:t>
            </a:r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for</a:t>
            </a:r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 </a:t>
            </a:r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table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819651" y="3301604"/>
            <a:ext cx="944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Comment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 flipV="1">
            <a:off x="3816351" y="2374106"/>
            <a:ext cx="1028699" cy="845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 flipV="1">
            <a:off x="3131839" y="2945904"/>
            <a:ext cx="2218035" cy="1137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5353050" y="4092179"/>
            <a:ext cx="11302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Primary Key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2019300" y="1354932"/>
            <a:ext cx="738188" cy="298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>
              <a:solidFill>
                <a:srgbClr val="2D89CC"/>
              </a:solidFill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3816351" y="1053704"/>
            <a:ext cx="10945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Table </a:t>
            </a:r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name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03250" y="1101329"/>
            <a:ext cx="1207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Schem</a:t>
            </a:r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 </a:t>
            </a:r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name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3694114" y="1275160"/>
            <a:ext cx="142875" cy="325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>
              <a:solidFill>
                <a:srgbClr val="2D89CC"/>
              </a:solidFill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 flipV="1">
            <a:off x="4954588" y="2019300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6038851" y="2615804"/>
            <a:ext cx="134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Column</a:t>
            </a:r>
            <a:r>
              <a:rPr lang="de-DE" sz="1400" dirty="0" smtClean="0">
                <a:solidFill>
                  <a:srgbClr val="2D89CC"/>
                </a:solidFill>
                <a:latin typeface="Tahoma" pitchFamily="34" charset="0"/>
              </a:rPr>
              <a:t> </a:t>
            </a:r>
            <a:r>
              <a:rPr lang="de-DE" sz="1400" dirty="0" err="1" smtClean="0">
                <a:solidFill>
                  <a:srgbClr val="2D89CC"/>
                </a:solidFill>
                <a:latin typeface="Tahoma" pitchFamily="34" charset="0"/>
              </a:rPr>
              <a:t>details</a:t>
            </a:r>
            <a:endParaRPr lang="de-DE" sz="14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2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8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0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522001" y="151458"/>
            <a:ext cx="8225516" cy="620092"/>
          </a:xfrm>
          <a:noFill/>
        </p:spPr>
        <p:txBody>
          <a:bodyPr/>
          <a:lstStyle/>
          <a:p>
            <a:pPr eaLnBrk="1" hangingPunct="1"/>
            <a:r>
              <a:rPr lang="de-DE" dirty="0" smtClean="0"/>
              <a:t>Create Table </a:t>
            </a:r>
            <a:r>
              <a:rPr lang="de-DE" dirty="0" smtClean="0"/>
              <a:t>II – 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integrity</a:t>
            </a:r>
            <a:endParaRPr lang="de-DE" dirty="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58814" y="827485"/>
            <a:ext cx="77041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600">
              <a:latin typeface="Courier New" pitchFamily="49" charset="0"/>
            </a:endParaRPr>
          </a:p>
          <a:p>
            <a:r>
              <a:rPr lang="de-DE" sz="1600">
                <a:latin typeface="Courier New" pitchFamily="49" charset="0"/>
              </a:rPr>
              <a:t>CREATE TABLE `unterricht` (</a:t>
            </a:r>
          </a:p>
          <a:p>
            <a:r>
              <a:rPr lang="de-DE" sz="1600">
                <a:latin typeface="Courier New" pitchFamily="49" charset="0"/>
              </a:rPr>
              <a:t>  `KNr` int(11) NOT NULL,</a:t>
            </a:r>
          </a:p>
          <a:p>
            <a:r>
              <a:rPr lang="de-DE" sz="1600">
                <a:latin typeface="Courier New" pitchFamily="49" charset="0"/>
              </a:rPr>
              <a:t>  `FNr` int(11) NOT NULL,</a:t>
            </a:r>
          </a:p>
          <a:p>
            <a:r>
              <a:rPr lang="de-DE" sz="1600">
                <a:latin typeface="Courier New" pitchFamily="49" charset="0"/>
              </a:rPr>
              <a:t>  `PNr` int(11) NOT NULL,</a:t>
            </a:r>
          </a:p>
          <a:p>
            <a:r>
              <a:rPr lang="de-DE" sz="1600">
                <a:latin typeface="Courier New" pitchFamily="49" charset="0"/>
              </a:rPr>
              <a:t>  PRIMARY KEY  (`KNr`,`FNr`),</a:t>
            </a:r>
          </a:p>
          <a:p>
            <a:r>
              <a:rPr lang="de-DE" sz="1600">
                <a:latin typeface="Courier New" pitchFamily="49" charset="0"/>
              </a:rPr>
              <a:t>  </a:t>
            </a:r>
            <a:r>
              <a:rPr lang="de-DE" sz="1600" b="1">
                <a:latin typeface="Courier New" pitchFamily="49" charset="0"/>
              </a:rPr>
              <a:t>KEY `IX_Lehrer_gibt_Fach` (`PNr`),</a:t>
            </a:r>
          </a:p>
          <a:p>
            <a:r>
              <a:rPr lang="de-DE" sz="1600" b="1">
                <a:latin typeface="Courier New" pitchFamily="49" charset="0"/>
              </a:rPr>
              <a:t>  KEY `IX_Fach_in_Klasse` (`KNr`),</a:t>
            </a:r>
          </a:p>
          <a:p>
            <a:r>
              <a:rPr lang="de-DE" sz="1600" b="1">
                <a:latin typeface="Courier New" pitchFamily="49" charset="0"/>
              </a:rPr>
              <a:t>  KEY `IX_wird unterrichtet` (`FNr`),</a:t>
            </a:r>
          </a:p>
          <a:p>
            <a:r>
              <a:rPr lang="de-DE" sz="1600" b="1">
                <a:latin typeface="Courier New" pitchFamily="49" charset="0"/>
              </a:rPr>
              <a:t>  CONSTRAINT `unterricht_ibfk_1` FOREIGN KEY (`PNr`) </a:t>
            </a:r>
          </a:p>
          <a:p>
            <a:r>
              <a:rPr lang="de-DE" sz="1600" b="1">
                <a:latin typeface="Courier New" pitchFamily="49" charset="0"/>
              </a:rPr>
              <a:t>     REFERENCES `lehrer` (`PNr`),</a:t>
            </a:r>
          </a:p>
          <a:p>
            <a:r>
              <a:rPr lang="de-DE" sz="1600" b="1">
                <a:latin typeface="Courier New" pitchFamily="49" charset="0"/>
              </a:rPr>
              <a:t>  CONSTRAINT `unterricht_ibfk_2` FOREIGN KEY (`KNr`)</a:t>
            </a:r>
          </a:p>
          <a:p>
            <a:r>
              <a:rPr lang="de-DE" sz="1600" b="1">
                <a:latin typeface="Courier New" pitchFamily="49" charset="0"/>
              </a:rPr>
              <a:t>     REFERENCES `klasse` (`KNr`),</a:t>
            </a:r>
          </a:p>
          <a:p>
            <a:r>
              <a:rPr lang="de-DE" sz="1600" b="1">
                <a:latin typeface="Courier New" pitchFamily="49" charset="0"/>
              </a:rPr>
              <a:t>  CONSTRAINT `unterricht_ibfk_3` FOREIGN KEY (`FNr`)</a:t>
            </a:r>
          </a:p>
          <a:p>
            <a:r>
              <a:rPr lang="de-DE" sz="1600" b="1">
                <a:latin typeface="Courier New" pitchFamily="49" charset="0"/>
              </a:rPr>
              <a:t>     REFERENCES `fach` (`FNr`)</a:t>
            </a:r>
          </a:p>
          <a:p>
            <a:r>
              <a:rPr lang="de-DE" sz="1600">
                <a:latin typeface="Courier New" pitchFamily="49" charset="0"/>
              </a:rPr>
              <a:t>) ENGINE=InnoDB DEFAULT CHARSET=latin1;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372200" y="4322088"/>
            <a:ext cx="1842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2D89CC"/>
                </a:solidFill>
                <a:latin typeface="Tahoma" pitchFamily="34" charset="0"/>
              </a:rPr>
              <a:t>Default=</a:t>
            </a:r>
            <a:r>
              <a:rPr lang="de-DE" sz="1800" dirty="0" err="1">
                <a:solidFill>
                  <a:srgbClr val="2D89CC"/>
                </a:solidFill>
                <a:latin typeface="Tahoma" pitchFamily="34" charset="0"/>
              </a:rPr>
              <a:t>Restrict</a:t>
            </a:r>
            <a:endParaRPr lang="de-DE" sz="18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572125" y="2290079"/>
            <a:ext cx="1442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2D89CC"/>
                </a:solidFill>
                <a:latin typeface="Tahoma" pitchFamily="34" charset="0"/>
              </a:rPr>
              <a:t>Index </a:t>
            </a:r>
            <a:r>
              <a:rPr lang="de-DE" sz="1800" dirty="0" err="1" smtClean="0">
                <a:solidFill>
                  <a:srgbClr val="2D89CC"/>
                </a:solidFill>
                <a:latin typeface="Tahoma" pitchFamily="34" charset="0"/>
              </a:rPr>
              <a:t>for</a:t>
            </a:r>
            <a:r>
              <a:rPr lang="de-DE" sz="1800" dirty="0" smtClean="0">
                <a:solidFill>
                  <a:srgbClr val="2D89CC"/>
                </a:solidFill>
                <a:latin typeface="Tahoma" pitchFamily="34" charset="0"/>
              </a:rPr>
              <a:t> FK</a:t>
            </a:r>
            <a:endParaRPr lang="de-DE" sz="18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9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H_BLAU" val="7527onpG"/>
  <p:tag name="ARTICULATE_DESIGN_ID_FH_BLAU - MEHR PLATZ" val="EspjTsuX"/>
  <p:tag name="ARTICULATE_SLIDE_COUNT" val="2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Bildschirmpräsentation (16:9)</PresentationFormat>
  <Paragraphs>140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FH_blau</vt:lpstr>
      <vt:lpstr>FH_blau - mehr Platz</vt:lpstr>
      <vt:lpstr>Database Management</vt:lpstr>
      <vt:lpstr>INSERT I (MySQL)</vt:lpstr>
      <vt:lpstr>INSERT II (MySQL)</vt:lpstr>
      <vt:lpstr>INSERT III</vt:lpstr>
      <vt:lpstr>Update</vt:lpstr>
      <vt:lpstr>Examples (Germna)</vt:lpstr>
      <vt:lpstr>DELETE</vt:lpstr>
      <vt:lpstr>Create Table I - DDL</vt:lpstr>
      <vt:lpstr>Create Table II – referential integrity</vt:lpstr>
      <vt:lpstr>Drop table</vt:lpstr>
      <vt:lpstr>Altering table schemas</vt:lpstr>
      <vt:lpstr>Alter Table</vt:lpstr>
      <vt:lpstr>Indices</vt:lpstr>
      <vt:lpstr>Create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Inserts Updates Deletes und DDL</dc:title>
  <dc:creator>Prof. Dr. Markus Grüne</dc:creator>
  <cp:lastModifiedBy>Markus Grüne</cp:lastModifiedBy>
  <cp:revision>224</cp:revision>
  <dcterms:created xsi:type="dcterms:W3CDTF">2013-05-28T07:58:57Z</dcterms:created>
  <dcterms:modified xsi:type="dcterms:W3CDTF">2021-05-09T15:33:40Z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035F4971-2557-4A78-B694-217C93D635DC</vt:lpwstr>
  </property>
  <property fmtid="{D5CDD505-2E9C-101B-9397-08002B2CF9AE}" pid="3" name="ArticulatePath">
    <vt:lpwstr>FRA-UAS-PP_Fb3_16_zu_9_150701</vt:lpwstr>
  </property>
</Properties>
</file>