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1" r:id="rId3"/>
    <p:sldId id="263" r:id="rId4"/>
    <p:sldId id="270" r:id="rId5"/>
    <p:sldId id="264" r:id="rId6"/>
    <p:sldId id="266" r:id="rId7"/>
    <p:sldId id="268" r:id="rId8"/>
    <p:sldId id="269" r:id="rId9"/>
    <p:sldId id="272" r:id="rId10"/>
    <p:sldId id="267" r:id="rId11"/>
    <p:sldId id="260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4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1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D94EFA-929C-4518-AE01-EDCECD315590}" type="datetimeFigureOut">
              <a:rPr lang="de-DE" smtClean="0"/>
              <a:t>25.05.2023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240EA0-2276-4213-A390-DCB064663E7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526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3B8478-0F00-4B5E-8601-13B62F6BE27B}" type="slidenum">
              <a:rPr lang="de-DE"/>
              <a:pPr/>
              <a:t>7</a:t>
            </a:fld>
            <a:endParaRPr lang="de-DE"/>
          </a:p>
        </p:txBody>
      </p:sp>
      <p:sp>
        <p:nvSpPr>
          <p:cNvPr id="330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07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17" y="4343400"/>
            <a:ext cx="5488366" cy="41148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602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986EEB5-6B54-4A02-8EE8-98D282F915F4}" type="slidenum">
              <a:rPr lang="de-DE"/>
              <a:pPr/>
              <a:t>8</a:t>
            </a:fld>
            <a:endParaRPr lang="de-DE"/>
          </a:p>
        </p:txBody>
      </p:sp>
      <p:sp>
        <p:nvSpPr>
          <p:cNvPr id="250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817" y="4343400"/>
            <a:ext cx="5488366" cy="41148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0908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988C68-90F9-42D4-9120-A2647F2F5F04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06344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CD46F-B24A-4A3E-A84E-D4B20FBA4367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534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F3685-B753-4DB8-9799-14AAA0DD5887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2328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>
          <a:xfrm>
            <a:off x="705843" y="6613112"/>
            <a:ext cx="673261" cy="184665"/>
          </a:xfrm>
        </p:spPr>
        <p:txBody>
          <a:bodyPr/>
          <a:lstStyle>
            <a:lvl1pPr algn="l">
              <a:defRPr>
                <a:latin typeface="+mj-lt"/>
                <a:cs typeface="Arial" pitchFamily="34" charset="0"/>
              </a:defRPr>
            </a:lvl1pPr>
          </a:lstStyle>
          <a:p>
            <a:r>
              <a:rPr lang="de-DE" dirty="0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‹Nr.›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>
          <a:xfrm>
            <a:off x="1872064" y="6576178"/>
            <a:ext cx="4800000" cy="2215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fld id="{1D5B0A53-9D22-45B3-B706-D12DA1AEA3D0}" type="datetime1">
              <a:rPr lang="de-DE" smtClean="0"/>
              <a:t>25.05.2023</a:t>
            </a:fld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>
          <a:xfrm>
            <a:off x="6869529" y="6576178"/>
            <a:ext cx="2400000" cy="221599"/>
          </a:xfrm>
        </p:spPr>
        <p:txBody>
          <a:bodyPr/>
          <a:lstStyle>
            <a:lvl1pPr>
              <a:defRPr>
                <a:latin typeface="+mj-lt"/>
                <a:cs typeface="Calibri" pitchFamily="34" charset="0"/>
              </a:defRPr>
            </a:lvl1pPr>
          </a:lstStyle>
          <a:p>
            <a:pPr>
              <a:lnSpc>
                <a:spcPct val="120000"/>
              </a:lnSpc>
            </a:pPr>
            <a:r>
              <a:rPr lang="de-DE"/>
              <a:t>Prof. Dr. Markus Grüne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87759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30E7-4B00-4DFA-894A-09389126FE3E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9834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F7261-C788-4061-90C1-2B0917DD7EC2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68660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FF033-4A4F-4417-954C-64222BDF20DD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91389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E48AD-5EF1-44B3-840B-14C3800C0D90}" type="datetime1">
              <a:rPr lang="de-DE" smtClean="0"/>
              <a:t>25.05.2023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9990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C32834-8EFD-42EC-B030-ACEBEFE45DA0}" type="datetime1">
              <a:rPr lang="de-DE" smtClean="0"/>
              <a:t>25.05.2023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454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9F728-7EC3-4A6D-B098-A978360E29A9}" type="datetime1">
              <a:rPr lang="de-DE" smtClean="0"/>
              <a:t>25.05.2023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8935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4CE5A-E046-4EFC-A0B2-AFE72C7DFDC8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098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631D51-0265-4506-8182-221F7AE98CD0}" type="datetime1">
              <a:rPr lang="de-DE" smtClean="0"/>
              <a:t>25.05.2023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Prof. Dr. Markus Grüne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72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DE9B0-6E92-49C5-B016-27901766B6D2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Prof. Dr. Markus Grüne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E1827-57A0-446E-BC76-CE567CEC29F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4741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5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Reporting, Visual Analytics</a:t>
            </a:r>
            <a:br>
              <a:rPr lang="de-DE" dirty="0"/>
            </a:br>
            <a:r>
              <a:rPr lang="de-DE" dirty="0"/>
              <a:t>aus konzeptioneller Sicht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Markus Grüne, </a:t>
            </a:r>
            <a:r>
              <a:rPr lang="de-DE" dirty="0" err="1"/>
              <a:t>SoSe</a:t>
            </a:r>
            <a:r>
              <a:rPr lang="de-DE" dirty="0"/>
              <a:t> 2023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C120-F8A3-498B-A276-4F6382545261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2635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(20 min)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Beschreiben Sie in den Report auf der vorherigen Folie.</a:t>
            </a:r>
          </a:p>
          <a:p>
            <a:pPr lvl="1"/>
            <a:r>
              <a:rPr lang="de-DE" dirty="0"/>
              <a:t>Was wird konzeptionell dargestellt?</a:t>
            </a:r>
          </a:p>
          <a:p>
            <a:pPr lvl="1"/>
            <a:r>
              <a:rPr lang="de-DE" dirty="0"/>
              <a:t>Gibt es bestimmte Tendenzen, Punkte, die Ihnen ins Auge fallen?</a:t>
            </a:r>
          </a:p>
          <a:p>
            <a:endParaRPr lang="de-DE" dirty="0"/>
          </a:p>
          <a:p>
            <a:r>
              <a:rPr lang="de-DE" dirty="0"/>
              <a:t>Finden Sie einen weiteren historischen Report und stellen Sie diesen der Gruppe vor. Nutzen Sie bspw. die Linkliste auf </a:t>
            </a:r>
            <a:r>
              <a:rPr lang="de-DE" dirty="0" err="1"/>
              <a:t>Moodle</a:t>
            </a:r>
            <a:r>
              <a:rPr lang="de-DE" dirty="0"/>
              <a:t>.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10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272FE64D-8ACF-4577-BE09-08C7FF14F122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421890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 (30 min)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/>
              <a:t>Literaturquelle: </a:t>
            </a:r>
            <a:r>
              <a:rPr lang="de-DE" dirty="0" err="1"/>
              <a:t>Sharda</a:t>
            </a:r>
            <a:r>
              <a:rPr lang="de-DE" dirty="0"/>
              <a:t> , Kap. 4 (</a:t>
            </a:r>
            <a:r>
              <a:rPr lang="de-DE" dirty="0" err="1"/>
              <a:t>Moodle</a:t>
            </a:r>
            <a:r>
              <a:rPr lang="de-DE" dirty="0"/>
              <a:t>)</a:t>
            </a:r>
          </a:p>
          <a:p>
            <a:r>
              <a:rPr lang="de-DE" dirty="0"/>
              <a:t>Was ist unter dem Begriff BPM zu verstehen?</a:t>
            </a:r>
          </a:p>
          <a:p>
            <a:r>
              <a:rPr lang="de-DE" dirty="0"/>
              <a:t>Wie wird der Begriff „Report“ definiert? Welche Arten gibt es?</a:t>
            </a:r>
          </a:p>
          <a:p>
            <a:r>
              <a:rPr lang="de-DE" dirty="0"/>
              <a:t>Was ist ein „Business Report“?</a:t>
            </a:r>
          </a:p>
          <a:p>
            <a:r>
              <a:rPr lang="de-DE" dirty="0"/>
              <a:t>Was ist der Unterschied zwischen klassischen Reports und Visual Analytics?</a:t>
            </a:r>
          </a:p>
          <a:p>
            <a:r>
              <a:rPr lang="de-DE" dirty="0"/>
              <a:t>Welche Merkmale hat eine „</a:t>
            </a:r>
            <a:r>
              <a:rPr lang="de-DE" dirty="0" err="1"/>
              <a:t>good</a:t>
            </a:r>
            <a:r>
              <a:rPr lang="de-DE" dirty="0"/>
              <a:t> </a:t>
            </a:r>
            <a:r>
              <a:rPr lang="de-DE" dirty="0" err="1"/>
              <a:t>story</a:t>
            </a:r>
            <a:r>
              <a:rPr lang="de-DE" dirty="0"/>
              <a:t>“ im Sinne des </a:t>
            </a:r>
            <a:r>
              <a:rPr lang="de-DE" dirty="0" err="1"/>
              <a:t>Storytellings</a:t>
            </a:r>
            <a:r>
              <a:rPr lang="de-DE" dirty="0"/>
              <a:t> mit Daten?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B6410-951D-4381-A204-56B397867587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3355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 rot="16200000">
            <a:off x="-2316956" y="2515392"/>
            <a:ext cx="6356351" cy="1325563"/>
          </a:xfrm>
        </p:spPr>
        <p:txBody>
          <a:bodyPr/>
          <a:lstStyle/>
          <a:p>
            <a:r>
              <a:rPr lang="de-DE" dirty="0"/>
              <a:t>Gestaltung von Management Reports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B768C6-9A1A-49EA-B463-B02998F04B57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2</a:t>
            </a:fld>
            <a:endParaRPr lang="de-DE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3916"/>
            <a:ext cx="6940377" cy="6624084"/>
          </a:xfrm>
          <a:prstGeom prst="rect">
            <a:avLst/>
          </a:prstGeom>
        </p:spPr>
      </p:pic>
      <p:sp>
        <p:nvSpPr>
          <p:cNvPr id="8" name="Rectangle 1"/>
          <p:cNvSpPr>
            <a:spLocks noChangeArrowheads="1"/>
          </p:cNvSpPr>
          <p:nvPr/>
        </p:nvSpPr>
        <p:spPr bwMode="auto">
          <a:xfrm rot="16200000">
            <a:off x="8555722" y="2920871"/>
            <a:ext cx="6316960" cy="55399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Bange, C. et al. (2017): Reporting und Business </a:t>
            </a:r>
            <a:r>
              <a:rPr kumimoji="0" lang="de-DE" altLang="de-DE" b="1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Intelligence</a:t>
            </a:r>
            <a:r>
              <a:rPr kumimoji="0" lang="de-DE" altLang="de-DE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, Freiburg: Haufe-Lexware GmbH &amp; Co. KG,  2017,</a:t>
            </a:r>
            <a:r>
              <a:rPr kumimoji="0" lang="de-DE" altLang="de-DE" b="1" i="0" u="none" strike="noStrike" cap="none" normalizeH="0" dirty="0">
                <a:ln>
                  <a:noFill/>
                </a:ln>
                <a:solidFill>
                  <a:srgbClr val="000000"/>
                </a:solidFill>
                <a:effectLst/>
                <a:cs typeface="Arial" panose="020B0604020202020204" pitchFamily="34" charset="0"/>
              </a:rPr>
              <a:t> S. 33</a:t>
            </a:r>
            <a:r>
              <a:rPr kumimoji="0" lang="de-DE" altLang="de-DE" sz="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4584544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EIS – Executive Information System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152396"/>
            <a:r>
              <a:rPr lang="de-DE" sz="3467" dirty="0">
                <a:solidFill>
                  <a:srgbClr val="2D89CC"/>
                </a:solidFill>
              </a:rPr>
              <a:t>dt. Führungsinformationssystem / FIS</a:t>
            </a:r>
          </a:p>
          <a:p>
            <a:pPr marL="279382" indent="-380990"/>
            <a:r>
              <a:rPr lang="de-DE" sz="3867" dirty="0"/>
              <a:t>EIS besitzen eine konsequente Ausrichtung auf das Top Management. </a:t>
            </a:r>
          </a:p>
          <a:p>
            <a:pPr marL="279382" indent="-380990"/>
            <a:r>
              <a:rPr lang="de-DE" sz="3867" dirty="0"/>
              <a:t>unternehmensspezifisches und bereichsübergreifendes […] integratives und dynamisches Informationssystem zur informationellen Unterstützung der obersten Managementebene, das über ein großes Maß an Flexibilität und einen hohen Bedienungskomfort verfügt</a:t>
            </a:r>
          </a:p>
          <a:p>
            <a:pPr marL="736582" lvl="1" indent="-380990"/>
            <a:endParaRPr lang="de-DE" sz="3867" dirty="0"/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3733AE7F-6935-469B-B7EA-A7DFC1F0D075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385146" y="5850235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[KBM10, S. 110, 129-130]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DF43B870-5974-499C-8F4E-F05FA33F3C20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24815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DSS – </a:t>
            </a:r>
            <a:r>
              <a:rPr lang="de-DE" dirty="0" err="1"/>
              <a:t>Decision</a:t>
            </a:r>
            <a:r>
              <a:rPr lang="de-DE" dirty="0"/>
              <a:t> Support System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152396"/>
            <a:r>
              <a:rPr lang="de-DE" sz="3467" dirty="0">
                <a:solidFill>
                  <a:srgbClr val="2D89CC"/>
                </a:solidFill>
              </a:rPr>
              <a:t>dt. Entscheidungsunterstützungssysteme / EUS</a:t>
            </a:r>
          </a:p>
          <a:p>
            <a:pPr marL="279382" indent="-380990"/>
            <a:r>
              <a:rPr lang="de-DE" sz="3867" dirty="0"/>
              <a:t>sind interaktive, modell- und formelbasierte Systeme zu Unterstützung individueller Entscheidungen (z.B. auf Excel-Basis). DSS bestehen i.d.R. aus einer Datenbasis, einer Modell- und Methodenbanken, Anwendungsunterstützung zur Auswahl von Methoden und einer Dialogführung als komfortable Schnittstelle zum Anwender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3733AE7F-6935-469B-B7EA-A7DFC1F0D075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385146" y="5850235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[KBM10, S. 110, 129-130]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67EBECCC-6F7A-43E3-89F8-D6507F866B1C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12256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MIS – Management Information System</a:t>
            </a:r>
          </a:p>
        </p:txBody>
      </p:sp>
      <p:sp>
        <p:nvSpPr>
          <p:cNvPr id="3850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9382" indent="-380990"/>
            <a:r>
              <a:rPr lang="de-DE" sz="3867" dirty="0"/>
              <a:t>MIS werden als berichtsorientierte Analysesysteme verstanden, die sich primär interner, operativer Daten bedienen und vor allem auf die Planung, Steuerung und Kontrolle der operativen Wertschöpfungskette ausgerichtet</a:t>
            </a:r>
          </a:p>
        </p:txBody>
      </p:sp>
      <p:sp>
        <p:nvSpPr>
          <p:cNvPr id="8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3733AE7F-6935-469B-B7EA-A7DFC1F0D075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8246922" y="6021289"/>
            <a:ext cx="334739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[KBM10, S. 110, 129-130]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E48DB495-8BC2-4238-B504-537CBC2D79BC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27523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/>
              <a:t>Balanced</a:t>
            </a:r>
            <a:r>
              <a:rPr lang="de-DE" dirty="0"/>
              <a:t> </a:t>
            </a:r>
            <a:r>
              <a:rPr lang="de-DE" dirty="0" err="1"/>
              <a:t>Scorecard</a:t>
            </a:r>
            <a:r>
              <a:rPr lang="de-DE" dirty="0"/>
              <a:t> als </a:t>
            </a:r>
            <a:br>
              <a:rPr lang="de-DE" dirty="0"/>
            </a:br>
            <a:r>
              <a:rPr lang="de-DE" dirty="0"/>
              <a:t>konzeptuelles Modell für MIS</a:t>
            </a:r>
            <a:br>
              <a:rPr lang="de-DE" dirty="0"/>
            </a:br>
            <a:endParaRPr lang="de-DE" dirty="0"/>
          </a:p>
        </p:txBody>
      </p:sp>
      <p:sp>
        <p:nvSpPr>
          <p:cNvPr id="7" name="Titel 1"/>
          <p:cNvSpPr txBox="1">
            <a:spLocks/>
          </p:cNvSpPr>
          <p:nvPr/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b="0" kern="1200">
                <a:solidFill>
                  <a:srgbClr val="2D89CC"/>
                </a:solidFill>
                <a:latin typeface="+mj-lt"/>
                <a:ea typeface="+mj-ea"/>
                <a:cs typeface="Calibri" pitchFamily="34" charset="0"/>
              </a:defRPr>
            </a:lvl1pPr>
          </a:lstStyle>
          <a:p>
            <a:endParaRPr lang="de-DE" sz="4000" dirty="0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82" y="1977380"/>
            <a:ext cx="4790479" cy="31388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701" y="1302829"/>
            <a:ext cx="6625299" cy="48621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Gerade Verbindung 9"/>
          <p:cNvCxnSpPr/>
          <p:nvPr/>
        </p:nvCxnSpPr>
        <p:spPr>
          <a:xfrm flipV="1">
            <a:off x="4443928" y="1302830"/>
            <a:ext cx="1152128" cy="1538645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>
            <a:off x="4443928" y="3733888"/>
            <a:ext cx="1152128" cy="2431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hteck 11"/>
          <p:cNvSpPr/>
          <p:nvPr/>
        </p:nvSpPr>
        <p:spPr>
          <a:xfrm>
            <a:off x="3195789" y="2841475"/>
            <a:ext cx="1248139" cy="89241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13" name="Rechteck 12"/>
          <p:cNvSpPr/>
          <p:nvPr/>
        </p:nvSpPr>
        <p:spPr>
          <a:xfrm>
            <a:off x="5596056" y="1302829"/>
            <a:ext cx="6528725" cy="486211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>
                <a:cs typeface="Calibri" pitchFamily="34" charset="0"/>
              </a:rPr>
              <a:t>Seite  </a:t>
            </a:r>
            <a:fld id="{3733AE7F-6935-469B-B7EA-A7DFC1F0D075}" type="slidenum">
              <a:rPr lang="de-DE" smtClean="0">
                <a:cs typeface="Calibri" pitchFamily="34" charset="0"/>
              </a:rPr>
              <a:pPr/>
              <a:t>6</a:t>
            </a:fld>
            <a:endParaRPr lang="de-DE" dirty="0">
              <a:cs typeface="Calibri" pitchFamily="34" charset="0"/>
            </a:endParaRP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77C7468D-6D03-4776-A3A7-FC576476FA88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826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199" y="95694"/>
            <a:ext cx="11219121" cy="680484"/>
          </a:xfrm>
        </p:spPr>
        <p:txBody>
          <a:bodyPr>
            <a:normAutofit fontScale="90000"/>
          </a:bodyPr>
          <a:lstStyle/>
          <a:p>
            <a:r>
              <a:rPr lang="de-DE" dirty="0"/>
              <a:t>Operative vs. dispositive Tätigkeiten und Systeme</a:t>
            </a:r>
          </a:p>
        </p:txBody>
      </p:sp>
      <p:pic>
        <p:nvPicPr>
          <p:cNvPr id="3297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40217" y="1029110"/>
            <a:ext cx="10363200" cy="5378451"/>
          </a:xfrm>
          <a:prstGeom prst="rect">
            <a:avLst/>
          </a:prstGeom>
          <a:noFill/>
        </p:spPr>
      </p:pic>
      <p:sp>
        <p:nvSpPr>
          <p:cNvPr id="329733" name="Text Box 5"/>
          <p:cNvSpPr txBox="1">
            <a:spLocks noChangeArrowheads="1"/>
          </p:cNvSpPr>
          <p:nvPr/>
        </p:nvSpPr>
        <p:spPr bwMode="auto">
          <a:xfrm>
            <a:off x="-48683" y="4208701"/>
            <a:ext cx="3247997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  <a:t>Operative</a:t>
            </a:r>
            <a:b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</a:br>
            <a: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  <a:t>Tätigkeiten/Systeme</a:t>
            </a:r>
          </a:p>
        </p:txBody>
      </p:sp>
      <p:sp>
        <p:nvSpPr>
          <p:cNvPr id="329735" name="Line 7"/>
          <p:cNvSpPr>
            <a:spLocks noChangeShapeType="1"/>
          </p:cNvSpPr>
          <p:nvPr/>
        </p:nvSpPr>
        <p:spPr bwMode="auto">
          <a:xfrm>
            <a:off x="1543102" y="4319352"/>
            <a:ext cx="9150351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</p:spPr>
        <p:txBody>
          <a:bodyPr/>
          <a:lstStyle/>
          <a:p>
            <a:endParaRPr lang="de-DE" sz="2400"/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286673" y="3429000"/>
            <a:ext cx="2961052" cy="74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  <a:t>Dispositive</a:t>
            </a:r>
            <a:b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</a:br>
            <a:r>
              <a:rPr lang="de-DE" sz="2133" dirty="0">
                <a:latin typeface="+mj-lt"/>
                <a:ea typeface="Verdana" pitchFamily="34" charset="0"/>
                <a:cs typeface="Verdana" pitchFamily="34" charset="0"/>
              </a:rPr>
              <a:t>Tätigkeiten/Systeme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FF339E-AC00-4739-9D1B-F77F5CFAA3D1}" type="datetime1">
              <a:rPr lang="de-DE" smtClean="0"/>
              <a:t>25.05.2023</a:t>
            </a:fld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7</a:t>
            </a:fld>
            <a:endParaRPr lang="de-DE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375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719667" y="164638"/>
            <a:ext cx="10776507" cy="529167"/>
          </a:xfrm>
        </p:spPr>
        <p:txBody>
          <a:bodyPr>
            <a:normAutofit fontScale="90000"/>
          </a:bodyPr>
          <a:lstStyle/>
          <a:p>
            <a:r>
              <a:rPr lang="de-DE" sz="3200" dirty="0"/>
              <a:t>Charakteristika operativer und dispositiver Daten</a:t>
            </a:r>
          </a:p>
        </p:txBody>
      </p:sp>
      <p:graphicFrame>
        <p:nvGraphicFramePr>
          <p:cNvPr id="8" name="Inhaltsplatzhalter 7"/>
          <p:cNvGraphicFramePr>
            <a:graphicFrameLocks noGrp="1"/>
          </p:cNvGraphicFramePr>
          <p:nvPr>
            <p:ph idx="1"/>
            <p:extLst/>
          </p:nvPr>
        </p:nvGraphicFramePr>
        <p:xfrm>
          <a:off x="715434" y="1316765"/>
          <a:ext cx="10756901" cy="47277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41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284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0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7040">
                <a:tc>
                  <a:txBody>
                    <a:bodyPr/>
                    <a:lstStyle/>
                    <a:p>
                      <a:endParaRPr lang="de-DE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100" dirty="0">
                          <a:solidFill>
                            <a:sysClr val="windowText" lastClr="000000"/>
                          </a:solidFill>
                        </a:rPr>
                        <a:t>Charakteristika</a:t>
                      </a:r>
                      <a:r>
                        <a:rPr lang="de-DE" sz="2100" baseline="0" dirty="0">
                          <a:solidFill>
                            <a:sysClr val="windowText" lastClr="000000"/>
                          </a:solidFill>
                        </a:rPr>
                        <a:t> operativer Daten</a:t>
                      </a:r>
                      <a:endParaRPr lang="de-DE" sz="2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2100" dirty="0">
                          <a:solidFill>
                            <a:sysClr val="windowText" lastClr="000000"/>
                          </a:solidFill>
                        </a:rPr>
                        <a:t>Charakteristika dispositiver Daten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de-DE" sz="1900" b="1" dirty="0"/>
                        <a:t>Ziel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Abwicklung der</a:t>
                      </a:r>
                      <a:r>
                        <a:rPr lang="de-DE" sz="1600" baseline="0" dirty="0"/>
                        <a:t> Geschäftsprozesse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Informationen</a:t>
                      </a:r>
                      <a:r>
                        <a:rPr lang="de-DE" sz="1600" baseline="0" dirty="0"/>
                        <a:t> für das Management; Entscheidungsunterstützung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de-DE" sz="1900" b="1" dirty="0"/>
                        <a:t>Ausrichtung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Detaillierte, granulare Geschäftsvorfalldaten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Meist</a:t>
                      </a:r>
                      <a:r>
                        <a:rPr lang="de-DE" sz="1600" baseline="0" dirty="0"/>
                        <a:t> verdichtete, transformierte Daten; umfassendes Metadatenangebot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de-DE" sz="1900" b="1" dirty="0"/>
                        <a:t>Zeitbezug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Aktuell; zeitpunktbezogen;</a:t>
                      </a:r>
                      <a:r>
                        <a:rPr lang="de-DE" sz="1600" baseline="0" dirty="0"/>
                        <a:t> auf die Transaktion ausgerichtet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Unterschiedliche,</a:t>
                      </a:r>
                      <a:r>
                        <a:rPr lang="de-DE" sz="1600" baseline="0" dirty="0"/>
                        <a:t> aufgabenunabhängige Aktualität; Historienbetrachtung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de-DE" sz="1900" b="1" dirty="0"/>
                        <a:t>Modellierung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Altbestände</a:t>
                      </a:r>
                      <a:r>
                        <a:rPr lang="de-DE" sz="1600" baseline="0" dirty="0"/>
                        <a:t> oft nicht modelliert (funktionsorientiert)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Sachgebiets- oder themenbezogen, standardisiert und endbenutzertauglich</a:t>
                      </a:r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1900" b="1" dirty="0"/>
                        <a:t>Zustand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Häufig redundant, inkonsistent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Konsistent modelliert;</a:t>
                      </a:r>
                      <a:r>
                        <a:rPr lang="de-DE" sz="1600" baseline="0" dirty="0"/>
                        <a:t> kontrollierte Redundanz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4453">
                <a:tc>
                  <a:txBody>
                    <a:bodyPr/>
                    <a:lstStyle/>
                    <a:p>
                      <a:r>
                        <a:rPr lang="de-DE" sz="1900" b="1" dirty="0"/>
                        <a:t>Update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Laufend und konkurrierend</a:t>
                      </a:r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Ergänzend;</a:t>
                      </a:r>
                      <a:r>
                        <a:rPr lang="de-DE" sz="1600" baseline="0" dirty="0"/>
                        <a:t> Fortschreibung abgeleiteter Daten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53440">
                <a:tc>
                  <a:txBody>
                    <a:bodyPr/>
                    <a:lstStyle/>
                    <a:p>
                      <a:r>
                        <a:rPr lang="de-DE" sz="1900" b="1" dirty="0" err="1"/>
                        <a:t>Queries</a:t>
                      </a:r>
                      <a:endParaRPr lang="de-DE" sz="1900" b="1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/>
                        <a:t>Strukturiert;</a:t>
                      </a:r>
                      <a:r>
                        <a:rPr lang="de-DE" sz="1600" baseline="0" dirty="0"/>
                        <a:t> meist statisch im Programmcode</a:t>
                      </a:r>
                      <a:endParaRPr lang="de-DE" sz="1600" dirty="0"/>
                    </a:p>
                    <a:p>
                      <a:endParaRPr lang="de-DE" sz="1600" dirty="0"/>
                    </a:p>
                  </a:txBody>
                  <a:tcPr marL="121920" marR="121920" marT="60960" marB="60960"/>
                </a:tc>
                <a:tc>
                  <a:txBody>
                    <a:bodyPr/>
                    <a:lstStyle/>
                    <a:p>
                      <a:r>
                        <a:rPr lang="de-DE" sz="1600" dirty="0"/>
                        <a:t>Ad-hoc</a:t>
                      </a:r>
                      <a:r>
                        <a:rPr lang="de-DE" sz="1600" baseline="0" dirty="0"/>
                        <a:t> für komplexe, ständig wechselnde Fragestellungen und vorgefertigte Standardauswertungen</a:t>
                      </a:r>
                      <a:endParaRPr lang="de-DE" sz="1600" dirty="0"/>
                    </a:p>
                  </a:txBody>
                  <a:tcPr marL="121920" marR="121920" marT="60960" marB="6096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Foliennummernplatzhalt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r>
              <a:rPr lang="de-DE"/>
              <a:t>Seite  </a:t>
            </a:r>
            <a:fld id="{3733AE7F-6935-469B-B7EA-A7DFC1F0D075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7" name="Rechteck 6"/>
          <p:cNvSpPr/>
          <p:nvPr/>
        </p:nvSpPr>
        <p:spPr>
          <a:xfrm>
            <a:off x="9231977" y="6021289"/>
            <a:ext cx="217399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2400" dirty="0"/>
              <a:t>[KBM10, S. 130]</a:t>
            </a:r>
          </a:p>
        </p:txBody>
      </p:sp>
      <p:sp>
        <p:nvSpPr>
          <p:cNvPr id="2" name="Datumsplatzhalter 1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fld id="{8EA7A873-B9D6-427C-818E-1214EBB0E742}" type="datetime1">
              <a:rPr lang="de-DE" smtClean="0"/>
              <a:t>25.05.2023</a:t>
            </a:fld>
            <a:endParaRPr lang="de-DE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3873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BDF0-2C5C-40A1-810B-FD0E54E7D5F9}" type="datetime1">
              <a:rPr lang="de-DE" smtClean="0"/>
              <a:t>25.05.2023</a:t>
            </a:fld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E1827-57A0-446E-BC76-CE567CEC29FC}" type="slidenum">
              <a:rPr lang="de-DE" smtClean="0"/>
              <a:t>9</a:t>
            </a:fld>
            <a:endParaRPr lang="de-DE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2520"/>
            <a:ext cx="12235772" cy="5833830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452313" y="-2093"/>
            <a:ext cx="5226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dirty="0"/>
              <a:t>Beispiel eines historischen Reports</a:t>
            </a:r>
          </a:p>
        </p:txBody>
      </p:sp>
    </p:spTree>
    <p:extLst>
      <p:ext uri="{BB962C8B-B14F-4D97-AF65-F5344CB8AC3E}">
        <p14:creationId xmlns:p14="http://schemas.microsoft.com/office/powerpoint/2010/main" val="399795268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507</Words>
  <Application>Microsoft Office PowerPoint</Application>
  <PresentationFormat>Breitbild</PresentationFormat>
  <Paragraphs>83</Paragraphs>
  <Slides>11</Slides>
  <Notes>2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Verdana</vt:lpstr>
      <vt:lpstr>Office</vt:lpstr>
      <vt:lpstr>Reporting, Visual Analytics aus konzeptioneller Sicht</vt:lpstr>
      <vt:lpstr>Gestaltung von Management Reports</vt:lpstr>
      <vt:lpstr>EIS – Executive Information System</vt:lpstr>
      <vt:lpstr>DSS – Decision Support System</vt:lpstr>
      <vt:lpstr>MIS – Management Information System</vt:lpstr>
      <vt:lpstr>Balanced Scorecard als  konzeptuelles Modell für MIS </vt:lpstr>
      <vt:lpstr>Operative vs. dispositive Tätigkeiten und Systeme</vt:lpstr>
      <vt:lpstr>Charakteristika operativer und dispositiver Daten</vt:lpstr>
      <vt:lpstr>PowerPoint-Präsentation</vt:lpstr>
      <vt:lpstr>Aufgabe (20 min)</vt:lpstr>
      <vt:lpstr>Aufgabe (30 min)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Reporting und Visuall Analytics</dc:title>
  <dc:creator>Markus Grüne</dc:creator>
  <cp:lastModifiedBy>Markus Grüne</cp:lastModifiedBy>
  <cp:revision>16</cp:revision>
  <dcterms:created xsi:type="dcterms:W3CDTF">2020-01-12T20:04:54Z</dcterms:created>
  <dcterms:modified xsi:type="dcterms:W3CDTF">2023-05-25T12:14:56Z</dcterms:modified>
</cp:coreProperties>
</file>