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  <p:sldMasterId id="2147483658" r:id="rId2"/>
  </p:sldMasterIdLst>
  <p:notesMasterIdLst>
    <p:notesMasterId r:id="rId39"/>
  </p:notesMasterIdLst>
  <p:handoutMasterIdLst>
    <p:handoutMasterId r:id="rId40"/>
  </p:handoutMasterIdLst>
  <p:sldIdLst>
    <p:sldId id="262" r:id="rId3"/>
    <p:sldId id="344" r:id="rId4"/>
    <p:sldId id="368" r:id="rId5"/>
    <p:sldId id="369" r:id="rId6"/>
    <p:sldId id="371" r:id="rId7"/>
    <p:sldId id="370" r:id="rId8"/>
    <p:sldId id="372" r:id="rId9"/>
    <p:sldId id="373" r:id="rId10"/>
    <p:sldId id="378" r:id="rId11"/>
    <p:sldId id="374" r:id="rId12"/>
    <p:sldId id="375" r:id="rId13"/>
    <p:sldId id="376" r:id="rId14"/>
    <p:sldId id="377" r:id="rId15"/>
    <p:sldId id="379" r:id="rId16"/>
    <p:sldId id="380" r:id="rId17"/>
    <p:sldId id="381" r:id="rId18"/>
    <p:sldId id="382" r:id="rId19"/>
    <p:sldId id="365" r:id="rId20"/>
    <p:sldId id="385" r:id="rId21"/>
    <p:sldId id="386" r:id="rId22"/>
    <p:sldId id="387" r:id="rId23"/>
    <p:sldId id="388" r:id="rId24"/>
    <p:sldId id="389" r:id="rId25"/>
    <p:sldId id="398" r:id="rId26"/>
    <p:sldId id="39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400" r:id="rId36"/>
    <p:sldId id="384" r:id="rId37"/>
    <p:sldId id="346" r:id="rId38"/>
  </p:sldIdLst>
  <p:sldSz cx="9144000" cy="5143500" type="screen16x9"/>
  <p:notesSz cx="6858000" cy="9144000"/>
  <p:custDataLst>
    <p:tags r:id="rId4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>
          <p15:clr>
            <a:srgbClr val="A4A3A4"/>
          </p15:clr>
        </p15:guide>
        <p15:guide id="2" orient="horz" pos="2119">
          <p15:clr>
            <a:srgbClr val="A4A3A4"/>
          </p15:clr>
        </p15:guide>
        <p15:guide id="3" orient="horz" pos="1393">
          <p15:clr>
            <a:srgbClr val="A4A3A4"/>
          </p15:clr>
        </p15:guide>
        <p15:guide id="4" orient="horz" pos="169">
          <p15:clr>
            <a:srgbClr val="A4A3A4"/>
          </p15:clr>
        </p15:guide>
        <p15:guide id="5" pos="340">
          <p15:clr>
            <a:srgbClr val="A4A3A4"/>
          </p15:clr>
        </p15:guide>
        <p15:guide id="6" pos="5420">
          <p15:clr>
            <a:srgbClr val="A4A3A4"/>
          </p15:clr>
        </p15:guide>
        <p15:guide id="7" pos="2835">
          <p15:clr>
            <a:srgbClr val="A4A3A4"/>
          </p15:clr>
        </p15:guide>
        <p15:guide id="8" pos="2971">
          <p15:clr>
            <a:srgbClr val="A4A3A4"/>
          </p15:clr>
        </p15:guide>
        <p15:guide id="9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CCFF"/>
    <a:srgbClr val="CDE4F5"/>
    <a:srgbClr val="E6F5FA"/>
    <a:srgbClr val="2D8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4228" autoAdjust="0"/>
  </p:normalViewPr>
  <p:slideViewPr>
    <p:cSldViewPr>
      <p:cViewPr varScale="1">
        <p:scale>
          <a:sx n="130" d="100"/>
          <a:sy n="130" d="100"/>
        </p:scale>
        <p:origin x="300" y="63"/>
      </p:cViewPr>
      <p:guideLst>
        <p:guide orient="horz" pos="3117"/>
        <p:guide orient="horz" pos="2119"/>
        <p:guide orient="horz" pos="1393"/>
        <p:guide orient="horz" pos="169"/>
        <p:guide pos="340"/>
        <p:guide pos="5420"/>
        <p:guide pos="2835"/>
        <p:guide pos="2971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1810D-AD1D-4B4C-A221-846078D690B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754C521A-F377-45B3-8D6E-823242DBA5EE}">
      <dgm:prSet phldrT="[Text]"/>
      <dgm:spPr/>
      <dgm:t>
        <a:bodyPr/>
        <a:lstStyle/>
        <a:p>
          <a:r>
            <a:rPr lang="de-DE" dirty="0"/>
            <a:t>Entities </a:t>
          </a:r>
        </a:p>
        <a:p>
          <a:r>
            <a:rPr lang="de-DE" dirty="0" err="1"/>
            <a:t>identifzieren</a:t>
          </a:r>
          <a:endParaRPr lang="de-DE" dirty="0"/>
        </a:p>
      </dgm:t>
    </dgm:pt>
    <dgm:pt modelId="{464A4B17-8D5E-455A-99C2-8CAAFFF894A4}" type="parTrans" cxnId="{1ACF41E0-5F52-412F-B130-B7208E535E34}">
      <dgm:prSet/>
      <dgm:spPr/>
      <dgm:t>
        <a:bodyPr/>
        <a:lstStyle/>
        <a:p>
          <a:endParaRPr lang="de-DE"/>
        </a:p>
      </dgm:t>
    </dgm:pt>
    <dgm:pt modelId="{9E897E47-B04A-44B4-9886-BDA78CD36E07}" type="sibTrans" cxnId="{1ACF41E0-5F52-412F-B130-B7208E535E34}">
      <dgm:prSet/>
      <dgm:spPr/>
      <dgm:t>
        <a:bodyPr/>
        <a:lstStyle/>
        <a:p>
          <a:endParaRPr lang="de-DE"/>
        </a:p>
      </dgm:t>
    </dgm:pt>
    <dgm:pt modelId="{841F7B95-15B0-4B67-A55B-ACEA011F26E1}">
      <dgm:prSet phldrT="[Text]"/>
      <dgm:spPr/>
      <dgm:t>
        <a:bodyPr/>
        <a:lstStyle/>
        <a:p>
          <a:r>
            <a:rPr lang="de-DE" dirty="0"/>
            <a:t>Relationships identifizieren</a:t>
          </a:r>
        </a:p>
      </dgm:t>
    </dgm:pt>
    <dgm:pt modelId="{EF150B3F-A3FC-4C6F-9374-3A20B9AB7448}" type="parTrans" cxnId="{04CFAA43-5DE1-4967-89E4-18C96E16EF54}">
      <dgm:prSet/>
      <dgm:spPr/>
      <dgm:t>
        <a:bodyPr/>
        <a:lstStyle/>
        <a:p>
          <a:endParaRPr lang="de-DE"/>
        </a:p>
      </dgm:t>
    </dgm:pt>
    <dgm:pt modelId="{23751EB6-C34D-4E5F-A2CA-B2B77590045A}" type="sibTrans" cxnId="{04CFAA43-5DE1-4967-89E4-18C96E16EF54}">
      <dgm:prSet/>
      <dgm:spPr/>
      <dgm:t>
        <a:bodyPr/>
        <a:lstStyle/>
        <a:p>
          <a:endParaRPr lang="de-DE"/>
        </a:p>
      </dgm:t>
    </dgm:pt>
    <dgm:pt modelId="{259B5250-E5E7-4176-A442-C0190C70E75E}">
      <dgm:prSet phldrT="[Text]"/>
      <dgm:spPr/>
      <dgm:t>
        <a:bodyPr/>
        <a:lstStyle/>
        <a:p>
          <a:r>
            <a:rPr lang="de-DE" dirty="0" err="1"/>
            <a:t>Cardinality</a:t>
          </a:r>
          <a:r>
            <a:rPr lang="de-DE" dirty="0"/>
            <a:t> identifizieren</a:t>
          </a:r>
        </a:p>
      </dgm:t>
    </dgm:pt>
    <dgm:pt modelId="{96EAA332-F376-4338-9FCB-C4F3A6A32F16}" type="parTrans" cxnId="{10AE25B4-2C92-44CE-A66F-72AFEABB958D}">
      <dgm:prSet/>
      <dgm:spPr/>
      <dgm:t>
        <a:bodyPr/>
        <a:lstStyle/>
        <a:p>
          <a:endParaRPr lang="de-DE"/>
        </a:p>
      </dgm:t>
    </dgm:pt>
    <dgm:pt modelId="{6F603ED0-81DE-484C-A003-116A182F5DBE}" type="sibTrans" cxnId="{10AE25B4-2C92-44CE-A66F-72AFEABB958D}">
      <dgm:prSet/>
      <dgm:spPr/>
      <dgm:t>
        <a:bodyPr/>
        <a:lstStyle/>
        <a:p>
          <a:endParaRPr lang="de-DE"/>
        </a:p>
      </dgm:t>
    </dgm:pt>
    <dgm:pt modelId="{85EF6EDE-B4FC-4E55-91BF-AE23CB870F65}">
      <dgm:prSet/>
      <dgm:spPr/>
      <dgm:t>
        <a:bodyPr/>
        <a:lstStyle/>
        <a:p>
          <a:r>
            <a:rPr lang="de-DE" dirty="0"/>
            <a:t>Attribute</a:t>
          </a:r>
        </a:p>
        <a:p>
          <a:r>
            <a:rPr lang="de-DE" dirty="0"/>
            <a:t>identifizieren</a:t>
          </a:r>
        </a:p>
      </dgm:t>
    </dgm:pt>
    <dgm:pt modelId="{E9AFD7FA-F72A-4AE0-B3F4-FB46E6DD3F90}" type="parTrans" cxnId="{19E326CF-7232-42E2-8E69-8BEDB716396B}">
      <dgm:prSet/>
      <dgm:spPr/>
      <dgm:t>
        <a:bodyPr/>
        <a:lstStyle/>
        <a:p>
          <a:endParaRPr lang="de-DE"/>
        </a:p>
      </dgm:t>
    </dgm:pt>
    <dgm:pt modelId="{8B3AEF3E-BDF6-4AFE-9B00-1CAE7A77FD47}" type="sibTrans" cxnId="{19E326CF-7232-42E2-8E69-8BEDB716396B}">
      <dgm:prSet/>
      <dgm:spPr/>
      <dgm:t>
        <a:bodyPr/>
        <a:lstStyle/>
        <a:p>
          <a:endParaRPr lang="de-DE"/>
        </a:p>
      </dgm:t>
    </dgm:pt>
    <dgm:pt modelId="{C14C8381-BFFF-45E1-9B40-682ED4C84756}">
      <dgm:prSet/>
      <dgm:spPr/>
      <dgm:t>
        <a:bodyPr/>
        <a:lstStyle/>
        <a:p>
          <a:r>
            <a:rPr lang="de-DE" dirty="0"/>
            <a:t>ERD anlegen</a:t>
          </a:r>
        </a:p>
      </dgm:t>
    </dgm:pt>
    <dgm:pt modelId="{2782590F-9A11-4748-BDE5-E3846394DD0E}" type="parTrans" cxnId="{BDAEF1C7-F55A-4910-B9BE-25B084C283E6}">
      <dgm:prSet/>
      <dgm:spPr/>
      <dgm:t>
        <a:bodyPr/>
        <a:lstStyle/>
        <a:p>
          <a:endParaRPr lang="de-DE"/>
        </a:p>
      </dgm:t>
    </dgm:pt>
    <dgm:pt modelId="{B9DDE95A-82EF-4F6E-8FE7-9BF4C7A89919}" type="sibTrans" cxnId="{BDAEF1C7-F55A-4910-B9BE-25B084C283E6}">
      <dgm:prSet/>
      <dgm:spPr/>
      <dgm:t>
        <a:bodyPr/>
        <a:lstStyle/>
        <a:p>
          <a:endParaRPr lang="de-DE"/>
        </a:p>
      </dgm:t>
    </dgm:pt>
    <dgm:pt modelId="{7C227045-CB2E-4D4C-BCC6-5141D214CDB5}" type="pres">
      <dgm:prSet presAssocID="{DB81810D-AD1D-4B4C-A221-846078D690BB}" presName="rootnode" presStyleCnt="0">
        <dgm:presLayoutVars>
          <dgm:chMax/>
          <dgm:chPref/>
          <dgm:dir/>
          <dgm:animLvl val="lvl"/>
        </dgm:presLayoutVars>
      </dgm:prSet>
      <dgm:spPr/>
    </dgm:pt>
    <dgm:pt modelId="{A462BF58-86FE-4A4D-82D2-BD0CD50AF371}" type="pres">
      <dgm:prSet presAssocID="{754C521A-F377-45B3-8D6E-823242DBA5EE}" presName="composite" presStyleCnt="0"/>
      <dgm:spPr/>
    </dgm:pt>
    <dgm:pt modelId="{ADC6718B-9AAA-489F-A905-423C91B63253}" type="pres">
      <dgm:prSet presAssocID="{754C521A-F377-45B3-8D6E-823242DBA5EE}" presName="bentUpArrow1" presStyleLbl="alignImgPlace1" presStyleIdx="0" presStyleCnt="4"/>
      <dgm:spPr/>
    </dgm:pt>
    <dgm:pt modelId="{26088D34-B8B9-4A34-A48C-CCC5E5EE4C01}" type="pres">
      <dgm:prSet presAssocID="{754C521A-F377-45B3-8D6E-823242DBA5E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4175E6AC-9F47-401D-8861-67830F3DC2FB}" type="pres">
      <dgm:prSet presAssocID="{754C521A-F377-45B3-8D6E-823242DBA5E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3CE9646-6208-42AF-9C67-4BFBF144F01B}" type="pres">
      <dgm:prSet presAssocID="{9E897E47-B04A-44B4-9886-BDA78CD36E07}" presName="sibTrans" presStyleCnt="0"/>
      <dgm:spPr/>
    </dgm:pt>
    <dgm:pt modelId="{299BB4D7-D35C-4777-8C28-5B9A26022FEE}" type="pres">
      <dgm:prSet presAssocID="{841F7B95-15B0-4B67-A55B-ACEA011F26E1}" presName="composite" presStyleCnt="0"/>
      <dgm:spPr/>
    </dgm:pt>
    <dgm:pt modelId="{A0378323-1F3B-4956-B837-C975EF8B4ECE}" type="pres">
      <dgm:prSet presAssocID="{841F7B95-15B0-4B67-A55B-ACEA011F26E1}" presName="bentUpArrow1" presStyleLbl="alignImgPlace1" presStyleIdx="1" presStyleCnt="4"/>
      <dgm:spPr/>
    </dgm:pt>
    <dgm:pt modelId="{54B34172-F3A4-48DF-A149-D168C60D44B7}" type="pres">
      <dgm:prSet presAssocID="{841F7B95-15B0-4B67-A55B-ACEA011F26E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2CA7A0F4-A1A7-41D9-BA2D-BD66C273CFAD}" type="pres">
      <dgm:prSet presAssocID="{841F7B95-15B0-4B67-A55B-ACEA011F26E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5CD6174-37B3-4011-88B6-C97B7CDBE562}" type="pres">
      <dgm:prSet presAssocID="{23751EB6-C34D-4E5F-A2CA-B2B77590045A}" presName="sibTrans" presStyleCnt="0"/>
      <dgm:spPr/>
    </dgm:pt>
    <dgm:pt modelId="{49F9D518-CD6F-4E0D-9FD2-C2E0F88524D0}" type="pres">
      <dgm:prSet presAssocID="{259B5250-E5E7-4176-A442-C0190C70E75E}" presName="composite" presStyleCnt="0"/>
      <dgm:spPr/>
    </dgm:pt>
    <dgm:pt modelId="{D0F389AC-F276-425F-A227-F2698BD0D600}" type="pres">
      <dgm:prSet presAssocID="{259B5250-E5E7-4176-A442-C0190C70E75E}" presName="bentUpArrow1" presStyleLbl="alignImgPlace1" presStyleIdx="2" presStyleCnt="4"/>
      <dgm:spPr/>
    </dgm:pt>
    <dgm:pt modelId="{DD878F2C-8D0E-477E-9DE9-1299BFEF57B8}" type="pres">
      <dgm:prSet presAssocID="{259B5250-E5E7-4176-A442-C0190C70E75E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4EA05B2F-33B4-49B4-B979-BE7470049CE4}" type="pres">
      <dgm:prSet presAssocID="{259B5250-E5E7-4176-A442-C0190C70E75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B1AC22A-2237-4644-B47B-A49604BE3AD6}" type="pres">
      <dgm:prSet presAssocID="{6F603ED0-81DE-484C-A003-116A182F5DBE}" presName="sibTrans" presStyleCnt="0"/>
      <dgm:spPr/>
    </dgm:pt>
    <dgm:pt modelId="{2AC649C1-2C86-4CC0-A53C-E2672F9C6C15}" type="pres">
      <dgm:prSet presAssocID="{85EF6EDE-B4FC-4E55-91BF-AE23CB870F65}" presName="composite" presStyleCnt="0"/>
      <dgm:spPr/>
    </dgm:pt>
    <dgm:pt modelId="{CE9025A9-9594-412B-B14F-07BBE5C4CBD9}" type="pres">
      <dgm:prSet presAssocID="{85EF6EDE-B4FC-4E55-91BF-AE23CB870F65}" presName="bentUpArrow1" presStyleLbl="alignImgPlace1" presStyleIdx="3" presStyleCnt="4"/>
      <dgm:spPr/>
    </dgm:pt>
    <dgm:pt modelId="{A2751012-9A2F-4CF9-B367-A96E167BBB55}" type="pres">
      <dgm:prSet presAssocID="{85EF6EDE-B4FC-4E55-91BF-AE23CB870F6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86F9AFA7-49C7-4296-A472-41CA05762079}" type="pres">
      <dgm:prSet presAssocID="{85EF6EDE-B4FC-4E55-91BF-AE23CB870F6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6D7526A-BF22-48E6-8CC5-7AF4EEEFB873}" type="pres">
      <dgm:prSet presAssocID="{8B3AEF3E-BDF6-4AFE-9B00-1CAE7A77FD47}" presName="sibTrans" presStyleCnt="0"/>
      <dgm:spPr/>
    </dgm:pt>
    <dgm:pt modelId="{9F5722B8-6A4C-4D41-9E70-E32608BB4311}" type="pres">
      <dgm:prSet presAssocID="{C14C8381-BFFF-45E1-9B40-682ED4C84756}" presName="composite" presStyleCnt="0"/>
      <dgm:spPr/>
    </dgm:pt>
    <dgm:pt modelId="{75BD874E-6D9C-48FC-9BEB-90247505410C}" type="pres">
      <dgm:prSet presAssocID="{C14C8381-BFFF-45E1-9B40-682ED4C8475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185D9431-6496-4ACA-9577-B12DA27431C4}" type="presOf" srcId="{259B5250-E5E7-4176-A442-C0190C70E75E}" destId="{DD878F2C-8D0E-477E-9DE9-1299BFEF57B8}" srcOrd="0" destOrd="0" presId="urn:microsoft.com/office/officeart/2005/8/layout/StepDownProcess"/>
    <dgm:cxn modelId="{C65E7938-D8BA-49D8-AD60-B32DBAA0CCA3}" type="presOf" srcId="{85EF6EDE-B4FC-4E55-91BF-AE23CB870F65}" destId="{A2751012-9A2F-4CF9-B367-A96E167BBB55}" srcOrd="0" destOrd="0" presId="urn:microsoft.com/office/officeart/2005/8/layout/StepDownProcess"/>
    <dgm:cxn modelId="{04CFAA43-5DE1-4967-89E4-18C96E16EF54}" srcId="{DB81810D-AD1D-4B4C-A221-846078D690BB}" destId="{841F7B95-15B0-4B67-A55B-ACEA011F26E1}" srcOrd="1" destOrd="0" parTransId="{EF150B3F-A3FC-4C6F-9374-3A20B9AB7448}" sibTransId="{23751EB6-C34D-4E5F-A2CA-B2B77590045A}"/>
    <dgm:cxn modelId="{10AE25B4-2C92-44CE-A66F-72AFEABB958D}" srcId="{DB81810D-AD1D-4B4C-A221-846078D690BB}" destId="{259B5250-E5E7-4176-A442-C0190C70E75E}" srcOrd="2" destOrd="0" parTransId="{96EAA332-F376-4338-9FCB-C4F3A6A32F16}" sibTransId="{6F603ED0-81DE-484C-A003-116A182F5DBE}"/>
    <dgm:cxn modelId="{469273B6-2F3A-4F4C-8959-2B24C643513F}" type="presOf" srcId="{DB81810D-AD1D-4B4C-A221-846078D690BB}" destId="{7C227045-CB2E-4D4C-BCC6-5141D214CDB5}" srcOrd="0" destOrd="0" presId="urn:microsoft.com/office/officeart/2005/8/layout/StepDownProcess"/>
    <dgm:cxn modelId="{E8CDE9BF-E9F5-47D0-8C16-290011DBE4F7}" type="presOf" srcId="{754C521A-F377-45B3-8D6E-823242DBA5EE}" destId="{26088D34-B8B9-4A34-A48C-CCC5E5EE4C01}" srcOrd="0" destOrd="0" presId="urn:microsoft.com/office/officeart/2005/8/layout/StepDownProcess"/>
    <dgm:cxn modelId="{BDAEF1C7-F55A-4910-B9BE-25B084C283E6}" srcId="{DB81810D-AD1D-4B4C-A221-846078D690BB}" destId="{C14C8381-BFFF-45E1-9B40-682ED4C84756}" srcOrd="4" destOrd="0" parTransId="{2782590F-9A11-4748-BDE5-E3846394DD0E}" sibTransId="{B9DDE95A-82EF-4F6E-8FE7-9BF4C7A89919}"/>
    <dgm:cxn modelId="{19E326CF-7232-42E2-8E69-8BEDB716396B}" srcId="{DB81810D-AD1D-4B4C-A221-846078D690BB}" destId="{85EF6EDE-B4FC-4E55-91BF-AE23CB870F65}" srcOrd="3" destOrd="0" parTransId="{E9AFD7FA-F72A-4AE0-B3F4-FB46E6DD3F90}" sibTransId="{8B3AEF3E-BDF6-4AFE-9B00-1CAE7A77FD47}"/>
    <dgm:cxn modelId="{1ACF41E0-5F52-412F-B130-B7208E535E34}" srcId="{DB81810D-AD1D-4B4C-A221-846078D690BB}" destId="{754C521A-F377-45B3-8D6E-823242DBA5EE}" srcOrd="0" destOrd="0" parTransId="{464A4B17-8D5E-455A-99C2-8CAAFFF894A4}" sibTransId="{9E897E47-B04A-44B4-9886-BDA78CD36E07}"/>
    <dgm:cxn modelId="{15DCBEE7-DA5D-4CFE-A1CD-BAE4FDC7F471}" type="presOf" srcId="{C14C8381-BFFF-45E1-9B40-682ED4C84756}" destId="{75BD874E-6D9C-48FC-9BEB-90247505410C}" srcOrd="0" destOrd="0" presId="urn:microsoft.com/office/officeart/2005/8/layout/StepDownProcess"/>
    <dgm:cxn modelId="{86814BF5-870D-40A0-809E-3A902F9383DB}" type="presOf" srcId="{841F7B95-15B0-4B67-A55B-ACEA011F26E1}" destId="{54B34172-F3A4-48DF-A149-D168C60D44B7}" srcOrd="0" destOrd="0" presId="urn:microsoft.com/office/officeart/2005/8/layout/StepDownProcess"/>
    <dgm:cxn modelId="{10490B42-EFB5-4838-B323-5F7B95F20A76}" type="presParOf" srcId="{7C227045-CB2E-4D4C-BCC6-5141D214CDB5}" destId="{A462BF58-86FE-4A4D-82D2-BD0CD50AF371}" srcOrd="0" destOrd="0" presId="urn:microsoft.com/office/officeart/2005/8/layout/StepDownProcess"/>
    <dgm:cxn modelId="{581878D0-372A-4BDA-B806-000F502344AA}" type="presParOf" srcId="{A462BF58-86FE-4A4D-82D2-BD0CD50AF371}" destId="{ADC6718B-9AAA-489F-A905-423C91B63253}" srcOrd="0" destOrd="0" presId="urn:microsoft.com/office/officeart/2005/8/layout/StepDownProcess"/>
    <dgm:cxn modelId="{B110C3FE-4FE8-4706-9C95-371F796EE543}" type="presParOf" srcId="{A462BF58-86FE-4A4D-82D2-BD0CD50AF371}" destId="{26088D34-B8B9-4A34-A48C-CCC5E5EE4C01}" srcOrd="1" destOrd="0" presId="urn:microsoft.com/office/officeart/2005/8/layout/StepDownProcess"/>
    <dgm:cxn modelId="{F7171D94-FE9D-4177-9EF9-62013B349A0F}" type="presParOf" srcId="{A462BF58-86FE-4A4D-82D2-BD0CD50AF371}" destId="{4175E6AC-9F47-401D-8861-67830F3DC2FB}" srcOrd="2" destOrd="0" presId="urn:microsoft.com/office/officeart/2005/8/layout/StepDownProcess"/>
    <dgm:cxn modelId="{931179EE-A726-4FA6-8534-8D53AF66F6E7}" type="presParOf" srcId="{7C227045-CB2E-4D4C-BCC6-5141D214CDB5}" destId="{F3CE9646-6208-42AF-9C67-4BFBF144F01B}" srcOrd="1" destOrd="0" presId="urn:microsoft.com/office/officeart/2005/8/layout/StepDownProcess"/>
    <dgm:cxn modelId="{A3E0D48B-87C8-4ADC-833F-C34B12686A77}" type="presParOf" srcId="{7C227045-CB2E-4D4C-BCC6-5141D214CDB5}" destId="{299BB4D7-D35C-4777-8C28-5B9A26022FEE}" srcOrd="2" destOrd="0" presId="urn:microsoft.com/office/officeart/2005/8/layout/StepDownProcess"/>
    <dgm:cxn modelId="{5D294D6E-5312-4499-9194-8941D15C6464}" type="presParOf" srcId="{299BB4D7-D35C-4777-8C28-5B9A26022FEE}" destId="{A0378323-1F3B-4956-B837-C975EF8B4ECE}" srcOrd="0" destOrd="0" presId="urn:microsoft.com/office/officeart/2005/8/layout/StepDownProcess"/>
    <dgm:cxn modelId="{0E7727F8-93DB-4DAC-82A1-ABD7163E8517}" type="presParOf" srcId="{299BB4D7-D35C-4777-8C28-5B9A26022FEE}" destId="{54B34172-F3A4-48DF-A149-D168C60D44B7}" srcOrd="1" destOrd="0" presId="urn:microsoft.com/office/officeart/2005/8/layout/StepDownProcess"/>
    <dgm:cxn modelId="{CA27FC15-97D4-42AA-BEC9-85E5B339248C}" type="presParOf" srcId="{299BB4D7-D35C-4777-8C28-5B9A26022FEE}" destId="{2CA7A0F4-A1A7-41D9-BA2D-BD66C273CFAD}" srcOrd="2" destOrd="0" presId="urn:microsoft.com/office/officeart/2005/8/layout/StepDownProcess"/>
    <dgm:cxn modelId="{DD11F5A9-7A83-4BF9-B87F-173A8DDC6AEA}" type="presParOf" srcId="{7C227045-CB2E-4D4C-BCC6-5141D214CDB5}" destId="{95CD6174-37B3-4011-88B6-C97B7CDBE562}" srcOrd="3" destOrd="0" presId="urn:microsoft.com/office/officeart/2005/8/layout/StepDownProcess"/>
    <dgm:cxn modelId="{6BD23B85-0D85-4F1F-B8E8-5AC7FB9CA3C4}" type="presParOf" srcId="{7C227045-CB2E-4D4C-BCC6-5141D214CDB5}" destId="{49F9D518-CD6F-4E0D-9FD2-C2E0F88524D0}" srcOrd="4" destOrd="0" presId="urn:microsoft.com/office/officeart/2005/8/layout/StepDownProcess"/>
    <dgm:cxn modelId="{69BC22C6-69CC-4221-8AD9-A56530C48523}" type="presParOf" srcId="{49F9D518-CD6F-4E0D-9FD2-C2E0F88524D0}" destId="{D0F389AC-F276-425F-A227-F2698BD0D600}" srcOrd="0" destOrd="0" presId="urn:microsoft.com/office/officeart/2005/8/layout/StepDownProcess"/>
    <dgm:cxn modelId="{1B22C8F4-F920-4D0C-BD4F-2A3534989F65}" type="presParOf" srcId="{49F9D518-CD6F-4E0D-9FD2-C2E0F88524D0}" destId="{DD878F2C-8D0E-477E-9DE9-1299BFEF57B8}" srcOrd="1" destOrd="0" presId="urn:microsoft.com/office/officeart/2005/8/layout/StepDownProcess"/>
    <dgm:cxn modelId="{1CE718B1-2DBE-49B4-B5B8-3543F2CA0F70}" type="presParOf" srcId="{49F9D518-CD6F-4E0D-9FD2-C2E0F88524D0}" destId="{4EA05B2F-33B4-49B4-B979-BE7470049CE4}" srcOrd="2" destOrd="0" presId="urn:microsoft.com/office/officeart/2005/8/layout/StepDownProcess"/>
    <dgm:cxn modelId="{8A1B82AF-A179-4B9B-A229-5583EF7032F5}" type="presParOf" srcId="{7C227045-CB2E-4D4C-BCC6-5141D214CDB5}" destId="{7B1AC22A-2237-4644-B47B-A49604BE3AD6}" srcOrd="5" destOrd="0" presId="urn:microsoft.com/office/officeart/2005/8/layout/StepDownProcess"/>
    <dgm:cxn modelId="{E41B5167-01D8-460A-9649-5AEA77DE3569}" type="presParOf" srcId="{7C227045-CB2E-4D4C-BCC6-5141D214CDB5}" destId="{2AC649C1-2C86-4CC0-A53C-E2672F9C6C15}" srcOrd="6" destOrd="0" presId="urn:microsoft.com/office/officeart/2005/8/layout/StepDownProcess"/>
    <dgm:cxn modelId="{C9A7512D-F6DE-45E5-A2CB-0CB9C3B299D3}" type="presParOf" srcId="{2AC649C1-2C86-4CC0-A53C-E2672F9C6C15}" destId="{CE9025A9-9594-412B-B14F-07BBE5C4CBD9}" srcOrd="0" destOrd="0" presId="urn:microsoft.com/office/officeart/2005/8/layout/StepDownProcess"/>
    <dgm:cxn modelId="{60DF98B1-CF2D-470F-983D-918CAD1601B6}" type="presParOf" srcId="{2AC649C1-2C86-4CC0-A53C-E2672F9C6C15}" destId="{A2751012-9A2F-4CF9-B367-A96E167BBB55}" srcOrd="1" destOrd="0" presId="urn:microsoft.com/office/officeart/2005/8/layout/StepDownProcess"/>
    <dgm:cxn modelId="{2EB1AFEF-E61C-4A79-AC15-CE6AD87B8948}" type="presParOf" srcId="{2AC649C1-2C86-4CC0-A53C-E2672F9C6C15}" destId="{86F9AFA7-49C7-4296-A472-41CA05762079}" srcOrd="2" destOrd="0" presId="urn:microsoft.com/office/officeart/2005/8/layout/StepDownProcess"/>
    <dgm:cxn modelId="{6A5152E4-648E-49E5-9C85-3703502B80F8}" type="presParOf" srcId="{7C227045-CB2E-4D4C-BCC6-5141D214CDB5}" destId="{36D7526A-BF22-48E6-8CC5-7AF4EEEFB873}" srcOrd="7" destOrd="0" presId="urn:microsoft.com/office/officeart/2005/8/layout/StepDownProcess"/>
    <dgm:cxn modelId="{032AE926-D845-4788-85B6-87A09245370A}" type="presParOf" srcId="{7C227045-CB2E-4D4C-BCC6-5141D214CDB5}" destId="{9F5722B8-6A4C-4D41-9E70-E32608BB4311}" srcOrd="8" destOrd="0" presId="urn:microsoft.com/office/officeart/2005/8/layout/StepDownProcess"/>
    <dgm:cxn modelId="{B5B42686-45B0-46FF-A57B-B3EB724B10DD}" type="presParOf" srcId="{9F5722B8-6A4C-4D41-9E70-E32608BB4311}" destId="{75BD874E-6D9C-48FC-9BEB-90247505410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6718B-9AAA-489F-A905-423C91B63253}">
      <dsp:nvSpPr>
        <dsp:cNvPr id="0" name=""/>
        <dsp:cNvSpPr/>
      </dsp:nvSpPr>
      <dsp:spPr>
        <a:xfrm rot="5400000">
          <a:off x="925981" y="691242"/>
          <a:ext cx="601578" cy="6848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88D34-B8B9-4A34-A48C-CCC5E5EE4C01}">
      <dsp:nvSpPr>
        <dsp:cNvPr id="0" name=""/>
        <dsp:cNvSpPr/>
      </dsp:nvSpPr>
      <dsp:spPr>
        <a:xfrm>
          <a:off x="766599" y="24381"/>
          <a:ext cx="1012703" cy="70885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Entities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identifzieren</a:t>
          </a:r>
          <a:endParaRPr lang="de-DE" sz="1200" kern="1200" dirty="0"/>
        </a:p>
      </dsp:txBody>
      <dsp:txXfrm>
        <a:off x="801209" y="58991"/>
        <a:ext cx="943483" cy="639639"/>
      </dsp:txXfrm>
    </dsp:sp>
    <dsp:sp modelId="{4175E6AC-9F47-401D-8861-67830F3DC2FB}">
      <dsp:nvSpPr>
        <dsp:cNvPr id="0" name=""/>
        <dsp:cNvSpPr/>
      </dsp:nvSpPr>
      <dsp:spPr>
        <a:xfrm>
          <a:off x="1779303" y="91987"/>
          <a:ext cx="736544" cy="57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78323-1F3B-4956-B837-C975EF8B4ECE}">
      <dsp:nvSpPr>
        <dsp:cNvPr id="0" name=""/>
        <dsp:cNvSpPr/>
      </dsp:nvSpPr>
      <dsp:spPr>
        <a:xfrm rot="5400000">
          <a:off x="1765620" y="1487525"/>
          <a:ext cx="601578" cy="6848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34172-F3A4-48DF-A149-D168C60D44B7}">
      <dsp:nvSpPr>
        <dsp:cNvPr id="0" name=""/>
        <dsp:cNvSpPr/>
      </dsp:nvSpPr>
      <dsp:spPr>
        <a:xfrm>
          <a:off x="1606238" y="820664"/>
          <a:ext cx="1012703" cy="70885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Relationships identifizieren</a:t>
          </a:r>
        </a:p>
      </dsp:txBody>
      <dsp:txXfrm>
        <a:off x="1640848" y="855274"/>
        <a:ext cx="943483" cy="639639"/>
      </dsp:txXfrm>
    </dsp:sp>
    <dsp:sp modelId="{2CA7A0F4-A1A7-41D9-BA2D-BD66C273CFAD}">
      <dsp:nvSpPr>
        <dsp:cNvPr id="0" name=""/>
        <dsp:cNvSpPr/>
      </dsp:nvSpPr>
      <dsp:spPr>
        <a:xfrm>
          <a:off x="2618941" y="888270"/>
          <a:ext cx="736544" cy="57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389AC-F276-425F-A227-F2698BD0D600}">
      <dsp:nvSpPr>
        <dsp:cNvPr id="0" name=""/>
        <dsp:cNvSpPr/>
      </dsp:nvSpPr>
      <dsp:spPr>
        <a:xfrm rot="5400000">
          <a:off x="2605258" y="2283809"/>
          <a:ext cx="601578" cy="6848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78F2C-8D0E-477E-9DE9-1299BFEF57B8}">
      <dsp:nvSpPr>
        <dsp:cNvPr id="0" name=""/>
        <dsp:cNvSpPr/>
      </dsp:nvSpPr>
      <dsp:spPr>
        <a:xfrm>
          <a:off x="2445877" y="1616947"/>
          <a:ext cx="1012703" cy="70885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Cardinality</a:t>
          </a:r>
          <a:r>
            <a:rPr lang="de-DE" sz="1200" kern="1200" dirty="0"/>
            <a:t> identifizieren</a:t>
          </a:r>
        </a:p>
      </dsp:txBody>
      <dsp:txXfrm>
        <a:off x="2480487" y="1651557"/>
        <a:ext cx="943483" cy="639639"/>
      </dsp:txXfrm>
    </dsp:sp>
    <dsp:sp modelId="{4EA05B2F-33B4-49B4-B979-BE7470049CE4}">
      <dsp:nvSpPr>
        <dsp:cNvPr id="0" name=""/>
        <dsp:cNvSpPr/>
      </dsp:nvSpPr>
      <dsp:spPr>
        <a:xfrm>
          <a:off x="3458580" y="1684553"/>
          <a:ext cx="736544" cy="57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025A9-9594-412B-B14F-07BBE5C4CBD9}">
      <dsp:nvSpPr>
        <dsp:cNvPr id="0" name=""/>
        <dsp:cNvSpPr/>
      </dsp:nvSpPr>
      <dsp:spPr>
        <a:xfrm rot="5400000">
          <a:off x="3444897" y="3080092"/>
          <a:ext cx="601578" cy="6848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51012-9A2F-4CF9-B367-A96E167BBB55}">
      <dsp:nvSpPr>
        <dsp:cNvPr id="0" name=""/>
        <dsp:cNvSpPr/>
      </dsp:nvSpPr>
      <dsp:spPr>
        <a:xfrm>
          <a:off x="3285516" y="2413230"/>
          <a:ext cx="1012703" cy="70885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Attribute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identifizieren</a:t>
          </a:r>
        </a:p>
      </dsp:txBody>
      <dsp:txXfrm>
        <a:off x="3320126" y="2447840"/>
        <a:ext cx="943483" cy="639639"/>
      </dsp:txXfrm>
    </dsp:sp>
    <dsp:sp modelId="{86F9AFA7-49C7-4296-A472-41CA05762079}">
      <dsp:nvSpPr>
        <dsp:cNvPr id="0" name=""/>
        <dsp:cNvSpPr/>
      </dsp:nvSpPr>
      <dsp:spPr>
        <a:xfrm>
          <a:off x="4298219" y="2480836"/>
          <a:ext cx="736544" cy="572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D874E-6D9C-48FC-9BEB-90247505410C}">
      <dsp:nvSpPr>
        <dsp:cNvPr id="0" name=""/>
        <dsp:cNvSpPr/>
      </dsp:nvSpPr>
      <dsp:spPr>
        <a:xfrm>
          <a:off x="4125154" y="3209514"/>
          <a:ext cx="1012703" cy="70885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ERD anlegen</a:t>
          </a:r>
        </a:p>
      </dsp:txBody>
      <dsp:txXfrm>
        <a:off x="4159764" y="3244124"/>
        <a:ext cx="943483" cy="63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20.04.2023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‹Nr.›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20.04.2023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9" y="987425"/>
            <a:ext cx="9132887" cy="4156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987424"/>
            <a:ext cx="9162000" cy="4171159"/>
          </a:xfrm>
          <a:prstGeom prst="corner">
            <a:avLst>
              <a:gd name="adj1" fmla="val 5399"/>
              <a:gd name="adj2" fmla="val 5466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059582"/>
            <a:ext cx="8072934" cy="48243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40001" y="1545636"/>
            <a:ext cx="8064250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4601645"/>
            <a:ext cx="3878262" cy="184667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4137924"/>
            <a:ext cx="3963988" cy="648389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4948496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4948496"/>
            <a:ext cx="3527992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F0A44-228A-48B7-8B1F-93708FF31F55}" type="datetime1">
              <a:rPr kumimoji="0" lang="de-DE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20.04.2023</a:t>
            </a:fld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6998691" y="4948496"/>
            <a:ext cx="1602458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Data Management; Prof. Dr. Markus Grüne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899" y="4948496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1081EA5A-BE65-47D2-8FC7-DE210510614C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Data Management; Prof. Dr. Markus Grüne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4959833"/>
            <a:ext cx="504946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4932133"/>
            <a:ext cx="36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3A00E7DE-5ACC-4D23-B20E-2C83284F48FA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5152147" y="4932133"/>
            <a:ext cx="18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Data Management; Prof. Dr. Markus Grüne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1" y="842963"/>
            <a:ext cx="8225516" cy="620092"/>
          </a:xfrm>
        </p:spPr>
        <p:txBody>
          <a:bodyPr/>
          <a:lstStyle>
            <a:lvl1pPr>
              <a:lnSpc>
                <a:spcPts val="2800"/>
              </a:lnSpc>
              <a:defRPr sz="2800"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DB1DBDDA-E54A-4C9B-BF52-9ED431CBEB9E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Data Management; Prof. Dr. Markus Grüne</a:t>
            </a:r>
            <a:endParaRPr lang="de-DE" dirty="0"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23478"/>
            <a:ext cx="6768554" cy="620092"/>
          </a:xfrm>
        </p:spPr>
        <p:txBody>
          <a:bodyPr/>
          <a:lstStyle>
            <a:lvl1pPr>
              <a:lnSpc>
                <a:spcPts val="2800"/>
              </a:lnSpc>
              <a:defRPr sz="2800"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5" y="987426"/>
            <a:ext cx="8210550" cy="3798888"/>
          </a:xfrm>
        </p:spPr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1D83FF98-562C-4914-8A8B-8815BA95B677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Data Management; Prof. Dr. Markus Grüne</a:t>
            </a:r>
            <a:endParaRPr lang="de-DE" dirty="0"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3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C421CA0C-7CCA-409D-81EB-22FA0ACADB2E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Data Management; Prof. Dr. Markus Grüne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Weiß mit kleinem Logo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13_Textchart_klein_balken_weiss_4-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014413"/>
            <a:ext cx="8200518" cy="450921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latin typeface="UnitPro-Light"/>
                <a:cs typeface="UnitPro-Light"/>
              </a:defRPr>
            </a:lvl1pPr>
          </a:lstStyle>
          <a:p>
            <a:r>
              <a:rPr lang="de-DE" dirty="0"/>
              <a:t>Headline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65751"/>
            <a:ext cx="8200518" cy="3280093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Wingdings" charset="2"/>
              <a:buChar char="§"/>
              <a:defRPr sz="2400" b="0" i="0">
                <a:latin typeface="UnitPro-Light"/>
                <a:cs typeface="UnitPro-Light"/>
              </a:defRPr>
            </a:lvl1pPr>
            <a:lvl2pPr marL="742950" indent="-285750" algn="l">
              <a:lnSpc>
                <a:spcPct val="100000"/>
              </a:lnSpc>
              <a:buFont typeface="Wingdings" charset="2"/>
              <a:buChar char="§"/>
              <a:defRPr sz="2200" b="0" i="0">
                <a:latin typeface="UnitPro-Light"/>
                <a:cs typeface="UnitPro-Light"/>
              </a:defRPr>
            </a:lvl2pPr>
            <a:lvl3pPr marL="1143000" indent="-228600" algn="l">
              <a:lnSpc>
                <a:spcPct val="100000"/>
              </a:lnSpc>
              <a:buFont typeface="Wingdings" charset="2"/>
              <a:buChar char="§"/>
              <a:defRPr sz="2000" b="0" i="0">
                <a:latin typeface="UnitPro-Light"/>
                <a:cs typeface="UnitPro-Light"/>
              </a:defRPr>
            </a:lvl3pPr>
            <a:lvl4pPr marL="1600200" indent="-228600" algn="l">
              <a:lnSpc>
                <a:spcPct val="100000"/>
              </a:lnSpc>
              <a:buFont typeface="Wingdings" charset="2"/>
              <a:buChar char="§"/>
              <a:defRPr sz="1800" b="0" i="0">
                <a:latin typeface="UnitPro-Light"/>
                <a:cs typeface="UnitPro-Light"/>
              </a:defRPr>
            </a:lvl4pPr>
            <a:lvl5pPr marL="2057400" indent="-228600" algn="r">
              <a:buFont typeface="Wingdings" charset="2"/>
              <a:buChar char="§"/>
              <a:defRPr sz="1800" b="0" i="0">
                <a:latin typeface="UnitPro-Light"/>
                <a:cs typeface="UnitPro-Light"/>
              </a:defRPr>
            </a:lvl5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0139" y="5001466"/>
            <a:ext cx="3327738" cy="138499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>
                <a:solidFill>
                  <a:prstClr val="black"/>
                </a:solidFill>
              </a:rPr>
              <a:t>Data Management; Prof. Dr. Markus Grüne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4894420" y="4996373"/>
            <a:ext cx="219612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A35AFB5-30FC-1140-8782-9DA13C24B961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2"/>
          </p:nvPr>
        </p:nvSpPr>
        <p:spPr>
          <a:xfrm>
            <a:off x="3787878" y="4994305"/>
            <a:ext cx="1106541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EF1518B-8CFE-4114-BE04-B7418FEFD0CE}" type="datetime1">
              <a:rPr lang="de-DE" smtClean="0">
                <a:solidFill>
                  <a:prstClr val="black"/>
                </a:solidFill>
              </a:rPr>
              <a:t>20.04.2023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5150556" y="4932878"/>
            <a:ext cx="3572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1" dirty="0">
                <a:solidFill>
                  <a:prstClr val="black"/>
                </a:solidFill>
                <a:cs typeface="UnitPro-Light"/>
              </a:rPr>
              <a:t>Fachbereich 3: </a:t>
            </a:r>
            <a:r>
              <a:rPr lang="de-DE" sz="1100" dirty="0">
                <a:solidFill>
                  <a:prstClr val="black"/>
                </a:solidFill>
                <a:cs typeface="UnitPro-Light"/>
              </a:rPr>
              <a:t>Wirtschaft und Recht | Business </a:t>
            </a:r>
            <a:r>
              <a:rPr lang="de-DE" sz="1100" dirty="0" err="1">
                <a:solidFill>
                  <a:prstClr val="black"/>
                </a:solidFill>
                <a:cs typeface="UnitPro-Light"/>
              </a:rPr>
              <a:t>and</a:t>
            </a:r>
            <a:r>
              <a:rPr lang="de-DE" sz="1100" dirty="0">
                <a:solidFill>
                  <a:prstClr val="black"/>
                </a:solidFill>
                <a:cs typeface="UnitPro-Light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72362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0" y="987425"/>
            <a:ext cx="8082380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067675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D479CF3C-B760-463A-B284-440204B5BC0C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Data Management; Prof. Dr. Markus Grüne</a:t>
            </a:r>
            <a:endParaRPr lang="de-DE" dirty="0">
              <a:cs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3" y="152053"/>
            <a:ext cx="1536121" cy="620050"/>
          </a:xfrm>
          <a:prstGeom prst="rect">
            <a:avLst/>
          </a:prstGeom>
        </p:spPr>
      </p:pic>
      <p:sp>
        <p:nvSpPr>
          <p:cNvPr id="10" name="Rechteck 1"/>
          <p:cNvSpPr>
            <a:spLocks noChangeArrowheads="1"/>
          </p:cNvSpPr>
          <p:nvPr userDrawn="1"/>
        </p:nvSpPr>
        <p:spPr bwMode="auto">
          <a:xfrm flipH="1">
            <a:off x="7068129" y="3065025"/>
            <a:ext cx="2088000" cy="2088000"/>
          </a:xfrm>
          <a:prstGeom prst="corner">
            <a:avLst>
              <a:gd name="adj1" fmla="val 9651"/>
              <a:gd name="adj2" fmla="val 10509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1" y="843558"/>
            <a:ext cx="8225516" cy="5256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210550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16A4DB81-4044-46D8-B1D2-63F3BDFFC343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Data Management; Prof. Dr. Markus Grüne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9" name="Rechteck 1"/>
          <p:cNvSpPr>
            <a:spLocks noChangeArrowheads="1"/>
          </p:cNvSpPr>
          <p:nvPr userDrawn="1"/>
        </p:nvSpPr>
        <p:spPr bwMode="auto">
          <a:xfrm flipH="1">
            <a:off x="7353872" y="3353025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45" y="166257"/>
            <a:ext cx="1250378" cy="5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1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369239"/>
            <a:ext cx="8072934" cy="482431"/>
          </a:xfrm>
        </p:spPr>
        <p:txBody>
          <a:bodyPr/>
          <a:lstStyle/>
          <a:p>
            <a:r>
              <a:rPr lang="de-DE" dirty="0"/>
              <a:t>Datenmanagement </a:t>
            </a:r>
            <a:br>
              <a:rPr lang="de-DE" dirty="0"/>
            </a:br>
            <a:r>
              <a:rPr lang="de-DE" dirty="0"/>
              <a:t>Datenmodellierung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40001" y="1871180"/>
            <a:ext cx="8064250" cy="113261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Prof. Dr. Markus Grüne, FB03 </a:t>
            </a:r>
          </a:p>
          <a:p>
            <a:r>
              <a:rPr lang="de-DE" dirty="0"/>
              <a:t>Wirtschaftsinformatik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4833702" y="2355726"/>
            <a:ext cx="3892699" cy="20467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16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Entity Relationship-Model (ERM)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Das ER-Modell (Entity Relational Model) ist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Modellierungssprache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</a:t>
            </a:r>
            <a:r>
              <a:rPr lang="en-GB" dirty="0" err="1"/>
              <a:t>Konstruktion</a:t>
            </a:r>
            <a:r>
              <a:rPr lang="en-GB" dirty="0"/>
              <a:t> von </a:t>
            </a:r>
            <a:r>
              <a:rPr lang="en-GB" dirty="0" err="1"/>
              <a:t>konzeptuellen</a:t>
            </a:r>
            <a:r>
              <a:rPr lang="en-GB" dirty="0"/>
              <a:t> </a:t>
            </a:r>
            <a:r>
              <a:rPr lang="en-GB" dirty="0" err="1"/>
              <a:t>Datenmodellen</a:t>
            </a:r>
            <a:r>
              <a:rPr lang="en-GB" dirty="0"/>
              <a:t> (high level).</a:t>
            </a:r>
          </a:p>
          <a:p>
            <a:r>
              <a:rPr lang="en-GB" dirty="0"/>
              <a:t>Das ERM </a:t>
            </a:r>
            <a:r>
              <a:rPr lang="en-GB" dirty="0" err="1"/>
              <a:t>versucht</a:t>
            </a:r>
            <a:r>
              <a:rPr lang="en-GB" dirty="0"/>
              <a:t>, </a:t>
            </a:r>
            <a:r>
              <a:rPr lang="en-GB" dirty="0" err="1"/>
              <a:t>Realweltobjekte</a:t>
            </a:r>
            <a:r>
              <a:rPr lang="en-GB" dirty="0"/>
              <a:t> (oder </a:t>
            </a:r>
            <a:r>
              <a:rPr lang="en-GB" dirty="0" err="1"/>
              <a:t>gedachte</a:t>
            </a:r>
            <a:r>
              <a:rPr lang="en-GB" dirty="0"/>
              <a:t> </a:t>
            </a:r>
            <a:r>
              <a:rPr lang="en-GB" dirty="0" err="1"/>
              <a:t>Objekte</a:t>
            </a:r>
            <a:r>
              <a:rPr lang="en-GB" dirty="0"/>
              <a:t>) und die </a:t>
            </a:r>
            <a:r>
              <a:rPr lang="en-GB" dirty="0" err="1"/>
              <a:t>Beziehungen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den </a:t>
            </a:r>
            <a:r>
              <a:rPr lang="en-GB" dirty="0" err="1"/>
              <a:t>Objekten</a:t>
            </a:r>
            <a:r>
              <a:rPr lang="en-GB" dirty="0"/>
              <a:t> zu </a:t>
            </a:r>
            <a:r>
              <a:rPr lang="en-GB" dirty="0" err="1"/>
              <a:t>beschreiben</a:t>
            </a:r>
            <a:r>
              <a:rPr lang="en-GB" dirty="0"/>
              <a:t>.</a:t>
            </a:r>
            <a:endParaRPr lang="de-DE" dirty="0"/>
          </a:p>
          <a:p>
            <a:r>
              <a:rPr lang="en-GB" dirty="0"/>
              <a:t>Die ER-</a:t>
            </a:r>
            <a:r>
              <a:rPr lang="en-GB" dirty="0" err="1"/>
              <a:t>Modellierung</a:t>
            </a:r>
            <a:r>
              <a:rPr lang="en-GB" dirty="0"/>
              <a:t> (der </a:t>
            </a:r>
            <a:r>
              <a:rPr lang="en-GB" dirty="0" err="1"/>
              <a:t>Entwurf</a:t>
            </a:r>
            <a:r>
              <a:rPr lang="en-GB" dirty="0"/>
              <a:t> von </a:t>
            </a:r>
            <a:r>
              <a:rPr lang="en-GB" dirty="0" err="1"/>
              <a:t>Diagrammen</a:t>
            </a:r>
            <a:r>
              <a:rPr lang="en-GB" dirty="0"/>
              <a:t>) </a:t>
            </a:r>
            <a:r>
              <a:rPr lang="en-GB" dirty="0" err="1"/>
              <a:t>hilft</a:t>
            </a:r>
            <a:r>
              <a:rPr lang="en-GB" dirty="0"/>
              <a:t> </a:t>
            </a:r>
            <a:r>
              <a:rPr lang="en-GB" dirty="0" err="1"/>
              <a:t>dabei</a:t>
            </a:r>
            <a:r>
              <a:rPr lang="en-GB" dirty="0"/>
              <a:t>, Data Requirements zu </a:t>
            </a:r>
            <a:r>
              <a:rPr lang="en-GB" dirty="0" err="1"/>
              <a:t>analysieren</a:t>
            </a:r>
            <a:r>
              <a:rPr lang="en-GB" dirty="0"/>
              <a:t> und </a:t>
            </a:r>
            <a:r>
              <a:rPr lang="en-GB" dirty="0" err="1"/>
              <a:t>trägt</a:t>
            </a:r>
            <a:r>
              <a:rPr lang="en-GB" dirty="0"/>
              <a:t> so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systematischen</a:t>
            </a:r>
            <a:r>
              <a:rPr lang="en-GB" dirty="0"/>
              <a:t> </a:t>
            </a:r>
            <a:r>
              <a:rPr lang="en-GB" dirty="0" err="1"/>
              <a:t>Entwurf</a:t>
            </a:r>
            <a:r>
              <a:rPr lang="en-GB" dirty="0"/>
              <a:t> von </a:t>
            </a:r>
            <a:r>
              <a:rPr lang="en-GB" dirty="0" err="1"/>
              <a:t>wohldefinierter</a:t>
            </a:r>
            <a:r>
              <a:rPr lang="en-GB" dirty="0"/>
              <a:t> </a:t>
            </a:r>
            <a:r>
              <a:rPr lang="en-GB" dirty="0" err="1"/>
              <a:t>Datenbanken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. </a:t>
            </a:r>
          </a:p>
          <a:p>
            <a:r>
              <a:rPr lang="en-GB" dirty="0"/>
              <a:t>Best Practice: </a:t>
            </a:r>
            <a:r>
              <a:rPr lang="en-GB" dirty="0" err="1"/>
              <a:t>Erst</a:t>
            </a:r>
            <a:r>
              <a:rPr lang="en-GB" dirty="0"/>
              <a:t> ER-Modell </a:t>
            </a:r>
            <a:r>
              <a:rPr lang="en-GB" dirty="0" err="1"/>
              <a:t>entwerfen</a:t>
            </a:r>
            <a:r>
              <a:rPr lang="en-GB" dirty="0"/>
              <a:t>, </a:t>
            </a:r>
            <a:r>
              <a:rPr lang="en-GB" dirty="0" err="1"/>
              <a:t>anschließend</a:t>
            </a:r>
            <a:r>
              <a:rPr lang="en-GB" dirty="0"/>
              <a:t> </a:t>
            </a:r>
            <a:r>
              <a:rPr lang="en-GB" dirty="0" err="1"/>
              <a:t>logisches</a:t>
            </a:r>
            <a:r>
              <a:rPr lang="en-GB" dirty="0"/>
              <a:t> Modell,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physisches</a:t>
            </a:r>
            <a:r>
              <a:rPr lang="en-GB" dirty="0"/>
              <a:t> Modell.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10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84B3EFA8-13AE-4732-B194-202D4598959E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932040" y="4932133"/>
            <a:ext cx="2020107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045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55174"/>
            <a:ext cx="8082380" cy="396875"/>
          </a:xfrm>
        </p:spPr>
        <p:txBody>
          <a:bodyPr/>
          <a:lstStyle/>
          <a:p>
            <a:r>
              <a:rPr lang="de-DE" dirty="0"/>
              <a:t>Entity Relationship </a:t>
            </a:r>
            <a:r>
              <a:rPr lang="de-DE" dirty="0" err="1"/>
              <a:t>Diagrams</a:t>
            </a:r>
            <a:r>
              <a:rPr lang="de-DE" dirty="0"/>
              <a:t> (ERD)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5" y="987426"/>
            <a:ext cx="8067675" cy="3798888"/>
          </a:xfrm>
        </p:spPr>
        <p:txBody>
          <a:bodyPr/>
          <a:lstStyle/>
          <a:p>
            <a:r>
              <a:rPr lang="en-GB" b="1" dirty="0" err="1"/>
              <a:t>Er</a:t>
            </a:r>
            <a:r>
              <a:rPr lang="en-GB" b="1" dirty="0"/>
              <a:t>-Modell </a:t>
            </a:r>
            <a:r>
              <a:rPr lang="en-GB" dirty="0"/>
              <a:t> ist die </a:t>
            </a:r>
            <a:r>
              <a:rPr lang="en-GB" dirty="0" err="1"/>
              <a:t>Modellierungssprache</a:t>
            </a:r>
            <a:endParaRPr lang="en-GB" dirty="0"/>
          </a:p>
          <a:p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ERM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grafische</a:t>
            </a:r>
            <a:r>
              <a:rPr lang="en-GB" dirty="0"/>
              <a:t> </a:t>
            </a:r>
            <a:r>
              <a:rPr lang="en-GB" dirty="0" err="1"/>
              <a:t>Repräsentationen</a:t>
            </a:r>
            <a:r>
              <a:rPr lang="en-GB" dirty="0"/>
              <a:t> der </a:t>
            </a:r>
            <a:r>
              <a:rPr lang="en-GB" dirty="0" err="1"/>
              <a:t>konzeptuellen</a:t>
            </a:r>
            <a:r>
              <a:rPr lang="en-GB" dirty="0"/>
              <a:t> / </a:t>
            </a:r>
            <a:r>
              <a:rPr lang="en-GB" dirty="0" err="1"/>
              <a:t>logischen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erstellt</a:t>
            </a:r>
            <a:r>
              <a:rPr lang="en-GB" dirty="0"/>
              <a:t>. </a:t>
            </a:r>
          </a:p>
          <a:p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ERM </a:t>
            </a:r>
            <a:r>
              <a:rPr lang="en-GB" dirty="0" err="1"/>
              <a:t>modellieren</a:t>
            </a:r>
            <a:r>
              <a:rPr lang="en-GB" dirty="0"/>
              <a:t> </a:t>
            </a:r>
            <a:r>
              <a:rPr lang="en-GB" b="1" dirty="0"/>
              <a:t>Business </a:t>
            </a:r>
            <a:r>
              <a:rPr lang="en-GB" b="1" dirty="0" err="1"/>
              <a:t>Analysten</a:t>
            </a:r>
            <a:r>
              <a:rPr lang="en-GB" b="1" dirty="0"/>
              <a:t> </a:t>
            </a:r>
            <a:r>
              <a:rPr lang="en-GB" dirty="0"/>
              <a:t>die </a:t>
            </a:r>
            <a:r>
              <a:rPr lang="en-GB" dirty="0" err="1"/>
              <a:t>Entitäten</a:t>
            </a:r>
            <a:r>
              <a:rPr lang="en-GB" dirty="0"/>
              <a:t>, die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gespeichert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und </a:t>
            </a:r>
            <a:r>
              <a:rPr lang="en-GB" dirty="0" err="1"/>
              <a:t>deren</a:t>
            </a:r>
            <a:r>
              <a:rPr lang="en-GB" dirty="0"/>
              <a:t> </a:t>
            </a:r>
            <a:r>
              <a:rPr lang="en-GB" dirty="0" err="1"/>
              <a:t>Beziehungen</a:t>
            </a:r>
            <a:r>
              <a:rPr lang="en-GB" dirty="0"/>
              <a:t> auf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abstrakten</a:t>
            </a:r>
            <a:r>
              <a:rPr lang="en-GB" dirty="0"/>
              <a:t> </a:t>
            </a:r>
            <a:r>
              <a:rPr lang="en-GB" dirty="0" err="1"/>
              <a:t>Ebene</a:t>
            </a:r>
            <a:r>
              <a:rPr lang="en-GB" dirty="0"/>
              <a:t>.</a:t>
            </a:r>
            <a:endParaRPr lang="de-DE" dirty="0"/>
          </a:p>
          <a:p>
            <a:endParaRPr lang="en-GB" dirty="0"/>
          </a:p>
          <a:p>
            <a:r>
              <a:rPr lang="en-GB" dirty="0"/>
              <a:t>Das ER-</a:t>
            </a:r>
            <a:r>
              <a:rPr lang="en-GB" dirty="0" err="1"/>
              <a:t>Diagramm</a:t>
            </a:r>
            <a:r>
              <a:rPr lang="en-GB" dirty="0"/>
              <a:t> (ERD) ist das </a:t>
            </a:r>
            <a:r>
              <a:rPr lang="en-GB" dirty="0" err="1"/>
              <a:t>Ergebnis</a:t>
            </a:r>
            <a:r>
              <a:rPr lang="en-GB" dirty="0"/>
              <a:t> der </a:t>
            </a:r>
            <a:r>
              <a:rPr lang="en-GB" dirty="0" err="1"/>
              <a:t>Modellierung</a:t>
            </a:r>
            <a:r>
              <a:rPr lang="en-GB" dirty="0"/>
              <a:t>.</a:t>
            </a:r>
          </a:p>
          <a:p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Vorausschau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entstehende</a:t>
            </a:r>
            <a:r>
              <a:rPr lang="en-GB" dirty="0"/>
              <a:t> </a:t>
            </a:r>
            <a:r>
              <a:rPr lang="en-GB" dirty="0" err="1"/>
              <a:t>Tabellen</a:t>
            </a:r>
            <a:r>
              <a:rPr lang="en-GB" dirty="0"/>
              <a:t> und </a:t>
            </a:r>
            <a:r>
              <a:rPr lang="en-GB" dirty="0" err="1"/>
              <a:t>deren</a:t>
            </a:r>
            <a:r>
              <a:rPr lang="en-GB" dirty="0"/>
              <a:t> </a:t>
            </a:r>
            <a:r>
              <a:rPr lang="en-GB" dirty="0" err="1"/>
              <a:t>Beziehungen</a:t>
            </a:r>
            <a:r>
              <a:rPr lang="en-GB" dirty="0"/>
              <a:t>. Die </a:t>
            </a:r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erfolgt</a:t>
            </a:r>
            <a:r>
              <a:rPr lang="en-GB" dirty="0"/>
              <a:t> </a:t>
            </a:r>
            <a:r>
              <a:rPr lang="en-GB" dirty="0" err="1"/>
              <a:t>i.d.R</a:t>
            </a:r>
            <a:r>
              <a:rPr lang="en-GB" dirty="0"/>
              <a:t>. </a:t>
            </a:r>
            <a:r>
              <a:rPr lang="en-GB" dirty="0" err="1"/>
              <a:t>visuell</a:t>
            </a:r>
            <a:r>
              <a:rPr lang="en-GB" dirty="0"/>
              <a:t>. </a:t>
            </a:r>
            <a:r>
              <a:rPr lang="en-GB" dirty="0" err="1"/>
              <a:t>Es</a:t>
            </a:r>
            <a:r>
              <a:rPr lang="en-GB" dirty="0"/>
              <a:t> ist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möglich</a:t>
            </a:r>
            <a:r>
              <a:rPr lang="en-GB" dirty="0"/>
              <a:t>, ERDs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Datebank</a:t>
            </a:r>
            <a:r>
              <a:rPr lang="en-GB" dirty="0"/>
              <a:t> </a:t>
            </a:r>
            <a:r>
              <a:rPr lang="en-GB" dirty="0" err="1"/>
              <a:t>zurückübersetzen</a:t>
            </a:r>
            <a:r>
              <a:rPr lang="en-GB" dirty="0"/>
              <a:t> zu </a:t>
            </a:r>
            <a:r>
              <a:rPr lang="en-GB" dirty="0" err="1"/>
              <a:t>lassen</a:t>
            </a:r>
            <a:r>
              <a:rPr lang="en-GB" dirty="0"/>
              <a:t> (Re-Engineering)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11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A85570E3-5D73-449F-BF8E-A52BCA36AEDA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644008" y="4932133"/>
            <a:ext cx="2308139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67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68288"/>
            <a:ext cx="8082380" cy="396875"/>
          </a:xfrm>
        </p:spPr>
        <p:txBody>
          <a:bodyPr/>
          <a:lstStyle/>
          <a:p>
            <a:r>
              <a:rPr lang="de-DE" dirty="0"/>
              <a:t>Vom ERD zu Relationen / Tabellen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5" y="987426"/>
            <a:ext cx="6195665" cy="3798888"/>
          </a:xfrm>
        </p:spPr>
        <p:txBody>
          <a:bodyPr/>
          <a:lstStyle/>
          <a:p>
            <a:r>
              <a:rPr lang="en-GB" b="1" dirty="0"/>
              <a:t>ERDs </a:t>
            </a:r>
            <a:r>
              <a:rPr lang="en-GB" b="1" dirty="0" err="1"/>
              <a:t>können</a:t>
            </a:r>
            <a:r>
              <a:rPr lang="en-GB" b="1" dirty="0"/>
              <a:t> </a:t>
            </a:r>
            <a:r>
              <a:rPr lang="en-GB" b="1" dirty="0" err="1"/>
              <a:t>mithilfe</a:t>
            </a:r>
            <a:r>
              <a:rPr lang="en-GB" b="1" dirty="0"/>
              <a:t> von </a:t>
            </a:r>
            <a:r>
              <a:rPr lang="en-GB" b="1" dirty="0" err="1"/>
              <a:t>Regeln</a:t>
            </a:r>
            <a:r>
              <a:rPr lang="en-GB" b="1" dirty="0"/>
              <a:t> in </a:t>
            </a:r>
            <a:r>
              <a:rPr lang="en-GB" b="1" dirty="0" err="1"/>
              <a:t>relationale</a:t>
            </a:r>
            <a:r>
              <a:rPr lang="en-GB" b="1" dirty="0"/>
              <a:t> </a:t>
            </a:r>
            <a:r>
              <a:rPr lang="en-GB" b="1" dirty="0" err="1"/>
              <a:t>Tabellenschemata</a:t>
            </a:r>
            <a:r>
              <a:rPr lang="en-GB" b="1" dirty="0"/>
              <a:t> </a:t>
            </a:r>
            <a:r>
              <a:rPr lang="en-GB" b="1" dirty="0" err="1"/>
              <a:t>übersetzt</a:t>
            </a:r>
            <a:r>
              <a:rPr lang="en-GB" b="1" dirty="0"/>
              <a:t> </a:t>
            </a:r>
            <a:r>
              <a:rPr lang="en-GB" b="1" dirty="0" err="1"/>
              <a:t>werden</a:t>
            </a:r>
            <a:r>
              <a:rPr lang="en-GB" b="1" dirty="0"/>
              <a:t>. </a:t>
            </a: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 err="1">
                <a:sym typeface="Wingdings" panose="05000000000000000000" pitchFamily="2" charset="2"/>
              </a:rPr>
              <a:t>Beschleunigung</a:t>
            </a:r>
            <a:r>
              <a:rPr lang="en-GB" b="1" dirty="0">
                <a:sym typeface="Wingdings" panose="05000000000000000000" pitchFamily="2" charset="2"/>
              </a:rPr>
              <a:t> des </a:t>
            </a:r>
            <a:r>
              <a:rPr lang="en-GB" b="1" dirty="0" err="1">
                <a:sym typeface="Wingdings" panose="05000000000000000000" pitchFamily="2" charset="2"/>
              </a:rPr>
              <a:t>Entwurfsprozesses</a:t>
            </a:r>
            <a:r>
              <a:rPr lang="en-GB" b="1" dirty="0">
                <a:sym typeface="Wingdings" panose="05000000000000000000" pitchFamily="2" charset="2"/>
              </a:rPr>
              <a:t> der DB</a:t>
            </a:r>
            <a:endParaRPr lang="en-GB" dirty="0"/>
          </a:p>
          <a:p>
            <a:r>
              <a:rPr lang="en-GB" dirty="0" err="1"/>
              <a:t>Viele</a:t>
            </a:r>
            <a:r>
              <a:rPr lang="en-GB" dirty="0"/>
              <a:t> DBS </a:t>
            </a:r>
            <a:r>
              <a:rPr lang="en-GB" dirty="0" err="1"/>
              <a:t>unterscheiden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Datenmodellen</a:t>
            </a:r>
            <a:r>
              <a:rPr lang="en-GB" dirty="0"/>
              <a:t> (ERDs)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logische</a:t>
            </a:r>
            <a:r>
              <a:rPr lang="en-GB" dirty="0"/>
              <a:t> und </a:t>
            </a:r>
            <a:r>
              <a:rPr lang="en-GB" dirty="0" err="1"/>
              <a:t>physische</a:t>
            </a:r>
            <a:r>
              <a:rPr lang="en-GB" dirty="0"/>
              <a:t> </a:t>
            </a:r>
            <a:r>
              <a:rPr lang="en-GB" dirty="0" err="1"/>
              <a:t>Modellierung</a:t>
            </a:r>
            <a:r>
              <a:rPr lang="en-GB" dirty="0"/>
              <a:t>. </a:t>
            </a:r>
            <a:endParaRPr lang="de-DE" dirty="0"/>
          </a:p>
          <a:p>
            <a:r>
              <a:rPr lang="en-GB" dirty="0" err="1"/>
              <a:t>Ziele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ERDs: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Visualisierung</a:t>
            </a:r>
            <a:r>
              <a:rPr lang="en-GB" dirty="0"/>
              <a:t> der </a:t>
            </a:r>
            <a:r>
              <a:rPr lang="en-GB" dirty="0" err="1"/>
              <a:t>Anforderungen</a:t>
            </a:r>
            <a:r>
              <a:rPr lang="en-GB" dirty="0"/>
              <a:t>.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Kommunikationsmittel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Kommunikation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unterschiedlichen</a:t>
            </a:r>
            <a:r>
              <a:rPr lang="en-GB" dirty="0"/>
              <a:t> </a:t>
            </a:r>
            <a:r>
              <a:rPr lang="en-GB" dirty="0" err="1"/>
              <a:t>Stakeholdern</a:t>
            </a:r>
            <a:r>
              <a:rPr lang="en-GB" dirty="0"/>
              <a:t>, </a:t>
            </a:r>
            <a:r>
              <a:rPr lang="en-GB" dirty="0" err="1"/>
              <a:t>z.B</a:t>
            </a:r>
            <a:r>
              <a:rPr lang="en-GB" dirty="0"/>
              <a:t>. DB-Admins, </a:t>
            </a:r>
            <a:r>
              <a:rPr lang="en-GB" dirty="0" err="1"/>
              <a:t>Funktionale</a:t>
            </a:r>
            <a:r>
              <a:rPr lang="en-GB" dirty="0"/>
              <a:t> </a:t>
            </a:r>
            <a:r>
              <a:rPr lang="en-GB" dirty="0" err="1"/>
              <a:t>Analysten</a:t>
            </a:r>
            <a:r>
              <a:rPr lang="en-GB" dirty="0"/>
              <a:t>, </a:t>
            </a:r>
            <a:r>
              <a:rPr lang="en-GB" dirty="0" err="1"/>
              <a:t>Geschäftsbereiche</a:t>
            </a:r>
            <a:r>
              <a:rPr lang="en-GB" dirty="0"/>
              <a:t>, QA </a:t>
            </a:r>
            <a:r>
              <a:rPr lang="en-GB" dirty="0" err="1"/>
              <a:t>usw</a:t>
            </a:r>
            <a:r>
              <a:rPr lang="en-GB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02A09EA2-FF5C-4D13-AA86-4B8AFBD5C313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16463" y="4932133"/>
            <a:ext cx="223568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7020272" y="1275606"/>
            <a:ext cx="1368152" cy="6480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ERD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7018481" y="2639313"/>
            <a:ext cx="1368152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Relationen / Tabellen</a:t>
            </a:r>
          </a:p>
        </p:txBody>
      </p:sp>
      <p:sp>
        <p:nvSpPr>
          <p:cNvPr id="9" name="Pfeil nach unten 8"/>
          <p:cNvSpPr/>
          <p:nvPr/>
        </p:nvSpPr>
        <p:spPr bwMode="auto">
          <a:xfrm>
            <a:off x="7486533" y="2067694"/>
            <a:ext cx="432048" cy="432048"/>
          </a:xfrm>
          <a:prstGeom prst="downArrow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456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eines ERDs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grundlegende</a:t>
            </a:r>
            <a:r>
              <a:rPr lang="en-GB" dirty="0"/>
              <a:t> </a:t>
            </a:r>
            <a:r>
              <a:rPr lang="en-GB" dirty="0" err="1"/>
              <a:t>Konzepte</a:t>
            </a:r>
            <a:r>
              <a:rPr lang="en-GB" dirty="0"/>
              <a:t>: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Entities (Entitäten)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Attribute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Relationships (Beziehungen)</a:t>
            </a:r>
          </a:p>
          <a:p>
            <a:pPr lvl="0"/>
            <a:endParaRPr lang="de-DE" dirty="0"/>
          </a:p>
          <a:p>
            <a:r>
              <a:rPr lang="en-GB" dirty="0" err="1"/>
              <a:t>Beispiel-Entitäten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Uni-Datenbank</a:t>
            </a:r>
            <a:r>
              <a:rPr lang="en-GB" dirty="0"/>
              <a:t>: Student, Course, Lecturer. </a:t>
            </a:r>
          </a:p>
          <a:p>
            <a:r>
              <a:rPr lang="en-GB" dirty="0" err="1"/>
              <a:t>Studierende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Attribute </a:t>
            </a:r>
            <a:r>
              <a:rPr lang="en-GB" dirty="0" err="1"/>
              <a:t>wie</a:t>
            </a:r>
            <a:r>
              <a:rPr lang="en-GB" dirty="0"/>
              <a:t> No., Name, </a:t>
            </a:r>
            <a:r>
              <a:rPr lang="en-GB" dirty="0" err="1"/>
              <a:t>DeptID</a:t>
            </a:r>
            <a:r>
              <a:rPr lang="en-GB" dirty="0"/>
              <a:t>. </a:t>
            </a:r>
          </a:p>
          <a:p>
            <a:r>
              <a:rPr lang="en-GB" dirty="0" err="1"/>
              <a:t>Studierende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Beziehungen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Kursen</a:t>
            </a:r>
            <a:r>
              <a:rPr lang="en-GB" dirty="0"/>
              <a:t> (Courses) und </a:t>
            </a:r>
            <a:r>
              <a:rPr lang="en-GB" dirty="0" err="1"/>
              <a:t>Dozenten</a:t>
            </a:r>
            <a:r>
              <a:rPr lang="en-GB" dirty="0"/>
              <a:t> (Lecturers) </a:t>
            </a:r>
            <a:r>
              <a:rPr lang="en-GB" dirty="0" err="1"/>
              <a:t>haben</a:t>
            </a:r>
            <a:r>
              <a:rPr lang="en-GB" dirty="0"/>
              <a:t>.</a:t>
            </a:r>
            <a:endParaRPr lang="de-DE" dirty="0"/>
          </a:p>
          <a:p>
            <a:r>
              <a:rPr lang="en-GB" dirty="0"/>
              <a:t>University und Department sind 2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Entities (</a:t>
            </a:r>
            <a:r>
              <a:rPr lang="en-GB" dirty="0" err="1"/>
              <a:t>genauer</a:t>
            </a:r>
            <a:r>
              <a:rPr lang="en-GB" dirty="0"/>
              <a:t>: Entity-</a:t>
            </a:r>
            <a:r>
              <a:rPr lang="en-GB" dirty="0" err="1"/>
              <a:t>Typen</a:t>
            </a:r>
            <a:r>
              <a:rPr lang="en-GB" dirty="0"/>
              <a:t>). </a:t>
            </a:r>
          </a:p>
          <a:p>
            <a:r>
              <a:rPr lang="en-GB" dirty="0" err="1"/>
              <a:t>Jedes</a:t>
            </a:r>
            <a:r>
              <a:rPr lang="en-GB" dirty="0"/>
              <a:t> Entity hat Attribute University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ID, Name. 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8E4EFF15-06CB-4A51-BC02-1349528707FF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88024" y="4932133"/>
            <a:ext cx="2164123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18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75052"/>
            <a:ext cx="8082380" cy="396875"/>
          </a:xfrm>
        </p:spPr>
        <p:txBody>
          <a:bodyPr/>
          <a:lstStyle/>
          <a:p>
            <a:r>
              <a:rPr lang="de-DE" dirty="0"/>
              <a:t>Beispiel-ERD (MySQL)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14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00CB7E83-C989-49F3-B571-D4FADF1BD394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88024" y="4932133"/>
            <a:ext cx="2164123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1203598"/>
            <a:ext cx="6684963" cy="3514934"/>
          </a:xfrm>
          <a:prstGeom prst="rect">
            <a:avLst/>
          </a:prstGeom>
        </p:spPr>
      </p:pic>
      <p:sp>
        <p:nvSpPr>
          <p:cNvPr id="8" name="Rechteckige Legende 7"/>
          <p:cNvSpPr/>
          <p:nvPr/>
        </p:nvSpPr>
        <p:spPr bwMode="auto">
          <a:xfrm>
            <a:off x="539750" y="2859782"/>
            <a:ext cx="1367954" cy="864096"/>
          </a:xfrm>
          <a:prstGeom prst="wedgeRectCallout">
            <a:avLst>
              <a:gd name="adj1" fmla="val 25184"/>
              <a:gd name="adj2" fmla="val -87797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Entity mit Attributen</a:t>
            </a:r>
          </a:p>
        </p:txBody>
      </p:sp>
      <p:sp>
        <p:nvSpPr>
          <p:cNvPr id="9" name="Rechteckige Legende 8"/>
          <p:cNvSpPr/>
          <p:nvPr/>
        </p:nvSpPr>
        <p:spPr bwMode="auto">
          <a:xfrm>
            <a:off x="4739519" y="568443"/>
            <a:ext cx="2212628" cy="432048"/>
          </a:xfrm>
          <a:prstGeom prst="wedgeRectCallout">
            <a:avLst>
              <a:gd name="adj1" fmla="val -46467"/>
              <a:gd name="adj2" fmla="val 284879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Beziehung (Relationship)</a:t>
            </a:r>
          </a:p>
        </p:txBody>
      </p:sp>
      <p:sp>
        <p:nvSpPr>
          <p:cNvPr id="10" name="Rechteckige Legende 9"/>
          <p:cNvSpPr/>
          <p:nvPr/>
        </p:nvSpPr>
        <p:spPr bwMode="auto">
          <a:xfrm>
            <a:off x="971600" y="786512"/>
            <a:ext cx="2016224" cy="432048"/>
          </a:xfrm>
          <a:prstGeom prst="wedgeRectCallout">
            <a:avLst>
              <a:gd name="adj1" fmla="val 48692"/>
              <a:gd name="adj2" fmla="val 162187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Key (Schlüssel)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96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ERD-Beispiel - Erklärungen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Eine</a:t>
            </a:r>
            <a:r>
              <a:rPr lang="en-GB" dirty="0"/>
              <a:t> University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mehrere</a:t>
            </a:r>
            <a:r>
              <a:rPr lang="en-GB" dirty="0"/>
              <a:t> Departments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GB" dirty="0" err="1"/>
              <a:t>Alle</a:t>
            </a:r>
            <a:r>
              <a:rPr lang="en-GB" dirty="0"/>
              <a:t> Departments </a:t>
            </a:r>
            <a:r>
              <a:rPr lang="en-GB" dirty="0" err="1"/>
              <a:t>beschäftigen</a:t>
            </a:r>
            <a:r>
              <a:rPr lang="en-GB" dirty="0"/>
              <a:t> Lecturers und </a:t>
            </a:r>
            <a:r>
              <a:rPr lang="en-GB" dirty="0" err="1"/>
              <a:t>bieten</a:t>
            </a:r>
            <a:r>
              <a:rPr lang="en-GB" dirty="0"/>
              <a:t> </a:t>
            </a:r>
            <a:r>
              <a:rPr lang="en-GB" dirty="0" err="1"/>
              <a:t>unterschiedliche</a:t>
            </a:r>
            <a:r>
              <a:rPr lang="en-GB" dirty="0"/>
              <a:t> Programs an.</a:t>
            </a:r>
          </a:p>
          <a:p>
            <a:r>
              <a:rPr lang="en-GB" dirty="0" err="1"/>
              <a:t>Ein</a:t>
            </a:r>
            <a:r>
              <a:rPr lang="en-GB" dirty="0"/>
              <a:t> Lecturer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bestimmten</a:t>
            </a:r>
            <a:r>
              <a:rPr lang="en-GB" dirty="0"/>
              <a:t> Departments </a:t>
            </a:r>
            <a:r>
              <a:rPr lang="en-GB" dirty="0" err="1"/>
              <a:t>lehrt</a:t>
            </a:r>
            <a:r>
              <a:rPr lang="en-GB" dirty="0"/>
              <a:t> Courses</a:t>
            </a:r>
          </a:p>
          <a:p>
            <a:r>
              <a:rPr lang="en-GB" dirty="0" err="1"/>
              <a:t>Jeder</a:t>
            </a:r>
            <a:r>
              <a:rPr lang="en-GB" dirty="0"/>
              <a:t> Lecturer </a:t>
            </a:r>
            <a:r>
              <a:rPr lang="en-GB" dirty="0" err="1"/>
              <a:t>unterrichtet</a:t>
            </a:r>
            <a:r>
              <a:rPr lang="en-GB" dirty="0"/>
              <a:t> </a:t>
            </a:r>
            <a:r>
              <a:rPr lang="en-GB" dirty="0" err="1"/>
              <a:t>unterschiedliche</a:t>
            </a:r>
            <a:r>
              <a:rPr lang="en-GB" dirty="0"/>
              <a:t> </a:t>
            </a:r>
            <a:r>
              <a:rPr lang="en-GB" dirty="0" err="1"/>
              <a:t>Gruppen</a:t>
            </a:r>
            <a:r>
              <a:rPr lang="en-GB" dirty="0"/>
              <a:t> von Students (</a:t>
            </a:r>
            <a:r>
              <a:rPr lang="en-GB" dirty="0" err="1"/>
              <a:t>fehlt</a:t>
            </a:r>
            <a:r>
              <a:rPr lang="en-GB" dirty="0"/>
              <a:t>).</a:t>
            </a:r>
            <a:endParaRPr lang="de-DE" dirty="0"/>
          </a:p>
          <a:p>
            <a:endParaRPr lang="en-GB" dirty="0"/>
          </a:p>
          <a:p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Kurs</a:t>
            </a:r>
            <a:r>
              <a:rPr lang="en-GB" dirty="0"/>
              <a:t> </a:t>
            </a:r>
            <a:r>
              <a:rPr lang="en-GB" dirty="0" err="1"/>
              <a:t>verwenden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die </a:t>
            </a:r>
            <a:r>
              <a:rPr lang="en-GB" dirty="0" err="1"/>
              <a:t>Krähenfußnotation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Darstellung</a:t>
            </a:r>
            <a:r>
              <a:rPr lang="en-GB" dirty="0"/>
              <a:t> von ER-</a:t>
            </a:r>
            <a:r>
              <a:rPr lang="en-GB" dirty="0" err="1"/>
              <a:t>Diagramme</a:t>
            </a:r>
            <a:r>
              <a:rPr lang="en-GB" dirty="0"/>
              <a:t>. </a:t>
            </a:r>
            <a:r>
              <a:rPr lang="en-GB" dirty="0" err="1"/>
              <a:t>Als</a:t>
            </a:r>
            <a:r>
              <a:rPr lang="en-GB" dirty="0"/>
              <a:t> Alternative </a:t>
            </a:r>
            <a:r>
              <a:rPr lang="en-GB" dirty="0" err="1"/>
              <a:t>findet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in </a:t>
            </a:r>
            <a:r>
              <a:rPr lang="en-GB" dirty="0" err="1"/>
              <a:t>Lehrbüchern</a:t>
            </a:r>
            <a:r>
              <a:rPr lang="en-GB" dirty="0"/>
              <a:t> </a:t>
            </a:r>
            <a:r>
              <a:rPr lang="en-GB" dirty="0" err="1"/>
              <a:t>häufig</a:t>
            </a:r>
            <a:r>
              <a:rPr lang="en-GB" dirty="0"/>
              <a:t> die </a:t>
            </a:r>
            <a:r>
              <a:rPr lang="en-GB" dirty="0" err="1"/>
              <a:t>ursprüngliche</a:t>
            </a:r>
            <a:r>
              <a:rPr lang="en-GB" dirty="0"/>
              <a:t> Notation </a:t>
            </a:r>
            <a:r>
              <a:rPr lang="en-GB" dirty="0" err="1"/>
              <a:t>nach</a:t>
            </a:r>
            <a:r>
              <a:rPr lang="en-GB" dirty="0"/>
              <a:t> Chen. </a:t>
            </a:r>
          </a:p>
          <a:p>
            <a:r>
              <a:rPr lang="en-GB" dirty="0"/>
              <a:t>Die </a:t>
            </a:r>
            <a:r>
              <a:rPr lang="en-GB" dirty="0" err="1"/>
              <a:t>Krähenfußnotation</a:t>
            </a:r>
            <a:r>
              <a:rPr lang="en-GB" dirty="0"/>
              <a:t> (Crow Foot notation) ist die </a:t>
            </a:r>
            <a:r>
              <a:rPr lang="en-GB" dirty="0" err="1"/>
              <a:t>Standardnotation</a:t>
            </a:r>
            <a:r>
              <a:rPr lang="en-GB" dirty="0"/>
              <a:t> in den </a:t>
            </a:r>
            <a:r>
              <a:rPr lang="en-GB" dirty="0" err="1"/>
              <a:t>gängigen</a:t>
            </a:r>
            <a:r>
              <a:rPr lang="en-GB" dirty="0"/>
              <a:t> </a:t>
            </a:r>
            <a:r>
              <a:rPr lang="en-GB" dirty="0" err="1"/>
              <a:t>Datenbanksystemen</a:t>
            </a:r>
            <a:r>
              <a:rPr lang="en-GB" dirty="0"/>
              <a:t>.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15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49189264-E72B-408E-A6F8-DD11DB81B222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Data Management; Prof. Dr. Markus Grüne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0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Relationships / Beziehungen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36575" y="987426"/>
            <a:ext cx="3963988" cy="3798888"/>
          </a:xfrm>
        </p:spPr>
        <p:txBody>
          <a:bodyPr/>
          <a:lstStyle/>
          <a:p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Beziehung</a:t>
            </a:r>
            <a:r>
              <a:rPr lang="en-GB" dirty="0"/>
              <a:t> ist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Assoziation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2 oder </a:t>
            </a:r>
            <a:r>
              <a:rPr lang="en-GB" dirty="0" err="1"/>
              <a:t>mehr</a:t>
            </a:r>
            <a:r>
              <a:rPr lang="en-GB" dirty="0"/>
              <a:t> Entities.</a:t>
            </a:r>
          </a:p>
          <a:p>
            <a:r>
              <a:rPr lang="en-GB" dirty="0"/>
              <a:t>Die Entities </a:t>
            </a:r>
            <a:r>
              <a:rPr lang="en-GB" dirty="0" err="1"/>
              <a:t>nehmen</a:t>
            </a:r>
            <a:r>
              <a:rPr lang="en-GB" dirty="0"/>
              <a:t> an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Beziehung</a:t>
            </a:r>
            <a:r>
              <a:rPr lang="en-GB" dirty="0"/>
              <a:t> </a:t>
            </a:r>
            <a:r>
              <a:rPr lang="en-GB" dirty="0" err="1"/>
              <a:t>Teil</a:t>
            </a:r>
            <a:r>
              <a:rPr lang="en-GB" dirty="0"/>
              <a:t>. </a:t>
            </a:r>
          </a:p>
          <a:p>
            <a:r>
              <a:rPr lang="en-GB" dirty="0" err="1"/>
              <a:t>Beziehungen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Namen</a:t>
            </a:r>
            <a:r>
              <a:rPr lang="en-GB" dirty="0"/>
              <a:t> </a:t>
            </a:r>
            <a:r>
              <a:rPr lang="en-GB" dirty="0" err="1"/>
              <a:t>tragen</a:t>
            </a:r>
            <a:r>
              <a:rPr lang="en-GB" dirty="0"/>
              <a:t>. </a:t>
            </a:r>
          </a:p>
          <a:p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Beziehung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so </a:t>
            </a:r>
            <a:r>
              <a:rPr lang="en-GB" dirty="0" err="1"/>
              <a:t>genannte</a:t>
            </a:r>
            <a:r>
              <a:rPr lang="en-GB" dirty="0"/>
              <a:t> Foreign Keys (</a:t>
            </a:r>
            <a:r>
              <a:rPr lang="en-GB" dirty="0" err="1"/>
              <a:t>Fremdschlüssel</a:t>
            </a:r>
            <a:r>
              <a:rPr lang="en-GB" dirty="0"/>
              <a:t>) </a:t>
            </a:r>
            <a:r>
              <a:rPr lang="en-GB" dirty="0" err="1"/>
              <a:t>definiert</a:t>
            </a:r>
            <a:r>
              <a:rPr lang="en-GB" dirty="0"/>
              <a:t> (</a:t>
            </a:r>
            <a:r>
              <a:rPr lang="en-GB" dirty="0" err="1"/>
              <a:t>i.d.R</a:t>
            </a:r>
            <a:r>
              <a:rPr lang="en-GB" dirty="0"/>
              <a:t>.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, das auf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Tabelle</a:t>
            </a:r>
            <a:r>
              <a:rPr lang="en-GB" dirty="0"/>
              <a:t> </a:t>
            </a:r>
            <a:r>
              <a:rPr lang="en-GB" dirty="0" err="1"/>
              <a:t>zeigt</a:t>
            </a:r>
            <a:r>
              <a:rPr lang="en-GB" dirty="0"/>
              <a:t>). </a:t>
            </a:r>
          </a:p>
          <a:p>
            <a:r>
              <a:rPr lang="en-GB" dirty="0"/>
              <a:t>“</a:t>
            </a:r>
            <a:r>
              <a:rPr lang="en-GB" dirty="0" err="1"/>
              <a:t>University_ID</a:t>
            </a:r>
            <a:r>
              <a:rPr lang="en-GB" dirty="0"/>
              <a:t>” in Department </a:t>
            </a:r>
            <a:r>
              <a:rPr lang="en-GB" dirty="0" err="1"/>
              <a:t>verweist</a:t>
            </a:r>
            <a:r>
              <a:rPr lang="en-GB" dirty="0"/>
              <a:t> auf die </a:t>
            </a:r>
            <a:r>
              <a:rPr lang="en-GB" dirty="0" err="1"/>
              <a:t>Elemente</a:t>
            </a:r>
            <a:r>
              <a:rPr lang="en-GB" dirty="0"/>
              <a:t> (Entities) in der </a:t>
            </a:r>
            <a:r>
              <a:rPr lang="en-GB" dirty="0" err="1"/>
              <a:t>Tabelle</a:t>
            </a:r>
            <a:r>
              <a:rPr lang="en-GB" dirty="0"/>
              <a:t> “University”.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A29405FF-C711-431C-988A-8686AF3AC51B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148064" y="4932133"/>
            <a:ext cx="2088032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33753" y="2211710"/>
            <a:ext cx="3752850" cy="1457325"/>
          </a:xfrm>
          <a:prstGeom prst="rect">
            <a:avLst/>
          </a:prstGeom>
        </p:spPr>
      </p:pic>
      <p:sp>
        <p:nvSpPr>
          <p:cNvPr id="9" name="Rechteckige Legende 8"/>
          <p:cNvSpPr/>
          <p:nvPr/>
        </p:nvSpPr>
        <p:spPr bwMode="auto">
          <a:xfrm>
            <a:off x="6804248" y="3795886"/>
            <a:ext cx="1440160" cy="864096"/>
          </a:xfrm>
          <a:prstGeom prst="wedgeRectCallout">
            <a:avLst>
              <a:gd name="adj1" fmla="val -9968"/>
              <a:gd name="adj2" fmla="val -100833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 err="1">
                <a:latin typeface="Arial" pitchFamily="34" charset="0"/>
                <a:cs typeface="Arial" pitchFamily="34" charset="0"/>
              </a:rPr>
              <a:t>Foreign</a:t>
            </a:r>
            <a:r>
              <a:rPr lang="de-DE" dirty="0">
                <a:latin typeface="Arial" pitchFamily="34" charset="0"/>
                <a:cs typeface="Arial" pitchFamily="34" charset="0"/>
              </a:rPr>
              <a:t> Key (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special</a:t>
            </a: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attribute</a:t>
            </a:r>
            <a:r>
              <a:rPr lang="de-DE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Rechteckige Legende 9"/>
          <p:cNvSpPr/>
          <p:nvPr/>
        </p:nvSpPr>
        <p:spPr bwMode="auto">
          <a:xfrm>
            <a:off x="6084168" y="1347614"/>
            <a:ext cx="1512168" cy="792088"/>
          </a:xfrm>
          <a:prstGeom prst="wedgeRectCallout">
            <a:avLst>
              <a:gd name="adj1" fmla="val -34943"/>
              <a:gd name="adj2" fmla="val 126077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Relationship w/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name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hteckige Legende 10"/>
          <p:cNvSpPr/>
          <p:nvPr/>
        </p:nvSpPr>
        <p:spPr bwMode="auto">
          <a:xfrm>
            <a:off x="4503268" y="1923678"/>
            <a:ext cx="1068389" cy="576064"/>
          </a:xfrm>
          <a:prstGeom prst="wedgeRectCallout">
            <a:avLst>
              <a:gd name="adj1" fmla="val -4938"/>
              <a:gd name="adj2" fmla="val 110810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Primary Key</a:t>
            </a:r>
          </a:p>
        </p:txBody>
      </p:sp>
      <p:sp>
        <p:nvSpPr>
          <p:cNvPr id="12" name="Rechteckige Legende 11"/>
          <p:cNvSpPr/>
          <p:nvPr/>
        </p:nvSpPr>
        <p:spPr bwMode="auto">
          <a:xfrm>
            <a:off x="4716463" y="3579862"/>
            <a:ext cx="1901899" cy="576064"/>
          </a:xfrm>
          <a:prstGeom prst="wedgeRectCallout">
            <a:avLst>
              <a:gd name="adj1" fmla="val 75192"/>
              <a:gd name="adj2" fmla="val -129589"/>
            </a:avLst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Attributes</a:t>
            </a:r>
          </a:p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(Name,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Descr</a:t>
            </a:r>
            <a:r>
              <a:rPr lang="de-DE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89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 bwMode="auto">
          <a:xfrm>
            <a:off x="6647357" y="2622944"/>
            <a:ext cx="948978" cy="207973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3204294" y="1619198"/>
            <a:ext cx="864096" cy="1551118"/>
          </a:xfrm>
          <a:prstGeom prst="rect">
            <a:avLst/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4139952" y="922856"/>
            <a:ext cx="936103" cy="224746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4499991" y="922856"/>
            <a:ext cx="3096344" cy="100082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295474"/>
            <a:ext cx="6768554" cy="620092"/>
          </a:xfrm>
        </p:spPr>
        <p:txBody>
          <a:bodyPr/>
          <a:lstStyle/>
          <a:p>
            <a:r>
              <a:rPr lang="de-DE" dirty="0"/>
              <a:t>Krähenfußnotation –</a:t>
            </a:r>
            <a:br>
              <a:rPr lang="de-DE" dirty="0"/>
            </a:br>
            <a:r>
              <a:rPr lang="de-DE" dirty="0" err="1"/>
              <a:t>Cardinality</a:t>
            </a:r>
            <a:r>
              <a:rPr lang="de-DE" dirty="0"/>
              <a:t> und </a:t>
            </a:r>
            <a:r>
              <a:rPr lang="de-DE" dirty="0" err="1"/>
              <a:t>Modality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17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AFB31908-1F7E-4419-8A72-F8B6E2C6549E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860032" y="4932133"/>
            <a:ext cx="237606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>
                <a:cs typeface="Calibri" pitchFamily="34" charset="0"/>
              </a:rPr>
              <a:t>Data Management; Prof. Dr. Markus Grüne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2367743" y="2591306"/>
            <a:ext cx="2204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4139951" y="2231266"/>
            <a:ext cx="432048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4139951" y="2591306"/>
            <a:ext cx="432048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 bwMode="auto">
          <a:xfrm>
            <a:off x="3635895" y="2427652"/>
            <a:ext cx="360040" cy="3273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27983" y="966988"/>
            <a:ext cx="2952130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b="1" dirty="0"/>
              <a:t>Cardinality</a:t>
            </a:r>
            <a:r>
              <a:rPr lang="en-GB" dirty="0"/>
              <a:t> </a:t>
            </a:r>
            <a:r>
              <a:rPr lang="en-GB" dirty="0" err="1"/>
              <a:t>maximale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,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Objekten</a:t>
            </a:r>
            <a:r>
              <a:rPr lang="en-GB" dirty="0"/>
              <a:t> </a:t>
            </a:r>
            <a:r>
              <a:rPr lang="en-GB" dirty="0" err="1"/>
              <a:t>assoziiert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. </a:t>
            </a:r>
          </a:p>
        </p:txBody>
      </p:sp>
      <p:sp>
        <p:nvSpPr>
          <p:cNvPr id="20" name="Rechteck 19"/>
          <p:cNvSpPr/>
          <p:nvPr/>
        </p:nvSpPr>
        <p:spPr bwMode="auto">
          <a:xfrm>
            <a:off x="1043607" y="922856"/>
            <a:ext cx="3024336" cy="1224136"/>
          </a:xfrm>
          <a:prstGeom prst="rect">
            <a:avLst/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134442" y="966988"/>
            <a:ext cx="2933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Modality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/>
              <a:t>minimale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,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Objekten</a:t>
            </a:r>
            <a:r>
              <a:rPr lang="en-GB" dirty="0"/>
              <a:t> </a:t>
            </a:r>
            <a:r>
              <a:rPr lang="en-GB" dirty="0" err="1"/>
              <a:t>assoziert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kann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646062" y="2616461"/>
            <a:ext cx="94897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Many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(N)</a:t>
            </a:r>
          </a:p>
        </p:txBody>
      </p:sp>
      <p:grpSp>
        <p:nvGrpSpPr>
          <p:cNvPr id="2054" name="Gruppieren 2053"/>
          <p:cNvGrpSpPr/>
          <p:nvPr/>
        </p:nvGrpSpPr>
        <p:grpSpPr>
          <a:xfrm>
            <a:off x="5364087" y="4162624"/>
            <a:ext cx="1764196" cy="360040"/>
            <a:chOff x="5364087" y="3958823"/>
            <a:chExt cx="1764196" cy="360040"/>
          </a:xfrm>
        </p:grpSpPr>
        <p:cxnSp>
          <p:nvCxnSpPr>
            <p:cNvPr id="35" name="Gerade Verbindung 34"/>
            <p:cNvCxnSpPr/>
            <p:nvPr/>
          </p:nvCxnSpPr>
          <p:spPr>
            <a:xfrm>
              <a:off x="5364087" y="4142355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912259" y="3958823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 bwMode="auto">
            <a:xfrm>
              <a:off x="6192179" y="3975189"/>
              <a:ext cx="360040" cy="3273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6696235" y="3844104"/>
            <a:ext cx="78226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One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(1)</a:t>
            </a:r>
          </a:p>
        </p:txBody>
      </p:sp>
      <p:grpSp>
        <p:nvGrpSpPr>
          <p:cNvPr id="2057" name="Gruppieren 2056"/>
          <p:cNvGrpSpPr/>
          <p:nvPr/>
        </p:nvGrpSpPr>
        <p:grpSpPr>
          <a:xfrm>
            <a:off x="5364087" y="2931790"/>
            <a:ext cx="1764196" cy="720080"/>
            <a:chOff x="5364087" y="2453031"/>
            <a:chExt cx="1764196" cy="720080"/>
          </a:xfrm>
        </p:grpSpPr>
        <p:cxnSp>
          <p:nvCxnSpPr>
            <p:cNvPr id="28" name="Gerade Verbindung 27"/>
            <p:cNvCxnSpPr/>
            <p:nvPr/>
          </p:nvCxnSpPr>
          <p:spPr>
            <a:xfrm>
              <a:off x="5364087" y="2813071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V="1">
              <a:off x="6696235" y="2453031"/>
              <a:ext cx="432048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6696235" y="2813071"/>
              <a:ext cx="432048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 bwMode="auto">
            <a:xfrm>
              <a:off x="6192179" y="2649417"/>
              <a:ext cx="360040" cy="3273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Gerade Verbindung 41"/>
            <p:cNvCxnSpPr/>
            <p:nvPr/>
          </p:nvCxnSpPr>
          <p:spPr>
            <a:xfrm>
              <a:off x="6688503" y="2816118"/>
              <a:ext cx="432048" cy="27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hteck 43"/>
          <p:cNvSpPr/>
          <p:nvPr/>
        </p:nvSpPr>
        <p:spPr bwMode="auto">
          <a:xfrm>
            <a:off x="1043607" y="2651588"/>
            <a:ext cx="864096" cy="2051096"/>
          </a:xfrm>
          <a:prstGeom prst="rect">
            <a:avLst/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6" name="Gruppieren 2055"/>
          <p:cNvGrpSpPr/>
          <p:nvPr/>
        </p:nvGrpSpPr>
        <p:grpSpPr>
          <a:xfrm>
            <a:off x="603547" y="2931790"/>
            <a:ext cx="1764196" cy="720080"/>
            <a:chOff x="603547" y="2999363"/>
            <a:chExt cx="1764196" cy="720080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603547" y="3359403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1935695" y="2999363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1935695" y="3359403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/>
            <p:cNvSpPr/>
            <p:nvPr/>
          </p:nvSpPr>
          <p:spPr bwMode="auto">
            <a:xfrm>
              <a:off x="1431639" y="3195749"/>
              <a:ext cx="360040" cy="3273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089461" y="2622944"/>
            <a:ext cx="7566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Zero(0)</a:t>
            </a:r>
          </a:p>
        </p:txBody>
      </p:sp>
      <p:grpSp>
        <p:nvGrpSpPr>
          <p:cNvPr id="2055" name="Gruppieren 2054"/>
          <p:cNvGrpSpPr/>
          <p:nvPr/>
        </p:nvGrpSpPr>
        <p:grpSpPr>
          <a:xfrm>
            <a:off x="603547" y="3982604"/>
            <a:ext cx="1764196" cy="720080"/>
            <a:chOff x="603547" y="4006385"/>
            <a:chExt cx="1764196" cy="720080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603547" y="4366425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V="1">
              <a:off x="1935695" y="4006385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1935695" y="4366425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1619604" y="4170556"/>
              <a:ext cx="0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feld 58"/>
          <p:cNvSpPr txBox="1"/>
          <p:nvPr/>
        </p:nvSpPr>
        <p:spPr>
          <a:xfrm>
            <a:off x="1111982" y="3844104"/>
            <a:ext cx="78226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One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(1)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57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Modalities</a:t>
            </a:r>
            <a:r>
              <a:rPr lang="de-DE" dirty="0"/>
              <a:t>, </a:t>
            </a:r>
            <a:r>
              <a:rPr lang="de-DE" dirty="0" err="1"/>
              <a:t>Cardinalities</a:t>
            </a:r>
            <a:r>
              <a:rPr lang="de-DE" dirty="0"/>
              <a:t> in Krähenfußnotation</a:t>
            </a:r>
          </a:p>
        </p:txBody>
      </p:sp>
      <p:graphicFrame>
        <p:nvGraphicFramePr>
          <p:cNvPr id="34" name="Inhaltsplatzhalter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683200"/>
              </p:ext>
            </p:extLst>
          </p:nvPr>
        </p:nvGraphicFramePr>
        <p:xfrm>
          <a:off x="536574" y="1995686"/>
          <a:ext cx="8067676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oder mehr</a:t>
                      </a:r>
                    </a:p>
                    <a:p>
                      <a:r>
                        <a:rPr lang="de-DE" dirty="0">
                          <a:sym typeface="Wingdings" panose="05000000000000000000" pitchFamily="2" charset="2"/>
                        </a:rPr>
                        <a:t> N Seite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Eine und nur eine</a:t>
                      </a:r>
                    </a:p>
                    <a:p>
                      <a:r>
                        <a:rPr lang="de-DE" dirty="0">
                          <a:sym typeface="Wingdings" panose="05000000000000000000" pitchFamily="2" charset="2"/>
                        </a:rPr>
                        <a:t> 1 Seite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oder eine</a:t>
                      </a:r>
                    </a:p>
                    <a:p>
                      <a:r>
                        <a:rPr lang="de-DE" dirty="0">
                          <a:sym typeface="Wingdings" panose="05000000000000000000" pitchFamily="2" charset="2"/>
                        </a:rPr>
                        <a:t> 1 Seite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Eine oder mehrere</a:t>
                      </a:r>
                    </a:p>
                    <a:p>
                      <a:r>
                        <a:rPr lang="de-DE" dirty="0">
                          <a:sym typeface="Wingdings" panose="05000000000000000000" pitchFamily="2" charset="2"/>
                        </a:rPr>
                        <a:t> N Seite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18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F86AF5E5-594D-4F00-8419-2B7FBD03DD55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16463" y="4932133"/>
            <a:ext cx="223568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>
                <a:cs typeface="Calibri" pitchFamily="34" charset="0"/>
              </a:rPr>
              <a:t>Data Management; Prof. Dr. Markus Grüne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716124" y="3309243"/>
            <a:ext cx="1764196" cy="720080"/>
            <a:chOff x="2736771" y="4073367"/>
            <a:chExt cx="1764196" cy="720080"/>
          </a:xfrm>
        </p:grpSpPr>
        <p:cxnSp>
          <p:nvCxnSpPr>
            <p:cNvPr id="8" name="Gerade Verbindung 7"/>
            <p:cNvCxnSpPr/>
            <p:nvPr/>
          </p:nvCxnSpPr>
          <p:spPr>
            <a:xfrm>
              <a:off x="2736771" y="4433407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4068919" y="4073367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4068919" y="4433407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3752828" y="423753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729560" y="2445147"/>
            <a:ext cx="1764196" cy="720080"/>
            <a:chOff x="603547" y="2999363"/>
            <a:chExt cx="1764196" cy="720080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603547" y="3359403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flipV="1">
              <a:off x="1935695" y="2999363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1935695" y="3359403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 bwMode="auto">
            <a:xfrm>
              <a:off x="1431639" y="3195749"/>
              <a:ext cx="360040" cy="3273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729560" y="3597275"/>
            <a:ext cx="1764196" cy="360040"/>
            <a:chOff x="5364087" y="3958823"/>
            <a:chExt cx="1764196" cy="360040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5364087" y="4142355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6912259" y="3958823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 bwMode="auto">
            <a:xfrm>
              <a:off x="6192179" y="3975189"/>
              <a:ext cx="360040" cy="3273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4716462" y="2650484"/>
            <a:ext cx="1764196" cy="360040"/>
            <a:chOff x="603547" y="3867894"/>
            <a:chExt cx="1764196" cy="360040"/>
          </a:xfrm>
        </p:grpSpPr>
        <p:cxnSp>
          <p:nvCxnSpPr>
            <p:cNvPr id="33" name="Gerade Verbindung 32"/>
            <p:cNvCxnSpPr/>
            <p:nvPr/>
          </p:nvCxnSpPr>
          <p:spPr>
            <a:xfrm>
              <a:off x="1611659" y="3867894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/>
            <p:cNvGrpSpPr/>
            <p:nvPr/>
          </p:nvGrpSpPr>
          <p:grpSpPr>
            <a:xfrm>
              <a:off x="603547" y="3867894"/>
              <a:ext cx="1764196" cy="360040"/>
              <a:chOff x="5364087" y="3958823"/>
              <a:chExt cx="1764196" cy="360040"/>
            </a:xfrm>
          </p:grpSpPr>
          <p:cxnSp>
            <p:nvCxnSpPr>
              <p:cNvPr id="30" name="Gerade Verbindung 29"/>
              <p:cNvCxnSpPr/>
              <p:nvPr/>
            </p:nvCxnSpPr>
            <p:spPr>
              <a:xfrm>
                <a:off x="5364087" y="4142355"/>
                <a:ext cx="17641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>
                <a:off x="6912259" y="3958823"/>
                <a:ext cx="0" cy="36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502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 von Beziehungen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Von rechts: 	Ein Department gehört zu minimal einer und höchstens einer </a:t>
            </a:r>
          </a:p>
          <a:p>
            <a:r>
              <a:rPr lang="de-DE" dirty="0"/>
              <a:t>		University </a:t>
            </a:r>
            <a:r>
              <a:rPr lang="de-DE" dirty="0">
                <a:sym typeface="Wingdings" panose="05000000000000000000" pitchFamily="2" charset="2"/>
              </a:rPr>
              <a:t> also genau einer</a:t>
            </a:r>
            <a:endParaRPr lang="de-DE" dirty="0"/>
          </a:p>
          <a:p>
            <a:r>
              <a:rPr lang="de-DE" dirty="0"/>
              <a:t>Von links: 	Eine University hat ein oder mehrere Departments.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19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E351465D-373D-4B6A-BC09-1AAACC708ABF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16463" y="4932133"/>
            <a:ext cx="223568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82658" y="2787774"/>
            <a:ext cx="4635809" cy="1800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457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kennen den unterschiedliche Kategorien von Daten (strukturierte Daten, semi-strukturierte und unstrukturierte Daten)</a:t>
            </a:r>
          </a:p>
          <a:p>
            <a:endParaRPr lang="de-DE" dirty="0"/>
          </a:p>
          <a:p>
            <a:r>
              <a:rPr lang="de-DE" dirty="0"/>
              <a:t>Sie wissen, wie Sie Business Data Objects in einem Data </a:t>
            </a:r>
            <a:r>
              <a:rPr lang="de-DE" dirty="0" err="1"/>
              <a:t>Dictionary</a:t>
            </a:r>
            <a:r>
              <a:rPr lang="de-DE" dirty="0"/>
              <a:t> beschreiben können. </a:t>
            </a:r>
          </a:p>
          <a:p>
            <a:endParaRPr lang="de-DE" dirty="0"/>
          </a:p>
          <a:p>
            <a:r>
              <a:rPr lang="de-DE" dirty="0"/>
              <a:t>Sie verstehen Entity Relationship-</a:t>
            </a:r>
            <a:r>
              <a:rPr lang="de-DE" dirty="0" err="1"/>
              <a:t>Diagrams</a:t>
            </a:r>
            <a:r>
              <a:rPr lang="de-DE" dirty="0"/>
              <a:t> und die ER-Modellierung und können diese in ihren Grundzügen anwenden.</a:t>
            </a:r>
          </a:p>
          <a:p>
            <a:endParaRPr lang="de-DE" dirty="0"/>
          </a:p>
          <a:p>
            <a:r>
              <a:rPr lang="de-DE" dirty="0"/>
              <a:t>Sie wissen, was das relationale Modell ist und welchen Mehrwert dieses bietet.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4716463" y="4932133"/>
            <a:ext cx="223568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C2717ABF-DF51-4B54-8AFF-32180CC4AB98}" type="datetime1">
              <a:rPr lang="de-DE" smtClean="0"/>
              <a:t>20.04.2023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009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68288"/>
            <a:ext cx="8082380" cy="396875"/>
          </a:xfrm>
        </p:spPr>
        <p:txBody>
          <a:bodyPr/>
          <a:lstStyle/>
          <a:p>
            <a:r>
              <a:rPr lang="de-DE" dirty="0"/>
              <a:t>Interpretation von Beziehungen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20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11048786-EDEA-4F9D-8A50-DBBBC67DA0EF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88024" y="4932133"/>
            <a:ext cx="2164123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sp>
        <p:nvSpPr>
          <p:cNvPr id="7" name="Ellipse 6"/>
          <p:cNvSpPr/>
          <p:nvPr/>
        </p:nvSpPr>
        <p:spPr bwMode="auto">
          <a:xfrm>
            <a:off x="2195736" y="2345533"/>
            <a:ext cx="1584176" cy="2304256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364088" y="2355726"/>
            <a:ext cx="1584176" cy="2304256"/>
          </a:xfrm>
          <a:prstGeom prst="ellipse">
            <a:avLst/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4373098" y="1053555"/>
            <a:ext cx="1764196" cy="720080"/>
            <a:chOff x="603547" y="2999363"/>
            <a:chExt cx="1764196" cy="720080"/>
          </a:xfrm>
        </p:grpSpPr>
        <p:cxnSp>
          <p:nvCxnSpPr>
            <p:cNvPr id="10" name="Gerade Verbindung 9"/>
            <p:cNvCxnSpPr/>
            <p:nvPr/>
          </p:nvCxnSpPr>
          <p:spPr>
            <a:xfrm>
              <a:off x="603547" y="3359403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1935695" y="2999363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1935695" y="3359403"/>
              <a:ext cx="432048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 bwMode="auto">
            <a:xfrm>
              <a:off x="1431639" y="3195749"/>
              <a:ext cx="360040" cy="3273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 flipH="1">
            <a:off x="2771800" y="1230063"/>
            <a:ext cx="1764196" cy="360040"/>
            <a:chOff x="603547" y="3867894"/>
            <a:chExt cx="1764196" cy="360040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611659" y="3867894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/>
            <p:cNvGrpSpPr/>
            <p:nvPr/>
          </p:nvGrpSpPr>
          <p:grpSpPr>
            <a:xfrm>
              <a:off x="603547" y="3867894"/>
              <a:ext cx="1764196" cy="360040"/>
              <a:chOff x="5364087" y="3958823"/>
              <a:chExt cx="1764196" cy="360040"/>
            </a:xfrm>
          </p:grpSpPr>
          <p:cxnSp>
            <p:nvCxnSpPr>
              <p:cNvPr id="17" name="Gerade Verbindung 16"/>
              <p:cNvCxnSpPr/>
              <p:nvPr/>
            </p:nvCxnSpPr>
            <p:spPr>
              <a:xfrm>
                <a:off x="5364087" y="4142355"/>
                <a:ext cx="17641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6912259" y="3958823"/>
                <a:ext cx="0" cy="36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feld 18"/>
          <p:cNvSpPr txBox="1"/>
          <p:nvPr/>
        </p:nvSpPr>
        <p:spPr>
          <a:xfrm>
            <a:off x="2487687" y="2211388"/>
            <a:ext cx="100027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729379" y="2231588"/>
            <a:ext cx="83356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Account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6137294" y="843558"/>
            <a:ext cx="1747074" cy="108012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Account</a:t>
            </a:r>
          </a:p>
        </p:txBody>
      </p:sp>
      <p:sp>
        <p:nvSpPr>
          <p:cNvPr id="22" name="Rechteck 21"/>
          <p:cNvSpPr/>
          <p:nvPr/>
        </p:nvSpPr>
        <p:spPr bwMode="auto">
          <a:xfrm>
            <a:off x="1024726" y="843558"/>
            <a:ext cx="1747074" cy="108012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2915816" y="256818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915816" y="3017810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915816" y="3467437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915816" y="391706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2915816" y="436669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074152" y="2571750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6074152" y="2931790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6074152" y="3291830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6074152" y="3651870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6074152" y="4011910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6074152" y="4371950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>
            <a:stCxn id="23" idx="6"/>
            <a:endCxn id="28" idx="2"/>
          </p:cNvCxnSpPr>
          <p:nvPr/>
        </p:nvCxnSpPr>
        <p:spPr>
          <a:xfrm>
            <a:off x="3059832" y="2640191"/>
            <a:ext cx="3014320" cy="356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23" idx="5"/>
            <a:endCxn id="31" idx="2"/>
          </p:cNvCxnSpPr>
          <p:nvPr/>
        </p:nvCxnSpPr>
        <p:spPr>
          <a:xfrm>
            <a:off x="3038741" y="2691108"/>
            <a:ext cx="3035411" cy="103277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4" idx="6"/>
            <a:endCxn id="29" idx="2"/>
          </p:cNvCxnSpPr>
          <p:nvPr/>
        </p:nvCxnSpPr>
        <p:spPr>
          <a:xfrm flipV="1">
            <a:off x="3059832" y="3003798"/>
            <a:ext cx="3014320" cy="8602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27" idx="6"/>
            <a:endCxn id="32" idx="2"/>
          </p:cNvCxnSpPr>
          <p:nvPr/>
        </p:nvCxnSpPr>
        <p:spPr>
          <a:xfrm flipV="1">
            <a:off x="3059832" y="4083918"/>
            <a:ext cx="3014320" cy="3547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27" idx="5"/>
            <a:endCxn id="33" idx="2"/>
          </p:cNvCxnSpPr>
          <p:nvPr/>
        </p:nvCxnSpPr>
        <p:spPr>
          <a:xfrm flipV="1">
            <a:off x="3038741" y="4443958"/>
            <a:ext cx="3035411" cy="4566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26" idx="6"/>
            <a:endCxn id="30" idx="2"/>
          </p:cNvCxnSpPr>
          <p:nvPr/>
        </p:nvCxnSpPr>
        <p:spPr>
          <a:xfrm flipV="1">
            <a:off x="3059832" y="3363838"/>
            <a:ext cx="3014320" cy="625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7092280" y="2715765"/>
            <a:ext cx="151197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400" b="0" dirty="0">
                <a:latin typeface="Arial" pitchFamily="34" charset="0"/>
                <a:cs typeface="Arial" pitchFamily="34" charset="0"/>
              </a:rPr>
              <a:t>Jeder Account gehört zu genau einem Customer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409327" y="2715766"/>
            <a:ext cx="1570386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400" b="0" dirty="0">
                <a:latin typeface="Arial" pitchFamily="34" charset="0"/>
                <a:cs typeface="Arial" pitchFamily="34" charset="0"/>
              </a:rPr>
              <a:t>Jeder Customer kann beliebig viele Accounts haben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24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870" y="268288"/>
            <a:ext cx="8082380" cy="396875"/>
          </a:xfrm>
        </p:spPr>
        <p:txBody>
          <a:bodyPr/>
          <a:lstStyle/>
          <a:p>
            <a:r>
              <a:rPr lang="de-DE" dirty="0"/>
              <a:t>Schritte zur Entwicklung eines ERDs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21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DBD2381C-97B4-4A8D-9D1F-63BFDCFCC1BF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644008" y="4932133"/>
            <a:ext cx="2308139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127731"/>
              </p:ext>
            </p:extLst>
          </p:nvPr>
        </p:nvGraphicFramePr>
        <p:xfrm>
          <a:off x="1619672" y="843558"/>
          <a:ext cx="5904458" cy="3942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707904" y="915566"/>
            <a:ext cx="345574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Spezifikationen lesen </a:t>
            </a:r>
            <a:r>
              <a:rPr lang="de-DE" b="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Nomen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427984" y="1665182"/>
            <a:ext cx="345574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Beziehungen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identif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. </a:t>
            </a:r>
            <a:r>
              <a:rPr lang="de-DE" b="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Verben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148510" y="2499742"/>
            <a:ext cx="345574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Nach </a:t>
            </a:r>
            <a:r>
              <a:rPr lang="de-DE" dirty="0">
                <a:latin typeface="Arial" pitchFamily="34" charset="0"/>
                <a:cs typeface="Arial" pitchFamily="34" charset="0"/>
              </a:rPr>
              <a:t>Zahlen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u.ä.</a:t>
            </a:r>
            <a:r>
              <a:rPr lang="de-DE" dirty="0">
                <a:latin typeface="Arial" pitchFamily="34" charset="0"/>
                <a:cs typeface="Arial" pitchFamily="34" charset="0"/>
              </a:rPr>
              <a:t> suchen (mindestens eine …)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83568" y="3371705"/>
            <a:ext cx="3455740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Bei entsprechender Übung</a:t>
            </a:r>
          </a:p>
          <a:p>
            <a:r>
              <a:rPr lang="de-DE" dirty="0">
                <a:latin typeface="Arial" pitchFamily="34" charset="0"/>
                <a:cs typeface="Arial" pitchFamily="34" charset="0"/>
              </a:rPr>
              <a:t>können viele dieser Schritte</a:t>
            </a:r>
          </a:p>
          <a:p>
            <a:r>
              <a:rPr lang="de-DE" b="0" dirty="0">
                <a:latin typeface="Arial" pitchFamily="34" charset="0"/>
                <a:cs typeface="Arial" pitchFamily="34" charset="0"/>
              </a:rPr>
              <a:t>zusammen ausgeführt werden.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13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viele Erweiterungen des ERDs.</a:t>
            </a:r>
          </a:p>
          <a:p>
            <a:endParaRPr lang="de-DE" dirty="0"/>
          </a:p>
          <a:p>
            <a:r>
              <a:rPr lang="de-DE" dirty="0"/>
              <a:t>Bei Interesse: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/ </a:t>
            </a:r>
            <a:r>
              <a:rPr lang="de-DE" dirty="0" err="1"/>
              <a:t>Weak</a:t>
            </a:r>
            <a:r>
              <a:rPr lang="de-DE" dirty="0"/>
              <a:t>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-a-</a:t>
            </a:r>
            <a:r>
              <a:rPr lang="de-DE" dirty="0" err="1"/>
              <a:t>relationships</a:t>
            </a:r>
            <a:r>
              <a:rPr lang="de-DE" dirty="0"/>
              <a:t> (Aggregation)</a:t>
            </a:r>
          </a:p>
          <a:p>
            <a:endParaRPr lang="de-DE" dirty="0"/>
          </a:p>
          <a:p>
            <a:r>
              <a:rPr lang="de-DE" dirty="0"/>
              <a:t>Die Konzepte relationaler DB sind wichtig </a:t>
            </a:r>
            <a:r>
              <a:rPr lang="de-DE" dirty="0">
                <a:sym typeface="Wingdings" panose="05000000000000000000" pitchFamily="2" charset="2"/>
              </a:rPr>
              <a:t> werden auch für die Modellierung von Data Warehouses später benötigt. </a:t>
            </a:r>
          </a:p>
          <a:p>
            <a:r>
              <a:rPr lang="de-DE" dirty="0">
                <a:sym typeface="Wingdings" panose="05000000000000000000" pitchFamily="2" charset="2"/>
              </a:rPr>
              <a:t>In der Übung werden die Konzepte vertieft.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B7CD5F63-68CB-416C-AF00-6DA55EC64990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88024" y="4932133"/>
            <a:ext cx="2164123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29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Relationenmodell /relationale 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 die </a:t>
            </a:r>
            <a:r>
              <a:rPr lang="en-GB" dirty="0" err="1"/>
              <a:t>innere</a:t>
            </a:r>
            <a:r>
              <a:rPr lang="en-GB" dirty="0"/>
              <a:t> </a:t>
            </a:r>
            <a:r>
              <a:rPr lang="en-GB" dirty="0" err="1"/>
              <a:t>Funktionsweise</a:t>
            </a:r>
            <a:r>
              <a:rPr lang="en-GB" dirty="0"/>
              <a:t> von </a:t>
            </a:r>
            <a:r>
              <a:rPr lang="en-GB" dirty="0" err="1"/>
              <a:t>Datenbanken</a:t>
            </a:r>
            <a:r>
              <a:rPr lang="en-GB" dirty="0"/>
              <a:t> zu </a:t>
            </a:r>
            <a:r>
              <a:rPr lang="en-GB" dirty="0" err="1"/>
              <a:t>verstehen</a:t>
            </a:r>
            <a:r>
              <a:rPr lang="en-GB" dirty="0"/>
              <a:t>,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das </a:t>
            </a:r>
            <a:r>
              <a:rPr lang="en-GB" dirty="0" err="1"/>
              <a:t>relationale</a:t>
            </a:r>
            <a:r>
              <a:rPr lang="en-GB" dirty="0"/>
              <a:t> Modell </a:t>
            </a:r>
            <a:r>
              <a:rPr lang="en-GB" dirty="0" err="1"/>
              <a:t>verstehen</a:t>
            </a:r>
            <a:r>
              <a:rPr lang="en-GB" dirty="0"/>
              <a:t>. </a:t>
            </a:r>
          </a:p>
          <a:p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Relationale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enthält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Sammlung</a:t>
            </a:r>
            <a:r>
              <a:rPr lang="en-GB" dirty="0"/>
              <a:t> von </a:t>
            </a:r>
            <a:r>
              <a:rPr lang="en-GB" dirty="0" err="1"/>
              <a:t>Relationen</a:t>
            </a:r>
            <a:r>
              <a:rPr lang="en-GB" dirty="0"/>
              <a:t>. </a:t>
            </a:r>
            <a:r>
              <a:rPr lang="en-GB" dirty="0" err="1"/>
              <a:t>Relationen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Tabellen</a:t>
            </a:r>
            <a:r>
              <a:rPr lang="en-GB" dirty="0"/>
              <a:t> </a:t>
            </a:r>
            <a:r>
              <a:rPr lang="en-GB" dirty="0" err="1"/>
              <a:t>gedeutet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(nicht </a:t>
            </a:r>
            <a:r>
              <a:rPr lang="en-GB" dirty="0" err="1"/>
              <a:t>genau</a:t>
            </a:r>
            <a:r>
              <a:rPr lang="en-GB" dirty="0"/>
              <a:t> </a:t>
            </a:r>
            <a:r>
              <a:rPr lang="en-GB" dirty="0" err="1"/>
              <a:t>dasselbe</a:t>
            </a:r>
            <a:r>
              <a:rPr lang="en-GB" dirty="0"/>
              <a:t>!).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Entitäten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ERD und (</a:t>
            </a:r>
            <a:r>
              <a:rPr lang="en-GB" dirty="0" err="1"/>
              <a:t>nahezu</a:t>
            </a:r>
            <a:r>
              <a:rPr lang="en-GB" dirty="0"/>
              <a:t>) </a:t>
            </a:r>
            <a:r>
              <a:rPr lang="en-GB" dirty="0" err="1"/>
              <a:t>alle</a:t>
            </a:r>
            <a:r>
              <a:rPr lang="en-GB" dirty="0"/>
              <a:t> Relationships </a:t>
            </a:r>
            <a:r>
              <a:rPr lang="en-GB" dirty="0" err="1"/>
              <a:t>können</a:t>
            </a:r>
            <a:r>
              <a:rPr lang="en-GB" dirty="0"/>
              <a:t> in </a:t>
            </a:r>
            <a:r>
              <a:rPr lang="en-GB" dirty="0" err="1"/>
              <a:t>relationale</a:t>
            </a:r>
            <a:r>
              <a:rPr lang="en-GB" dirty="0"/>
              <a:t> </a:t>
            </a:r>
            <a:r>
              <a:rPr lang="en-GB" dirty="0" err="1"/>
              <a:t>Strukturen</a:t>
            </a:r>
            <a:r>
              <a:rPr lang="en-GB" dirty="0"/>
              <a:t> </a:t>
            </a:r>
            <a:r>
              <a:rPr lang="en-GB" dirty="0" err="1"/>
              <a:t>überführt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Spalten</a:t>
            </a:r>
            <a:r>
              <a:rPr lang="en-GB" dirty="0"/>
              <a:t> von </a:t>
            </a:r>
            <a:r>
              <a:rPr lang="en-GB" dirty="0" err="1"/>
              <a:t>Tabellen</a:t>
            </a:r>
            <a:r>
              <a:rPr lang="en-GB" dirty="0"/>
              <a:t> </a:t>
            </a:r>
            <a:r>
              <a:rPr lang="en-GB" dirty="0" err="1"/>
              <a:t>definieren</a:t>
            </a:r>
            <a:r>
              <a:rPr lang="en-GB" dirty="0"/>
              <a:t> "Attribute" </a:t>
            </a:r>
            <a:r>
              <a:rPr lang="en-GB" dirty="0" err="1"/>
              <a:t>einer</a:t>
            </a:r>
            <a:r>
              <a:rPr lang="en-GB" dirty="0"/>
              <a:t> 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Zeilen</a:t>
            </a:r>
            <a:r>
              <a:rPr lang="en-GB" dirty="0"/>
              <a:t>, </a:t>
            </a:r>
            <a:r>
              <a:rPr lang="en-GB" dirty="0" err="1"/>
              <a:t>Tupel</a:t>
            </a:r>
            <a:r>
              <a:rPr lang="en-GB" dirty="0"/>
              <a:t>, </a:t>
            </a:r>
            <a:r>
              <a:rPr lang="en-GB" dirty="0" err="1"/>
              <a:t>Objekte</a:t>
            </a:r>
            <a:r>
              <a:rPr lang="en-GB" dirty="0"/>
              <a:t>, Entities </a:t>
            </a:r>
            <a:r>
              <a:rPr lang="en-GB" dirty="0" err="1"/>
              <a:t>definieren</a:t>
            </a:r>
            <a:r>
              <a:rPr lang="en-GB" dirty="0"/>
              <a:t> die </a:t>
            </a:r>
            <a:r>
              <a:rPr lang="en-GB" dirty="0" err="1"/>
              <a:t>Einträge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Relation.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62991F72-8E6A-4B9C-BD5B-93F2A1E74081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88024" y="4932133"/>
            <a:ext cx="2164123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04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einer Relation in einem DBS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Relation hat Attribute und einen Key. </a:t>
            </a:r>
          </a:p>
          <a:p>
            <a:r>
              <a:rPr lang="de-DE" dirty="0"/>
              <a:t>Die Attribute haben einen Datentyp / Domäne.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24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888B26B9-8F5F-46AA-AC0B-B5FB52D1B3AB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Data Management; Prof. Dr. Markus Grüne</a:t>
            </a:r>
            <a:endParaRPr lang="de-DE" dirty="0"/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2577445"/>
            <a:ext cx="2209800" cy="1647825"/>
          </a:xfrm>
          <a:prstGeom prst="rect">
            <a:avLst/>
          </a:prstGeom>
        </p:spPr>
      </p:pic>
      <p:pic>
        <p:nvPicPr>
          <p:cNvPr id="8" name="Grafik 7"/>
          <p:cNvPicPr/>
          <p:nvPr/>
        </p:nvPicPr>
        <p:blipFill>
          <a:blip r:embed="rId4"/>
          <a:stretch>
            <a:fillRect/>
          </a:stretch>
        </p:blipFill>
        <p:spPr>
          <a:xfrm>
            <a:off x="4427984" y="2667932"/>
            <a:ext cx="3552825" cy="1466850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 bwMode="auto">
          <a:xfrm>
            <a:off x="4045496" y="3363913"/>
            <a:ext cx="382488" cy="215949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651674" y="1545636"/>
            <a:ext cx="2808114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Frage:</a:t>
            </a:r>
          </a:p>
          <a:p>
            <a:r>
              <a:rPr lang="de-D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Inwieweit unterscheidet sich dies von Excel?</a:t>
            </a:r>
            <a:endParaRPr lang="de-DE" b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77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Relationale Modellierung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Design eines "guten" Datenmodells ist keine einfach Aufgabe.</a:t>
            </a:r>
          </a:p>
          <a:p>
            <a:r>
              <a:rPr lang="de-DE" dirty="0"/>
              <a:t>Es ist wichtig, nur Informationen in einer Tabelle zu speichern, die zusammen das Entity formen. </a:t>
            </a:r>
          </a:p>
          <a:p>
            <a:r>
              <a:rPr lang="de-DE" dirty="0"/>
              <a:t>In einer Tabelle „Cars“ würden Sie bspw. nicht die Personen speichern, die das repräsentierte Auto gefahren haben, wohl aber die PS-Zahl.</a:t>
            </a:r>
          </a:p>
          <a:p>
            <a:r>
              <a:rPr lang="de-DE" dirty="0"/>
              <a:t>Es gibt einige, etablierte Regeln zur Definition "guter" Tabellenstrukturen Diese werden unter dem Begriff der "Normalisierung" zusammen gefasst.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25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82676134-1809-402E-8D69-457A420CE48E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644008" y="4932133"/>
            <a:ext cx="2308139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083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Anomalien – </a:t>
            </a:r>
            <a:r>
              <a:rPr lang="de-DE" dirty="0" err="1"/>
              <a:t>Einfügeanomalie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633001"/>
              </p:ext>
            </p:extLst>
          </p:nvPr>
        </p:nvGraphicFramePr>
        <p:xfrm>
          <a:off x="536575" y="1546225"/>
          <a:ext cx="8067675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Place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Residence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DeptNo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DeptMgr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Theo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dirty="0" err="1"/>
                        <a:t>Rhetic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12-03-1986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Wetzlar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Logistics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Sophia </a:t>
                      </a:r>
                      <a:r>
                        <a:rPr lang="de-DE" sz="1400" dirty="0" err="1"/>
                        <a:t>Hagia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23-06-1976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Logistics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Paris 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11-11-1995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Moskow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Yevgenij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Syrtchuk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23-02-1987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Patna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Logistics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Wolf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He Hu Must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Notbenamed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03-09-1977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Death Valley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Wolf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4067944" y="4932133"/>
            <a:ext cx="288420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Data Management; Prof. Dr. Markus Grüne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7452320" y="329183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5148064" y="3665173"/>
            <a:ext cx="3168352" cy="360040"/>
          </a:xfrm>
          <a:prstGeom prst="round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432C51C3-46FA-4EF0-BD9B-F00498564A2F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 rot="16200000">
            <a:off x="7217537" y="3089905"/>
            <a:ext cx="338502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050" b="0" dirty="0">
                <a:latin typeface="Arial" pitchFamily="34" charset="0"/>
                <a:cs typeface="Arial" pitchFamily="34" charset="0"/>
              </a:rPr>
              <a:t>Die Darstellung der Normalformen basiert auf Beispielen </a:t>
            </a:r>
          </a:p>
          <a:p>
            <a:r>
              <a:rPr lang="de-DE" sz="1050" dirty="0">
                <a:latin typeface="Arial" pitchFamily="34" charset="0"/>
                <a:cs typeface="Arial" pitchFamily="34" charset="0"/>
              </a:rPr>
              <a:t>Des Kurses Datenbanken an der THM </a:t>
            </a:r>
            <a:endParaRPr lang="de-DE" sz="1050" b="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11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Anomalien – Updateanomalie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53318"/>
              </p:ext>
            </p:extLst>
          </p:nvPr>
        </p:nvGraphicFramePr>
        <p:xfrm>
          <a:off x="536575" y="1546225"/>
          <a:ext cx="8067675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Place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Residence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DeptNo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DeptMgr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Theo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dirty="0" err="1"/>
                        <a:t>Rhetic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12-03-1986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Wetzlar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Logistics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Schmitt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Sophia </a:t>
                      </a:r>
                      <a:r>
                        <a:rPr lang="de-DE" sz="1400" dirty="0" err="1"/>
                        <a:t>Hagia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23-06-1976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Logistics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strike="sngStrike" baseline="0" dirty="0">
                          <a:solidFill>
                            <a:srgbClr val="C00000"/>
                          </a:solidFill>
                        </a:rPr>
                        <a:t>Schmitt</a:t>
                      </a:r>
                    </a:p>
                    <a:p>
                      <a:r>
                        <a:rPr lang="de-DE" sz="14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Paris 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11-11-1995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Moskow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27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4644008" y="4932133"/>
            <a:ext cx="2308139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7452320" y="221171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A85DA80-00E1-47F2-956F-88DAC86735A3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7217537" y="3089905"/>
            <a:ext cx="338502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050" b="0" dirty="0">
                <a:latin typeface="Arial" pitchFamily="34" charset="0"/>
                <a:cs typeface="Arial" pitchFamily="34" charset="0"/>
              </a:rPr>
              <a:t>Die Darstellung der Normalformen basiert auf Beispielen </a:t>
            </a:r>
          </a:p>
          <a:p>
            <a:r>
              <a:rPr lang="de-DE" sz="1050" dirty="0">
                <a:latin typeface="Arial" pitchFamily="34" charset="0"/>
                <a:cs typeface="Arial" pitchFamily="34" charset="0"/>
              </a:rPr>
              <a:t>Des Kurses Datenbanken an der THM </a:t>
            </a:r>
            <a:endParaRPr lang="de-DE" sz="1050" b="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348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Anomalien – Löschanomalie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831727"/>
              </p:ext>
            </p:extLst>
          </p:nvPr>
        </p:nvGraphicFramePr>
        <p:xfrm>
          <a:off x="536575" y="1546225"/>
          <a:ext cx="806767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Place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Residence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DeptNo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DeptMgr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Theo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dirty="0" err="1"/>
                        <a:t>Rhetic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12-03-1986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Wetzlar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Logistics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Sophia </a:t>
                      </a:r>
                      <a:r>
                        <a:rPr lang="de-DE" sz="1400" dirty="0" err="1"/>
                        <a:t>Hagia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23-06-1976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Logistics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Paris 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11-11-1995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Moskow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Werner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28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4644008" y="4932133"/>
            <a:ext cx="2308139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39750" y="2931790"/>
            <a:ext cx="7992690" cy="360040"/>
          </a:xfrm>
          <a:prstGeom prst="round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611560" y="3111810"/>
            <a:ext cx="78488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6D54FE88-128E-448D-97D2-0AAFE18062F6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 rot="16200000">
            <a:off x="7217537" y="3089905"/>
            <a:ext cx="338502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050" b="0" dirty="0">
                <a:latin typeface="Arial" pitchFamily="34" charset="0"/>
                <a:cs typeface="Arial" pitchFamily="34" charset="0"/>
              </a:rPr>
              <a:t>Die Darstellung der Normalformen basiert auf Beispielen </a:t>
            </a:r>
          </a:p>
          <a:p>
            <a:r>
              <a:rPr lang="de-DE" sz="1050" dirty="0">
                <a:latin typeface="Arial" pitchFamily="34" charset="0"/>
                <a:cs typeface="Arial" pitchFamily="34" charset="0"/>
              </a:rPr>
              <a:t>Des Kurses Datenbanken an der THM </a:t>
            </a:r>
            <a:endParaRPr lang="de-DE" sz="1050" b="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27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Anomalien – </a:t>
            </a:r>
            <a:r>
              <a:rPr lang="de-DE" dirty="0" err="1"/>
              <a:t>Einfügeanomalie</a:t>
            </a:r>
            <a:r>
              <a:rPr lang="de-DE" dirty="0"/>
              <a:t>	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08660"/>
              </p:ext>
            </p:extLst>
          </p:nvPr>
        </p:nvGraphicFramePr>
        <p:xfrm>
          <a:off x="536575" y="1546225"/>
          <a:ext cx="813988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6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Place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Residence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Degrees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DeptMgr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Theo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dirty="0" err="1"/>
                        <a:t>Rhetic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12-03-1986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Wetzlar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B.A.,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M.Sc</a:t>
                      </a:r>
                      <a:r>
                        <a:rPr lang="de-DE" sz="1200" baseline="0" dirty="0"/>
                        <a:t>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Sophia </a:t>
                      </a:r>
                      <a:r>
                        <a:rPr lang="de-DE" sz="1200" dirty="0" err="1"/>
                        <a:t>Hagia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23-06-1976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Paris 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11-11-1995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Moskow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B.Sc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Yevgenij</a:t>
                      </a:r>
                      <a:r>
                        <a:rPr lang="de-DE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chemeClr val="tx1"/>
                          </a:solidFill>
                        </a:rPr>
                        <a:t>Syrtchuk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23-02-1987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Patna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B.Sc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., PMP, B.A.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Logistics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29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4716463" y="4932133"/>
            <a:ext cx="223568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15616" y="2139702"/>
            <a:ext cx="1152128" cy="1512168"/>
          </a:xfrm>
          <a:prstGeom prst="round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4427984" y="2139702"/>
            <a:ext cx="1152128" cy="1512168"/>
          </a:xfrm>
          <a:prstGeom prst="round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76898C5E-43E7-42E9-A95D-8CF1199D65BD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 rot="16200000">
            <a:off x="7217537" y="3089905"/>
            <a:ext cx="338502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050" b="0" dirty="0">
                <a:latin typeface="Arial" pitchFamily="34" charset="0"/>
                <a:cs typeface="Arial" pitchFamily="34" charset="0"/>
              </a:rPr>
              <a:t>Die Darstellung der Normalformen basiert auf Beispielen </a:t>
            </a:r>
          </a:p>
          <a:p>
            <a:r>
              <a:rPr lang="de-DE" sz="1050" dirty="0">
                <a:latin typeface="Arial" pitchFamily="34" charset="0"/>
                <a:cs typeface="Arial" pitchFamily="34" charset="0"/>
              </a:rPr>
              <a:t>Des Kurses Datenbanken an der THM </a:t>
            </a:r>
            <a:endParaRPr lang="de-DE" sz="1050" b="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05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Requirements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6" y="1545636"/>
            <a:ext cx="3963988" cy="3240677"/>
          </a:xfrm>
        </p:spPr>
        <p:txBody>
          <a:bodyPr/>
          <a:lstStyle/>
          <a:p>
            <a:r>
              <a:rPr lang="de-DE" dirty="0"/>
              <a:t>Data Requirements sind funktionale Anforderungen, die beschreiben, wie Daten konstruiert und verarbeitet / bewegt werden.</a:t>
            </a:r>
          </a:p>
          <a:p>
            <a:r>
              <a:rPr lang="de-DE" dirty="0"/>
              <a:t>In diesem Kapitel fokussieren wir uns auf die Definition statischer Datenmodelle für die Darstellung von Datenstrukturen.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DBA89CBF-CEDE-49A9-97B0-06234F46AB24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860032" y="4932133"/>
            <a:ext cx="2092115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sp>
        <p:nvSpPr>
          <p:cNvPr id="7" name="Ellipse 6"/>
          <p:cNvSpPr/>
          <p:nvPr/>
        </p:nvSpPr>
        <p:spPr bwMode="auto">
          <a:xfrm>
            <a:off x="4860032" y="1419622"/>
            <a:ext cx="3888681" cy="331236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tlCol="0" anchor="t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Funktionale Anforderungen</a:t>
            </a:r>
          </a:p>
          <a:p>
            <a:pPr algn="ctr"/>
            <a:endParaRPr lang="de-DE" dirty="0">
              <a:latin typeface="Arial" pitchFamily="34" charset="0"/>
              <a:cs typeface="Arial" pitchFamily="34" charset="0"/>
            </a:endParaRPr>
          </a:p>
          <a:p>
            <a:pPr algn="ctr"/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436344" y="2499742"/>
            <a:ext cx="2808063" cy="2088232"/>
          </a:xfrm>
          <a:prstGeom prst="ellipse">
            <a:avLst/>
          </a:prstGeom>
          <a:solidFill>
            <a:srgbClr val="E6F5FA"/>
          </a:solidFill>
          <a:ln w="9525">
            <a:noFill/>
            <a:round/>
            <a:headEnd/>
            <a:tailEnd/>
          </a:ln>
        </p:spPr>
        <p:txBody>
          <a:bodyPr rtlCol="0" anchor="t"/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Data Requirements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5436344" y="3408228"/>
            <a:ext cx="1367904" cy="703309"/>
          </a:xfrm>
          <a:prstGeom prst="ellipse">
            <a:avLst/>
          </a:pr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sz="1400" dirty="0">
                <a:latin typeface="Arial" pitchFamily="34" charset="0"/>
                <a:cs typeface="Arial" pitchFamily="34" charset="0"/>
              </a:rPr>
              <a:t>Statisch / strukturell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6732240" y="3408228"/>
            <a:ext cx="1521314" cy="703309"/>
          </a:xfrm>
          <a:prstGeom prst="ellipse">
            <a:avLst/>
          </a:prstGeom>
          <a:solidFill>
            <a:srgbClr val="CDE4F5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sz="1400" dirty="0">
                <a:latin typeface="Arial" pitchFamily="34" charset="0"/>
                <a:cs typeface="Arial" pitchFamily="34" charset="0"/>
              </a:rPr>
              <a:t>Dynamisch/ prozessual</a:t>
            </a:r>
          </a:p>
        </p:txBody>
      </p:sp>
      <p:sp>
        <p:nvSpPr>
          <p:cNvPr id="11" name="Pfeil nach unten 10"/>
          <p:cNvSpPr/>
          <p:nvPr/>
        </p:nvSpPr>
        <p:spPr bwMode="auto">
          <a:xfrm rot="19133810">
            <a:off x="5370981" y="2873595"/>
            <a:ext cx="504055" cy="648072"/>
          </a:xfrm>
          <a:prstGeom prst="downArrow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960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2000" y="267494"/>
            <a:ext cx="8082380" cy="396875"/>
          </a:xfrm>
        </p:spPr>
        <p:txBody>
          <a:bodyPr/>
          <a:lstStyle/>
          <a:p>
            <a:r>
              <a:rPr lang="de-DE" dirty="0"/>
              <a:t>Erste Normalform (1NF)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323664"/>
              </p:ext>
            </p:extLst>
          </p:nvPr>
        </p:nvGraphicFramePr>
        <p:xfrm>
          <a:off x="323528" y="915566"/>
          <a:ext cx="7704856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74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Surname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Place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Residence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DeptMgr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Rhetic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Theo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12-03-1986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Wetzlar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Hagia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Sophia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23-06-1976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11-11-1995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Moskow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aseline="0" dirty="0" err="1">
                          <a:solidFill>
                            <a:schemeClr val="tx1"/>
                          </a:solidFill>
                        </a:rPr>
                        <a:t>Syrtchuk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Yevgenij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23-02-1987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Patna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Logistics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30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4788024" y="4932133"/>
            <a:ext cx="2164123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graphicFrame>
        <p:nvGraphicFramePr>
          <p:cNvPr id="8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790503"/>
              </p:ext>
            </p:extLst>
          </p:nvPr>
        </p:nvGraphicFramePr>
        <p:xfrm>
          <a:off x="4860032" y="2283718"/>
          <a:ext cx="36629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PersID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Degree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M.Sc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B.Sc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Ellipse 6"/>
          <p:cNvSpPr/>
          <p:nvPr/>
        </p:nvSpPr>
        <p:spPr bwMode="auto">
          <a:xfrm>
            <a:off x="5292080" y="2643758"/>
            <a:ext cx="432048" cy="158417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51520" y="1347614"/>
            <a:ext cx="432048" cy="158417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winkelte Verbindung 11"/>
          <p:cNvCxnSpPr/>
          <p:nvPr/>
        </p:nvCxnSpPr>
        <p:spPr>
          <a:xfrm rot="10800000">
            <a:off x="539750" y="2931790"/>
            <a:ext cx="4752330" cy="648072"/>
          </a:xfrm>
          <a:prstGeom prst="bentConnector3">
            <a:avLst>
              <a:gd name="adj1" fmla="val 9987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6314507-CBFA-4DDD-A3C8-953F47BE2CFC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217537" y="3089905"/>
            <a:ext cx="338502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050" b="0" dirty="0">
                <a:latin typeface="Arial" pitchFamily="34" charset="0"/>
                <a:cs typeface="Arial" pitchFamily="34" charset="0"/>
              </a:rPr>
              <a:t>Die Darstellung der Normalformen basiert auf Beispielen </a:t>
            </a:r>
          </a:p>
          <a:p>
            <a:r>
              <a:rPr lang="de-DE" sz="1050" dirty="0">
                <a:latin typeface="Arial" pitchFamily="34" charset="0"/>
                <a:cs typeface="Arial" pitchFamily="34" charset="0"/>
              </a:rPr>
              <a:t>Des Kurses Datenbanken an der THM </a:t>
            </a:r>
            <a:endParaRPr lang="de-DE" sz="1050" b="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24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2000" y="267494"/>
            <a:ext cx="8082380" cy="396875"/>
          </a:xfrm>
        </p:spPr>
        <p:txBody>
          <a:bodyPr/>
          <a:lstStyle/>
          <a:p>
            <a:r>
              <a:rPr lang="de-DE"/>
              <a:t>Dritte Normalform (3NF</a:t>
            </a:r>
            <a:r>
              <a:rPr lang="de-DE" dirty="0"/>
              <a:t>)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001823"/>
              </p:ext>
            </p:extLst>
          </p:nvPr>
        </p:nvGraphicFramePr>
        <p:xfrm>
          <a:off x="323528" y="915566"/>
          <a:ext cx="7704856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74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Surname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Place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Residence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DeptMgr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Rhetic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Theo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12-03-1986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Wetzlar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Hagia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Sophia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23-06-1976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11-11-1995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Moskow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aseline="0" dirty="0" err="1">
                          <a:solidFill>
                            <a:schemeClr val="tx1"/>
                          </a:solidFill>
                        </a:rPr>
                        <a:t>Syrtchuk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Yevgenij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23-02-1987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Patna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Logistics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31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Data Management; Prof. Dr. Markus Grüne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75656" y="3939902"/>
            <a:ext cx="23083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ID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339752" y="3147814"/>
            <a:ext cx="93615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Surname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339752" y="3471850"/>
            <a:ext cx="112851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First Name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9752" y="3795886"/>
            <a:ext cx="50013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DOB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339752" y="4443958"/>
            <a:ext cx="198772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Place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Residence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339752" y="4119922"/>
            <a:ext cx="84638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Dept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No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779912" y="3662903"/>
            <a:ext cx="116698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Dept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Name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79912" y="4042572"/>
            <a:ext cx="94897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Dept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Mgr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Gerade Verbindung mit Pfeil 18"/>
          <p:cNvCxnSpPr>
            <a:stCxn id="5" idx="3"/>
            <a:endCxn id="9" idx="1"/>
          </p:cNvCxnSpPr>
          <p:nvPr/>
        </p:nvCxnSpPr>
        <p:spPr>
          <a:xfrm flipV="1">
            <a:off x="1706488" y="3286314"/>
            <a:ext cx="633264" cy="7920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" idx="3"/>
            <a:endCxn id="11" idx="1"/>
          </p:cNvCxnSpPr>
          <p:nvPr/>
        </p:nvCxnSpPr>
        <p:spPr>
          <a:xfrm flipV="1">
            <a:off x="1706488" y="3610350"/>
            <a:ext cx="633264" cy="46805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3"/>
            <a:endCxn id="13" idx="1"/>
          </p:cNvCxnSpPr>
          <p:nvPr/>
        </p:nvCxnSpPr>
        <p:spPr>
          <a:xfrm flipV="1">
            <a:off x="1706488" y="3934386"/>
            <a:ext cx="633264" cy="14401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" idx="3"/>
            <a:endCxn id="15" idx="1"/>
          </p:cNvCxnSpPr>
          <p:nvPr/>
        </p:nvCxnSpPr>
        <p:spPr>
          <a:xfrm>
            <a:off x="1706488" y="4078402"/>
            <a:ext cx="633264" cy="18002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5" idx="3"/>
            <a:endCxn id="14" idx="1"/>
          </p:cNvCxnSpPr>
          <p:nvPr/>
        </p:nvCxnSpPr>
        <p:spPr>
          <a:xfrm>
            <a:off x="1706488" y="4078402"/>
            <a:ext cx="633264" cy="5040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5" idx="3"/>
            <a:endCxn id="16" idx="1"/>
          </p:cNvCxnSpPr>
          <p:nvPr/>
        </p:nvCxnSpPr>
        <p:spPr>
          <a:xfrm flipV="1">
            <a:off x="3186138" y="3801403"/>
            <a:ext cx="593774" cy="45701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3"/>
            <a:endCxn id="17" idx="1"/>
          </p:cNvCxnSpPr>
          <p:nvPr/>
        </p:nvCxnSpPr>
        <p:spPr>
          <a:xfrm flipV="1">
            <a:off x="3186138" y="4181072"/>
            <a:ext cx="593774" cy="773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EE030EAB-7F0E-4FA5-9DB1-6C047DA775A8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 rot="16200000">
            <a:off x="7217537" y="3089905"/>
            <a:ext cx="338502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050" b="0" dirty="0">
                <a:latin typeface="Arial" pitchFamily="34" charset="0"/>
                <a:cs typeface="Arial" pitchFamily="34" charset="0"/>
              </a:rPr>
              <a:t>Die Darstellung der Normalformen basiert auf Beispielen </a:t>
            </a:r>
          </a:p>
          <a:p>
            <a:r>
              <a:rPr lang="de-DE" sz="1050" dirty="0">
                <a:latin typeface="Arial" pitchFamily="34" charset="0"/>
                <a:cs typeface="Arial" pitchFamily="34" charset="0"/>
              </a:rPr>
              <a:t>Des Kurses Datenbanken an der THM </a:t>
            </a:r>
            <a:endParaRPr lang="de-DE" sz="1050" b="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4371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339502"/>
            <a:ext cx="8082380" cy="396875"/>
          </a:xfrm>
        </p:spPr>
        <p:txBody>
          <a:bodyPr/>
          <a:lstStyle/>
          <a:p>
            <a:r>
              <a:rPr lang="de-DE" dirty="0"/>
              <a:t>2NF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388516"/>
              </p:ext>
            </p:extLst>
          </p:nvPr>
        </p:nvGraphicFramePr>
        <p:xfrm>
          <a:off x="536575" y="987574"/>
          <a:ext cx="8067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PersID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Surname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ProjNo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ProjName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Hours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worked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Rhetic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Hagia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Intranet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Data Management; Prof. Dr. Markus Grüne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497464" y="3291830"/>
            <a:ext cx="70532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PersID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49592" y="3075806"/>
            <a:ext cx="93615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Surname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518153" y="4083918"/>
            <a:ext cx="70532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ProjNo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36768" y="4443958"/>
            <a:ext cx="102592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ProjName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52589" y="3795886"/>
            <a:ext cx="14234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Hours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worked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 flipV="1">
            <a:off x="3202785" y="3214306"/>
            <a:ext cx="446807" cy="21602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3"/>
          </p:cNvCxnSpPr>
          <p:nvPr/>
        </p:nvCxnSpPr>
        <p:spPr>
          <a:xfrm>
            <a:off x="3202785" y="3430330"/>
            <a:ext cx="446807" cy="43204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3"/>
            <a:endCxn id="13" idx="1"/>
          </p:cNvCxnSpPr>
          <p:nvPr/>
        </p:nvCxnSpPr>
        <p:spPr>
          <a:xfrm>
            <a:off x="3223474" y="4222418"/>
            <a:ext cx="413294" cy="36004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2" idx="3"/>
            <a:endCxn id="14" idx="1"/>
          </p:cNvCxnSpPr>
          <p:nvPr/>
        </p:nvCxnSpPr>
        <p:spPr>
          <a:xfrm flipV="1">
            <a:off x="3223474" y="3934386"/>
            <a:ext cx="429115" cy="28803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Bild 8">
            <a:extLst>
              <a:ext uri="{FF2B5EF4-FFF2-40B4-BE49-F238E27FC236}">
                <a16:creationId xmlns:a16="http://schemas.microsoft.com/office/drawing/2014/main" id="{8AE7092A-2EA1-43BA-B084-9F00BF77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59582"/>
            <a:ext cx="212469" cy="242822"/>
          </a:xfrm>
          <a:prstGeom prst="rect">
            <a:avLst/>
          </a:prstGeom>
        </p:spPr>
      </p:pic>
      <p:pic>
        <p:nvPicPr>
          <p:cNvPr id="27" name="Bild 8">
            <a:extLst>
              <a:ext uri="{FF2B5EF4-FFF2-40B4-BE49-F238E27FC236}">
                <a16:creationId xmlns:a16="http://schemas.microsoft.com/office/drawing/2014/main" id="{8AE7092A-2EA1-43BA-B084-9F00BF77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53" y="1059582"/>
            <a:ext cx="212469" cy="24282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C0D553B0-A46D-4873-ABBF-E33A5D6CB7A3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 rot="16200000">
            <a:off x="7217537" y="3089905"/>
            <a:ext cx="338502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050" b="0" dirty="0">
                <a:latin typeface="Arial" pitchFamily="34" charset="0"/>
                <a:cs typeface="Arial" pitchFamily="34" charset="0"/>
              </a:rPr>
              <a:t>Die Darstellung der Normalformen basiert auf Beispielen </a:t>
            </a:r>
          </a:p>
          <a:p>
            <a:r>
              <a:rPr lang="de-DE" sz="1050" dirty="0">
                <a:latin typeface="Arial" pitchFamily="34" charset="0"/>
                <a:cs typeface="Arial" pitchFamily="34" charset="0"/>
              </a:rPr>
              <a:t>Des Kurses Datenbanken an der THM </a:t>
            </a:r>
            <a:endParaRPr lang="de-DE" sz="1050" b="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36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2000" y="267494"/>
            <a:ext cx="8082380" cy="396875"/>
          </a:xfrm>
        </p:spPr>
        <p:txBody>
          <a:bodyPr/>
          <a:lstStyle/>
          <a:p>
            <a:r>
              <a:rPr lang="de-DE" dirty="0"/>
              <a:t>Dritte Normalform (3NF)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444200"/>
              </p:ext>
            </p:extLst>
          </p:nvPr>
        </p:nvGraphicFramePr>
        <p:xfrm>
          <a:off x="96956" y="797302"/>
          <a:ext cx="5627172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Surname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Place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Residence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DeptNo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Rhetic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Theo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12-03-1986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Wetzlar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Hagia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Sophia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23-06-1976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11-11-1995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Moskow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aseline="0" dirty="0" err="1">
                          <a:solidFill>
                            <a:schemeClr val="tx1"/>
                          </a:solidFill>
                        </a:rPr>
                        <a:t>Syrtchuk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Yevgenij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23-02-1987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Patna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Data Management; Prof. Dr. Markus Grüne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32856" y="3729394"/>
            <a:ext cx="23083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ID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396952" y="2937306"/>
            <a:ext cx="93615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Surname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396952" y="3261342"/>
            <a:ext cx="112851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First Name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96952" y="3585378"/>
            <a:ext cx="50013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DOB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396952" y="4233450"/>
            <a:ext cx="198772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Place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Residence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396952" y="3909414"/>
            <a:ext cx="84638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Dept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No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Gerade Verbindung mit Pfeil 18"/>
          <p:cNvCxnSpPr>
            <a:stCxn id="5" idx="3"/>
            <a:endCxn id="9" idx="1"/>
          </p:cNvCxnSpPr>
          <p:nvPr/>
        </p:nvCxnSpPr>
        <p:spPr>
          <a:xfrm flipV="1">
            <a:off x="1763688" y="3075806"/>
            <a:ext cx="633264" cy="7920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" idx="3"/>
            <a:endCxn id="11" idx="1"/>
          </p:cNvCxnSpPr>
          <p:nvPr/>
        </p:nvCxnSpPr>
        <p:spPr>
          <a:xfrm flipV="1">
            <a:off x="1763688" y="3399842"/>
            <a:ext cx="633264" cy="46805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3"/>
            <a:endCxn id="13" idx="1"/>
          </p:cNvCxnSpPr>
          <p:nvPr/>
        </p:nvCxnSpPr>
        <p:spPr>
          <a:xfrm flipV="1">
            <a:off x="1763688" y="3723878"/>
            <a:ext cx="633264" cy="14401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" idx="3"/>
            <a:endCxn id="15" idx="1"/>
          </p:cNvCxnSpPr>
          <p:nvPr/>
        </p:nvCxnSpPr>
        <p:spPr>
          <a:xfrm>
            <a:off x="1763688" y="3867894"/>
            <a:ext cx="633264" cy="18002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5" idx="3"/>
            <a:endCxn id="14" idx="1"/>
          </p:cNvCxnSpPr>
          <p:nvPr/>
        </p:nvCxnSpPr>
        <p:spPr>
          <a:xfrm>
            <a:off x="1763688" y="3867894"/>
            <a:ext cx="633264" cy="5040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263369"/>
              </p:ext>
            </p:extLst>
          </p:nvPr>
        </p:nvGraphicFramePr>
        <p:xfrm>
          <a:off x="5934529" y="771550"/>
          <a:ext cx="2788424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DeptName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DeptMgr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Gerade Verbindung mit Pfeil 7"/>
          <p:cNvCxnSpPr/>
          <p:nvPr/>
        </p:nvCxnSpPr>
        <p:spPr>
          <a:xfrm>
            <a:off x="5508104" y="156363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508104" y="163564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5508104" y="1635646"/>
            <a:ext cx="57606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580112" y="192367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027849" y="3514822"/>
            <a:ext cx="84638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Dept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No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468009" y="3057803"/>
            <a:ext cx="116698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Dept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Name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468009" y="3783399"/>
            <a:ext cx="94897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b="0" dirty="0" err="1">
                <a:latin typeface="Arial" pitchFamily="34" charset="0"/>
                <a:cs typeface="Arial" pitchFamily="34" charset="0"/>
              </a:rPr>
              <a:t>Dept</a:t>
            </a:r>
            <a:r>
              <a:rPr lang="de-DE" b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b="0" dirty="0" err="1">
                <a:latin typeface="Arial" pitchFamily="34" charset="0"/>
                <a:cs typeface="Arial" pitchFamily="34" charset="0"/>
              </a:rPr>
              <a:t>Mgr</a:t>
            </a:r>
            <a:endParaRPr lang="de-DE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mit Pfeil 33"/>
          <p:cNvCxnSpPr>
            <a:stCxn id="30" idx="3"/>
            <a:endCxn id="32" idx="1"/>
          </p:cNvCxnSpPr>
          <p:nvPr/>
        </p:nvCxnSpPr>
        <p:spPr>
          <a:xfrm flipV="1">
            <a:off x="6874235" y="3196303"/>
            <a:ext cx="593774" cy="45701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0" idx="3"/>
            <a:endCxn id="33" idx="1"/>
          </p:cNvCxnSpPr>
          <p:nvPr/>
        </p:nvCxnSpPr>
        <p:spPr>
          <a:xfrm>
            <a:off x="6874235" y="3653322"/>
            <a:ext cx="593774" cy="2685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endCxn id="30" idx="1"/>
          </p:cNvCxnSpPr>
          <p:nvPr/>
        </p:nvCxnSpPr>
        <p:spPr>
          <a:xfrm flipV="1">
            <a:off x="3333106" y="3653322"/>
            <a:ext cx="2694743" cy="394591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578E851F-D1A6-46F8-8112-04997D4A2EA9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7217537" y="3089905"/>
            <a:ext cx="338502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1050" b="0" dirty="0">
                <a:latin typeface="Arial" pitchFamily="34" charset="0"/>
                <a:cs typeface="Arial" pitchFamily="34" charset="0"/>
              </a:rPr>
              <a:t>Die Darstellung der Normalformen basiert auf Beispielen </a:t>
            </a:r>
          </a:p>
          <a:p>
            <a:r>
              <a:rPr lang="de-DE" sz="1050" dirty="0">
                <a:latin typeface="Arial" pitchFamily="34" charset="0"/>
                <a:cs typeface="Arial" pitchFamily="34" charset="0"/>
              </a:rPr>
              <a:t>Des Kurses Datenbanken an der THM </a:t>
            </a:r>
            <a:endParaRPr lang="de-DE" sz="1050" b="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828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ein Blick auf die Datenbank (zum Schluss)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34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67A13EB0-CD3E-4F6B-AFBF-A7E9CA336531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88024" y="4932133"/>
            <a:ext cx="2164123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pic>
        <p:nvPicPr>
          <p:cNvPr id="7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1347614"/>
            <a:ext cx="4881245" cy="3491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4918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diesem Kapitel haben wir uns vorwiegend strukturierte Daten angesehen. </a:t>
            </a:r>
          </a:p>
          <a:p>
            <a:endParaRPr lang="de-DE" dirty="0"/>
          </a:p>
          <a:p>
            <a:r>
              <a:rPr lang="de-DE" dirty="0"/>
              <a:t>Wir haben Verfahren kennen gelernt, um strukturierte Daten zu dokumentieren (Data </a:t>
            </a:r>
            <a:r>
              <a:rPr lang="de-DE" dirty="0" err="1"/>
              <a:t>Dictionary</a:t>
            </a:r>
            <a:r>
              <a:rPr lang="de-DE" dirty="0"/>
              <a:t>) und zu modellieren / visualisieren (ERD).</a:t>
            </a:r>
          </a:p>
          <a:p>
            <a:endParaRPr lang="de-DE" dirty="0"/>
          </a:p>
          <a:p>
            <a:r>
              <a:rPr lang="de-DE" dirty="0"/>
              <a:t>Wir haben einen Blick auf das relationale Modell geworfen und kennen gelernt, welche Qualitätsmerkmale Relationen erfüllen sollten (Normalformen)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35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F0A35CB8-97F3-4191-B6C2-554AFE046CB2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>
                <a:cs typeface="Calibri" pitchFamily="34" charset="0"/>
              </a:rPr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5279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cap="small" dirty="0" err="1"/>
              <a:t>Wiegers</a:t>
            </a:r>
            <a:r>
              <a:rPr lang="en-US" cap="small" dirty="0"/>
              <a:t>, K., and Beatty, J.</a:t>
            </a:r>
            <a:r>
              <a:rPr lang="en-US" dirty="0"/>
              <a:t> 2013. </a:t>
            </a:r>
            <a:r>
              <a:rPr lang="en-US" i="1" dirty="0"/>
              <a:t>Software Requirements</a:t>
            </a:r>
            <a:r>
              <a:rPr lang="en-US" dirty="0"/>
              <a:t>. Microsoft Press.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Data Management; Prof. Dr. Markus Grüne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DFB827A4-DC49-457B-88BC-0714F3452F06}" type="datetime1">
              <a:rPr lang="de-DE" smtClean="0"/>
              <a:t>20.04.2023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03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Datenkategorien – strukturelle Betrachtung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b="1" dirty="0"/>
              <a:t>Strukturierte Daten</a:t>
            </a:r>
            <a:endParaRPr lang="de-DE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feste</a:t>
            </a:r>
            <a:r>
              <a:rPr lang="en-GB" dirty="0"/>
              <a:t> </a:t>
            </a:r>
            <a:r>
              <a:rPr lang="en-GB" dirty="0" err="1"/>
              <a:t>Zusammensetzung</a:t>
            </a:r>
            <a:r>
              <a:rPr lang="en-GB" dirty="0"/>
              <a:t>, </a:t>
            </a:r>
            <a:r>
              <a:rPr lang="en-GB" dirty="0" err="1"/>
              <a:t>z.B</a:t>
            </a:r>
            <a:r>
              <a:rPr lang="en-GB" dirty="0"/>
              <a:t>.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feste</a:t>
            </a:r>
            <a:r>
              <a:rPr lang="en-GB" dirty="0"/>
              <a:t> </a:t>
            </a:r>
            <a:r>
              <a:rPr lang="en-GB" dirty="0" err="1"/>
              <a:t>Reihung</a:t>
            </a:r>
            <a:r>
              <a:rPr lang="en-GB" dirty="0"/>
              <a:t>, </a:t>
            </a:r>
            <a:r>
              <a:rPr lang="en-GB" dirty="0" err="1"/>
              <a:t>definierte</a:t>
            </a:r>
            <a:r>
              <a:rPr lang="en-GB" dirty="0"/>
              <a:t> Attribute / </a:t>
            </a:r>
            <a:r>
              <a:rPr lang="en-GB" dirty="0" err="1"/>
              <a:t>Eigenschaften</a:t>
            </a:r>
            <a:r>
              <a:rPr lang="en-GB" dirty="0"/>
              <a:t> oder </a:t>
            </a:r>
            <a:r>
              <a:rPr lang="en-GB" dirty="0" err="1"/>
              <a:t>vordefinierte</a:t>
            </a:r>
            <a:r>
              <a:rPr lang="en-GB" dirty="0"/>
              <a:t> </a:t>
            </a:r>
            <a:r>
              <a:rPr lang="en-GB" dirty="0" err="1"/>
              <a:t>Datentypen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Diese Art von </a:t>
            </a:r>
            <a:r>
              <a:rPr lang="en-GB" dirty="0" err="1"/>
              <a:t>Strukturen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in RDBMS und in </a:t>
            </a:r>
            <a:r>
              <a:rPr lang="en-GB" dirty="0" err="1"/>
              <a:t>Formaten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CSV. </a:t>
            </a:r>
            <a:endParaRPr lang="de-DE" dirty="0"/>
          </a:p>
          <a:p>
            <a:endParaRPr lang="en-GB" dirty="0"/>
          </a:p>
          <a:p>
            <a:r>
              <a:rPr lang="en-GB" dirty="0"/>
              <a:t>Der </a:t>
            </a:r>
            <a:r>
              <a:rPr lang="en-GB" dirty="0" err="1"/>
              <a:t>Begriff</a:t>
            </a:r>
            <a:r>
              <a:rPr lang="en-GB" dirty="0"/>
              <a:t> “Data Mining”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häufig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die Analyse von </a:t>
            </a:r>
            <a:r>
              <a:rPr lang="en-GB" dirty="0" err="1"/>
              <a:t>strukturierten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und die </a:t>
            </a:r>
            <a:r>
              <a:rPr lang="en-GB" dirty="0" err="1"/>
              <a:t>Wissensgewinnung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strukturierten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Konzept</a:t>
            </a:r>
            <a:r>
              <a:rPr lang="en-GB" dirty="0"/>
              <a:t> </a:t>
            </a:r>
            <a:r>
              <a:rPr lang="en-GB" dirty="0" err="1"/>
              <a:t>betrachten</a:t>
            </a:r>
            <a:r>
              <a:rPr lang="en-GB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4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E534BD81-05A8-4ED2-A85C-4108C941713E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24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Datenkategorien – strukturelle Betrachtung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b="1" dirty="0"/>
              <a:t>Semi-strukturierte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"</a:t>
            </a:r>
            <a:r>
              <a:rPr lang="en-GB" dirty="0" err="1"/>
              <a:t>bestimmte</a:t>
            </a:r>
            <a:r>
              <a:rPr lang="en-GB" dirty="0"/>
              <a:t>" </a:t>
            </a:r>
            <a:r>
              <a:rPr lang="en-GB" dirty="0" err="1"/>
              <a:t>Struktur</a:t>
            </a:r>
            <a:r>
              <a:rPr lang="en-GB" dirty="0"/>
              <a:t>,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passen</a:t>
            </a:r>
            <a:r>
              <a:rPr lang="en-GB" dirty="0"/>
              <a:t> nicht in </a:t>
            </a:r>
            <a:r>
              <a:rPr lang="en-GB" dirty="0" err="1"/>
              <a:t>relationale</a:t>
            </a:r>
            <a:r>
              <a:rPr lang="en-GB" dirty="0"/>
              <a:t> oder </a:t>
            </a:r>
            <a:r>
              <a:rPr lang="en-GB" dirty="0" err="1"/>
              <a:t>objektorientierte</a:t>
            </a:r>
            <a:r>
              <a:rPr lang="en-GB" dirty="0"/>
              <a:t> </a:t>
            </a:r>
            <a:r>
              <a:rPr lang="en-GB" dirty="0" err="1"/>
              <a:t>Datenbankschemata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Beispiel</a:t>
            </a:r>
            <a:r>
              <a:rPr lang="en-GB" dirty="0"/>
              <a:t>: Websites, die </a:t>
            </a:r>
            <a:r>
              <a:rPr lang="en-GB" dirty="0" err="1"/>
              <a:t>als</a:t>
            </a:r>
            <a:r>
              <a:rPr lang="en-GB" dirty="0"/>
              <a:t> XML- oder HTML-</a:t>
            </a:r>
            <a:r>
              <a:rPr lang="en-GB" dirty="0" err="1"/>
              <a:t>Dateien</a:t>
            </a:r>
            <a:r>
              <a:rPr lang="en-GB" dirty="0"/>
              <a:t> </a:t>
            </a:r>
            <a:r>
              <a:rPr lang="en-GB" dirty="0" err="1"/>
              <a:t>gespeichert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  <a:endParaRPr lang="de-DE" dirty="0"/>
          </a:p>
          <a:p>
            <a:endParaRPr lang="en-GB" dirty="0"/>
          </a:p>
          <a:p>
            <a:r>
              <a:rPr lang="en-GB" dirty="0"/>
              <a:t>Die Analyse von Websites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bspw</a:t>
            </a:r>
            <a:r>
              <a:rPr lang="en-GB" dirty="0"/>
              <a:t>.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Verfahren</a:t>
            </a:r>
            <a:r>
              <a:rPr lang="en-GB" dirty="0"/>
              <a:t> des Web </a:t>
            </a:r>
            <a:r>
              <a:rPr lang="en-GB" dirty="0" err="1"/>
              <a:t>Minings</a:t>
            </a:r>
            <a:r>
              <a:rPr lang="en-GB" dirty="0"/>
              <a:t> </a:t>
            </a:r>
            <a:r>
              <a:rPr lang="en-GB" dirty="0" err="1"/>
              <a:t>erfolgen</a:t>
            </a:r>
            <a:r>
              <a:rPr lang="en-GB" dirty="0"/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5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8F30AAD5-2151-445A-8FBC-DC3C9D33A71E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3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Datenkategorien – strukturelle Betrachtung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b="1" dirty="0"/>
              <a:t>Unstrukturierte Data</a:t>
            </a:r>
          </a:p>
          <a:p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entweder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dirty="0" err="1"/>
              <a:t>vordefiniertes</a:t>
            </a:r>
            <a:r>
              <a:rPr lang="en-GB" dirty="0"/>
              <a:t> </a:t>
            </a:r>
            <a:r>
              <a:rPr lang="en-GB" dirty="0" err="1"/>
              <a:t>Datenmodell</a:t>
            </a:r>
            <a:r>
              <a:rPr lang="en-GB" dirty="0"/>
              <a:t> oder</a:t>
            </a:r>
          </a:p>
          <a:p>
            <a:r>
              <a:rPr lang="en-GB" dirty="0" err="1"/>
              <a:t>Können</a:t>
            </a:r>
            <a:r>
              <a:rPr lang="en-GB" dirty="0"/>
              <a:t> nicht in </a:t>
            </a:r>
            <a:r>
              <a:rPr lang="en-GB" dirty="0" err="1"/>
              <a:t>relationale</a:t>
            </a:r>
            <a:r>
              <a:rPr lang="en-GB" dirty="0"/>
              <a:t> Schemata </a:t>
            </a:r>
            <a:r>
              <a:rPr lang="en-GB" dirty="0" err="1"/>
              <a:t>gemappt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Beispiele</a:t>
            </a:r>
            <a:r>
              <a:rPr lang="en-GB" dirty="0"/>
              <a:t>: </a:t>
            </a:r>
            <a:r>
              <a:rPr lang="en-GB" dirty="0" err="1"/>
              <a:t>Textdokumente</a:t>
            </a:r>
            <a:r>
              <a:rPr lang="en-GB" dirty="0"/>
              <a:t>, PDF-</a:t>
            </a:r>
            <a:r>
              <a:rPr lang="en-GB" dirty="0" err="1"/>
              <a:t>Dateien</a:t>
            </a:r>
            <a:r>
              <a:rPr lang="en-GB" dirty="0"/>
              <a:t>, Videos, </a:t>
            </a:r>
            <a:r>
              <a:rPr lang="en-GB" dirty="0" err="1"/>
              <a:t>Bilder</a:t>
            </a:r>
            <a:r>
              <a:rPr lang="en-GB" dirty="0"/>
              <a:t>, Content in </a:t>
            </a:r>
            <a:r>
              <a:rPr lang="en-GB" dirty="0" err="1"/>
              <a:t>Sozialen</a:t>
            </a:r>
            <a:r>
              <a:rPr lang="en-GB" dirty="0"/>
              <a:t> </a:t>
            </a:r>
            <a:r>
              <a:rPr lang="en-GB" dirty="0" err="1"/>
              <a:t>Medien</a:t>
            </a:r>
            <a:r>
              <a:rPr lang="en-GB" dirty="0"/>
              <a:t>.</a:t>
            </a:r>
            <a:endParaRPr lang="de-DE" dirty="0"/>
          </a:p>
          <a:p>
            <a:endParaRPr lang="de-DE" b="1" dirty="0"/>
          </a:p>
          <a:p>
            <a:r>
              <a:rPr lang="de-DE" b="1" dirty="0"/>
              <a:t>Andere Arten</a:t>
            </a:r>
          </a:p>
          <a:p>
            <a:r>
              <a:rPr lang="de-DE" dirty="0"/>
              <a:t>Flow Data </a:t>
            </a:r>
            <a:r>
              <a:rPr lang="de-DE" dirty="0">
                <a:sym typeface="Wingdings" panose="05000000000000000000" pitchFamily="2" charset="2"/>
              </a:rPr>
              <a:t> z.B. in Video-Streams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6BE94702-CCD5-4D74-BD8A-04D738B89E95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23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Dictionary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Während</a:t>
            </a:r>
            <a:r>
              <a:rPr lang="en-GB" dirty="0"/>
              <a:t> der </a:t>
            </a:r>
            <a:r>
              <a:rPr lang="en-GB" dirty="0" err="1"/>
              <a:t>Anforderungsanalyse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Gestaltung</a:t>
            </a:r>
            <a:r>
              <a:rPr lang="en-GB" dirty="0"/>
              <a:t> von </a:t>
            </a:r>
            <a:r>
              <a:rPr lang="en-GB" dirty="0" err="1"/>
              <a:t>Datenbanken</a:t>
            </a:r>
            <a:r>
              <a:rPr lang="en-GB" dirty="0"/>
              <a:t>, </a:t>
            </a:r>
            <a:r>
              <a:rPr lang="en-GB" dirty="0" err="1"/>
              <a:t>sollte</a:t>
            </a:r>
            <a:r>
              <a:rPr lang="en-GB" dirty="0"/>
              <a:t> der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zuerst</a:t>
            </a:r>
            <a:r>
              <a:rPr lang="en-GB" dirty="0"/>
              <a:t> auf der </a:t>
            </a:r>
            <a:r>
              <a:rPr lang="en-GB" dirty="0" err="1"/>
              <a:t>inhaltlichen</a:t>
            </a:r>
            <a:r>
              <a:rPr lang="en-GB" dirty="0"/>
              <a:t> </a:t>
            </a:r>
            <a:r>
              <a:rPr lang="en-GB" dirty="0" err="1"/>
              <a:t>Erklärung</a:t>
            </a:r>
            <a:r>
              <a:rPr lang="en-GB" dirty="0"/>
              <a:t> der zu </a:t>
            </a:r>
            <a:r>
              <a:rPr lang="en-GB" dirty="0" err="1"/>
              <a:t>erhebenden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liegen</a:t>
            </a:r>
            <a:r>
              <a:rPr lang="en-GB" dirty="0"/>
              <a:t>. </a:t>
            </a:r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tritt</a:t>
            </a:r>
            <a:r>
              <a:rPr lang="en-GB" dirty="0"/>
              <a:t> zu </a:t>
            </a:r>
            <a:r>
              <a:rPr lang="en-GB" dirty="0" err="1"/>
              <a:t>Anfang</a:t>
            </a:r>
            <a:r>
              <a:rPr lang="en-GB" dirty="0"/>
              <a:t> die </a:t>
            </a: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Umsetzung</a:t>
            </a:r>
            <a:r>
              <a:rPr lang="en-GB" dirty="0"/>
              <a:t>, </a:t>
            </a:r>
            <a:r>
              <a:rPr lang="en-GB" dirty="0" err="1"/>
              <a:t>d.h</a:t>
            </a:r>
            <a:r>
              <a:rPr lang="en-GB" dirty="0"/>
              <a:t>. </a:t>
            </a:r>
            <a:r>
              <a:rPr lang="en-GB" dirty="0" err="1"/>
              <a:t>wie</a:t>
            </a:r>
            <a:r>
              <a:rPr lang="en-GB" dirty="0"/>
              <a:t> die </a:t>
            </a:r>
            <a:r>
              <a:rPr lang="en-GB" dirty="0" err="1"/>
              <a:t>Datenobjekte</a:t>
            </a:r>
            <a:r>
              <a:rPr lang="en-GB" dirty="0"/>
              <a:t> in der DB </a:t>
            </a:r>
            <a:r>
              <a:rPr lang="en-GB" dirty="0" err="1"/>
              <a:t>gespeichert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in den </a:t>
            </a:r>
            <a:r>
              <a:rPr lang="en-GB" dirty="0" err="1"/>
              <a:t>Hintergrund</a:t>
            </a:r>
            <a:r>
              <a:rPr lang="en-GB" dirty="0"/>
              <a:t>. </a:t>
            </a:r>
          </a:p>
          <a:p>
            <a:r>
              <a:rPr lang="en-GB" dirty="0"/>
              <a:t>Zu </a:t>
            </a:r>
            <a:r>
              <a:rPr lang="en-GB" dirty="0" err="1"/>
              <a:t>Anfang</a:t>
            </a:r>
            <a:r>
              <a:rPr lang="en-GB" dirty="0"/>
              <a:t> </a:t>
            </a:r>
            <a:r>
              <a:rPr lang="en-GB" dirty="0" err="1"/>
              <a:t>liegt</a:t>
            </a:r>
            <a:r>
              <a:rPr lang="en-GB" dirty="0"/>
              <a:t> also der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darauf</a:t>
            </a:r>
            <a:r>
              <a:rPr lang="en-GB" dirty="0"/>
              <a:t>, </a:t>
            </a:r>
            <a:r>
              <a:rPr lang="en-GB" dirty="0" err="1"/>
              <a:t>wie</a:t>
            </a:r>
            <a:r>
              <a:rPr lang="en-GB" dirty="0"/>
              <a:t> die </a:t>
            </a:r>
            <a:r>
              <a:rPr lang="en-GB" b="1" dirty="0"/>
              <a:t>Business Stakeholder </a:t>
            </a:r>
            <a:r>
              <a:rPr lang="en-GB" b="1" dirty="0" err="1"/>
              <a:t>Datenobjekte</a:t>
            </a:r>
            <a:r>
              <a:rPr lang="en-GB" b="1" dirty="0"/>
              <a:t> </a:t>
            </a:r>
            <a:r>
              <a:rPr lang="en-GB" b="1" dirty="0" err="1"/>
              <a:t>verstehen</a:t>
            </a:r>
            <a:r>
              <a:rPr lang="en-GB" b="1" dirty="0"/>
              <a:t> und </a:t>
            </a:r>
            <a:r>
              <a:rPr lang="en-GB" b="1" dirty="0" err="1"/>
              <a:t>welche</a:t>
            </a:r>
            <a:r>
              <a:rPr lang="en-GB" b="1" dirty="0"/>
              <a:t> Felder diese </a:t>
            </a:r>
            <a:r>
              <a:rPr lang="en-GB" b="1" dirty="0" err="1"/>
              <a:t>Objekte</a:t>
            </a:r>
            <a:r>
              <a:rPr lang="en-GB" b="1" dirty="0"/>
              <a:t> </a:t>
            </a:r>
            <a:r>
              <a:rPr lang="en-GB" b="1" dirty="0" err="1"/>
              <a:t>aus</a:t>
            </a:r>
            <a:r>
              <a:rPr lang="en-GB" b="1" dirty="0"/>
              <a:t> </a:t>
            </a:r>
            <a:r>
              <a:rPr lang="en-GB" b="1" dirty="0" err="1"/>
              <a:t>Sicht</a:t>
            </a:r>
            <a:r>
              <a:rPr lang="en-GB" b="1" dirty="0"/>
              <a:t> der </a:t>
            </a:r>
            <a:r>
              <a:rPr lang="en-GB" b="1" dirty="0" err="1"/>
              <a:t>Fachanwender</a:t>
            </a:r>
            <a:r>
              <a:rPr lang="en-GB" b="1" dirty="0"/>
              <a:t> </a:t>
            </a:r>
            <a:r>
              <a:rPr lang="en-GB" b="1" dirty="0" err="1"/>
              <a:t>enthalten</a:t>
            </a:r>
            <a:r>
              <a:rPr lang="en-GB" b="1" dirty="0"/>
              <a:t> </a:t>
            </a:r>
            <a:r>
              <a:rPr lang="en-GB" b="1" dirty="0" err="1"/>
              <a:t>sollten</a:t>
            </a:r>
            <a:r>
              <a:rPr lang="en-GB" b="1" dirty="0"/>
              <a:t>. </a:t>
            </a:r>
          </a:p>
          <a:p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Möglichkeit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saubere</a:t>
            </a:r>
            <a:r>
              <a:rPr lang="en-GB" dirty="0"/>
              <a:t> Definition der </a:t>
            </a:r>
            <a:r>
              <a:rPr lang="en-GB" dirty="0" err="1"/>
              <a:t>Anforderungen</a:t>
            </a:r>
            <a:r>
              <a:rPr lang="en-GB" dirty="0"/>
              <a:t> </a:t>
            </a:r>
            <a:r>
              <a:rPr lang="en-GB" dirty="0" err="1"/>
              <a:t>besteht</a:t>
            </a:r>
            <a:r>
              <a:rPr lang="en-GB" dirty="0"/>
              <a:t> </a:t>
            </a:r>
            <a:r>
              <a:rPr lang="en-GB" dirty="0" err="1"/>
              <a:t>darin</a:t>
            </a:r>
            <a:r>
              <a:rPr lang="en-GB" dirty="0"/>
              <a:t>, diese in </a:t>
            </a:r>
            <a:r>
              <a:rPr lang="en-GB" dirty="0" err="1"/>
              <a:t>einem</a:t>
            </a:r>
            <a:r>
              <a:rPr lang="en-GB" dirty="0"/>
              <a:t> Data Dictionary zu </a:t>
            </a:r>
            <a:r>
              <a:rPr lang="en-GB" dirty="0" err="1"/>
              <a:t>definieren</a:t>
            </a:r>
            <a:r>
              <a:rPr lang="en-GB" dirty="0"/>
              <a:t>. </a:t>
            </a:r>
            <a:r>
              <a:rPr lang="en-GB" dirty="0" err="1"/>
              <a:t>Achtung</a:t>
            </a:r>
            <a:r>
              <a:rPr lang="en-GB" dirty="0"/>
              <a:t>: das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vorgestellte</a:t>
            </a:r>
            <a:r>
              <a:rPr lang="en-GB" dirty="0"/>
              <a:t> Data Dictionary </a:t>
            </a:r>
            <a:r>
              <a:rPr lang="en-GB" dirty="0" err="1"/>
              <a:t>sollte</a:t>
            </a:r>
            <a:r>
              <a:rPr lang="en-GB" dirty="0"/>
              <a:t> nicht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technischen</a:t>
            </a:r>
            <a:r>
              <a:rPr lang="en-GB" dirty="0"/>
              <a:t> Data Dictionary </a:t>
            </a:r>
            <a:r>
              <a:rPr lang="en-GB" dirty="0" err="1"/>
              <a:t>eines</a:t>
            </a:r>
            <a:r>
              <a:rPr lang="en-GB" dirty="0"/>
              <a:t> DBMS </a:t>
            </a:r>
            <a:r>
              <a:rPr lang="en-GB" dirty="0" err="1"/>
              <a:t>verwechselt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  <a:br>
              <a:rPr lang="en-GB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7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0273E1F5-151A-4C17-89B0-57506D413D9E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88024" y="4932133"/>
            <a:ext cx="2164123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sp>
        <p:nvSpPr>
          <p:cNvPr id="7" name="Rechteck 6"/>
          <p:cNvSpPr/>
          <p:nvPr/>
        </p:nvSpPr>
        <p:spPr>
          <a:xfrm>
            <a:off x="6614603" y="4659982"/>
            <a:ext cx="19896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dirty="0"/>
              <a:t>Beatty, Joy; Chen, Anthony (2015)</a:t>
            </a:r>
            <a:endParaRPr lang="de-DE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5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68288"/>
            <a:ext cx="8082380" cy="396875"/>
          </a:xfrm>
        </p:spPr>
        <p:txBody>
          <a:bodyPr/>
          <a:lstStyle/>
          <a:p>
            <a:r>
              <a:rPr lang="de-DE" dirty="0"/>
              <a:t>Elemente eines Data </a:t>
            </a:r>
            <a:r>
              <a:rPr lang="de-DE" dirty="0" err="1"/>
              <a:t>Dictionaries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5" y="987426"/>
            <a:ext cx="8067675" cy="3798888"/>
          </a:xfrm>
        </p:spPr>
        <p:txBody>
          <a:bodyPr>
            <a:normAutofit lnSpcReduction="10000"/>
          </a:bodyPr>
          <a:lstStyle/>
          <a:p>
            <a:pPr lvl="0"/>
            <a:r>
              <a:rPr lang="en-GB" b="1" dirty="0" err="1"/>
              <a:t>Businessobjekte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Sind </a:t>
            </a:r>
            <a:r>
              <a:rPr lang="en-GB" dirty="0" err="1"/>
              <a:t>Darstellungen</a:t>
            </a:r>
            <a:r>
              <a:rPr lang="en-GB" dirty="0"/>
              <a:t> von </a:t>
            </a:r>
            <a:r>
              <a:rPr lang="en-GB" dirty="0" err="1"/>
              <a:t>Realweltobjekten</a:t>
            </a:r>
            <a:r>
              <a:rPr lang="en-GB" dirty="0"/>
              <a:t>, die </a:t>
            </a:r>
            <a:r>
              <a:rPr lang="en-GB" dirty="0" err="1"/>
              <a:t>die</a:t>
            </a:r>
            <a:r>
              <a:rPr lang="en-GB" dirty="0"/>
              <a:t> </a:t>
            </a:r>
            <a:r>
              <a:rPr lang="en-GB" dirty="0" err="1"/>
              <a:t>Fachanwender</a:t>
            </a:r>
            <a:r>
              <a:rPr lang="en-GB" dirty="0"/>
              <a:t> </a:t>
            </a:r>
            <a:r>
              <a:rPr lang="en-GB" dirty="0" err="1"/>
              <a:t>benötigen</a:t>
            </a:r>
            <a:r>
              <a:rPr lang="en-GB" dirty="0"/>
              <a:t>, um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Geschäftstätigkeit</a:t>
            </a:r>
            <a:r>
              <a:rPr lang="en-GB" dirty="0"/>
              <a:t> zu </a:t>
            </a:r>
            <a:r>
              <a:rPr lang="en-GB" dirty="0" err="1"/>
              <a:t>unterstützen</a:t>
            </a:r>
            <a:r>
              <a:rPr lang="en-GB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Beispiele</a:t>
            </a:r>
            <a:r>
              <a:rPr lang="en-GB" dirty="0"/>
              <a:t>: </a:t>
            </a:r>
            <a:r>
              <a:rPr lang="en-GB" dirty="0" err="1"/>
              <a:t>Kreditantrag</a:t>
            </a:r>
            <a:r>
              <a:rPr lang="en-GB" dirty="0"/>
              <a:t>, </a:t>
            </a:r>
            <a:r>
              <a:rPr lang="en-GB" dirty="0" err="1"/>
              <a:t>Bestellung</a:t>
            </a:r>
            <a:r>
              <a:rPr lang="en-GB" dirty="0"/>
              <a:t>, </a:t>
            </a:r>
            <a:r>
              <a:rPr lang="en-GB" dirty="0" err="1"/>
              <a:t>Produkt</a:t>
            </a:r>
            <a:r>
              <a:rPr lang="en-GB" dirty="0"/>
              <a:t> …</a:t>
            </a:r>
            <a:endParaRPr lang="de-DE" dirty="0"/>
          </a:p>
          <a:p>
            <a:pPr lvl="0"/>
            <a:r>
              <a:rPr lang="en-GB" b="1" dirty="0"/>
              <a:t>Felder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Die </a:t>
            </a:r>
            <a:r>
              <a:rPr lang="en-GB" dirty="0" err="1"/>
              <a:t>Eigenschaften</a:t>
            </a:r>
            <a:r>
              <a:rPr lang="en-GB" dirty="0"/>
              <a:t> oder Attribute, die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Businessobjekt</a:t>
            </a:r>
            <a:r>
              <a:rPr lang="en-GB" dirty="0"/>
              <a:t> </a:t>
            </a:r>
            <a:r>
              <a:rPr lang="en-GB" dirty="0" err="1"/>
              <a:t>beschreiben</a:t>
            </a:r>
            <a:r>
              <a:rPr lang="en-GB" dirty="0"/>
              <a:t> / </a:t>
            </a:r>
            <a:r>
              <a:rPr lang="en-GB" dirty="0" err="1"/>
              <a:t>definieren</a:t>
            </a:r>
            <a:r>
              <a:rPr lang="en-GB" dirty="0"/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Beispiel</a:t>
            </a:r>
            <a:r>
              <a:rPr lang="en-GB" dirty="0"/>
              <a:t>: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Bestellung</a:t>
            </a:r>
            <a:r>
              <a:rPr lang="en-GB" dirty="0"/>
              <a:t> hat </a:t>
            </a:r>
            <a:r>
              <a:rPr lang="en-GB" dirty="0" err="1"/>
              <a:t>eine</a:t>
            </a:r>
            <a:r>
              <a:rPr lang="en-GB" dirty="0"/>
              <a:t> ID,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von </a:t>
            </a:r>
            <a:r>
              <a:rPr lang="en-GB" dirty="0" err="1"/>
              <a:t>bestellten</a:t>
            </a:r>
            <a:r>
              <a:rPr lang="en-GB" dirty="0"/>
              <a:t> </a:t>
            </a:r>
            <a:r>
              <a:rPr lang="en-GB" dirty="0" err="1"/>
              <a:t>Produkten</a:t>
            </a:r>
            <a:r>
              <a:rPr lang="en-GB" dirty="0"/>
              <a:t>,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Versandadresse</a:t>
            </a:r>
            <a:r>
              <a:rPr lang="en-GB" dirty="0"/>
              <a:t> </a:t>
            </a:r>
            <a:r>
              <a:rPr lang="en-GB" dirty="0" err="1"/>
              <a:t>usw</a:t>
            </a:r>
            <a:r>
              <a:rPr lang="en-GB" dirty="0"/>
              <a:t>. </a:t>
            </a:r>
          </a:p>
          <a:p>
            <a:pPr lvl="0"/>
            <a:r>
              <a:rPr lang="en-GB" b="1" dirty="0" err="1"/>
              <a:t>Eigenschaften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Ein</a:t>
            </a:r>
            <a:r>
              <a:rPr lang="en-GB" dirty="0"/>
              <a:t> Feld hat </a:t>
            </a:r>
            <a:r>
              <a:rPr lang="en-GB" dirty="0" err="1"/>
              <a:t>Eigenschaften</a:t>
            </a:r>
            <a:r>
              <a:rPr lang="en-GB" dirty="0"/>
              <a:t> (properties), die das Feld </a:t>
            </a:r>
            <a:r>
              <a:rPr lang="en-GB" dirty="0" err="1"/>
              <a:t>genau</a:t>
            </a:r>
            <a:r>
              <a:rPr lang="en-GB" dirty="0"/>
              <a:t> </a:t>
            </a:r>
            <a:r>
              <a:rPr lang="en-GB" dirty="0" err="1"/>
              <a:t>definieren</a:t>
            </a:r>
            <a:r>
              <a:rPr lang="en-GB" dirty="0"/>
              <a:t> und Business Rules, die </a:t>
            </a:r>
            <a:r>
              <a:rPr lang="en-GB" dirty="0" err="1"/>
              <a:t>die</a:t>
            </a:r>
            <a:r>
              <a:rPr lang="en-GB" dirty="0"/>
              <a:t> </a:t>
            </a:r>
            <a:r>
              <a:rPr lang="en-GB" dirty="0" err="1"/>
              <a:t>Belegung</a:t>
            </a:r>
            <a:r>
              <a:rPr lang="en-GB" dirty="0"/>
              <a:t> des </a:t>
            </a:r>
            <a:r>
              <a:rPr lang="en-GB" dirty="0" err="1"/>
              <a:t>Feldes</a:t>
            </a:r>
            <a:r>
              <a:rPr lang="en-GB" dirty="0"/>
              <a:t> </a:t>
            </a:r>
            <a:r>
              <a:rPr lang="en-GB" dirty="0" err="1"/>
              <a:t>einschränken</a:t>
            </a:r>
            <a:r>
              <a:rPr lang="en-GB" dirty="0"/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Beispiel</a:t>
            </a:r>
            <a:r>
              <a:rPr lang="en-GB" dirty="0"/>
              <a:t>: das Feld ID ist </a:t>
            </a:r>
            <a:r>
              <a:rPr lang="en-GB" dirty="0" err="1"/>
              <a:t>zusammengesetzt</a:t>
            </a:r>
            <a:r>
              <a:rPr lang="en-GB" dirty="0"/>
              <a:t> und </a:t>
            </a:r>
            <a:r>
              <a:rPr lang="en-GB" dirty="0" err="1"/>
              <a:t>enthält</a:t>
            </a:r>
            <a:r>
              <a:rPr lang="en-GB" dirty="0"/>
              <a:t> das </a:t>
            </a:r>
            <a:r>
              <a:rPr lang="en-GB" dirty="0" err="1"/>
              <a:t>Erfassungsdatum</a:t>
            </a:r>
            <a:r>
              <a:rPr lang="en-GB" dirty="0"/>
              <a:t> der </a:t>
            </a:r>
            <a:r>
              <a:rPr lang="en-GB" dirty="0" err="1"/>
              <a:t>Rechnung</a:t>
            </a:r>
            <a:r>
              <a:rPr lang="en-GB" dirty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8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B08709F9-7F6E-4338-9986-800BBDD69FCB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932040" y="4932133"/>
            <a:ext cx="2020107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sp>
        <p:nvSpPr>
          <p:cNvPr id="7" name="Rechteck 6"/>
          <p:cNvSpPr/>
          <p:nvPr/>
        </p:nvSpPr>
        <p:spPr>
          <a:xfrm>
            <a:off x="6614603" y="4659982"/>
            <a:ext cx="19896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000" dirty="0"/>
              <a:t>Beatty, Joy; Chen, Anthony (2015)</a:t>
            </a:r>
            <a:endParaRPr lang="de-DE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2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68288"/>
            <a:ext cx="8082380" cy="396875"/>
          </a:xfrm>
        </p:spPr>
        <p:txBody>
          <a:bodyPr/>
          <a:lstStyle/>
          <a:p>
            <a:r>
              <a:rPr lang="de-DE" dirty="0"/>
              <a:t>Beispiel Data </a:t>
            </a:r>
            <a:r>
              <a:rPr lang="de-DE" dirty="0" err="1"/>
              <a:t>Dictionary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9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F43FF741-44A7-4C8E-A241-790467EDAF3F}" type="datetime1">
              <a:rPr lang="de-DE" smtClean="0"/>
              <a:t>20.04.2023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16463" y="4932133"/>
            <a:ext cx="223568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Data Management; Prof. Dr. Markus Grüne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2" y="843558"/>
            <a:ext cx="508883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96136" y="1419622"/>
            <a:ext cx="2808114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b="0" dirty="0">
                <a:latin typeface="Arial" pitchFamily="34" charset="0"/>
                <a:cs typeface="Arial" pitchFamily="34" charset="0"/>
              </a:rPr>
              <a:t>Die Datei basiert auf</a:t>
            </a:r>
          </a:p>
          <a:p>
            <a:r>
              <a:rPr lang="en-US" dirty="0"/>
              <a:t>[</a:t>
            </a:r>
            <a:r>
              <a:rPr lang="en-US" dirty="0" err="1"/>
              <a:t>Wiegers</a:t>
            </a:r>
            <a:r>
              <a:rPr lang="en-US" dirty="0"/>
              <a:t> and Beatty 2013]</a:t>
            </a:r>
            <a:endParaRPr lang="de-DE" dirty="0"/>
          </a:p>
          <a:p>
            <a:r>
              <a:rPr lang="de-DE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Moodle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668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H_BLAU" val="7527onpG"/>
  <p:tag name="ARTICULATE_DESIGN_ID_FH_BLAU - MEHR PLATZ" val="EspjTsuX"/>
  <p:tag name="ARTICULATE_PROJECT_OPEN" val="0"/>
  <p:tag name="ARTICULATE_SLIDE_COUNT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H_blau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H_blau - mehr Platz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2523</Words>
  <Application>Microsoft Office PowerPoint</Application>
  <PresentationFormat>Bildschirmpräsentation (16:9)</PresentationFormat>
  <Paragraphs>660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Calibri</vt:lpstr>
      <vt:lpstr>UnitPro-Light</vt:lpstr>
      <vt:lpstr>Wingdings</vt:lpstr>
      <vt:lpstr>FH_blau</vt:lpstr>
      <vt:lpstr>FH_blau - mehr Platz</vt:lpstr>
      <vt:lpstr>Datenmanagement  Datenmodellierung</vt:lpstr>
      <vt:lpstr>Lernziele</vt:lpstr>
      <vt:lpstr>Data Requirements</vt:lpstr>
      <vt:lpstr>Datenkategorien – strukturelle Betrachtung</vt:lpstr>
      <vt:lpstr>Datenkategorien – strukturelle Betrachtung</vt:lpstr>
      <vt:lpstr>Datenkategorien – strukturelle Betrachtung</vt:lpstr>
      <vt:lpstr>Data Dictionary</vt:lpstr>
      <vt:lpstr>Elemente eines Data Dictionaries</vt:lpstr>
      <vt:lpstr>Beispiel Data Dictionary</vt:lpstr>
      <vt:lpstr>Das Entity Relationship-Model (ERM)</vt:lpstr>
      <vt:lpstr>Entity Relationship Diagrams (ERD)</vt:lpstr>
      <vt:lpstr>Vom ERD zu Relationen / Tabellen</vt:lpstr>
      <vt:lpstr>Komponenten eines ERDs</vt:lpstr>
      <vt:lpstr>Beispiel-ERD (MySQL)</vt:lpstr>
      <vt:lpstr>ERD-Beispiel - Erklärungen</vt:lpstr>
      <vt:lpstr>Relationships / Beziehungen</vt:lpstr>
      <vt:lpstr>Krähenfußnotation – Cardinality und Modality</vt:lpstr>
      <vt:lpstr>Modalities, Cardinalities in Krähenfußnotation</vt:lpstr>
      <vt:lpstr>Interpretation von Beziehungen</vt:lpstr>
      <vt:lpstr>Interpretation von Beziehungen</vt:lpstr>
      <vt:lpstr>Schritte zur Entwicklung eines ERDs</vt:lpstr>
      <vt:lpstr>Hinweise</vt:lpstr>
      <vt:lpstr>Das Relationenmodell /relationale Modell</vt:lpstr>
      <vt:lpstr>Darstellung einer Relation in einem DBS</vt:lpstr>
      <vt:lpstr>Relationale Modellierung</vt:lpstr>
      <vt:lpstr>Anomalien – Einfügeanomalie</vt:lpstr>
      <vt:lpstr>Anomalien – Updateanomalie</vt:lpstr>
      <vt:lpstr>Anomalien – Löschanomalie</vt:lpstr>
      <vt:lpstr>Anomalien – Einfügeanomalie </vt:lpstr>
      <vt:lpstr>Erste Normalform (1NF)</vt:lpstr>
      <vt:lpstr>Dritte Normalform (3NF)</vt:lpstr>
      <vt:lpstr>2NF</vt:lpstr>
      <vt:lpstr>Dritte Normalform (3NF)</vt:lpstr>
      <vt:lpstr>Noch ein Blick auf die Datenbank (zum Schluss)</vt:lpstr>
      <vt:lpstr>Key Takeaways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- Requirements</dc:title>
  <dc:creator>Prof. Dr. Markus Grüne</dc:creator>
  <cp:lastModifiedBy>Markus Grüne</cp:lastModifiedBy>
  <cp:revision>435</cp:revision>
  <dcterms:created xsi:type="dcterms:W3CDTF">2013-05-28T07:58:57Z</dcterms:created>
  <dcterms:modified xsi:type="dcterms:W3CDTF">2023-04-20T13:12:02Z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035F4971-2557-4A78-B694-217C93D635DC</vt:lpwstr>
  </property>
  <property fmtid="{D5CDD505-2E9C-101B-9397-08002B2CF9AE}" pid="3" name="ArticulatePath">
    <vt:lpwstr>FRA-UAS-PP_Fb3_16_zu_9_150701</vt:lpwstr>
  </property>
</Properties>
</file>