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8" r:id="rId2"/>
  </p:sldMasterIdLst>
  <p:notesMasterIdLst>
    <p:notesMasterId r:id="rId22"/>
  </p:notesMasterIdLst>
  <p:handoutMasterIdLst>
    <p:handoutMasterId r:id="rId23"/>
  </p:handoutMasterIdLst>
  <p:sldIdLst>
    <p:sldId id="262" r:id="rId3"/>
    <p:sldId id="263" r:id="rId4"/>
    <p:sldId id="305" r:id="rId5"/>
    <p:sldId id="306" r:id="rId6"/>
    <p:sldId id="313" r:id="rId7"/>
    <p:sldId id="314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9" r:id="rId21"/>
  </p:sldIdLst>
  <p:sldSz cx="9144000" cy="5143500" type="screen16x9"/>
  <p:notesSz cx="6858000" cy="9144000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7">
          <p15:clr>
            <a:srgbClr val="A4A3A4"/>
          </p15:clr>
        </p15:guide>
        <p15:guide id="2" orient="horz" pos="894">
          <p15:clr>
            <a:srgbClr val="A4A3A4"/>
          </p15:clr>
        </p15:guide>
        <p15:guide id="3" orient="horz" pos="622">
          <p15:clr>
            <a:srgbClr val="A4A3A4"/>
          </p15:clr>
        </p15:guide>
        <p15:guide id="4" pos="340">
          <p15:clr>
            <a:srgbClr val="A4A3A4"/>
          </p15:clr>
        </p15:guide>
        <p15:guide id="5" pos="5420">
          <p15:clr>
            <a:srgbClr val="A4A3A4"/>
          </p15:clr>
        </p15:guide>
        <p15:guide id="6" pos="2835">
          <p15:clr>
            <a:srgbClr val="A4A3A4"/>
          </p15:clr>
        </p15:guide>
        <p15:guide id="7" pos="2977">
          <p15:clr>
            <a:srgbClr val="A4A3A4"/>
          </p15:clr>
        </p15:guide>
        <p15:guide id="8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89CC"/>
    <a:srgbClr val="FFFF99"/>
    <a:srgbClr val="CDE4F5"/>
    <a:srgbClr val="E6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7" autoAdjust="0"/>
    <p:restoredTop sz="83461" autoAdjust="0"/>
  </p:normalViewPr>
  <p:slideViewPr>
    <p:cSldViewPr>
      <p:cViewPr>
        <p:scale>
          <a:sx n="80" d="100"/>
          <a:sy n="80" d="100"/>
        </p:scale>
        <p:origin x="40" y="-140"/>
      </p:cViewPr>
      <p:guideLst>
        <p:guide orient="horz" pos="3117"/>
        <p:guide orient="horz" pos="894"/>
        <p:guide orient="horz" pos="622"/>
        <p:guide pos="340"/>
        <p:guide pos="5420"/>
        <p:guide pos="2835"/>
        <p:guide pos="2977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0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F4BB4-FFB3-467D-A3DF-61EBD3745EB8}" type="datetimeFigureOut">
              <a:rPr lang="de-DE" smtClean="0">
                <a:latin typeface="Calibri" pitchFamily="34" charset="0"/>
                <a:cs typeface="Calibri" pitchFamily="34" charset="0"/>
              </a:rPr>
              <a:t>09.05.2021</a:t>
            </a:fld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851EA-2F88-4F16-8DCC-11040A3161EF}" type="slidenum">
              <a:rPr lang="de-DE" smtClean="0">
                <a:latin typeface="Calibri" pitchFamily="34" charset="0"/>
                <a:cs typeface="Calibri" pitchFamily="34" charset="0"/>
              </a:rPr>
              <a:t>‹Nr.›</a:t>
            </a:fld>
            <a:endParaRPr lang="de-DE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3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8471588-D8A4-4A88-8784-48DD0BDEE5C4}" type="datetimeFigureOut">
              <a:rPr lang="de-DE" smtClean="0"/>
              <a:pPr/>
              <a:t>09.05.2021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35AB168-8E05-4229-BDA0-03024AB665B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44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F4879C-D82F-4DEE-88AE-3158DD70AAF5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33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44083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de-DE" b="1" dirty="0" smtClean="0"/>
              <a:t>American National Standards Institute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417ADB-85FF-4010-AD60-2231A97C82F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250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417ADB-85FF-4010-AD60-2231A97C82F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835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passiert hier?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417ADB-85FF-4010-AD60-2231A97C82F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025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Truncate</a:t>
            </a:r>
            <a:r>
              <a:rPr lang="de-DE" dirty="0" smtClean="0"/>
              <a:t>: </a:t>
            </a:r>
            <a:r>
              <a:rPr lang="de-DE" sz="1100" dirty="0">
                <a:latin typeface="Times New Roman" pitchFamily="18" charset="0"/>
              </a:rPr>
              <a:t>TRUNCATE(</a:t>
            </a:r>
            <a:r>
              <a:rPr lang="de-DE" sz="1100" i="1" dirty="0" err="1">
                <a:latin typeface="Times New Roman" pitchFamily="18" charset="0"/>
              </a:rPr>
              <a:t>number</a:t>
            </a:r>
            <a:r>
              <a:rPr lang="de-DE" sz="1100" dirty="0">
                <a:latin typeface="Times New Roman" pitchFamily="18" charset="0"/>
              </a:rPr>
              <a:t>, </a:t>
            </a:r>
            <a:r>
              <a:rPr lang="de-DE" sz="1100" i="1" dirty="0" err="1">
                <a:latin typeface="Times New Roman" pitchFamily="18" charset="0"/>
              </a:rPr>
              <a:t>decimal_places</a:t>
            </a:r>
            <a:r>
              <a:rPr lang="de-DE" sz="1100" dirty="0">
                <a:latin typeface="Times New Roman" pitchFamily="18" charset="0"/>
              </a:rPr>
              <a:t>)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417ADB-85FF-4010-AD60-2231A97C82F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127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% = 0-n Zeichen (*)</a:t>
            </a:r>
          </a:p>
          <a:p>
            <a:r>
              <a:rPr lang="de-DE" dirty="0" smtClean="0"/>
              <a:t>_ = 1 Zeichen (?)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417ADB-85FF-4010-AD60-2231A97C82F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80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417ADB-85FF-4010-AD60-2231A97C82F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21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589" y="987425"/>
            <a:ext cx="9132887" cy="4156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hteck 1"/>
          <p:cNvSpPr>
            <a:spLocks noChangeArrowheads="1"/>
          </p:cNvSpPr>
          <p:nvPr userDrawn="1"/>
        </p:nvSpPr>
        <p:spPr bwMode="auto">
          <a:xfrm flipH="1">
            <a:off x="0" y="987424"/>
            <a:ext cx="9162000" cy="4171159"/>
          </a:xfrm>
          <a:prstGeom prst="corner">
            <a:avLst>
              <a:gd name="adj1" fmla="val 5399"/>
              <a:gd name="adj2" fmla="val 5466"/>
            </a:avLst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16" y="1059582"/>
            <a:ext cx="8072934" cy="482431"/>
          </a:xfrm>
        </p:spPr>
        <p:txBody>
          <a:bodyPr wrap="square">
            <a:noAutofit/>
          </a:bodyPr>
          <a:lstStyle>
            <a:lvl1pPr>
              <a:defRPr sz="3200" b="0"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540001" y="1545636"/>
            <a:ext cx="8064250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725988" y="4601645"/>
            <a:ext cx="3878262" cy="184667"/>
          </a:xfrm>
        </p:spPr>
        <p:txBody>
          <a:bodyPr wrap="square" anchor="b" anchorCtr="0">
            <a:spAutoFit/>
          </a:bodyPr>
          <a:lstStyle>
            <a:lvl1pPr algn="r">
              <a:defRPr sz="12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6" hasCustomPrompt="1"/>
          </p:nvPr>
        </p:nvSpPr>
        <p:spPr>
          <a:xfrm>
            <a:off x="536575" y="4137924"/>
            <a:ext cx="3963988" cy="648389"/>
          </a:xfrm>
        </p:spPr>
        <p:txBody>
          <a:bodyPr wrap="none" anchor="b" anchorCtr="0"/>
          <a:lstStyle>
            <a:lvl1pPr>
              <a:defRPr sz="1050"/>
            </a:lvl1pPr>
          </a:lstStyle>
          <a:p>
            <a:r>
              <a:rPr lang="de-DE" dirty="0" smtClean="0"/>
              <a:t>Für Zusatzlogo auf das Bild-Symbol klicken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2545361" y="4948496"/>
            <a:ext cx="504946" cy="180000"/>
          </a:xfrm>
        </p:spPr>
        <p:txBody>
          <a:bodyPr vert="horz" anchor="b" anchorCtr="0">
            <a:noAutofit/>
          </a:bodyPr>
          <a:lstStyle>
            <a:lvl1pPr algn="l">
              <a:defRPr sz="9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18" name="Datumsplatzhalter 4"/>
          <p:cNvSpPr>
            <a:spLocks noGrp="1"/>
          </p:cNvSpPr>
          <p:nvPr>
            <p:ph type="dt" sz="half" idx="12"/>
          </p:nvPr>
        </p:nvSpPr>
        <p:spPr>
          <a:xfrm>
            <a:off x="3276256" y="4948496"/>
            <a:ext cx="3527992" cy="1800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>
              <a:defRPr sz="90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87570E-1D87-4C43-8064-D74834D29B76}" type="datetime1">
              <a:rPr kumimoji="0" lang="de-DE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09.05.2021</a:t>
            </a:fld>
            <a:endParaRPr kumimoji="0" lang="de-DE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 pitchFamily="34" charset="0"/>
            </a:endParaRPr>
          </a:p>
        </p:txBody>
      </p:sp>
      <p:sp>
        <p:nvSpPr>
          <p:cNvPr id="19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6998691" y="4948496"/>
            <a:ext cx="1602458" cy="1800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r">
              <a:defRPr sz="9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Prof. Dr. Markus Grüne</a:t>
            </a:r>
            <a:endParaRPr kumimoji="0" lang="de-DE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539899" y="4948496"/>
            <a:ext cx="1875185" cy="1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rPr>
              <a:t>Wissen durch Praxis stärkt </a:t>
            </a:r>
          </a:p>
        </p:txBody>
      </p:sp>
    </p:spTree>
    <p:extLst>
      <p:ext uri="{BB962C8B-B14F-4D97-AF65-F5344CB8AC3E}">
        <p14:creationId xmlns:p14="http://schemas.microsoft.com/office/powerpoint/2010/main" val="412170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  <a:lvl2pPr>
              <a:buClr>
                <a:srgbClr val="2D89CC"/>
              </a:buClr>
              <a:defRPr>
                <a:latin typeface="+mn-lt"/>
                <a:cs typeface="Calibri" pitchFamily="34" charset="0"/>
              </a:defRPr>
            </a:lvl2pPr>
            <a:lvl3pPr>
              <a:buClr>
                <a:srgbClr val="2D89CC"/>
              </a:buClr>
              <a:defRPr sz="1800">
                <a:latin typeface="+mn-lt"/>
                <a:cs typeface="Calibri" pitchFamily="34" charset="0"/>
              </a:defRPr>
            </a:lvl3pPr>
            <a:lvl4pPr marL="8096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4pPr>
            <a:lvl5pPr marL="10763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fld id="{C509D4AB-7BF3-4444-9C42-BF271167D923}" type="datetime1">
              <a:rPr lang="de-DE" smtClean="0"/>
              <a:t>09.05.2021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/>
              <a:t>Prof. Dr. Markus Grüne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361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29382" y="4959833"/>
            <a:ext cx="504946" cy="138499"/>
          </a:xfrm>
        </p:spPr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>
          <a:xfrm>
            <a:off x="1404048" y="4932133"/>
            <a:ext cx="3600000" cy="166199"/>
          </a:xfrm>
        </p:spPr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fld id="{ADFCD2E9-58A8-4991-912E-77F397B1255E}" type="datetime1">
              <a:rPr lang="de-DE" smtClean="0"/>
              <a:t>09.05.2021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>
          <a:xfrm>
            <a:off x="5152147" y="4932133"/>
            <a:ext cx="1800000" cy="166199"/>
          </a:xfrm>
        </p:spPr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/>
              <a:t>Prof. Dr. Markus Grüne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41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1" y="842963"/>
            <a:ext cx="8225516" cy="620092"/>
          </a:xfrm>
        </p:spPr>
        <p:txBody>
          <a:bodyPr/>
          <a:lstStyle>
            <a:lvl1pPr>
              <a:lnSpc>
                <a:spcPts val="2800"/>
              </a:lnSpc>
              <a:defRPr sz="2800">
                <a:latin typeface="+mj-lt"/>
                <a:cs typeface="Calibri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  <a:lvl2pPr>
              <a:buClr>
                <a:srgbClr val="2D89CC"/>
              </a:buClr>
              <a:defRPr>
                <a:latin typeface="+mn-lt"/>
                <a:cs typeface="Calibri" pitchFamily="34" charset="0"/>
              </a:defRPr>
            </a:lvl2pPr>
            <a:lvl3pPr>
              <a:buClr>
                <a:srgbClr val="2D89CC"/>
              </a:buClr>
              <a:defRPr sz="1800">
                <a:latin typeface="+mn-lt"/>
                <a:cs typeface="Calibri" pitchFamily="34" charset="0"/>
              </a:defRPr>
            </a:lvl3pPr>
            <a:lvl4pPr marL="8096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4pPr>
            <a:lvl5pPr marL="10763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fld id="{ADEB2A33-4666-41B7-A305-5C08A6387F7E}" type="datetime1">
              <a:rPr lang="de-DE" smtClean="0"/>
              <a:t>09.05.2021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4932133"/>
            <a:ext cx="18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>
                <a:cs typeface="Calibri" pitchFamily="34" charset="0"/>
              </a:rPr>
              <a:t>Prof. Dr. Markus Grüne</a:t>
            </a:r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23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fld id="{8C5F7F83-7B20-46AD-BCA4-F44704058D07}" type="datetime1">
              <a:rPr lang="de-DE" smtClean="0"/>
              <a:t>09.05.2021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4932133"/>
            <a:ext cx="18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>
                <a:cs typeface="Calibri" pitchFamily="34" charset="0"/>
              </a:rPr>
              <a:t>Prof. Dr. Markus Grüne</a:t>
            </a:r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6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13589"/>
            <a:ext cx="8229600" cy="3481034"/>
          </a:xfrm>
        </p:spPr>
        <p:txBody>
          <a:bodyPr/>
          <a:lstStyle>
            <a:lvl1pPr>
              <a:spcBef>
                <a:spcPts val="800"/>
              </a:spcBef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99792" y="4887219"/>
            <a:ext cx="3744416" cy="153888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Prof. Dr. Markus Grüne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28717" y="4887219"/>
            <a:ext cx="258083" cy="153888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A0BF4D-7272-42E0-A478-93C446E7A03B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649DE05B-B55E-45B5-9C86-DDB7CAE1F00A}"/>
              </a:ext>
            </a:extLst>
          </p:cNvPr>
          <p:cNvSpPr txBox="1">
            <a:spLocks/>
          </p:cNvSpPr>
          <p:nvPr userDrawn="1"/>
        </p:nvSpPr>
        <p:spPr>
          <a:xfrm>
            <a:off x="179512" y="4767263"/>
            <a:ext cx="37444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 err="1" smtClean="0">
                <a:solidFill>
                  <a:prstClr val="white"/>
                </a:solidFill>
              </a:rPr>
              <a:t>Relationenalgebra</a:t>
            </a:r>
            <a:r>
              <a:rPr lang="de-DE" baseline="0" dirty="0" smtClean="0">
                <a:solidFill>
                  <a:prstClr val="white"/>
                </a:solidFill>
              </a:rPr>
              <a:t> &amp; einfache Datenbankabfragen</a:t>
            </a:r>
            <a:endParaRPr lang="de-DE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69049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2000" y="987425"/>
            <a:ext cx="8082380" cy="3968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6575" y="1545636"/>
            <a:ext cx="8067675" cy="3240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529382" y="4959833"/>
            <a:ext cx="504946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9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algn="l"/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 algn="l"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2"/>
          </p:nvPr>
        </p:nvSpPr>
        <p:spPr>
          <a:xfrm>
            <a:off x="1404048" y="4932133"/>
            <a:ext cx="36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rgbClr val="000000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fld id="{02391FDA-4F3F-49D2-B51B-01DA2D12E39C}" type="datetime1">
              <a:rPr lang="de-DE" smtClean="0"/>
              <a:t>09.05.2021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152147" y="4932133"/>
            <a:ext cx="18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>
                <a:cs typeface="Calibri" pitchFamily="34" charset="0"/>
              </a:rPr>
              <a:t>Prof. Dr. Markus Grüne</a:t>
            </a:r>
            <a:endParaRPr lang="de-DE" dirty="0">
              <a:cs typeface="Calibri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93" y="152053"/>
            <a:ext cx="1536121" cy="620050"/>
          </a:xfrm>
          <a:prstGeom prst="rect">
            <a:avLst/>
          </a:prstGeom>
        </p:spPr>
      </p:pic>
      <p:sp>
        <p:nvSpPr>
          <p:cNvPr id="10" name="Rechteck 1"/>
          <p:cNvSpPr>
            <a:spLocks noChangeArrowheads="1"/>
          </p:cNvSpPr>
          <p:nvPr userDrawn="1"/>
        </p:nvSpPr>
        <p:spPr bwMode="auto">
          <a:xfrm flipH="1">
            <a:off x="7068129" y="3065025"/>
            <a:ext cx="2088000" cy="2088000"/>
          </a:xfrm>
          <a:prstGeom prst="corner">
            <a:avLst>
              <a:gd name="adj1" fmla="val 9651"/>
              <a:gd name="adj2" fmla="val 10509"/>
            </a:avLst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6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kern="1200">
          <a:solidFill>
            <a:srgbClr val="2D89CC"/>
          </a:solidFill>
          <a:latin typeface="+mj-lt"/>
          <a:ea typeface="+mj-ea"/>
          <a:cs typeface="Calibri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1pPr>
      <a:lvl2pPr marL="266700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2pPr>
      <a:lvl3pPr marL="5429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3pPr>
      <a:lvl4pPr marL="8096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4pPr>
      <a:lvl5pPr marL="10763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2001" y="843558"/>
            <a:ext cx="8225516" cy="5256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6575" y="1545636"/>
            <a:ext cx="8210550" cy="3240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529382" y="4959833"/>
            <a:ext cx="504946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l">
              <a:defRPr sz="9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2"/>
          </p:nvPr>
        </p:nvSpPr>
        <p:spPr>
          <a:xfrm>
            <a:off x="1404048" y="4932133"/>
            <a:ext cx="36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rgbClr val="000000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fld id="{0F858FB1-E14F-4579-8614-C111D8F3C29F}" type="datetime1">
              <a:rPr lang="de-DE" smtClean="0"/>
              <a:t>09.05.2021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4932133"/>
            <a:ext cx="18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>
                <a:cs typeface="Calibri" pitchFamily="34" charset="0"/>
              </a:rPr>
              <a:t>Prof. Dr. Markus Grüne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9" name="Rechteck 1"/>
          <p:cNvSpPr>
            <a:spLocks noChangeArrowheads="1"/>
          </p:cNvSpPr>
          <p:nvPr userDrawn="1"/>
        </p:nvSpPr>
        <p:spPr bwMode="auto">
          <a:xfrm flipH="1">
            <a:off x="7353872" y="3353025"/>
            <a:ext cx="1799653" cy="1800000"/>
          </a:xfrm>
          <a:prstGeom prst="corner">
            <a:avLst>
              <a:gd name="adj1" fmla="val 11472"/>
              <a:gd name="adj2" fmla="val 10808"/>
            </a:avLst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745" y="166257"/>
            <a:ext cx="1250378" cy="50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6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rgbClr val="2D89CC"/>
          </a:solidFill>
          <a:latin typeface="+mj-lt"/>
          <a:ea typeface="+mj-ea"/>
          <a:cs typeface="Calibri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1pPr>
      <a:lvl2pPr marL="266700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2pPr>
      <a:lvl3pPr marL="5429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3pPr>
      <a:lvl4pPr marL="8096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4pPr>
      <a:lvl5pPr marL="10763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Database Management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>
          <a:xfrm>
            <a:off x="540001" y="1545636"/>
            <a:ext cx="8064250" cy="541687"/>
          </a:xfrm>
        </p:spPr>
        <p:txBody>
          <a:bodyPr/>
          <a:lstStyle/>
          <a:p>
            <a:r>
              <a:rPr lang="de-DE" dirty="0" smtClean="0"/>
              <a:t>SQL </a:t>
            </a:r>
            <a:r>
              <a:rPr lang="de-DE" dirty="0" err="1" smtClean="0"/>
              <a:t>part</a:t>
            </a:r>
            <a:r>
              <a:rPr lang="de-DE" dirty="0" smtClean="0"/>
              <a:t> I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Prof. Dr. Markus Grüne, FB03, Wirtschaftsinformatik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4320282" y="3795886"/>
            <a:ext cx="428396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1000" dirty="0" smtClean="0"/>
              <a:t>Angelehnt an Skript „Datenmodellierung und Datenmanagement“, THM</a:t>
            </a:r>
          </a:p>
          <a:p>
            <a:pPr algn="r"/>
            <a:r>
              <a:rPr lang="de-DE" sz="1000" dirty="0" smtClean="0"/>
              <a:t>Mitwirkende Autoren: Prof. Dr. </a:t>
            </a:r>
            <a:r>
              <a:rPr lang="de-DE" sz="1000" dirty="0" err="1" smtClean="0"/>
              <a:t>Guckert</a:t>
            </a:r>
            <a:r>
              <a:rPr lang="de-DE" sz="1000" dirty="0" smtClean="0"/>
              <a:t>; Timo </a:t>
            </a:r>
            <a:r>
              <a:rPr lang="de-DE" sz="1000" dirty="0" err="1" smtClean="0"/>
              <a:t>Péus</a:t>
            </a:r>
            <a:r>
              <a:rPr lang="de-DE" sz="1000" dirty="0" smtClean="0"/>
              <a:t>, Dr. Thomas Farrenkopf, </a:t>
            </a:r>
          </a:p>
          <a:p>
            <a:pPr algn="r"/>
            <a:r>
              <a:rPr lang="de-DE" sz="1000" dirty="0" smtClean="0"/>
              <a:t>Melanie </a:t>
            </a:r>
            <a:r>
              <a:rPr lang="de-DE" sz="1000" dirty="0" err="1" smtClean="0"/>
              <a:t>Vanderpuye</a:t>
            </a:r>
            <a:r>
              <a:rPr lang="de-DE" sz="1000" dirty="0" smtClean="0"/>
              <a:t>, Prof. Dr. Grüne (2017) mit eigenen Ergänzungen</a:t>
            </a:r>
          </a:p>
          <a:p>
            <a:pPr algn="r"/>
            <a:r>
              <a:rPr lang="de-DE" sz="1000" dirty="0" smtClean="0"/>
              <a:t>Änderungen zur verwendeten DB-Engine (MS SQL Server 2017)</a:t>
            </a:r>
          </a:p>
          <a:p>
            <a:pPr algn="r"/>
            <a:endParaRPr lang="de-DE" sz="1000" dirty="0" smtClean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91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III</a:t>
            </a:r>
          </a:p>
        </p:txBody>
      </p:sp>
      <p:sp>
        <p:nvSpPr>
          <p:cNvPr id="35845" name="AutoShape 5"/>
          <p:cNvSpPr>
            <a:spLocks/>
          </p:cNvSpPr>
          <p:nvPr/>
        </p:nvSpPr>
        <p:spPr bwMode="auto">
          <a:xfrm rot="-5400000">
            <a:off x="5886860" y="805038"/>
            <a:ext cx="178594" cy="2808314"/>
          </a:xfrm>
          <a:prstGeom prst="rightBrace">
            <a:avLst>
              <a:gd name="adj1" fmla="val 129444"/>
              <a:gd name="adj2" fmla="val 50000"/>
            </a:avLst>
          </a:prstGeom>
          <a:ln w="28575"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de-DE">
              <a:latin typeface="+mn-lt"/>
            </a:endParaRP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5834236" y="1768954"/>
            <a:ext cx="287338" cy="323850"/>
          </a:xfrm>
          <a:prstGeom prst="down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4283968" y="1168669"/>
            <a:ext cx="39604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200" b="1" dirty="0" smtClean="0">
                <a:latin typeface="Tahoma" pitchFamily="34" charset="0"/>
              </a:rPr>
              <a:t>Columns and </a:t>
            </a:r>
            <a:r>
              <a:rPr lang="de-DE" sz="1200" b="1" dirty="0" err="1" smtClean="0">
                <a:latin typeface="Tahoma" pitchFamily="34" charset="0"/>
              </a:rPr>
              <a:t>Rows</a:t>
            </a:r>
            <a:endParaRPr lang="de-DE" sz="1200" b="1" dirty="0">
              <a:latin typeface="Tahoma" pitchFamily="34" charset="0"/>
            </a:endParaRP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2858319" y="1485493"/>
            <a:ext cx="557670" cy="79529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V="1">
            <a:off x="2858319" y="1653595"/>
            <a:ext cx="557670" cy="52529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05576"/>
            <a:ext cx="2390775" cy="1042988"/>
          </a:xfrm>
          <a:prstGeom prst="rect">
            <a:avLst/>
          </a:prstGeom>
        </p:spPr>
      </p:pic>
      <p:sp>
        <p:nvSpPr>
          <p:cNvPr id="19" name="AutoShape 6"/>
          <p:cNvSpPr>
            <a:spLocks noChangeArrowheads="1"/>
          </p:cNvSpPr>
          <p:nvPr/>
        </p:nvSpPr>
        <p:spPr bwMode="auto">
          <a:xfrm rot="16200000">
            <a:off x="3672284" y="1377345"/>
            <a:ext cx="215504" cy="431800"/>
          </a:xfrm>
          <a:prstGeom prst="down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506" y="2400301"/>
            <a:ext cx="2781300" cy="116443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100" y="1452823"/>
            <a:ext cx="4430100" cy="310521"/>
          </a:xfrm>
          <a:prstGeom prst="rect">
            <a:avLst/>
          </a:prstGeom>
        </p:spPr>
      </p:pic>
      <p:sp>
        <p:nvSpPr>
          <p:cNvPr id="14" name="Datumsplatzhalter 3"/>
          <p:cNvSpPr txBox="1">
            <a:spLocks/>
          </p:cNvSpPr>
          <p:nvPr/>
        </p:nvSpPr>
        <p:spPr>
          <a:xfrm>
            <a:off x="1404048" y="4959833"/>
            <a:ext cx="519373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 smtClean="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>
                <a:cs typeface="Arial" pitchFamily="34" charset="0"/>
              </a:rPr>
              <a:t>14.03.2018</a:t>
            </a:r>
            <a:endParaRPr lang="de-DE" dirty="0">
              <a:cs typeface="Arial" pitchFamily="34" charset="0"/>
            </a:endParaRP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36096" y="4959833"/>
            <a:ext cx="1800000" cy="138499"/>
          </a:xfrm>
        </p:spPr>
        <p:txBody>
          <a:bodyPr/>
          <a:lstStyle/>
          <a:p>
            <a:r>
              <a:rPr lang="de-DE" smtClean="0"/>
              <a:t>Prof. Dr. Markus Grüne</a:t>
            </a:r>
            <a:endParaRPr lang="de-DE"/>
          </a:p>
        </p:txBody>
      </p:sp>
      <p:sp>
        <p:nvSpPr>
          <p:cNvPr id="16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A0BF4D-7272-42E0-A478-93C446E7A03B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289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1" y="195486"/>
            <a:ext cx="8225516" cy="620092"/>
          </a:xfrm>
        </p:spPr>
        <p:txBody>
          <a:bodyPr/>
          <a:lstStyle/>
          <a:p>
            <a:r>
              <a:rPr lang="de-DE" dirty="0" err="1" smtClean="0"/>
              <a:t>Sorting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536575" y="987426"/>
            <a:ext cx="8210550" cy="3798888"/>
          </a:xfrm>
        </p:spPr>
        <p:txBody>
          <a:bodyPr/>
          <a:lstStyle/>
          <a:p>
            <a:endParaRPr lang="de-DE" sz="1600" dirty="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03375" y="2067694"/>
            <a:ext cx="3959225" cy="224676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000" dirty="0">
                <a:latin typeface="Courier New" pitchFamily="49" charset="0"/>
              </a:rPr>
              <a:t>SELECT *</a:t>
            </a:r>
          </a:p>
          <a:p>
            <a:r>
              <a:rPr lang="de-DE" sz="2000" dirty="0">
                <a:latin typeface="Courier New" pitchFamily="49" charset="0"/>
              </a:rPr>
              <a:t>FROM </a:t>
            </a:r>
            <a:r>
              <a:rPr lang="de-DE" sz="2000" dirty="0" err="1">
                <a:latin typeface="Courier New" pitchFamily="49" charset="0"/>
              </a:rPr>
              <a:t>lehrer</a:t>
            </a:r>
            <a:endParaRPr lang="de-DE" sz="2000" dirty="0">
              <a:latin typeface="Courier New" pitchFamily="49" charset="0"/>
            </a:endParaRPr>
          </a:p>
          <a:p>
            <a:r>
              <a:rPr lang="de-DE" sz="2000" dirty="0">
                <a:latin typeface="Courier New" pitchFamily="49" charset="0"/>
              </a:rPr>
              <a:t>ORDER BY </a:t>
            </a:r>
            <a:r>
              <a:rPr lang="de-DE" sz="2000" dirty="0" err="1">
                <a:latin typeface="Courier New" pitchFamily="49" charset="0"/>
              </a:rPr>
              <a:t>nachname</a:t>
            </a:r>
            <a:r>
              <a:rPr lang="de-DE" sz="2000" dirty="0" smtClean="0">
                <a:latin typeface="Courier New" pitchFamily="49" charset="0"/>
              </a:rPr>
              <a:t>;</a:t>
            </a:r>
          </a:p>
          <a:p>
            <a:endParaRPr lang="de-DE" sz="2000" dirty="0">
              <a:latin typeface="Courier New" pitchFamily="49" charset="0"/>
            </a:endParaRPr>
          </a:p>
          <a:p>
            <a:r>
              <a:rPr lang="de-DE" sz="2000" dirty="0">
                <a:latin typeface="Courier New" pitchFamily="49" charset="0"/>
              </a:rPr>
              <a:t>SELECT </a:t>
            </a:r>
            <a:r>
              <a:rPr lang="de-DE" sz="2000" dirty="0" err="1">
                <a:latin typeface="Courier New" pitchFamily="49" charset="0"/>
              </a:rPr>
              <a:t>vorname</a:t>
            </a:r>
            <a:r>
              <a:rPr lang="de-DE" sz="2000" dirty="0">
                <a:latin typeface="Courier New" pitchFamily="49" charset="0"/>
              </a:rPr>
              <a:t>, </a:t>
            </a:r>
            <a:r>
              <a:rPr lang="de-DE" sz="2000" dirty="0" err="1">
                <a:latin typeface="Courier New" pitchFamily="49" charset="0"/>
              </a:rPr>
              <a:t>nachname</a:t>
            </a:r>
            <a:endParaRPr lang="de-DE" sz="2000" dirty="0">
              <a:latin typeface="Courier New" pitchFamily="49" charset="0"/>
            </a:endParaRPr>
          </a:p>
          <a:p>
            <a:r>
              <a:rPr lang="de-DE" sz="2000" dirty="0">
                <a:latin typeface="Courier New" pitchFamily="49" charset="0"/>
              </a:rPr>
              <a:t>FROM </a:t>
            </a:r>
            <a:r>
              <a:rPr lang="de-DE" sz="2000" dirty="0" err="1">
                <a:latin typeface="Courier New" pitchFamily="49" charset="0"/>
              </a:rPr>
              <a:t>lehrer</a:t>
            </a:r>
            <a:endParaRPr lang="de-DE" sz="2000" dirty="0">
              <a:latin typeface="Courier New" pitchFamily="49" charset="0"/>
            </a:endParaRPr>
          </a:p>
          <a:p>
            <a:r>
              <a:rPr lang="de-DE" sz="2000" dirty="0">
                <a:latin typeface="Courier New" pitchFamily="49" charset="0"/>
              </a:rPr>
              <a:t>ORDER BY 2 ASC;</a:t>
            </a: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V="1">
            <a:off x="2123728" y="4144910"/>
            <a:ext cx="0" cy="2651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634107" y="4568229"/>
            <a:ext cx="17315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 dirty="0" err="1" smtClean="0">
                <a:latin typeface="Tahoma" pitchFamily="34" charset="0"/>
              </a:rPr>
              <a:t>Sort</a:t>
            </a:r>
            <a:r>
              <a:rPr lang="de-DE" sz="1400" dirty="0" smtClean="0">
                <a:latin typeface="Tahoma" pitchFamily="34" charset="0"/>
              </a:rPr>
              <a:t> by 2nd </a:t>
            </a:r>
            <a:r>
              <a:rPr lang="de-DE" sz="1400" dirty="0" err="1" smtClean="0">
                <a:latin typeface="Tahoma" pitchFamily="34" charset="0"/>
              </a:rPr>
              <a:t>column</a:t>
            </a:r>
            <a:endParaRPr lang="de-DE" sz="1400" dirty="0">
              <a:latin typeface="Tahoma" pitchFamily="34" charset="0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788024" y="2355726"/>
            <a:ext cx="3724096" cy="101566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SELECT DISTINCT </a:t>
            </a:r>
            <a:r>
              <a:rPr lang="en-US" sz="2000" dirty="0" err="1">
                <a:latin typeface="Courier New" pitchFamily="49" charset="0"/>
              </a:rPr>
              <a:t>vorname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FROM </a:t>
            </a:r>
            <a:r>
              <a:rPr lang="en-US" sz="2000" dirty="0" err="1">
                <a:latin typeface="Courier New" pitchFamily="49" charset="0"/>
              </a:rPr>
              <a:t>schueler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ORDER BY 1 DESC</a:t>
            </a:r>
            <a:endParaRPr lang="de-DE" sz="2000" dirty="0">
              <a:latin typeface="Courier New" pitchFamily="49" charset="0"/>
            </a:endParaRP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H="1" flipV="1">
            <a:off x="7010524" y="2742772"/>
            <a:ext cx="431800" cy="9727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6876256" y="3688328"/>
            <a:ext cx="12524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 dirty="0" err="1" smtClean="0">
                <a:latin typeface="Tahoma" pitchFamily="34" charset="0"/>
              </a:rPr>
              <a:t>No</a:t>
            </a:r>
            <a:r>
              <a:rPr lang="de-DE" sz="1400" dirty="0" smtClean="0">
                <a:latin typeface="Tahoma" pitchFamily="34" charset="0"/>
              </a:rPr>
              <a:t> </a:t>
            </a:r>
            <a:r>
              <a:rPr lang="de-DE" sz="1400" dirty="0" err="1" smtClean="0">
                <a:latin typeface="Tahoma" pitchFamily="34" charset="0"/>
              </a:rPr>
              <a:t>duplicates</a:t>
            </a:r>
            <a:endParaRPr lang="de-DE" sz="1400" dirty="0">
              <a:latin typeface="Tahoma" pitchFamily="34" charset="0"/>
            </a:endParaRP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4830888" y="4085797"/>
            <a:ext cx="2289409" cy="707886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>
                <a:latin typeface="Tahoma" pitchFamily="34" charset="0"/>
              </a:rPr>
              <a:t>ASC=Ascending</a:t>
            </a:r>
          </a:p>
          <a:p>
            <a:r>
              <a:rPr lang="de-DE" sz="2000">
                <a:latin typeface="Tahoma" pitchFamily="34" charset="0"/>
              </a:rPr>
              <a:t>DESC=Descending</a:t>
            </a:r>
          </a:p>
        </p:txBody>
      </p:sp>
      <p:sp>
        <p:nvSpPr>
          <p:cNvPr id="16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11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8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899592" y="1995686"/>
            <a:ext cx="7009085" cy="101566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2000" dirty="0">
                <a:latin typeface="Courier New" pitchFamily="49" charset="0"/>
              </a:rPr>
              <a:t>SELECT NACHNAME </a:t>
            </a:r>
          </a:p>
          <a:p>
            <a:r>
              <a:rPr lang="de-DE" sz="2000" dirty="0">
                <a:latin typeface="Courier New" pitchFamily="49" charset="0"/>
              </a:rPr>
              <a:t>FROM  LEHRER</a:t>
            </a:r>
          </a:p>
          <a:p>
            <a:r>
              <a:rPr lang="de-DE" sz="2000" dirty="0">
                <a:latin typeface="Courier New" pitchFamily="49" charset="0"/>
              </a:rPr>
              <a:t>WHERE YEAR(SCHULEINTRITT</a:t>
            </a:r>
            <a:r>
              <a:rPr lang="de-DE" sz="2000" dirty="0" smtClean="0">
                <a:latin typeface="Courier New" pitchFamily="49" charset="0"/>
              </a:rPr>
              <a:t>)&gt;1970</a:t>
            </a:r>
            <a:r>
              <a:rPr lang="de-DE" sz="2000" dirty="0">
                <a:latin typeface="Courier New" pitchFamily="49" charset="0"/>
              </a:rPr>
              <a:t>;</a:t>
            </a:r>
          </a:p>
        </p:txBody>
      </p:sp>
      <p:sp>
        <p:nvSpPr>
          <p:cNvPr id="2" name="Rechteck 1"/>
          <p:cNvSpPr/>
          <p:nvPr/>
        </p:nvSpPr>
        <p:spPr>
          <a:xfrm>
            <a:off x="547193" y="1070089"/>
            <a:ext cx="8107561" cy="2516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ts val="800"/>
              </a:spcBef>
              <a:buClr>
                <a:srgbClr val="80BA24"/>
              </a:buClr>
              <a:buFont typeface="Wingdings" pitchFamily="2" charset="2"/>
              <a:buChar char="§"/>
            </a:pP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12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773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1" y="195486"/>
            <a:ext cx="8225516" cy="620092"/>
          </a:xfrm>
        </p:spPr>
        <p:txBody>
          <a:bodyPr/>
          <a:lstStyle/>
          <a:p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(MySQL</a:t>
            </a:r>
            <a:r>
              <a:rPr lang="de-DE" dirty="0" smtClean="0"/>
              <a:t>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36575" y="987426"/>
            <a:ext cx="8210550" cy="3798888"/>
          </a:xfrm>
        </p:spPr>
        <p:txBody>
          <a:bodyPr lIns="72000" bIns="0">
            <a:normAutofit/>
          </a:bodyPr>
          <a:lstStyle/>
          <a:p>
            <a:pPr>
              <a:lnSpc>
                <a:spcPct val="134000"/>
              </a:lnSpc>
            </a:pPr>
            <a:r>
              <a:rPr lang="de-DE" b="1" dirty="0" err="1" smtClean="0"/>
              <a:t>Adding</a:t>
            </a:r>
            <a:r>
              <a:rPr lang="de-DE" b="1" dirty="0" smtClean="0"/>
              <a:t> </a:t>
            </a:r>
            <a:r>
              <a:rPr lang="de-DE" b="1" dirty="0" err="1" smtClean="0"/>
              <a:t>columns</a:t>
            </a:r>
            <a:endParaRPr lang="de-DE" b="1" dirty="0" smtClean="0"/>
          </a:p>
          <a:p>
            <a:pPr>
              <a:lnSpc>
                <a:spcPct val="134000"/>
              </a:lnSpc>
            </a:pPr>
            <a:r>
              <a:rPr lang="de-DE" dirty="0" smtClean="0"/>
              <a:t>spalte1+spalte2</a:t>
            </a:r>
            <a:r>
              <a:rPr lang="de-DE" dirty="0"/>
              <a:t>, spalte1/365</a:t>
            </a:r>
          </a:p>
          <a:p>
            <a:pPr>
              <a:lnSpc>
                <a:spcPct val="134000"/>
              </a:lnSpc>
            </a:pPr>
            <a:r>
              <a:rPr lang="de-DE" b="1" dirty="0" err="1" smtClean="0"/>
              <a:t>Numerical</a:t>
            </a:r>
            <a:r>
              <a:rPr lang="de-DE" b="1" dirty="0" smtClean="0"/>
              <a:t> </a:t>
            </a:r>
            <a:r>
              <a:rPr lang="de-DE" b="1" dirty="0" err="1" smtClean="0"/>
              <a:t>operations</a:t>
            </a:r>
            <a:endParaRPr lang="de-DE" b="1" dirty="0" smtClean="0"/>
          </a:p>
          <a:p>
            <a:pPr>
              <a:lnSpc>
                <a:spcPct val="134000"/>
              </a:lnSpc>
            </a:pPr>
            <a:r>
              <a:rPr lang="de-DE" dirty="0" err="1" smtClean="0"/>
              <a:t>truncate</a:t>
            </a:r>
            <a:r>
              <a:rPr lang="de-DE" dirty="0" smtClean="0"/>
              <a:t>(</a:t>
            </a:r>
            <a:r>
              <a:rPr lang="de-DE" dirty="0" err="1" smtClean="0"/>
              <a:t>n,d</a:t>
            </a:r>
            <a:r>
              <a:rPr lang="de-DE" dirty="0" smtClean="0"/>
              <a:t>)</a:t>
            </a:r>
            <a:endParaRPr lang="de-DE" dirty="0"/>
          </a:p>
          <a:p>
            <a:pPr>
              <a:lnSpc>
                <a:spcPct val="134000"/>
              </a:lnSpc>
            </a:pPr>
            <a:r>
              <a:rPr lang="de-DE" b="1" dirty="0" smtClean="0"/>
              <a:t>Date </a:t>
            </a:r>
            <a:r>
              <a:rPr lang="de-DE" b="1" dirty="0" err="1" smtClean="0"/>
              <a:t>operations</a:t>
            </a:r>
            <a:endParaRPr lang="de-DE" b="1" dirty="0" smtClean="0"/>
          </a:p>
          <a:p>
            <a:pPr>
              <a:lnSpc>
                <a:spcPct val="134000"/>
              </a:lnSpc>
            </a:pPr>
            <a:r>
              <a:rPr lang="de-DE" dirty="0" smtClean="0"/>
              <a:t> </a:t>
            </a:r>
            <a:r>
              <a:rPr lang="de-DE" dirty="0" smtClean="0"/>
              <a:t>DAY</a:t>
            </a:r>
            <a:r>
              <a:rPr lang="de-DE" dirty="0"/>
              <a:t>, MONTH, YEAR, </a:t>
            </a:r>
            <a:r>
              <a:rPr lang="de-DE" dirty="0" smtClean="0"/>
              <a:t>ADDDATE,</a:t>
            </a:r>
            <a:br>
              <a:rPr lang="de-DE" dirty="0" smtClean="0"/>
            </a:br>
            <a:r>
              <a:rPr lang="de-DE" dirty="0" smtClean="0"/>
              <a:t>YEAR(GEBDATUM</a:t>
            </a:r>
            <a:r>
              <a:rPr lang="de-DE" dirty="0"/>
              <a:t>), DATEDIFF(datum1,datum2)</a:t>
            </a:r>
          </a:p>
          <a:p>
            <a:pPr>
              <a:lnSpc>
                <a:spcPct val="134000"/>
              </a:lnSpc>
            </a:pPr>
            <a:r>
              <a:rPr lang="de-DE" b="1" dirty="0" smtClean="0"/>
              <a:t>Strings: </a:t>
            </a:r>
            <a:r>
              <a:rPr lang="de-DE" dirty="0"/>
              <a:t>Substring, </a:t>
            </a:r>
            <a:r>
              <a:rPr lang="de-DE" dirty="0" err="1" smtClean="0"/>
              <a:t>concatenation</a:t>
            </a:r>
            <a:r>
              <a:rPr lang="de-DE" dirty="0" smtClean="0"/>
              <a:t>,…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SUBSTR(Nachname,1,1</a:t>
            </a:r>
            <a:r>
              <a:rPr lang="de-DE" dirty="0"/>
              <a:t>)</a:t>
            </a:r>
          </a:p>
          <a:p>
            <a:endParaRPr lang="en-US" sz="1400" dirty="0"/>
          </a:p>
        </p:txBody>
      </p:sp>
      <p:sp>
        <p:nvSpPr>
          <p:cNvPr id="12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13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716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83605" y="1400974"/>
            <a:ext cx="8364537" cy="101566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SELECT </a:t>
            </a:r>
            <a:r>
              <a:rPr lang="en-US" sz="2000" dirty="0" err="1">
                <a:latin typeface="Courier New" pitchFamily="49" charset="0"/>
              </a:rPr>
              <a:t>nachname</a:t>
            </a:r>
            <a:r>
              <a:rPr lang="en-US" sz="2000" dirty="0" smtClean="0">
                <a:latin typeface="Courier New" pitchFamily="49" charset="0"/>
              </a:rPr>
              <a:t>, YEAR(NOW</a:t>
            </a:r>
            <a:r>
              <a:rPr lang="en-US" sz="2000" dirty="0">
                <a:latin typeface="Courier New" pitchFamily="49" charset="0"/>
              </a:rPr>
              <a:t>())-YEAR(</a:t>
            </a:r>
            <a:r>
              <a:rPr lang="en-US" sz="2000" dirty="0" err="1">
                <a:latin typeface="Courier New" pitchFamily="49" charset="0"/>
              </a:rPr>
              <a:t>gebdatum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r>
              <a:rPr lang="en-US" sz="2000" dirty="0">
                <a:latin typeface="Courier New" pitchFamily="49" charset="0"/>
              </a:rPr>
              <a:t>FROM </a:t>
            </a:r>
            <a:r>
              <a:rPr lang="en-US" sz="2000" dirty="0" err="1">
                <a:latin typeface="Courier New" pitchFamily="49" charset="0"/>
              </a:rPr>
              <a:t>lehrer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WHERE YEAR(NOW())-YEAR(</a:t>
            </a:r>
            <a:r>
              <a:rPr lang="en-US" sz="2000" dirty="0" err="1">
                <a:latin typeface="Courier New" pitchFamily="49" charset="0"/>
              </a:rPr>
              <a:t>gebdatum</a:t>
            </a:r>
            <a:r>
              <a:rPr lang="en-US" sz="2000" dirty="0">
                <a:latin typeface="Courier New" pitchFamily="49" charset="0"/>
              </a:rPr>
              <a:t>)&gt;50;</a:t>
            </a:r>
            <a:endParaRPr lang="de-DE" sz="2000" dirty="0">
              <a:latin typeface="Courier New" pitchFamily="49" charset="0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79512" y="2418442"/>
            <a:ext cx="858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Tahoma" pitchFamily="34" charset="0"/>
              </a:rPr>
              <a:t>Initials</a:t>
            </a:r>
            <a:endParaRPr lang="de-DE" dirty="0">
              <a:latin typeface="Tahoma" pitchFamily="34" charset="0"/>
            </a:endParaRP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70905" y="2852231"/>
            <a:ext cx="8377237" cy="101566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SELECT CONCAT(SUBSTR(vorname,1,1),</a:t>
            </a:r>
            <a:r>
              <a:rPr lang="en-US" dirty="0"/>
              <a:t>'.'</a:t>
            </a:r>
            <a:r>
              <a:rPr lang="en-US" sz="2000" dirty="0">
                <a:latin typeface="Courier New" pitchFamily="49" charset="0"/>
              </a:rPr>
              <a:t>,SUBSTR(nachname,1,1))</a:t>
            </a:r>
          </a:p>
          <a:p>
            <a:r>
              <a:rPr lang="en-US" sz="2000" dirty="0">
                <a:latin typeface="Courier New" pitchFamily="49" charset="0"/>
              </a:rPr>
              <a:t>FROM </a:t>
            </a:r>
            <a:r>
              <a:rPr lang="en-US" sz="2000" dirty="0" err="1">
                <a:latin typeface="Courier New" pitchFamily="49" charset="0"/>
              </a:rPr>
              <a:t>lehrer</a:t>
            </a:r>
            <a:r>
              <a:rPr lang="en-US" sz="2000" dirty="0">
                <a:latin typeface="Courier New" pitchFamily="49" charset="0"/>
              </a:rPr>
              <a:t>;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1" y="195486"/>
            <a:ext cx="8225516" cy="620092"/>
          </a:xfrm>
        </p:spPr>
        <p:txBody>
          <a:bodyPr/>
          <a:lstStyle/>
          <a:p>
            <a:r>
              <a:rPr lang="de-DE" dirty="0" err="1" smtClean="0"/>
              <a:t>Examples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179512" y="977616"/>
            <a:ext cx="2710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Tahoma" pitchFamily="34" charset="0"/>
              </a:rPr>
              <a:t>Before</a:t>
            </a:r>
            <a:r>
              <a:rPr lang="de-DE" dirty="0" smtClean="0">
                <a:latin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</a:rPr>
              <a:t>leaving</a:t>
            </a:r>
            <a:r>
              <a:rPr lang="de-DE" dirty="0" smtClean="0">
                <a:latin typeface="Tahoma" pitchFamily="34" charset="0"/>
              </a:rPr>
              <a:t> the </a:t>
            </a:r>
            <a:r>
              <a:rPr lang="de-DE" dirty="0" err="1" smtClean="0">
                <a:latin typeface="Tahoma" pitchFamily="34" charset="0"/>
              </a:rPr>
              <a:t>job</a:t>
            </a:r>
            <a:r>
              <a:rPr lang="de-DE" dirty="0" smtClean="0">
                <a:latin typeface="Tahoma" pitchFamily="34" charset="0"/>
              </a:rPr>
              <a:t> …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13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14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60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Conditions</a:t>
            </a:r>
            <a:endParaRPr lang="de-DE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72000" tIns="45720" rIns="91440" bIns="0" rtlCol="0">
            <a:normAutofit fontScale="70000" lnSpcReduction="20000"/>
          </a:bodyPr>
          <a:lstStyle/>
          <a:p>
            <a:pPr>
              <a:lnSpc>
                <a:spcPct val="124000"/>
              </a:lnSpc>
            </a:pPr>
            <a:r>
              <a:rPr lang="de-DE" sz="2600" b="1" dirty="0" err="1" smtClean="0"/>
              <a:t>Comparisons</a:t>
            </a:r>
            <a:r>
              <a:rPr lang="de-DE" sz="2600" dirty="0"/>
              <a:t>	</a:t>
            </a:r>
            <a:br>
              <a:rPr lang="de-DE" sz="2600" dirty="0"/>
            </a:br>
            <a:r>
              <a:rPr lang="de-DE" sz="2600" dirty="0"/>
              <a:t>=, &lt;,&gt;,&lt;=,&gt;=,&lt;&gt;</a:t>
            </a:r>
          </a:p>
          <a:p>
            <a:pPr>
              <a:lnSpc>
                <a:spcPct val="124000"/>
              </a:lnSpc>
            </a:pPr>
            <a:r>
              <a:rPr lang="de-DE" sz="2600" b="1" dirty="0" smtClean="0"/>
              <a:t>Boolean </a:t>
            </a:r>
            <a:r>
              <a:rPr lang="de-DE" sz="2600" b="1" dirty="0" err="1" smtClean="0"/>
              <a:t>operators</a:t>
            </a:r>
            <a:r>
              <a:rPr lang="de-DE" sz="2600" b="1" dirty="0" smtClean="0"/>
              <a:t> </a:t>
            </a:r>
            <a:r>
              <a:rPr lang="de-DE" sz="2600" dirty="0"/>
              <a:t/>
            </a:r>
            <a:br>
              <a:rPr lang="de-DE" sz="2600" dirty="0"/>
            </a:br>
            <a:r>
              <a:rPr lang="de-DE" sz="2600" dirty="0"/>
              <a:t>AND, </a:t>
            </a:r>
            <a:r>
              <a:rPr lang="de-DE" sz="2600" dirty="0" smtClean="0"/>
              <a:t>OR, NOT</a:t>
            </a:r>
            <a:endParaRPr lang="de-DE" sz="2600" dirty="0"/>
          </a:p>
          <a:p>
            <a:pPr>
              <a:lnSpc>
                <a:spcPct val="124000"/>
              </a:lnSpc>
            </a:pPr>
            <a:r>
              <a:rPr lang="de-DE" sz="2600" b="1" dirty="0" err="1" smtClean="0"/>
              <a:t>Between</a:t>
            </a:r>
            <a:r>
              <a:rPr lang="de-DE" sz="2600" b="1" dirty="0"/>
              <a:t>	</a:t>
            </a:r>
            <a:r>
              <a:rPr lang="de-DE" sz="2600" dirty="0"/>
              <a:t>	</a:t>
            </a:r>
            <a:br>
              <a:rPr lang="de-DE" sz="2600" dirty="0"/>
            </a:br>
            <a:r>
              <a:rPr lang="de-DE" sz="2600" dirty="0" smtClean="0"/>
              <a:t>&lt;</a:t>
            </a:r>
            <a:r>
              <a:rPr lang="de-DE" sz="2600" dirty="0" err="1" smtClean="0"/>
              <a:t>value</a:t>
            </a:r>
            <a:r>
              <a:rPr lang="de-DE" sz="2600" dirty="0" smtClean="0"/>
              <a:t>&gt; </a:t>
            </a:r>
            <a:r>
              <a:rPr lang="de-DE" sz="2600" dirty="0"/>
              <a:t>BETWEEN </a:t>
            </a:r>
            <a:r>
              <a:rPr lang="de-DE" sz="2600" dirty="0" smtClean="0"/>
              <a:t>&lt;</a:t>
            </a:r>
            <a:r>
              <a:rPr lang="de-DE" sz="2600" dirty="0" err="1" smtClean="0"/>
              <a:t>value</a:t>
            </a:r>
            <a:r>
              <a:rPr lang="de-DE" sz="2600" dirty="0" smtClean="0"/>
              <a:t>&gt; </a:t>
            </a:r>
            <a:r>
              <a:rPr lang="de-DE" sz="2600" dirty="0"/>
              <a:t>AND </a:t>
            </a:r>
            <a:r>
              <a:rPr lang="de-DE" sz="2600" dirty="0" smtClean="0"/>
              <a:t>&lt;</a:t>
            </a:r>
            <a:r>
              <a:rPr lang="de-DE" sz="2600" dirty="0" err="1" smtClean="0"/>
              <a:t>value</a:t>
            </a:r>
            <a:r>
              <a:rPr lang="de-DE" sz="2600" dirty="0" smtClean="0"/>
              <a:t>&gt;</a:t>
            </a:r>
            <a:endParaRPr lang="de-DE" sz="2600" dirty="0"/>
          </a:p>
          <a:p>
            <a:pPr>
              <a:lnSpc>
                <a:spcPct val="124000"/>
              </a:lnSpc>
            </a:pPr>
            <a:r>
              <a:rPr lang="de-DE" sz="2600" b="1" dirty="0" smtClean="0"/>
              <a:t>Check </a:t>
            </a:r>
            <a:r>
              <a:rPr lang="de-DE" sz="2600" b="1" dirty="0" err="1" smtClean="0"/>
              <a:t>for</a:t>
            </a:r>
            <a:r>
              <a:rPr lang="de-DE" sz="2600" b="1" dirty="0" smtClean="0"/>
              <a:t> </a:t>
            </a:r>
            <a:r>
              <a:rPr lang="de-DE" sz="2600" b="1" dirty="0" err="1" smtClean="0"/>
              <a:t>patterns</a:t>
            </a:r>
            <a:r>
              <a:rPr lang="de-DE" sz="2600" b="1" dirty="0"/>
              <a:t>	</a:t>
            </a:r>
            <a:r>
              <a:rPr lang="de-DE" sz="2600" dirty="0"/>
              <a:t>	</a:t>
            </a:r>
            <a:br>
              <a:rPr lang="de-DE" sz="2600" dirty="0"/>
            </a:br>
            <a:r>
              <a:rPr lang="de-DE" sz="2600" dirty="0" smtClean="0"/>
              <a:t>&lt;</a:t>
            </a:r>
            <a:r>
              <a:rPr lang="de-DE" sz="2600" dirty="0" err="1" smtClean="0"/>
              <a:t>value</a:t>
            </a:r>
            <a:r>
              <a:rPr lang="de-DE" sz="2600" dirty="0" smtClean="0"/>
              <a:t>&gt; </a:t>
            </a:r>
            <a:r>
              <a:rPr lang="de-DE" sz="2600" dirty="0"/>
              <a:t>like </a:t>
            </a:r>
            <a:r>
              <a:rPr lang="de-DE" sz="2600" dirty="0" smtClean="0"/>
              <a:t>“PATTERN%“, &lt;</a:t>
            </a:r>
            <a:r>
              <a:rPr lang="de-DE" sz="2600" dirty="0" err="1" smtClean="0"/>
              <a:t>value</a:t>
            </a:r>
            <a:r>
              <a:rPr lang="de-DE" sz="2600" dirty="0" smtClean="0"/>
              <a:t>&gt; </a:t>
            </a:r>
            <a:r>
              <a:rPr lang="de-DE" sz="2600" dirty="0"/>
              <a:t>like </a:t>
            </a:r>
            <a:r>
              <a:rPr lang="de-DE" sz="2600" dirty="0" smtClean="0"/>
              <a:t>“PATTERN_“</a:t>
            </a:r>
            <a:endParaRPr lang="de-DE" sz="2600" dirty="0"/>
          </a:p>
          <a:p>
            <a:pPr>
              <a:lnSpc>
                <a:spcPct val="124000"/>
              </a:lnSpc>
            </a:pPr>
            <a:r>
              <a:rPr lang="de-DE" sz="2600" b="1" dirty="0" smtClean="0"/>
              <a:t>Check by </a:t>
            </a:r>
            <a:r>
              <a:rPr lang="de-DE" sz="2600" b="1" dirty="0" err="1" smtClean="0"/>
              <a:t>element</a:t>
            </a:r>
            <a:r>
              <a:rPr lang="de-DE" sz="2600" dirty="0"/>
              <a:t>				</a:t>
            </a:r>
            <a:br>
              <a:rPr lang="de-DE" sz="2600" dirty="0"/>
            </a:br>
            <a:r>
              <a:rPr lang="de-DE" sz="2600" dirty="0" smtClean="0"/>
              <a:t>&lt;</a:t>
            </a:r>
            <a:r>
              <a:rPr lang="de-DE" sz="2600" dirty="0" err="1" smtClean="0"/>
              <a:t>value</a:t>
            </a:r>
            <a:r>
              <a:rPr lang="de-DE" sz="2600" dirty="0" smtClean="0"/>
              <a:t>&gt; </a:t>
            </a:r>
            <a:r>
              <a:rPr lang="de-DE" sz="2600" dirty="0"/>
              <a:t>in </a:t>
            </a:r>
            <a:r>
              <a:rPr lang="de-DE" sz="2600" dirty="0" smtClean="0"/>
              <a:t>(&lt;</a:t>
            </a:r>
            <a:r>
              <a:rPr lang="de-DE" sz="2600" dirty="0" err="1" smtClean="0"/>
              <a:t>value</a:t>
            </a:r>
            <a:r>
              <a:rPr lang="de-DE" sz="2600" dirty="0" smtClean="0"/>
              <a:t>&gt;,&lt;</a:t>
            </a:r>
            <a:r>
              <a:rPr lang="de-DE" sz="2600" dirty="0" err="1" smtClean="0"/>
              <a:t>value</a:t>
            </a:r>
            <a:r>
              <a:rPr lang="de-DE" sz="2600" dirty="0" smtClean="0"/>
              <a:t>&gt;,…,&lt;</a:t>
            </a:r>
            <a:r>
              <a:rPr lang="de-DE" sz="2600" dirty="0" err="1" smtClean="0"/>
              <a:t>value</a:t>
            </a:r>
            <a:r>
              <a:rPr lang="de-DE" sz="2600" dirty="0" smtClean="0"/>
              <a:t>&gt;)</a:t>
            </a:r>
            <a:endParaRPr lang="de-DE" sz="2600" dirty="0"/>
          </a:p>
          <a:p>
            <a:pPr>
              <a:lnSpc>
                <a:spcPct val="124000"/>
              </a:lnSpc>
            </a:pPr>
            <a:endParaRPr lang="de-DE" sz="2600" dirty="0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220072" y="4299942"/>
            <a:ext cx="3672408" cy="33855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600" dirty="0" err="1" smtClean="0">
                <a:latin typeface="Tahoma" pitchFamily="34" charset="0"/>
              </a:rPr>
              <a:t>use</a:t>
            </a:r>
            <a:r>
              <a:rPr lang="de-DE" sz="1600" dirty="0" smtClean="0">
                <a:latin typeface="Tahoma" pitchFamily="34" charset="0"/>
              </a:rPr>
              <a:t> </a:t>
            </a:r>
            <a:r>
              <a:rPr lang="de-DE" sz="1600" dirty="0">
                <a:latin typeface="Tahoma" pitchFamily="34" charset="0"/>
              </a:rPr>
              <a:t>\ </a:t>
            </a:r>
            <a:r>
              <a:rPr lang="de-DE" sz="1600" dirty="0" err="1" smtClean="0">
                <a:latin typeface="Tahoma" pitchFamily="34" charset="0"/>
              </a:rPr>
              <a:t>for</a:t>
            </a:r>
            <a:r>
              <a:rPr lang="de-DE" sz="1600" dirty="0" smtClean="0">
                <a:latin typeface="Tahoma" pitchFamily="34" charset="0"/>
              </a:rPr>
              <a:t> </a:t>
            </a:r>
            <a:r>
              <a:rPr lang="de-DE" sz="1600" dirty="0" err="1" smtClean="0">
                <a:latin typeface="Tahoma" pitchFamily="34" charset="0"/>
              </a:rPr>
              <a:t>masking</a:t>
            </a:r>
            <a:endParaRPr lang="de-DE" sz="1600" dirty="0">
              <a:latin typeface="Tahoma" pitchFamily="34" charset="0"/>
            </a:endParaRPr>
          </a:p>
        </p:txBody>
      </p:sp>
      <p:sp>
        <p:nvSpPr>
          <p:cNvPr id="9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15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507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endParaRPr lang="de-DE" dirty="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select * from </a:t>
            </a:r>
            <a:r>
              <a:rPr lang="en-US" b="1" dirty="0" err="1" smtClean="0">
                <a:latin typeface="Courier New" pitchFamily="49" charset="0"/>
              </a:rPr>
              <a:t>lehrer</a:t>
            </a:r>
            <a:r>
              <a:rPr lang="en-US" b="1" dirty="0" smtClean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where </a:t>
            </a:r>
            <a:r>
              <a:rPr lang="en-US" b="1" dirty="0" err="1" smtClean="0">
                <a:latin typeface="Courier New" pitchFamily="49" charset="0"/>
              </a:rPr>
              <a:t>nachname</a:t>
            </a:r>
            <a:r>
              <a:rPr lang="en-US" b="1" dirty="0" smtClean="0">
                <a:latin typeface="Courier New" pitchFamily="49" charset="0"/>
              </a:rPr>
              <a:t> like "M%";</a:t>
            </a:r>
          </a:p>
          <a:p>
            <a:pPr>
              <a:buFontTx/>
              <a:buNone/>
            </a:pPr>
            <a:endParaRPr lang="en-US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select * from </a:t>
            </a:r>
            <a:r>
              <a:rPr lang="en-US" b="1" dirty="0" err="1" smtClean="0">
                <a:latin typeface="Courier New" pitchFamily="49" charset="0"/>
              </a:rPr>
              <a:t>lehrer</a:t>
            </a:r>
            <a:r>
              <a:rPr lang="en-US" b="1" dirty="0" smtClean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where </a:t>
            </a:r>
            <a:r>
              <a:rPr lang="en-US" b="1" dirty="0" err="1" smtClean="0">
                <a:latin typeface="Courier New" pitchFamily="49" charset="0"/>
              </a:rPr>
              <a:t>nachname</a:t>
            </a:r>
            <a:r>
              <a:rPr lang="en-US" b="1" dirty="0" smtClean="0">
                <a:latin typeface="Courier New" pitchFamily="49" charset="0"/>
              </a:rPr>
              <a:t> like "</a:t>
            </a:r>
            <a:r>
              <a:rPr lang="en-US" b="1" dirty="0" err="1" smtClean="0">
                <a:latin typeface="Courier New" pitchFamily="49" charset="0"/>
              </a:rPr>
              <a:t>M_ier</a:t>
            </a:r>
            <a:r>
              <a:rPr lang="en-US" b="1" dirty="0" smtClean="0">
                <a:latin typeface="Courier New" pitchFamily="49" charset="0"/>
              </a:rPr>
              <a:t>";</a:t>
            </a:r>
          </a:p>
          <a:p>
            <a:pPr>
              <a:buFontTx/>
              <a:buNone/>
            </a:pPr>
            <a:endParaRPr lang="en-US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select * from </a:t>
            </a:r>
            <a:r>
              <a:rPr lang="en-US" b="1" dirty="0" err="1" smtClean="0">
                <a:latin typeface="Courier New" pitchFamily="49" charset="0"/>
              </a:rPr>
              <a:t>lehrer</a:t>
            </a:r>
            <a:r>
              <a:rPr lang="en-US" b="1" dirty="0" smtClean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where year(</a:t>
            </a:r>
            <a:r>
              <a:rPr lang="en-US" b="1" dirty="0" err="1" smtClean="0">
                <a:latin typeface="Courier New" pitchFamily="49" charset="0"/>
              </a:rPr>
              <a:t>gebdatum</a:t>
            </a:r>
            <a:r>
              <a:rPr lang="en-US" b="1" dirty="0" smtClean="0">
                <a:latin typeface="Courier New" pitchFamily="49" charset="0"/>
              </a:rPr>
              <a:t>) between 1960 and 1967;</a:t>
            </a:r>
          </a:p>
          <a:p>
            <a:pPr>
              <a:buFontTx/>
              <a:buNone/>
            </a:pPr>
            <a:endParaRPr lang="en-US" b="1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select * from </a:t>
            </a:r>
            <a:r>
              <a:rPr lang="en-US" b="1" dirty="0" err="1" smtClean="0">
                <a:latin typeface="Courier New" pitchFamily="49" charset="0"/>
              </a:rPr>
              <a:t>lehrer</a:t>
            </a:r>
            <a:r>
              <a:rPr lang="en-US" b="1" dirty="0" smtClean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 where year(</a:t>
            </a:r>
            <a:r>
              <a:rPr lang="en-US" b="1" dirty="0" err="1" smtClean="0">
                <a:latin typeface="Courier New" pitchFamily="49" charset="0"/>
              </a:rPr>
              <a:t>gebdatum</a:t>
            </a:r>
            <a:r>
              <a:rPr lang="en-US" b="1" dirty="0" smtClean="0">
                <a:latin typeface="Courier New" pitchFamily="49" charset="0"/>
              </a:rPr>
              <a:t>) in (1960,1961,1962);</a:t>
            </a:r>
            <a:endParaRPr lang="de-DE" b="1" dirty="0" smtClean="0">
              <a:latin typeface="Courier New" pitchFamily="49" charset="0"/>
            </a:endParaRPr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16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718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1" y="123478"/>
            <a:ext cx="8225516" cy="620092"/>
          </a:xfrm>
        </p:spPr>
        <p:txBody>
          <a:bodyPr/>
          <a:lstStyle/>
          <a:p>
            <a:r>
              <a:rPr lang="de-DE" dirty="0" smtClean="0"/>
              <a:t>NULL</a:t>
            </a:r>
            <a:endParaRPr lang="de-DE" dirty="0" smtClean="0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979988" y="3433763"/>
            <a:ext cx="3424237" cy="101566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urier New" pitchFamily="49" charset="0"/>
              </a:rPr>
              <a:t>SELECT nachname</a:t>
            </a:r>
          </a:p>
          <a:p>
            <a:r>
              <a:rPr lang="en-US" sz="2000">
                <a:latin typeface="Courier New" pitchFamily="49" charset="0"/>
              </a:rPr>
              <a:t>FROM lehrer</a:t>
            </a:r>
          </a:p>
          <a:p>
            <a:r>
              <a:rPr lang="en-US" sz="2000">
                <a:latin typeface="Courier New" pitchFamily="49" charset="0"/>
              </a:rPr>
              <a:t>WHERE titel IS NULL;</a:t>
            </a:r>
            <a:endParaRPr lang="de-DE" sz="2000">
              <a:latin typeface="Courier New" pitchFamily="49" charset="0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661989" y="3405188"/>
            <a:ext cx="3424237" cy="101566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urier New" pitchFamily="49" charset="0"/>
              </a:rPr>
              <a:t>SELECT nachname</a:t>
            </a:r>
          </a:p>
          <a:p>
            <a:r>
              <a:rPr lang="en-US" sz="2000">
                <a:latin typeface="Courier New" pitchFamily="49" charset="0"/>
              </a:rPr>
              <a:t>FROM lehrer</a:t>
            </a:r>
          </a:p>
          <a:p>
            <a:r>
              <a:rPr lang="en-US" sz="2000">
                <a:latin typeface="Courier New" pitchFamily="49" charset="0"/>
              </a:rPr>
              <a:t>WHERE titel = NULL;</a:t>
            </a:r>
            <a:endParaRPr lang="de-DE" sz="2000">
              <a:latin typeface="Courier New" pitchFamily="49" charset="0"/>
            </a:endParaRP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 flipV="1">
            <a:off x="971600" y="3165817"/>
            <a:ext cx="2016075" cy="1166813"/>
          </a:xfrm>
          <a:prstGeom prst="line">
            <a:avLst/>
          </a:prstGeom>
          <a:ln w="28575">
            <a:solidFill>
              <a:srgbClr val="FF0000"/>
            </a:solidFill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971600" y="3165817"/>
            <a:ext cx="2016075" cy="1166813"/>
          </a:xfrm>
          <a:prstGeom prst="line">
            <a:avLst/>
          </a:prstGeom>
          <a:ln w="28575">
            <a:solidFill>
              <a:srgbClr val="FF0000"/>
            </a:solidFill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128042" y="4568428"/>
            <a:ext cx="51924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u="sng" dirty="0">
                <a:latin typeface="Tahoma" pitchFamily="34" charset="0"/>
              </a:rPr>
              <a:t>Achtung:</a:t>
            </a:r>
            <a:r>
              <a:rPr lang="de-DE" sz="1000" dirty="0">
                <a:latin typeface="Tahoma" pitchFamily="34" charset="0"/>
              </a:rPr>
              <a:t> hier gibt es keinen Fehler, sondern eine fälschlicherweise leere Ergebnismenge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V="1">
            <a:off x="6443663" y="4137422"/>
            <a:ext cx="576262" cy="270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5703888" y="4364832"/>
            <a:ext cx="25886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800">
                <a:latin typeface="Tahoma" pitchFamily="34" charset="0"/>
              </a:rPr>
              <a:t>Negation: IS NOT NULL</a:t>
            </a:r>
          </a:p>
        </p:txBody>
      </p:sp>
      <p:sp>
        <p:nvSpPr>
          <p:cNvPr id="2" name="Rechteck 1"/>
          <p:cNvSpPr/>
          <p:nvPr/>
        </p:nvSpPr>
        <p:spPr>
          <a:xfrm>
            <a:off x="562608" y="1146265"/>
            <a:ext cx="7950522" cy="1821068"/>
          </a:xfrm>
          <a:prstGeom prst="rect">
            <a:avLst/>
          </a:prstGeom>
        </p:spPr>
        <p:txBody>
          <a:bodyPr vert="horz" lIns="72000" tIns="45720" rIns="91440" bIns="0" rtlCol="0">
            <a:normAutofit/>
          </a:bodyPr>
          <a:lstStyle/>
          <a:p>
            <a:pPr marL="342900" indent="-342900">
              <a:spcBef>
                <a:spcPts val="800"/>
              </a:spcBef>
              <a:buClr>
                <a:srgbClr val="80BA24"/>
              </a:buClr>
              <a:buFont typeface="Wingdings" pitchFamily="2" charset="2"/>
              <a:buChar char="§"/>
            </a:pPr>
            <a:r>
              <a:rPr lang="de-DE" dirty="0" smtClean="0">
                <a:latin typeface="Arial" pitchFamily="34" charset="0"/>
                <a:cs typeface="Arial" pitchFamily="34" charset="0"/>
              </a:rPr>
              <a:t>NULL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an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undefined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value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which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cannot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simply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compared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wit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h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other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values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.</a:t>
            </a:r>
            <a:endParaRPr lang="de-DE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ts val="800"/>
              </a:spcBef>
              <a:buClr>
                <a:srgbClr val="80BA24"/>
              </a:buClr>
              <a:buFont typeface="Wingdings" pitchFamily="2" charset="2"/>
              <a:buChar char="§"/>
            </a:pPr>
            <a:r>
              <a:rPr lang="de-DE" dirty="0" err="1" smtClean="0">
                <a:latin typeface="Arial" pitchFamily="34" charset="0"/>
                <a:cs typeface="Arial" pitchFamily="34" charset="0"/>
              </a:rPr>
              <a:t>Comparison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only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works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IS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or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IS NOT</a:t>
            </a: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17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03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1" y="195486"/>
            <a:ext cx="8225516" cy="525652"/>
          </a:xfrm>
        </p:spPr>
        <p:txBody>
          <a:bodyPr>
            <a:normAutofit/>
          </a:bodyPr>
          <a:lstStyle/>
          <a:p>
            <a:r>
              <a:rPr lang="de-DE" dirty="0" smtClean="0"/>
              <a:t>Set </a:t>
            </a:r>
            <a:r>
              <a:rPr lang="de-DE" dirty="0" err="1" smtClean="0"/>
              <a:t>operations</a:t>
            </a:r>
            <a:endParaRPr lang="de-DE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43558"/>
            <a:ext cx="8229600" cy="3751065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  <a:tabLst>
                <a:tab pos="5918200" algn="l"/>
              </a:tabLst>
            </a:pPr>
            <a:r>
              <a:rPr lang="de-DE" sz="1800" dirty="0" smtClean="0"/>
              <a:t> </a:t>
            </a:r>
            <a:endParaRPr lang="de-DE" sz="1800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2699792" y="4902608"/>
            <a:ext cx="3744416" cy="138499"/>
          </a:xfrm>
        </p:spPr>
        <p:txBody>
          <a:bodyPr/>
          <a:lstStyle/>
          <a:p>
            <a:pPr lvl="0">
              <a:defRPr/>
            </a:pPr>
            <a:r>
              <a:rPr lang="de-DE" smtClean="0">
                <a:solidFill>
                  <a:prstClr val="white"/>
                </a:solidFill>
              </a:rPr>
              <a:t>Prof. Dr. Markus Grüne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545736" y="4887219"/>
            <a:ext cx="141064" cy="153888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A0BF4D-7272-42E0-A478-93C446E7A03B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715185" y="1491630"/>
            <a:ext cx="5570756" cy="163121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>
                <a:latin typeface="Courier New" pitchFamily="49" charset="0"/>
              </a:rPr>
              <a:t>SELECT </a:t>
            </a:r>
            <a:r>
              <a:rPr lang="de-DE" sz="2000" dirty="0" err="1">
                <a:latin typeface="Courier New" pitchFamily="49" charset="0"/>
              </a:rPr>
              <a:t>nachname</a:t>
            </a:r>
            <a:r>
              <a:rPr lang="de-DE" sz="2000" dirty="0">
                <a:latin typeface="Courier New" pitchFamily="49" charset="0"/>
              </a:rPr>
              <a:t>, </a:t>
            </a:r>
            <a:r>
              <a:rPr lang="de-DE" sz="2000" dirty="0" err="1">
                <a:latin typeface="Courier New" pitchFamily="49" charset="0"/>
              </a:rPr>
              <a:t>vorname</a:t>
            </a:r>
            <a:r>
              <a:rPr lang="de-DE" sz="2000" dirty="0">
                <a:latin typeface="Courier New" pitchFamily="49" charset="0"/>
              </a:rPr>
              <a:t>, </a:t>
            </a:r>
            <a:r>
              <a:rPr lang="de-DE" sz="2000" dirty="0" err="1">
                <a:latin typeface="Courier New" pitchFamily="49" charset="0"/>
              </a:rPr>
              <a:t>gebdatum</a:t>
            </a:r>
            <a:r>
              <a:rPr lang="de-DE" sz="2000" dirty="0">
                <a:latin typeface="Courier New" pitchFamily="49" charset="0"/>
              </a:rPr>
              <a:t> </a:t>
            </a:r>
          </a:p>
          <a:p>
            <a:r>
              <a:rPr lang="de-DE" sz="2000" dirty="0">
                <a:latin typeface="Courier New" pitchFamily="49" charset="0"/>
              </a:rPr>
              <a:t>FROM </a:t>
            </a:r>
            <a:r>
              <a:rPr lang="de-DE" sz="2000" dirty="0" err="1">
                <a:latin typeface="Courier New" pitchFamily="49" charset="0"/>
              </a:rPr>
              <a:t>lehrer</a:t>
            </a:r>
            <a:endParaRPr lang="de-DE" sz="2000" dirty="0">
              <a:latin typeface="Courier New" pitchFamily="49" charset="0"/>
            </a:endParaRPr>
          </a:p>
          <a:p>
            <a:r>
              <a:rPr lang="de-DE" sz="2000" dirty="0">
                <a:latin typeface="Courier New" pitchFamily="49" charset="0"/>
              </a:rPr>
              <a:t>UNION</a:t>
            </a:r>
          </a:p>
          <a:p>
            <a:r>
              <a:rPr lang="de-DE" sz="2000" dirty="0">
                <a:latin typeface="Courier New" pitchFamily="49" charset="0"/>
              </a:rPr>
              <a:t>SELECT </a:t>
            </a:r>
            <a:r>
              <a:rPr lang="de-DE" sz="2000" dirty="0" err="1">
                <a:latin typeface="Courier New" pitchFamily="49" charset="0"/>
              </a:rPr>
              <a:t>nachname</a:t>
            </a:r>
            <a:r>
              <a:rPr lang="de-DE" sz="2000" dirty="0">
                <a:latin typeface="Courier New" pitchFamily="49" charset="0"/>
              </a:rPr>
              <a:t>, </a:t>
            </a:r>
            <a:r>
              <a:rPr lang="de-DE" sz="2000" dirty="0" err="1">
                <a:latin typeface="Courier New" pitchFamily="49" charset="0"/>
              </a:rPr>
              <a:t>vorname</a:t>
            </a:r>
            <a:r>
              <a:rPr lang="de-DE" sz="2000" dirty="0">
                <a:latin typeface="Courier New" pitchFamily="49" charset="0"/>
              </a:rPr>
              <a:t>, </a:t>
            </a:r>
            <a:r>
              <a:rPr lang="de-DE" sz="2000" dirty="0" err="1">
                <a:latin typeface="Courier New" pitchFamily="49" charset="0"/>
              </a:rPr>
              <a:t>gebdatum</a:t>
            </a:r>
            <a:r>
              <a:rPr lang="de-DE" sz="2000" dirty="0">
                <a:latin typeface="Courier New" pitchFamily="49" charset="0"/>
              </a:rPr>
              <a:t> </a:t>
            </a:r>
          </a:p>
          <a:p>
            <a:r>
              <a:rPr lang="de-DE" sz="2000" dirty="0">
                <a:latin typeface="Courier New" pitchFamily="49" charset="0"/>
              </a:rPr>
              <a:t>FROM </a:t>
            </a:r>
            <a:r>
              <a:rPr lang="de-DE" sz="2000" dirty="0" err="1">
                <a:latin typeface="Courier New" pitchFamily="49" charset="0"/>
              </a:rPr>
              <a:t>schueler</a:t>
            </a:r>
            <a:r>
              <a:rPr lang="de-DE" sz="2000" dirty="0">
                <a:latin typeface="Courier New" pitchFamily="49" charset="0"/>
              </a:rPr>
              <a:t>;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259632" y="869998"/>
            <a:ext cx="16674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Tahoma" pitchFamily="34" charset="0"/>
              </a:rPr>
              <a:t>List of </a:t>
            </a:r>
            <a:r>
              <a:rPr lang="de-DE" dirty="0" err="1" smtClean="0">
                <a:latin typeface="Tahoma" pitchFamily="34" charset="0"/>
              </a:rPr>
              <a:t>persons</a:t>
            </a:r>
            <a:endParaRPr lang="de-DE" dirty="0">
              <a:latin typeface="Tahoma" pitchFamily="34" charset="0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622300" y="3770048"/>
            <a:ext cx="80645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dirty="0" err="1" smtClean="0">
                <a:latin typeface="Tahoma" pitchFamily="34" charset="0"/>
              </a:rPr>
              <a:t>Delivers</a:t>
            </a:r>
            <a:r>
              <a:rPr lang="de-DE" sz="1400" dirty="0" smtClean="0">
                <a:latin typeface="Tahoma" pitchFamily="34" charset="0"/>
              </a:rPr>
              <a:t> a </a:t>
            </a:r>
            <a:r>
              <a:rPr lang="de-DE" sz="1400" dirty="0" err="1" smtClean="0">
                <a:latin typeface="Tahoma" pitchFamily="34" charset="0"/>
              </a:rPr>
              <a:t>set</a:t>
            </a:r>
            <a:r>
              <a:rPr lang="de-DE" sz="1400" dirty="0" smtClean="0">
                <a:latin typeface="Tahoma" pitchFamily="34" charset="0"/>
              </a:rPr>
              <a:t> </a:t>
            </a:r>
            <a:r>
              <a:rPr lang="de-DE" sz="1400" dirty="0" err="1" smtClean="0">
                <a:latin typeface="Tahoma" pitchFamily="34" charset="0"/>
              </a:rPr>
              <a:t>without</a:t>
            </a:r>
            <a:r>
              <a:rPr lang="de-DE" sz="1400" dirty="0" smtClean="0">
                <a:latin typeface="Tahoma" pitchFamily="34" charset="0"/>
              </a:rPr>
              <a:t> </a:t>
            </a:r>
            <a:r>
              <a:rPr lang="de-DE" sz="1400" dirty="0" err="1" smtClean="0">
                <a:latin typeface="Tahoma" pitchFamily="34" charset="0"/>
              </a:rPr>
              <a:t>duplicates</a:t>
            </a:r>
            <a:r>
              <a:rPr lang="de-DE" sz="1400" dirty="0" smtClean="0">
                <a:latin typeface="Tahoma" pitchFamily="34" charset="0"/>
              </a:rPr>
              <a:t>.</a:t>
            </a:r>
            <a:endParaRPr lang="de-DE" sz="1400" dirty="0">
              <a:latin typeface="Tahoma" pitchFamily="34" charset="0"/>
            </a:endParaRPr>
          </a:p>
        </p:txBody>
      </p:sp>
      <p:sp>
        <p:nvSpPr>
          <p:cNvPr id="9" name="Datumsplatzhalter 3"/>
          <p:cNvSpPr txBox="1">
            <a:spLocks/>
          </p:cNvSpPr>
          <p:nvPr/>
        </p:nvSpPr>
        <p:spPr>
          <a:xfrm>
            <a:off x="1404048" y="4959833"/>
            <a:ext cx="519373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 smtClean="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>
                <a:cs typeface="Arial" pitchFamily="34" charset="0"/>
              </a:rPr>
              <a:t>14.03.2018</a:t>
            </a:r>
            <a:endParaRPr lang="de-DE" dirty="0">
              <a:cs typeface="Arial" pitchFamily="34" charset="0"/>
            </a:endParaRPr>
          </a:p>
        </p:txBody>
      </p:sp>
      <p:sp>
        <p:nvSpPr>
          <p:cNvPr id="10" name="Fußzeilenplatzhalter 4"/>
          <p:cNvSpPr txBox="1">
            <a:spLocks/>
          </p:cNvSpPr>
          <p:nvPr/>
        </p:nvSpPr>
        <p:spPr>
          <a:xfrm>
            <a:off x="5436096" y="4959833"/>
            <a:ext cx="1800000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ctr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Prof. Dr. Markus Grüne</a:t>
            </a:r>
            <a:endParaRPr lang="de-DE"/>
          </a:p>
        </p:txBody>
      </p:sp>
      <p:sp>
        <p:nvSpPr>
          <p:cNvPr id="11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18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35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Renaming</a:t>
            </a:r>
            <a:endParaRPr lang="de-DE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2123728" y="3003799"/>
            <a:ext cx="4572000" cy="70788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000" dirty="0">
                <a:latin typeface="Courier New" pitchFamily="49" charset="0"/>
              </a:rPr>
              <a:t>SELECT </a:t>
            </a:r>
            <a:r>
              <a:rPr lang="de-DE" sz="2000" dirty="0" err="1">
                <a:latin typeface="Courier New" pitchFamily="49" charset="0"/>
              </a:rPr>
              <a:t>nachname</a:t>
            </a:r>
            <a:r>
              <a:rPr lang="de-DE" sz="2000" dirty="0">
                <a:latin typeface="Courier New" pitchFamily="49" charset="0"/>
              </a:rPr>
              <a:t> </a:t>
            </a:r>
            <a:r>
              <a:rPr lang="de-DE" sz="2000" dirty="0" err="1">
                <a:latin typeface="Courier New" pitchFamily="49" charset="0"/>
              </a:rPr>
              <a:t>as</a:t>
            </a:r>
            <a:r>
              <a:rPr lang="de-DE" sz="2000" dirty="0">
                <a:latin typeface="Courier New" pitchFamily="49" charset="0"/>
              </a:rPr>
              <a:t> </a:t>
            </a:r>
            <a:r>
              <a:rPr lang="de-DE" sz="2000" dirty="0" err="1">
                <a:latin typeface="Courier New" pitchFamily="49" charset="0"/>
              </a:rPr>
              <a:t>nname</a:t>
            </a:r>
            <a:endParaRPr lang="de-DE" sz="2000" dirty="0">
              <a:latin typeface="Courier New" pitchFamily="49" charset="0"/>
            </a:endParaRPr>
          </a:p>
          <a:p>
            <a:r>
              <a:rPr lang="de-DE" sz="2000" dirty="0">
                <a:latin typeface="Courier New" pitchFamily="49" charset="0"/>
              </a:rPr>
              <a:t>  FROM </a:t>
            </a:r>
            <a:r>
              <a:rPr lang="de-DE" sz="2000" dirty="0" err="1" smtClean="0">
                <a:latin typeface="Courier New" pitchFamily="49" charset="0"/>
              </a:rPr>
              <a:t>lehrer</a:t>
            </a:r>
            <a:r>
              <a:rPr lang="de-DE" sz="2000" dirty="0" smtClean="0">
                <a:latin typeface="Courier New" pitchFamily="49" charset="0"/>
              </a:rPr>
              <a:t> l;</a:t>
            </a:r>
            <a:endParaRPr lang="de-DE" sz="2000" dirty="0">
              <a:latin typeface="Courier New" pitchFamily="49" charset="0"/>
            </a:endParaRPr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19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811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de-DE" dirty="0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Simple SQL </a:t>
            </a:r>
            <a:r>
              <a:rPr lang="de-DE" dirty="0" err="1" smtClean="0"/>
              <a:t>statements</a:t>
            </a:r>
            <a:r>
              <a:rPr lang="de-DE" dirty="0" smtClean="0"/>
              <a:t> and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interpretation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20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2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286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1" y="123478"/>
            <a:ext cx="8225516" cy="620092"/>
          </a:xfrm>
        </p:spPr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Table </a:t>
            </a:r>
            <a:r>
              <a:rPr lang="de-DE" i="1" dirty="0" smtClean="0"/>
              <a:t>Lehrer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351589" y="1608535"/>
            <a:ext cx="12089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2D89CC"/>
                </a:solidFill>
                <a:latin typeface="Tahoma" pitchFamily="34" charset="0"/>
              </a:rPr>
              <a:t>Database </a:t>
            </a:r>
            <a:endParaRPr lang="de-DE" dirty="0">
              <a:solidFill>
                <a:srgbClr val="2D89CC"/>
              </a:solidFill>
              <a:latin typeface="Tahoma" pitchFamily="34" charset="0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331641" y="3353609"/>
            <a:ext cx="985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2D89CC"/>
                </a:solidFill>
                <a:latin typeface="Tahoma" pitchFamily="34" charset="0"/>
              </a:rPr>
              <a:t>Schema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895786"/>
            <a:ext cx="5753100" cy="146446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36" y="843558"/>
            <a:ext cx="6093829" cy="1912711"/>
          </a:xfrm>
          <a:prstGeom prst="rect">
            <a:avLst/>
          </a:prstGeom>
        </p:spPr>
      </p:pic>
      <p:sp>
        <p:nvSpPr>
          <p:cNvPr id="12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3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92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1494" y="195486"/>
            <a:ext cx="8225516" cy="525652"/>
          </a:xfrm>
        </p:spPr>
        <p:txBody>
          <a:bodyPr anchor="t"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i="1" dirty="0" smtClean="0"/>
              <a:t>Schüler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699792" y="4902608"/>
            <a:ext cx="3744416" cy="138499"/>
          </a:xfrm>
        </p:spPr>
        <p:txBody>
          <a:bodyPr/>
          <a:lstStyle/>
          <a:p>
            <a:pPr lvl="0">
              <a:defRPr/>
            </a:pPr>
            <a:r>
              <a:rPr lang="de-DE" smtClean="0">
                <a:solidFill>
                  <a:prstClr val="white"/>
                </a:solidFill>
              </a:rPr>
              <a:t>Prof. Dr. Markus Grüne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6268" y="4887219"/>
            <a:ext cx="70532" cy="153888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A0BF4D-7272-42E0-A478-93C446E7A03B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2079080" y="3815956"/>
            <a:ext cx="985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2D89CC"/>
                </a:solidFill>
                <a:latin typeface="Tahoma" pitchFamily="34" charset="0"/>
              </a:rPr>
              <a:t>Schema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4435340" y="1543233"/>
            <a:ext cx="1136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2D89CC"/>
                </a:solidFill>
                <a:latin typeface="Tahoma" pitchFamily="34" charset="0"/>
              </a:rPr>
              <a:t>Database</a:t>
            </a:r>
            <a:endParaRPr lang="de-DE" dirty="0">
              <a:solidFill>
                <a:srgbClr val="2D89CC"/>
              </a:solidFill>
              <a:latin typeface="Tahoma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544537"/>
            <a:ext cx="3743325" cy="273605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3" y="3139176"/>
            <a:ext cx="5114925" cy="1364456"/>
          </a:xfrm>
          <a:prstGeom prst="rect">
            <a:avLst/>
          </a:prstGeom>
        </p:spPr>
      </p:pic>
      <p:sp>
        <p:nvSpPr>
          <p:cNvPr id="9" name="Datumsplatzhalter 3"/>
          <p:cNvSpPr txBox="1">
            <a:spLocks/>
          </p:cNvSpPr>
          <p:nvPr/>
        </p:nvSpPr>
        <p:spPr>
          <a:xfrm>
            <a:off x="1404048" y="4959833"/>
            <a:ext cx="519373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 smtClean="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>
                <a:cs typeface="Arial" pitchFamily="34" charset="0"/>
              </a:rPr>
              <a:t>14.03.2018</a:t>
            </a:r>
            <a:endParaRPr lang="de-DE" dirty="0">
              <a:cs typeface="Arial" pitchFamily="34" charset="0"/>
            </a:endParaRPr>
          </a:p>
        </p:txBody>
      </p:sp>
      <p:sp>
        <p:nvSpPr>
          <p:cNvPr id="10" name="Fußzeilenplatzhalter 4"/>
          <p:cNvSpPr txBox="1">
            <a:spLocks/>
          </p:cNvSpPr>
          <p:nvPr/>
        </p:nvSpPr>
        <p:spPr>
          <a:xfrm>
            <a:off x="5436096" y="4959833"/>
            <a:ext cx="1800000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ctr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Prof. Dr. Markus Grüne</a:t>
            </a:r>
            <a:endParaRPr lang="de-DE"/>
          </a:p>
        </p:txBody>
      </p:sp>
      <p:sp>
        <p:nvSpPr>
          <p:cNvPr id="11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4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66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1" y="51470"/>
            <a:ext cx="8225516" cy="620092"/>
          </a:xfrm>
        </p:spPr>
        <p:txBody>
          <a:bodyPr/>
          <a:lstStyle/>
          <a:p>
            <a:r>
              <a:rPr lang="de-DE" dirty="0" smtClean="0"/>
              <a:t>SQL </a:t>
            </a:r>
            <a:r>
              <a:rPr lang="de-DE" dirty="0" smtClean="0"/>
              <a:t>–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sections</a:t>
            </a:r>
            <a:endParaRPr lang="de-DE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6575" y="987426"/>
            <a:ext cx="8210550" cy="3798888"/>
          </a:xfrm>
        </p:spPr>
        <p:txBody>
          <a:bodyPr/>
          <a:lstStyle/>
          <a:p>
            <a:pPr>
              <a:buFontTx/>
              <a:buNone/>
            </a:pPr>
            <a:r>
              <a:rPr lang="de-DE" dirty="0" smtClean="0">
                <a:solidFill>
                  <a:srgbClr val="2D89CC"/>
                </a:solidFill>
              </a:rPr>
              <a:t>SQL=Structured Query Language</a:t>
            </a:r>
          </a:p>
          <a:p>
            <a:pPr>
              <a:buFontTx/>
              <a:buNone/>
            </a:pPr>
            <a:endParaRPr lang="de-DE" sz="1800" dirty="0" smtClean="0"/>
          </a:p>
          <a:p>
            <a:pPr>
              <a:buFontTx/>
              <a:buNone/>
            </a:pPr>
            <a:endParaRPr lang="de-DE" sz="1800" dirty="0" smtClean="0"/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2068204" y="2469520"/>
            <a:ext cx="2376488" cy="647700"/>
          </a:xfrm>
          <a:prstGeom prst="ellipse">
            <a:avLst/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000" b="1">
                <a:latin typeface="Tahoma" pitchFamily="34" charset="0"/>
              </a:rPr>
              <a:t>DML=DataManipulationLanguage</a:t>
            </a:r>
            <a:endParaRPr lang="de-DE" sz="1000" b="1" baseline="30000">
              <a:latin typeface="Tahoma" pitchFamily="34" charset="0"/>
            </a:endParaRP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4444693" y="2469520"/>
            <a:ext cx="2376487" cy="6477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000" b="1">
                <a:latin typeface="Tahoma" pitchFamily="34" charset="0"/>
              </a:rPr>
              <a:t>DDL=DataDefinitionLanguage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3292168" y="3063642"/>
            <a:ext cx="2376487" cy="6477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e-DE" sz="1000" b="1" dirty="0">
              <a:latin typeface="Tahoma" pitchFamily="34" charset="0"/>
            </a:endParaRPr>
          </a:p>
          <a:p>
            <a:pPr algn="ctr"/>
            <a:r>
              <a:rPr lang="de-DE" sz="1000" b="1" dirty="0">
                <a:latin typeface="Tahoma" pitchFamily="34" charset="0"/>
              </a:rPr>
              <a:t>DCL=</a:t>
            </a:r>
            <a:r>
              <a:rPr lang="de-DE" sz="1000" b="1" dirty="0" err="1">
                <a:latin typeface="Tahoma" pitchFamily="34" charset="0"/>
              </a:rPr>
              <a:t>DataControlLanguage</a:t>
            </a:r>
            <a:endParaRPr lang="de-DE" sz="1000" b="1" dirty="0">
              <a:latin typeface="Tahoma" pitchFamily="34" charset="0"/>
            </a:endParaRP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1923742" y="2037324"/>
            <a:ext cx="5040312" cy="183594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>
            <a:off x="3763655" y="4057814"/>
            <a:ext cx="1655763" cy="355997"/>
          </a:xfrm>
          <a:prstGeom prst="wedgeEllipseCallout">
            <a:avLst>
              <a:gd name="adj1" fmla="val -13088"/>
              <a:gd name="adj2" fmla="val -12190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de-DE" sz="1000" b="1">
                <a:latin typeface="Tahoma" pitchFamily="34" charset="0"/>
              </a:rPr>
              <a:t>Grant ….</a:t>
            </a:r>
          </a:p>
        </p:txBody>
      </p:sp>
      <p:sp>
        <p:nvSpPr>
          <p:cNvPr id="30729" name="AutoShape 9"/>
          <p:cNvSpPr>
            <a:spLocks noChangeArrowheads="1"/>
          </p:cNvSpPr>
          <p:nvPr/>
        </p:nvSpPr>
        <p:spPr bwMode="auto">
          <a:xfrm>
            <a:off x="6748155" y="3657764"/>
            <a:ext cx="1655763" cy="647700"/>
          </a:xfrm>
          <a:prstGeom prst="wedgeEllipseCallout">
            <a:avLst>
              <a:gd name="adj1" fmla="val -56806"/>
              <a:gd name="adj2" fmla="val -14246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de-DE" sz="1000" b="1">
                <a:latin typeface="Tahoma" pitchFamily="34" charset="0"/>
              </a:rPr>
              <a:t>Create …</a:t>
            </a:r>
          </a:p>
        </p:txBody>
      </p:sp>
      <p:sp>
        <p:nvSpPr>
          <p:cNvPr id="30730" name="AutoShape 10"/>
          <p:cNvSpPr>
            <a:spLocks noChangeArrowheads="1"/>
          </p:cNvSpPr>
          <p:nvPr/>
        </p:nvSpPr>
        <p:spPr bwMode="auto">
          <a:xfrm>
            <a:off x="339417" y="3604186"/>
            <a:ext cx="1655762" cy="647700"/>
          </a:xfrm>
          <a:prstGeom prst="wedgeEllipseCallout">
            <a:avLst>
              <a:gd name="adj1" fmla="val 64958"/>
              <a:gd name="adj2" fmla="val -13419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de-DE" sz="1000" b="1">
                <a:latin typeface="Tahoma" pitchFamily="34" charset="0"/>
              </a:rPr>
              <a:t>Select, Update, Insert, Delete</a:t>
            </a:r>
          </a:p>
        </p:txBody>
      </p:sp>
      <p:sp>
        <p:nvSpPr>
          <p:cNvPr id="15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5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419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1" y="123478"/>
            <a:ext cx="8225516" cy="620092"/>
          </a:xfrm>
        </p:spPr>
        <p:txBody>
          <a:bodyPr/>
          <a:lstStyle/>
          <a:p>
            <a:r>
              <a:rPr lang="de-DE" dirty="0" smtClean="0"/>
              <a:t>SQL </a:t>
            </a:r>
            <a:r>
              <a:rPr lang="de-DE" dirty="0" err="1" smtClean="0"/>
              <a:t>as</a:t>
            </a:r>
            <a:r>
              <a:rPr lang="de-DE" dirty="0" smtClean="0"/>
              <a:t> Standard Query Language</a:t>
            </a:r>
            <a:endParaRPr lang="de-DE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6575" y="987426"/>
            <a:ext cx="8210550" cy="3798888"/>
          </a:xfrm>
        </p:spPr>
        <p:txBody>
          <a:bodyPr>
            <a:normAutofit/>
          </a:bodyPr>
          <a:lstStyle/>
          <a:p>
            <a:r>
              <a:rPr lang="de-DE" sz="2400" dirty="0" err="1" smtClean="0"/>
              <a:t>Standardized</a:t>
            </a:r>
            <a:r>
              <a:rPr lang="de-DE" sz="2400" dirty="0" smtClean="0"/>
              <a:t> (ISO)</a:t>
            </a:r>
            <a:endParaRPr lang="de-DE" sz="2400" dirty="0" smtClean="0"/>
          </a:p>
          <a:p>
            <a:r>
              <a:rPr lang="de-DE" sz="2400" dirty="0" smtClean="0"/>
              <a:t>Database Systems </a:t>
            </a:r>
            <a:r>
              <a:rPr lang="de-DE" sz="2400" dirty="0" err="1" smtClean="0"/>
              <a:t>comply</a:t>
            </a:r>
            <a:r>
              <a:rPr lang="de-DE" sz="2400" dirty="0" smtClean="0"/>
              <a:t> (at least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some</a:t>
            </a:r>
            <a:r>
              <a:rPr lang="de-DE" sz="2400" dirty="0" smtClean="0"/>
              <a:t> </a:t>
            </a:r>
            <a:r>
              <a:rPr lang="de-DE" sz="2400" dirty="0" err="1" smtClean="0"/>
              <a:t>extent</a:t>
            </a:r>
            <a:r>
              <a:rPr lang="de-DE" sz="2400" dirty="0" smtClean="0"/>
              <a:t>) </a:t>
            </a:r>
            <a:r>
              <a:rPr lang="de-DE" sz="2400" dirty="0" err="1" smtClean="0"/>
              <a:t>with</a:t>
            </a:r>
            <a:r>
              <a:rPr lang="de-DE" sz="2400" dirty="0" smtClean="0"/>
              <a:t> the </a:t>
            </a:r>
            <a:r>
              <a:rPr lang="de-DE" sz="2400" dirty="0" err="1" smtClean="0"/>
              <a:t>standard</a:t>
            </a:r>
            <a:r>
              <a:rPr lang="de-DE" sz="2400" dirty="0" smtClean="0"/>
              <a:t>.</a:t>
            </a:r>
            <a:endParaRPr lang="de-DE" sz="2400" dirty="0" smtClean="0"/>
          </a:p>
          <a:p>
            <a:r>
              <a:rPr lang="de-DE" sz="2400" dirty="0" smtClean="0"/>
              <a:t>DML and DDL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more</a:t>
            </a:r>
            <a:r>
              <a:rPr lang="de-DE" sz="2400" dirty="0" smtClean="0"/>
              <a:t>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less</a:t>
            </a:r>
            <a:r>
              <a:rPr lang="de-DE" sz="2400" dirty="0" smtClean="0"/>
              <a:t> </a:t>
            </a:r>
            <a:r>
              <a:rPr lang="de-DE" sz="2400" dirty="0" err="1" smtClean="0"/>
              <a:t>standard</a:t>
            </a:r>
            <a:r>
              <a:rPr lang="de-DE" sz="2400" dirty="0" smtClean="0"/>
              <a:t> in DBS. </a:t>
            </a:r>
            <a:endParaRPr lang="de-DE" sz="2400" dirty="0" smtClean="0"/>
          </a:p>
          <a:p>
            <a:r>
              <a:rPr lang="de-DE" sz="2400" dirty="0" err="1" smtClean="0"/>
              <a:t>Differences</a:t>
            </a:r>
            <a:r>
              <a:rPr lang="de-DE" sz="2400" dirty="0" smtClean="0"/>
              <a:t> in SQL </a:t>
            </a:r>
            <a:r>
              <a:rPr lang="de-DE" sz="2400" dirty="0" err="1" smtClean="0"/>
              <a:t>depending</a:t>
            </a:r>
            <a:r>
              <a:rPr lang="de-DE" sz="2400" dirty="0" smtClean="0"/>
              <a:t> on DBS</a:t>
            </a:r>
            <a:endParaRPr lang="de-DE" sz="2400" dirty="0" smtClean="0"/>
          </a:p>
          <a:p>
            <a:pPr marL="342900" indent="-342900">
              <a:buFont typeface="Arial" charset="0"/>
              <a:buChar char="•"/>
            </a:pPr>
            <a:r>
              <a:rPr lang="de-DE" sz="2400" dirty="0" err="1" smtClean="0"/>
              <a:t>Column</a:t>
            </a:r>
            <a:r>
              <a:rPr lang="de-DE" sz="2400" dirty="0" smtClean="0"/>
              <a:t> </a:t>
            </a:r>
            <a:r>
              <a:rPr lang="de-DE" sz="2400" dirty="0" err="1" smtClean="0"/>
              <a:t>functions</a:t>
            </a:r>
            <a:r>
              <a:rPr lang="de-DE" sz="2400" dirty="0" smtClean="0"/>
              <a:t> and DCL</a:t>
            </a:r>
            <a:r>
              <a:rPr lang="de-DE" sz="24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de-DE" sz="2400" dirty="0" err="1" smtClean="0"/>
              <a:t>Procedures</a:t>
            </a:r>
            <a:endParaRPr lang="de-DE" sz="2400" dirty="0" smtClean="0"/>
          </a:p>
        </p:txBody>
      </p:sp>
      <p:sp>
        <p:nvSpPr>
          <p:cNvPr id="9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6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17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Simple </a:t>
            </a:r>
            <a:r>
              <a:rPr lang="de-DE" dirty="0" smtClean="0"/>
              <a:t>Select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DE" dirty="0" smtClean="0"/>
              <a:t>SELECT </a:t>
            </a:r>
            <a:r>
              <a:rPr lang="de-DE" dirty="0" smtClean="0"/>
              <a:t>[&lt;</a:t>
            </a:r>
            <a:r>
              <a:rPr lang="de-DE" dirty="0" err="1" smtClean="0"/>
              <a:t>columns</a:t>
            </a:r>
            <a:r>
              <a:rPr lang="de-DE" dirty="0" smtClean="0"/>
              <a:t>&gt;, </a:t>
            </a:r>
            <a:r>
              <a:rPr lang="de-DE" dirty="0" smtClean="0"/>
              <a:t>*]</a:t>
            </a:r>
          </a:p>
          <a:p>
            <a:pPr>
              <a:buFontTx/>
              <a:buNone/>
            </a:pPr>
            <a:r>
              <a:rPr lang="de-DE" dirty="0" smtClean="0"/>
              <a:t>FROM &lt;</a:t>
            </a:r>
            <a:r>
              <a:rPr lang="de-DE" dirty="0" err="1" smtClean="0"/>
              <a:t>table</a:t>
            </a:r>
            <a:r>
              <a:rPr lang="de-DE" dirty="0" smtClean="0"/>
              <a:t>(s)&gt;</a:t>
            </a:r>
            <a:endParaRPr lang="de-DE" dirty="0" smtClean="0"/>
          </a:p>
          <a:p>
            <a:pPr>
              <a:buFontTx/>
              <a:buNone/>
            </a:pPr>
            <a:r>
              <a:rPr lang="de-DE" dirty="0" smtClean="0"/>
              <a:t>WHERE </a:t>
            </a:r>
            <a:r>
              <a:rPr lang="de-DE" dirty="0" smtClean="0"/>
              <a:t>&lt;</a:t>
            </a:r>
            <a:r>
              <a:rPr lang="de-DE" dirty="0" smtClean="0"/>
              <a:t>Boolean </a:t>
            </a:r>
            <a:r>
              <a:rPr lang="de-DE" dirty="0" err="1" smtClean="0"/>
              <a:t>expression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columns</a:t>
            </a:r>
            <a:r>
              <a:rPr lang="de-DE" dirty="0" smtClean="0"/>
              <a:t>&gt;</a:t>
            </a:r>
            <a:endParaRPr lang="de-DE" dirty="0" smtClean="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73115" y="2619495"/>
            <a:ext cx="7843838" cy="163121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000" dirty="0">
                <a:latin typeface="Courier New" pitchFamily="49" charset="0"/>
              </a:rPr>
              <a:t>SELECT *</a:t>
            </a:r>
          </a:p>
          <a:p>
            <a:r>
              <a:rPr lang="de-DE" sz="2000" dirty="0">
                <a:latin typeface="Courier New" pitchFamily="49" charset="0"/>
              </a:rPr>
              <a:t>FROM LEHRER;</a:t>
            </a:r>
          </a:p>
          <a:p>
            <a:r>
              <a:rPr lang="de-DE" sz="2000" dirty="0">
                <a:latin typeface="Courier New" pitchFamily="49" charset="0"/>
              </a:rPr>
              <a:t>SELECT NACHNAME </a:t>
            </a:r>
          </a:p>
          <a:p>
            <a:r>
              <a:rPr lang="de-DE" sz="2000" dirty="0">
                <a:latin typeface="Courier New" pitchFamily="49" charset="0"/>
              </a:rPr>
              <a:t>FROM  LEHRER</a:t>
            </a:r>
          </a:p>
          <a:p>
            <a:r>
              <a:rPr lang="de-DE" sz="2000" dirty="0">
                <a:latin typeface="Courier New" pitchFamily="49" charset="0"/>
              </a:rPr>
              <a:t>WHERE SCHULEINTRITT&gt;“1997-11-01“;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39750" y="4277347"/>
            <a:ext cx="7764463" cy="36933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Tahoma" pitchFamily="34" charset="0"/>
              </a:rPr>
              <a:t>Type </a:t>
            </a:r>
            <a:r>
              <a:rPr lang="de-DE" dirty="0" err="1" smtClean="0">
                <a:latin typeface="Tahoma" pitchFamily="34" charset="0"/>
              </a:rPr>
              <a:t>dependent</a:t>
            </a:r>
            <a:r>
              <a:rPr lang="de-DE" dirty="0" smtClean="0">
                <a:latin typeface="Tahoma" pitchFamily="34" charset="0"/>
              </a:rPr>
              <a:t> </a:t>
            </a:r>
            <a:r>
              <a:rPr lang="de-DE" dirty="0" err="1" smtClean="0">
                <a:latin typeface="Tahoma" pitchFamily="34" charset="0"/>
              </a:rPr>
              <a:t>predicates</a:t>
            </a:r>
            <a:r>
              <a:rPr lang="de-DE" dirty="0" smtClean="0">
                <a:latin typeface="Tahoma" pitchFamily="34" charset="0"/>
              </a:rPr>
              <a:t> in WHERE </a:t>
            </a:r>
            <a:r>
              <a:rPr lang="de-DE" dirty="0" err="1" smtClean="0">
                <a:latin typeface="Tahoma" pitchFamily="34" charset="0"/>
              </a:rPr>
              <a:t>clause</a:t>
            </a:r>
            <a:endParaRPr lang="de-DE" sz="1800" dirty="0">
              <a:latin typeface="Tahoma" pitchFamily="34" charset="0"/>
            </a:endParaRPr>
          </a:p>
        </p:txBody>
      </p:sp>
      <p:sp>
        <p:nvSpPr>
          <p:cNvPr id="13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7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12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174262"/>
            <a:ext cx="5540648" cy="2497917"/>
          </a:xfrm>
          <a:prstGeom prst="rect">
            <a:avLst/>
          </a:prstGeom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I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699792" y="4902608"/>
            <a:ext cx="3744416" cy="138499"/>
          </a:xfrm>
        </p:spPr>
        <p:txBody>
          <a:bodyPr/>
          <a:lstStyle/>
          <a:p>
            <a:pPr lvl="0">
              <a:defRPr/>
            </a:pPr>
            <a:r>
              <a:rPr lang="de-DE" smtClean="0">
                <a:solidFill>
                  <a:prstClr val="white"/>
                </a:solidFill>
              </a:rPr>
              <a:t>Prof. Dr. Markus Grüne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545736" y="4887219"/>
            <a:ext cx="141064" cy="153888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A0BF4D-7272-42E0-A478-93C446E7A03B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822" name="AutoShape 6"/>
          <p:cNvSpPr>
            <a:spLocks/>
          </p:cNvSpPr>
          <p:nvPr/>
        </p:nvSpPr>
        <p:spPr bwMode="auto">
          <a:xfrm>
            <a:off x="3043297" y="1074382"/>
            <a:ext cx="144463" cy="917972"/>
          </a:xfrm>
          <a:prstGeom prst="rightBrace">
            <a:avLst>
              <a:gd name="adj1" fmla="val 70604"/>
              <a:gd name="adj2" fmla="val 50000"/>
            </a:avLst>
          </a:prstGeom>
          <a:ln w="28575"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de-DE"/>
          </a:p>
        </p:txBody>
      </p:sp>
      <p:sp>
        <p:nvSpPr>
          <p:cNvPr id="34824" name="AutoShape 8"/>
          <p:cNvSpPr>
            <a:spLocks/>
          </p:cNvSpPr>
          <p:nvPr/>
        </p:nvSpPr>
        <p:spPr bwMode="auto">
          <a:xfrm rot="-5400000">
            <a:off x="5972273" y="-707199"/>
            <a:ext cx="175992" cy="5512470"/>
          </a:xfrm>
          <a:prstGeom prst="rightBrace">
            <a:avLst>
              <a:gd name="adj1" fmla="val 249492"/>
              <a:gd name="adj2" fmla="val 50000"/>
            </a:avLst>
          </a:prstGeom>
          <a:ln w="28575"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de-DE">
              <a:latin typeface="+mn-lt"/>
            </a:endParaRP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4283968" y="1055341"/>
            <a:ext cx="280831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200" b="1" dirty="0" smtClean="0">
                <a:latin typeface="Tahoma" pitchFamily="34" charset="0"/>
              </a:rPr>
              <a:t>All </a:t>
            </a:r>
            <a:r>
              <a:rPr lang="de-DE" sz="1200" b="1" dirty="0" err="1" smtClean="0">
                <a:latin typeface="Tahoma" pitchFamily="34" charset="0"/>
              </a:rPr>
              <a:t>columns</a:t>
            </a:r>
            <a:r>
              <a:rPr lang="de-DE" sz="1200" b="1" dirty="0" smtClean="0">
                <a:latin typeface="Tahoma" pitchFamily="34" charset="0"/>
              </a:rPr>
              <a:t> will </a:t>
            </a:r>
            <a:r>
              <a:rPr lang="de-DE" sz="1200" b="1" dirty="0" err="1" smtClean="0">
                <a:latin typeface="Tahoma" pitchFamily="34" charset="0"/>
              </a:rPr>
              <a:t>be</a:t>
            </a:r>
            <a:r>
              <a:rPr lang="de-DE" sz="1200" b="1" dirty="0" smtClean="0">
                <a:latin typeface="Tahoma" pitchFamily="34" charset="0"/>
              </a:rPr>
              <a:t> </a:t>
            </a:r>
            <a:r>
              <a:rPr lang="de-DE" sz="1200" b="1" dirty="0" err="1" smtClean="0">
                <a:latin typeface="Tahoma" pitchFamily="34" charset="0"/>
              </a:rPr>
              <a:t>selected</a:t>
            </a:r>
            <a:endParaRPr lang="de-DE" sz="1200" b="1" dirty="0">
              <a:latin typeface="Tahoma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/>
          <a:srcRect l="2635"/>
          <a:stretch/>
        </p:blipFill>
        <p:spPr>
          <a:xfrm>
            <a:off x="4333762" y="1424997"/>
            <a:ext cx="2227141" cy="263184"/>
          </a:xfrm>
          <a:prstGeom prst="rect">
            <a:avLst/>
          </a:prstGeom>
        </p:spPr>
      </p:pic>
      <p:sp>
        <p:nvSpPr>
          <p:cNvPr id="20" name="AutoShape 6"/>
          <p:cNvSpPr>
            <a:spLocks noChangeArrowheads="1"/>
          </p:cNvSpPr>
          <p:nvPr/>
        </p:nvSpPr>
        <p:spPr bwMode="auto">
          <a:xfrm rot="16200000">
            <a:off x="3533280" y="1313575"/>
            <a:ext cx="215504" cy="431800"/>
          </a:xfrm>
          <a:prstGeom prst="down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5926125" y="1621980"/>
            <a:ext cx="287338" cy="323850"/>
          </a:xfrm>
          <a:prstGeom prst="down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1005576"/>
            <a:ext cx="2390775" cy="1042988"/>
          </a:xfrm>
          <a:prstGeom prst="rect">
            <a:avLst/>
          </a:prstGeom>
        </p:spPr>
      </p:pic>
      <p:sp>
        <p:nvSpPr>
          <p:cNvPr id="13" name="Datumsplatzhalter 3"/>
          <p:cNvSpPr txBox="1">
            <a:spLocks/>
          </p:cNvSpPr>
          <p:nvPr/>
        </p:nvSpPr>
        <p:spPr>
          <a:xfrm>
            <a:off x="1404048" y="4959833"/>
            <a:ext cx="519373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 smtClean="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>
                <a:cs typeface="Arial" pitchFamily="34" charset="0"/>
              </a:rPr>
              <a:t>14.03.2018</a:t>
            </a:r>
            <a:endParaRPr lang="de-DE" dirty="0">
              <a:cs typeface="Arial" pitchFamily="34" charset="0"/>
            </a:endParaRPr>
          </a:p>
        </p:txBody>
      </p:sp>
      <p:sp>
        <p:nvSpPr>
          <p:cNvPr id="14" name="Fußzeilenplatzhalter 4"/>
          <p:cNvSpPr txBox="1">
            <a:spLocks/>
          </p:cNvSpPr>
          <p:nvPr/>
        </p:nvSpPr>
        <p:spPr>
          <a:xfrm>
            <a:off x="5436096" y="4959833"/>
            <a:ext cx="1800000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ctr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Prof. Dr. Markus Grüne</a:t>
            </a:r>
            <a:endParaRPr lang="de-DE"/>
          </a:p>
        </p:txBody>
      </p:sp>
      <p:sp>
        <p:nvSpPr>
          <p:cNvPr id="15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8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2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II</a:t>
            </a:r>
          </a:p>
        </p:txBody>
      </p:sp>
      <p:sp>
        <p:nvSpPr>
          <p:cNvPr id="35845" name="AutoShape 5"/>
          <p:cNvSpPr>
            <a:spLocks/>
          </p:cNvSpPr>
          <p:nvPr/>
        </p:nvSpPr>
        <p:spPr bwMode="auto">
          <a:xfrm rot="-5400000">
            <a:off x="5886860" y="805038"/>
            <a:ext cx="178594" cy="2808314"/>
          </a:xfrm>
          <a:prstGeom prst="rightBrace">
            <a:avLst>
              <a:gd name="adj1" fmla="val 129444"/>
              <a:gd name="adj2" fmla="val 50000"/>
            </a:avLst>
          </a:prstGeom>
          <a:ln w="28575"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de-DE">
              <a:latin typeface="+mn-lt"/>
            </a:endParaRP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5834236" y="1768954"/>
            <a:ext cx="287338" cy="323850"/>
          </a:xfrm>
          <a:prstGeom prst="down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4283968" y="1168669"/>
            <a:ext cx="39604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200" b="1" dirty="0" err="1" smtClean="0">
                <a:latin typeface="Tahoma" pitchFamily="34" charset="0"/>
              </a:rPr>
              <a:t>Only</a:t>
            </a:r>
            <a:r>
              <a:rPr lang="de-DE" sz="1200" b="1" dirty="0" smtClean="0">
                <a:latin typeface="Tahoma" pitchFamily="34" charset="0"/>
              </a:rPr>
              <a:t> 2 Columns</a:t>
            </a:r>
            <a:endParaRPr lang="de-DE" sz="1200" b="1" dirty="0">
              <a:latin typeface="Tahoma" pitchFamily="34" charset="0"/>
            </a:endParaRP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2858319" y="1485493"/>
            <a:ext cx="557670" cy="79529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V="1">
            <a:off x="2858319" y="1653595"/>
            <a:ext cx="557670" cy="52529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2325587"/>
            <a:ext cx="2867025" cy="222170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860" y="1536450"/>
            <a:ext cx="3361161" cy="16967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44" y="1005576"/>
            <a:ext cx="2390775" cy="1042988"/>
          </a:xfrm>
          <a:prstGeom prst="rect">
            <a:avLst/>
          </a:prstGeom>
        </p:spPr>
      </p:pic>
      <p:sp>
        <p:nvSpPr>
          <p:cNvPr id="19" name="AutoShape 6"/>
          <p:cNvSpPr>
            <a:spLocks noChangeArrowheads="1"/>
          </p:cNvSpPr>
          <p:nvPr/>
        </p:nvSpPr>
        <p:spPr bwMode="auto">
          <a:xfrm rot="16200000">
            <a:off x="3672284" y="1377345"/>
            <a:ext cx="215504" cy="431800"/>
          </a:xfrm>
          <a:prstGeom prst="downArrow">
            <a:avLst>
              <a:gd name="adj1" fmla="val 50000"/>
              <a:gd name="adj2" fmla="val 37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4" name="Datumsplatzhalter 3"/>
          <p:cNvSpPr txBox="1">
            <a:spLocks/>
          </p:cNvSpPr>
          <p:nvPr/>
        </p:nvSpPr>
        <p:spPr>
          <a:xfrm>
            <a:off x="1404048" y="4959833"/>
            <a:ext cx="519373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 smtClean="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>
                <a:cs typeface="Arial" pitchFamily="34" charset="0"/>
              </a:rPr>
              <a:t>14.03.2018</a:t>
            </a:r>
            <a:endParaRPr lang="de-DE" dirty="0">
              <a:cs typeface="Arial" pitchFamily="34" charset="0"/>
            </a:endParaRP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436096" y="4959833"/>
            <a:ext cx="1800000" cy="138499"/>
          </a:xfrm>
        </p:spPr>
        <p:txBody>
          <a:bodyPr/>
          <a:lstStyle/>
          <a:p>
            <a:r>
              <a:rPr lang="de-DE" smtClean="0"/>
              <a:t>Prof. Dr. Markus Grüne</a:t>
            </a:r>
            <a:endParaRPr lang="de-DE"/>
          </a:p>
        </p:txBody>
      </p:sp>
      <p:sp>
        <p:nvSpPr>
          <p:cNvPr id="16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A0BF4D-7272-42E0-A478-93C446E7A03B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70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FH_BLAU" val="7527onpG"/>
  <p:tag name="ARTICULATE_DESIGN_ID_FH_BLAU - MEHR PLATZ" val="EspjTsuX"/>
  <p:tag name="ARTICULATE_SLIDE_COUNT" val="2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H_blau">
  <a:themeElements>
    <a:clrScheme name="FH_FB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4D52A"/>
      </a:accent1>
      <a:accent2>
        <a:srgbClr val="F3F7D5"/>
      </a:accent2>
      <a:accent3>
        <a:srgbClr val="FFFFFF"/>
      </a:accent3>
      <a:accent4>
        <a:srgbClr val="EAF0B4"/>
      </a:accent4>
      <a:accent5>
        <a:srgbClr val="DEE89A"/>
      </a:accent5>
      <a:accent6>
        <a:srgbClr val="E6EFB8"/>
      </a:accent6>
      <a:hlink>
        <a:srgbClr val="808080"/>
      </a:hlink>
      <a:folHlink>
        <a:srgbClr val="C8C8C8"/>
      </a:folHlink>
    </a:clrScheme>
    <a:fontScheme name="F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chemeClr val="accent1"/>
          </a:solidFill>
          <a:round/>
          <a:headEnd/>
          <a:tailEnd/>
        </a:ln>
      </a:spPr>
      <a:bodyPr/>
      <a:lstStyle>
        <a:defPPr>
          <a:defRPr>
            <a:latin typeface="Arial" pitchFamily="34" charset="0"/>
            <a:cs typeface="Arial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H_blau - mehr Platz">
  <a:themeElements>
    <a:clrScheme name="FH_FB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4D52A"/>
      </a:accent1>
      <a:accent2>
        <a:srgbClr val="F3F7D5"/>
      </a:accent2>
      <a:accent3>
        <a:srgbClr val="FFFFFF"/>
      </a:accent3>
      <a:accent4>
        <a:srgbClr val="EAF0B4"/>
      </a:accent4>
      <a:accent5>
        <a:srgbClr val="DEE89A"/>
      </a:accent5>
      <a:accent6>
        <a:srgbClr val="E6EFB8"/>
      </a:accent6>
      <a:hlink>
        <a:srgbClr val="808080"/>
      </a:hlink>
      <a:folHlink>
        <a:srgbClr val="C8C8C8"/>
      </a:folHlink>
    </a:clrScheme>
    <a:fontScheme name="F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chemeClr val="accent1"/>
          </a:solidFill>
          <a:round/>
          <a:headEnd/>
          <a:tailEnd/>
        </a:ln>
      </a:spPr>
      <a:bodyPr/>
      <a:lstStyle>
        <a:defPPr>
          <a:defRPr>
            <a:latin typeface="Arial" pitchFamily="34" charset="0"/>
            <a:cs typeface="Arial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FH blau 15%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1C1"/>
      </a:accent1>
      <a:accent2>
        <a:srgbClr val="D9EAF7"/>
      </a:accent2>
      <a:accent3>
        <a:srgbClr val="FFFFFF"/>
      </a:accent3>
      <a:accent4>
        <a:srgbClr val="000000"/>
      </a:accent4>
      <a:accent5>
        <a:srgbClr val="AAC1DD"/>
      </a:accent5>
      <a:accent6>
        <a:srgbClr val="CDE4F5"/>
      </a:accent6>
      <a:hlink>
        <a:srgbClr val="4DC4FF"/>
      </a:hlink>
      <a:folHlink>
        <a:srgbClr val="C8C8C8"/>
      </a:folHlink>
    </a:clrScheme>
    <a:fontScheme name="F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FH blau 15%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1C1"/>
      </a:accent1>
      <a:accent2>
        <a:srgbClr val="D9EAF7"/>
      </a:accent2>
      <a:accent3>
        <a:srgbClr val="FFFFFF"/>
      </a:accent3>
      <a:accent4>
        <a:srgbClr val="000000"/>
      </a:accent4>
      <a:accent5>
        <a:srgbClr val="AAC1DD"/>
      </a:accent5>
      <a:accent6>
        <a:srgbClr val="CDE4F5"/>
      </a:accent6>
      <a:hlink>
        <a:srgbClr val="4DC4FF"/>
      </a:hlink>
      <a:folHlink>
        <a:srgbClr val="C8C8C8"/>
      </a:folHlink>
    </a:clrScheme>
    <a:fontScheme name="F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Microsoft Office PowerPoint</Application>
  <PresentationFormat>Bildschirmpräsentation (16:9)</PresentationFormat>
  <Paragraphs>173</Paragraphs>
  <Slides>19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Tahoma</vt:lpstr>
      <vt:lpstr>Times New Roman</vt:lpstr>
      <vt:lpstr>Wingdings</vt:lpstr>
      <vt:lpstr>FH_blau</vt:lpstr>
      <vt:lpstr>FH_blau - mehr Platz</vt:lpstr>
      <vt:lpstr>Database Management</vt:lpstr>
      <vt:lpstr>Contents</vt:lpstr>
      <vt:lpstr>Example Table Lehrer</vt:lpstr>
      <vt:lpstr>Example Schüler</vt:lpstr>
      <vt:lpstr>SQL – sub sections</vt:lpstr>
      <vt:lpstr>SQL as Standard Query Language</vt:lpstr>
      <vt:lpstr>Simple Select</vt:lpstr>
      <vt:lpstr>Beispiel I</vt:lpstr>
      <vt:lpstr>Beispiel II</vt:lpstr>
      <vt:lpstr>Beispiel III</vt:lpstr>
      <vt:lpstr>Sorting</vt:lpstr>
      <vt:lpstr>Column Functions</vt:lpstr>
      <vt:lpstr>Column Functions (MySQL)</vt:lpstr>
      <vt:lpstr>Examples</vt:lpstr>
      <vt:lpstr>Conditions</vt:lpstr>
      <vt:lpstr>Examples</vt:lpstr>
      <vt:lpstr>NULL</vt:lpstr>
      <vt:lpstr>Set operations</vt:lpstr>
      <vt:lpstr>Renaming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und Relationenalgebra</dc:title>
  <dc:creator>Prof. Dr. Markus Grüne</dc:creator>
  <cp:lastModifiedBy>Markus Grüne</cp:lastModifiedBy>
  <cp:revision>212</cp:revision>
  <dcterms:created xsi:type="dcterms:W3CDTF">2013-05-28T07:58:57Z</dcterms:created>
  <dcterms:modified xsi:type="dcterms:W3CDTF">2021-05-09T15:06:23Z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035F4971-2557-4A78-B694-217C93D635DC</vt:lpwstr>
  </property>
  <property fmtid="{D5CDD505-2E9C-101B-9397-08002B2CF9AE}" pid="3" name="ArticulatePath">
    <vt:lpwstr>FRA-UAS-PP_Fb3_16_zu_9_150701</vt:lpwstr>
  </property>
</Properties>
</file>