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9"/>
  </p:notesMasterIdLst>
  <p:sldIdLst>
    <p:sldId id="256" r:id="rId3"/>
    <p:sldId id="364" r:id="rId4"/>
    <p:sldId id="263" r:id="rId5"/>
    <p:sldId id="264" r:id="rId6"/>
    <p:sldId id="457" r:id="rId7"/>
    <p:sldId id="262" r:id="rId8"/>
    <p:sldId id="265" r:id="rId9"/>
    <p:sldId id="258" r:id="rId10"/>
    <p:sldId id="459" r:id="rId11"/>
    <p:sldId id="460" r:id="rId12"/>
    <p:sldId id="461" r:id="rId13"/>
    <p:sldId id="259" r:id="rId14"/>
    <p:sldId id="458" r:id="rId15"/>
    <p:sldId id="428" r:id="rId16"/>
    <p:sldId id="447" r:id="rId17"/>
    <p:sldId id="448" r:id="rId18"/>
    <p:sldId id="455" r:id="rId19"/>
    <p:sldId id="449" r:id="rId20"/>
    <p:sldId id="450" r:id="rId21"/>
    <p:sldId id="453" r:id="rId22"/>
    <p:sldId id="451" r:id="rId23"/>
    <p:sldId id="280" r:id="rId24"/>
    <p:sldId id="452" r:id="rId25"/>
    <p:sldId id="454" r:id="rId26"/>
    <p:sldId id="456" r:id="rId27"/>
    <p:sldId id="391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89CC"/>
    <a:srgbClr val="AECAE2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3" autoAdjust="0"/>
    <p:restoredTop sz="94660"/>
  </p:normalViewPr>
  <p:slideViewPr>
    <p:cSldViewPr snapToGrid="0">
      <p:cViewPr varScale="1">
        <p:scale>
          <a:sx n="98" d="100"/>
          <a:sy n="98" d="100"/>
        </p:scale>
        <p:origin x="69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ECC343-84CB-491A-A089-1DF01073BE6A}" type="datetimeFigureOut">
              <a:rPr lang="de-DE" smtClean="0"/>
              <a:t>25.05.2023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35C5E-1741-4E23-9E0C-C977D5870E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0965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StudiumPlus | Vorlesung "Datenmodellierung &amp; Datenmanagement"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2019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CAA913-5592-418E-A299-E11897198F9A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8251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8C409B-49A8-44A1-BE00-521C9B5E3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87AC179-45FD-41D5-81AA-BCA89E9187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B05918-641E-441B-900E-731C21BD7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3CCCB-9A12-4FB1-A9E0-DC70B87A1204}" type="datetime1">
              <a:rPr lang="de-DE" smtClean="0"/>
              <a:t>25.05.2023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95A1E1-58D5-4A5C-BB7E-7C925F80C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Markus Grüne - Datenmanagement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92E4CE-EE0E-4731-A384-157C9E193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D5DE-7615-4829-AE74-51E80C2608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955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E8E754-164E-44B6-B3DE-608E011C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6B6D6A5-DA67-474F-AFAF-9F2C4F5E9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A90B37-0865-49A7-8D53-C26AFF367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B64D-F91B-43AC-8A32-42B51FBF78F0}" type="datetime1">
              <a:rPr lang="de-DE" smtClean="0"/>
              <a:t>25.05.2023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2F796E-6674-43EF-834E-276CE1BC2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Markus Grüne - Datenmanagement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A066A6-1B81-4762-B901-EDB33F07C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D5DE-7615-4829-AE74-51E80C2608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00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3515EB6-439D-4448-9471-BD7518B05A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9535ED9-94DA-4F65-B7F7-E290DC7FF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2C9656-DD57-4B1C-9166-E285DA80C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B896-45FB-4664-8D2D-907F558D2761}" type="datetime1">
              <a:rPr lang="de-DE" smtClean="0"/>
              <a:t>25.05.2023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E69D9F-E661-46E1-9609-201E6C3A4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Markus Grüne - Datenmanagement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7B4B3B-1BCA-44E5-B55F-F573A8A6D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D5DE-7615-4829-AE74-51E80C2608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100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2119" y="1316567"/>
            <a:ext cx="12177183" cy="5541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1" name="Rechteck 1"/>
          <p:cNvSpPr>
            <a:spLocks noChangeArrowheads="1"/>
          </p:cNvSpPr>
          <p:nvPr userDrawn="1"/>
        </p:nvSpPr>
        <p:spPr bwMode="auto">
          <a:xfrm flipH="1">
            <a:off x="0" y="1316566"/>
            <a:ext cx="12216000" cy="5561545"/>
          </a:xfrm>
          <a:prstGeom prst="corner">
            <a:avLst>
              <a:gd name="adj1" fmla="val 5399"/>
              <a:gd name="adj2" fmla="val 5466"/>
            </a:avLst>
          </a:pr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08421" y="1412777"/>
            <a:ext cx="10763912" cy="643241"/>
          </a:xfrm>
        </p:spPr>
        <p:txBody>
          <a:bodyPr wrap="square">
            <a:noAutofit/>
          </a:bodyPr>
          <a:lstStyle>
            <a:lvl1pPr>
              <a:defRPr sz="4267" b="0">
                <a:solidFill>
                  <a:srgbClr val="2D89CC"/>
                </a:solidFill>
                <a:latin typeface="+mj-lt"/>
                <a:cs typeface="Calibri" pitchFamily="34" charset="0"/>
              </a:defRPr>
            </a:lvl1pPr>
          </a:lstStyle>
          <a:p>
            <a:r>
              <a:rPr lang="de-DE" noProof="0" dirty="0"/>
              <a:t>Titelmasterformat durch Klicken bearbeiten</a:t>
            </a:r>
          </a:p>
        </p:txBody>
      </p:sp>
      <p:sp>
        <p:nvSpPr>
          <p:cNvPr id="10" name="Textplatzhalter 2"/>
          <p:cNvSpPr>
            <a:spLocks noGrp="1"/>
          </p:cNvSpPr>
          <p:nvPr>
            <p:ph type="body" idx="1"/>
          </p:nvPr>
        </p:nvSpPr>
        <p:spPr>
          <a:xfrm>
            <a:off x="720002" y="2060849"/>
            <a:ext cx="10752333" cy="328295"/>
          </a:xfrm>
        </p:spPr>
        <p:txBody>
          <a:bodyPr wrap="square" anchor="t" anchorCtr="0">
            <a:spAutoFit/>
          </a:bodyPr>
          <a:lstStyle>
            <a:lvl1pPr marL="0" indent="0">
              <a:buNone/>
              <a:defRPr sz="2133" b="1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6301317" y="6135527"/>
            <a:ext cx="5171016" cy="246223"/>
          </a:xfrm>
        </p:spPr>
        <p:txBody>
          <a:bodyPr wrap="square" anchor="b" anchorCtr="0">
            <a:spAutoFit/>
          </a:bodyPr>
          <a:lstStyle>
            <a:lvl1pPr algn="r">
              <a:defRPr sz="1600">
                <a:latin typeface="+mj-lt"/>
              </a:defRPr>
            </a:lvl1pPr>
            <a:lvl2pPr>
              <a:defRPr sz="2133">
                <a:latin typeface="+mj-lt"/>
              </a:defRPr>
            </a:lvl2pPr>
            <a:lvl3pPr>
              <a:defRPr sz="2133">
                <a:latin typeface="+mj-lt"/>
              </a:defRPr>
            </a:lvl3pPr>
            <a:lvl4pPr>
              <a:defRPr sz="2133">
                <a:latin typeface="+mj-lt"/>
              </a:defRPr>
            </a:lvl4pPr>
            <a:lvl5pPr>
              <a:defRPr sz="2133">
                <a:latin typeface="+mj-lt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6" hasCustomPrompt="1"/>
          </p:nvPr>
        </p:nvSpPr>
        <p:spPr>
          <a:xfrm>
            <a:off x="715434" y="5517233"/>
            <a:ext cx="5285317" cy="864519"/>
          </a:xfrm>
        </p:spPr>
        <p:txBody>
          <a:bodyPr wrap="none" anchor="b" anchorCtr="0"/>
          <a:lstStyle>
            <a:lvl1pPr>
              <a:defRPr sz="1400"/>
            </a:lvl1pPr>
          </a:lstStyle>
          <a:p>
            <a:r>
              <a:rPr lang="de-DE" dirty="0"/>
              <a:t>Für Zusatzlogo auf das Bild-Symbol klicken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7B57A94-BAFD-4A5D-8BB6-3EAB82FB2B8C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pPr defTabSz="1219170">
              <a:lnSpc>
                <a:spcPct val="120000"/>
              </a:lnSpc>
            </a:pPr>
            <a:fld id="{785DDFEE-666F-4EDC-99E1-C06E6F67ED29}" type="datetime1">
              <a:rPr lang="de-DE" smtClean="0"/>
              <a:t>25.05.2023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6E987BF6-EC60-44FC-A2F8-71F03E43500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defTabSz="1219170">
              <a:lnSpc>
                <a:spcPct val="120000"/>
              </a:lnSpc>
            </a:pPr>
            <a:r>
              <a:rPr lang="de-DE">
                <a:cs typeface="Calibri" pitchFamily="34" charset="0"/>
              </a:rPr>
              <a:t>Prof. Dr. Markus Grüne - Datenmanagement</a:t>
            </a:r>
            <a:endParaRPr lang="de-DE" dirty="0">
              <a:cs typeface="Calibri" pitchFamily="34" charset="0"/>
            </a:endParaRP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8505BD49-E30D-49CD-840F-6DDCBE80FFC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l" defTabSz="1219170"/>
            <a:fld id="{3733AE7F-6935-469B-B7EA-A7DFC1F0D075}" type="slidenum">
              <a:rPr lang="de-DE" smtClean="0">
                <a:cs typeface="Calibri" pitchFamily="34" charset="0"/>
              </a:rPr>
              <a:pPr algn="l" defTabSz="1219170"/>
              <a:t>‹Nr.›</a:t>
            </a:fld>
            <a:endParaRPr lang="de-DE" dirty="0"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705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D89CC"/>
                </a:solidFill>
                <a:latin typeface="+mj-lt"/>
                <a:cs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cs typeface="Calibri" pitchFamily="34" charset="0"/>
              </a:defRPr>
            </a:lvl1pPr>
            <a:lvl2pPr>
              <a:buClr>
                <a:srgbClr val="2D89CC"/>
              </a:buClr>
              <a:defRPr>
                <a:latin typeface="+mn-lt"/>
                <a:cs typeface="Calibri" pitchFamily="34" charset="0"/>
              </a:defRPr>
            </a:lvl2pPr>
            <a:lvl3pPr>
              <a:buClr>
                <a:srgbClr val="2D89CC"/>
              </a:buClr>
              <a:defRPr sz="2400">
                <a:latin typeface="+mn-lt"/>
                <a:cs typeface="Calibri" pitchFamily="34" charset="0"/>
              </a:defRPr>
            </a:lvl3pPr>
            <a:lvl4pPr marL="1079473" indent="-355591">
              <a:buClr>
                <a:srgbClr val="2D89CC"/>
              </a:buClr>
              <a:buFont typeface="Arial" pitchFamily="34" charset="0"/>
              <a:buChar char="•"/>
              <a:defRPr sz="2133">
                <a:latin typeface="+mn-lt"/>
                <a:cs typeface="Calibri" pitchFamily="34" charset="0"/>
              </a:defRPr>
            </a:lvl4pPr>
            <a:lvl5pPr marL="1435064" indent="-355591">
              <a:buClr>
                <a:srgbClr val="2D89CC"/>
              </a:buClr>
              <a:buFont typeface="Arial" pitchFamily="34" charset="0"/>
              <a:buChar char="•"/>
              <a:defRPr sz="2133"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Datumsplatzhalter 16">
            <a:extLst>
              <a:ext uri="{FF2B5EF4-FFF2-40B4-BE49-F238E27FC236}">
                <a16:creationId xmlns:a16="http://schemas.microsoft.com/office/drawing/2014/main" id="{6FF84691-4609-4CD8-817D-0542752E0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>
              <a:lnSpc>
                <a:spcPct val="120000"/>
              </a:lnSpc>
            </a:pPr>
            <a:fld id="{8B9165E2-A399-4E05-AD48-7EF2F3912B0C}" type="datetime1">
              <a:rPr lang="de-DE" smtClean="0"/>
              <a:t>25.05.2023</a:t>
            </a:fld>
            <a:endParaRPr lang="de-DE" dirty="0"/>
          </a:p>
        </p:txBody>
      </p:sp>
      <p:sp>
        <p:nvSpPr>
          <p:cNvPr id="18" name="Fußzeilenplatzhalter 17">
            <a:extLst>
              <a:ext uri="{FF2B5EF4-FFF2-40B4-BE49-F238E27FC236}">
                <a16:creationId xmlns:a16="http://schemas.microsoft.com/office/drawing/2014/main" id="{27145FE4-4314-4041-A04A-A42228FB5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>
              <a:lnSpc>
                <a:spcPct val="120000"/>
              </a:lnSpc>
            </a:pPr>
            <a:r>
              <a:rPr lang="de-DE">
                <a:cs typeface="Calibri" pitchFamily="34" charset="0"/>
              </a:rPr>
              <a:t>Prof. Dr. Markus Grüne - Datenmanagement</a:t>
            </a:r>
            <a:endParaRPr lang="de-DE" dirty="0">
              <a:cs typeface="Calibri" pitchFamily="34" charset="0"/>
            </a:endParaRPr>
          </a:p>
        </p:txBody>
      </p:sp>
      <p:sp>
        <p:nvSpPr>
          <p:cNvPr id="19" name="Foliennummernplatzhalter 18">
            <a:extLst>
              <a:ext uri="{FF2B5EF4-FFF2-40B4-BE49-F238E27FC236}">
                <a16:creationId xmlns:a16="http://schemas.microsoft.com/office/drawing/2014/main" id="{89C29EFD-6ECD-4866-BE16-1018259F5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defTabSz="1219170"/>
            <a:fld id="{3733AE7F-6935-469B-B7EA-A7DFC1F0D075}" type="slidenum">
              <a:rPr lang="de-DE" smtClean="0">
                <a:cs typeface="Calibri" pitchFamily="34" charset="0"/>
              </a:rPr>
              <a:pPr algn="l" defTabSz="1219170"/>
              <a:t>‹Nr.›</a:t>
            </a:fld>
            <a:endParaRPr lang="de-DE" dirty="0">
              <a:cs typeface="Calibri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6116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9117F303-9AD3-44FE-AC81-3D6C74271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>
              <a:lnSpc>
                <a:spcPct val="120000"/>
              </a:lnSpc>
            </a:pPr>
            <a:fld id="{78C4A0D4-AD9F-4C6E-8355-C066E86BAF38}" type="datetime1">
              <a:rPr lang="de-DE" smtClean="0"/>
              <a:t>25.05.2023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6587F016-5EAC-46C6-9CD8-E8B49427A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>
              <a:lnSpc>
                <a:spcPct val="120000"/>
              </a:lnSpc>
            </a:pPr>
            <a:r>
              <a:rPr lang="de-DE">
                <a:cs typeface="Calibri" pitchFamily="34" charset="0"/>
              </a:rPr>
              <a:t>Prof. Dr. Markus Grüne - Datenmanagement</a:t>
            </a:r>
            <a:endParaRPr lang="de-DE" dirty="0">
              <a:cs typeface="Calibri" pitchFamily="34" charset="0"/>
            </a:endParaRP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F8D8EE4-9975-4330-8C94-C9EAF9C3D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defTabSz="1219170"/>
            <a:fld id="{3733AE7F-6935-469B-B7EA-A7DFC1F0D075}" type="slidenum">
              <a:rPr lang="de-DE" smtClean="0">
                <a:cs typeface="Calibri" pitchFamily="34" charset="0"/>
              </a:rPr>
              <a:pPr algn="l" defTabSz="1219170"/>
              <a:t>‹Nr.›</a:t>
            </a:fld>
            <a:endParaRPr lang="de-DE" dirty="0"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014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17EEA5-9A26-412B-AA17-EE45783E4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E09BD-A3A6-43A0-AF54-D75E4DB08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0459EE7-680D-46B5-B554-35C2A1545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02EEEC0-E9AF-4B5F-9EB2-0E4463827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2EB80-4B82-427C-9CD5-FF721DC5841C}" type="datetime1">
              <a:rPr lang="de-DE" smtClean="0"/>
              <a:t>25.05.2023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9CE536D-5D1E-47F6-9F34-201AB4B73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Markus Grüne - Datenmanagement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A38E12-2061-488E-9384-045B6A68A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D5DE-7615-4829-AE74-51E80C2608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2998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6BD519-30A7-4069-B34A-DDED389A8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966836-0B29-44DE-BCBA-768B4845A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4E03755-9E45-42B8-AFC1-B37EF26A1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7A2CEA7-B79A-4CD5-8A80-6DA03133B2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A84A175-F1AA-4F07-9FFF-5592582A81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9E0F835-8BC7-4BBB-8613-AF1F79C9E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CD0F1-13FD-4397-BDA9-E32D8CE68887}" type="datetime1">
              <a:rPr lang="de-DE" smtClean="0"/>
              <a:t>25.05.2023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65F71EB-6BC6-46AF-A8AB-3C0764343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Markus Grüne - Datenmanagement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911C50-11E7-458B-B3CD-6987CF01B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D5DE-7615-4829-AE74-51E80C2608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1399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 Weiß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06_Titel_weiss_4-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775534" y="3127568"/>
            <a:ext cx="10741108" cy="927245"/>
          </a:xfrm>
          <a:ln>
            <a:noFill/>
          </a:ln>
        </p:spPr>
        <p:txBody>
          <a:bodyPr>
            <a:normAutofit/>
          </a:bodyPr>
          <a:lstStyle>
            <a:lvl1pPr algn="r">
              <a:defRPr sz="4800" b="0" i="0">
                <a:latin typeface="UnitPro-Light"/>
                <a:cs typeface="UnitPro-Light"/>
              </a:defRPr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775531" y="4098047"/>
            <a:ext cx="10741109" cy="398991"/>
          </a:xfrm>
        </p:spPr>
        <p:txBody>
          <a:bodyPr>
            <a:normAutofit/>
          </a:bodyPr>
          <a:lstStyle>
            <a:lvl1pPr marL="0" indent="0" algn="r">
              <a:buNone/>
              <a:defRPr sz="2133" b="0" i="0" baseline="0">
                <a:solidFill>
                  <a:schemeClr val="tx1"/>
                </a:solidFill>
                <a:latin typeface="UnitPro-Medi"/>
                <a:cs typeface="UnitPro-Medi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2397390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E9417A-D81A-4C9D-A701-3F19EA781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8F59E2-5375-41B7-BAC1-F31B44641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413883-89F3-4CCF-834E-231BC0619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7FA67-F4AA-45D2-A7C3-82D20160D853}" type="datetime1">
              <a:rPr lang="de-DE" smtClean="0"/>
              <a:t>25.05.2023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0FEEFD-3F19-44A8-8A07-1B9EA4BA1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Markus Grüne - Datenmanagement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78FDC3-21F8-4E77-8387-0ABB43954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D5DE-7615-4829-AE74-51E80C2608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9205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40B5B1-1AFC-4A37-A6A6-DBD0EE64C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1AF5F8-C2AA-4626-8212-D72D0DCB0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756F95-9600-4776-AEB8-901D0A76A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FE548-E1DF-4E68-96AC-062C19EC8AE4}" type="datetime1">
              <a:rPr lang="de-DE" smtClean="0"/>
              <a:t>25.05.2023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29AC21-B524-4FF2-8DCD-28B24BD09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Markus Grüne - Datenmanagement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854D8D-BF47-4DF3-AA5F-67596997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D5DE-7615-4829-AE74-51E80C2608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4264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17EEA5-9A26-412B-AA17-EE45783E4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FE09BD-A3A6-43A0-AF54-D75E4DB08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0459EE7-680D-46B5-B554-35C2A1545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02EEEC0-E9AF-4B5F-9EB2-0E4463827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FD493-F231-48D3-AC02-6B2C10D37691}" type="datetime1">
              <a:rPr lang="de-DE" smtClean="0"/>
              <a:t>25.05.2023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9CE536D-5D1E-47F6-9F34-201AB4B73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Markus Grüne - Datenmanagement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A38E12-2061-488E-9384-045B6A68A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D5DE-7615-4829-AE74-51E80C2608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557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6BD519-30A7-4069-B34A-DDED389A8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966836-0B29-44DE-BCBA-768B4845A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4E03755-9E45-42B8-AFC1-B37EF26A1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7A2CEA7-B79A-4CD5-8A80-6DA03133B2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A84A175-F1AA-4F07-9FFF-5592582A81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9E0F835-8BC7-4BBB-8613-AF1F79C9E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02D2-6366-40BD-97A6-F597FCA86E02}" type="datetime1">
              <a:rPr lang="de-DE" smtClean="0"/>
              <a:t>25.05.2023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65F71EB-6BC6-46AF-A8AB-3C0764343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Markus Grüne - Datenmanagement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911C50-11E7-458B-B3CD-6987CF01B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D5DE-7615-4829-AE74-51E80C2608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457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A084E2-9D2D-469D-A8FD-29F597E06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15698B4-B096-4C24-92B4-6C3EDCAB1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A43A-8441-4180-A6A2-486CE78FE4BA}" type="datetime1">
              <a:rPr lang="de-DE" smtClean="0"/>
              <a:t>25.05.2023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FA1EA72-03FD-4C93-83D3-BFC302309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Markus Grüne - Datenmanagement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142599-B394-4F42-BD8B-65F8994F6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D5DE-7615-4829-AE74-51E80C2608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0694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F8EB093-191A-4282-995A-121F32EF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5C631-11A7-4B9B-AD84-3DA8CA804DBA}" type="datetime1">
              <a:rPr lang="de-DE" smtClean="0"/>
              <a:t>25.05.2023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B7BD8F3-95BF-458C-8A9B-C72EE019C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Markus Grüne - Datenmanagement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365CBEB-2228-4C3F-89DF-27966C9BB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D5DE-7615-4829-AE74-51E80C2608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5853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20B838-21DE-4EBD-94FE-DDB6228A8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ACE5DE-F94D-441A-95D6-F1395B408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5827878-7183-4F1A-B360-00773F72A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C1AB6E-0D07-4393-B84C-F2C2C189F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752E5-B378-4BA9-936E-922C1059C6DE}" type="datetime1">
              <a:rPr lang="de-DE" smtClean="0"/>
              <a:t>25.05.2023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4925A8-25EB-4FA6-8429-CE56A10B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Markus Grüne - Datenmanagement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D77716-26B3-4B72-83F8-25173D3C2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D5DE-7615-4829-AE74-51E80C2608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4672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A805ED-0577-4A8D-A7CA-B0E971625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144E24E-9D53-4445-9F35-AF4949B924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1040D09-FEFB-47C8-B240-F88C2EEE9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0802E4-1A69-4147-BE14-BB42A2058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4A59F-B2DD-433A-8386-E2D886EFB2A5}" type="datetime1">
              <a:rPr lang="de-DE" smtClean="0"/>
              <a:t>25.05.2023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4D67FE-D830-4450-9E20-B75002E40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Markus Grüne - Datenmanagement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49B3EC-EB1C-47EC-929D-08E4EBEDB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D5DE-7615-4829-AE74-51E80C2608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1342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457D89B-C44D-495A-9571-217CC6581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5B6EC1-E03C-4A8A-BEFD-744AD0FA9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78BBFC-9B8B-47AB-937C-0FE39E751C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147C0-48BB-46AB-B405-7D473C3BE433}" type="datetime1">
              <a:rPr lang="de-DE" smtClean="0"/>
              <a:t>25.05.2023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2920D5-7CAB-4BD1-8D14-87536F62E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Prof. Dr. Markus Grüne - Datenmanagement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5F68EB-619E-4848-B0BB-9A8EF0E02E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AD5DE-7615-4829-AE74-51E80C2608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443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96000" y="1316567"/>
            <a:ext cx="10776507" cy="52916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15434" y="2060849"/>
            <a:ext cx="10756900" cy="43209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4"/>
          </p:nvPr>
        </p:nvSpPr>
        <p:spPr>
          <a:xfrm>
            <a:off x="715434" y="6602018"/>
            <a:ext cx="281103" cy="184666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r">
              <a:defRPr sz="120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algn="l" defTabSz="1219170"/>
            <a:fld id="{3733AE7F-6935-469B-B7EA-A7DFC1F0D075}" type="slidenum">
              <a:rPr lang="de-DE" smtClean="0">
                <a:cs typeface="Calibri" pitchFamily="34" charset="0"/>
              </a:rPr>
              <a:pPr algn="l" defTabSz="1219170"/>
              <a:t>‹Nr.›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23" name="Datumsplatzhalter 22"/>
          <p:cNvSpPr>
            <a:spLocks noGrp="1"/>
          </p:cNvSpPr>
          <p:nvPr>
            <p:ph type="dt" sz="half" idx="2"/>
          </p:nvPr>
        </p:nvSpPr>
        <p:spPr>
          <a:xfrm>
            <a:off x="1872064" y="6590926"/>
            <a:ext cx="964921" cy="20685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de-DE" sz="1200" smtClean="0">
                <a:solidFill>
                  <a:schemeClr val="tx1"/>
                </a:solidFill>
                <a:latin typeface="+mj-lt"/>
                <a:cs typeface="Calibri" pitchFamily="34" charset="0"/>
              </a:defRPr>
            </a:lvl1pPr>
          </a:lstStyle>
          <a:p>
            <a:pPr defTabSz="1219170">
              <a:lnSpc>
                <a:spcPct val="120000"/>
              </a:lnSpc>
            </a:pPr>
            <a:fld id="{9B6E99DA-07A3-4375-8BDC-11AD84099470}" type="datetime1">
              <a:rPr lang="de-DE" smtClean="0"/>
              <a:t>25.05.2023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5140570" y="6590926"/>
            <a:ext cx="4128960" cy="206851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r">
              <a:defRPr lang="de-DE" sz="1200" smtClean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defTabSz="1219170">
              <a:lnSpc>
                <a:spcPct val="120000"/>
              </a:lnSpc>
            </a:pPr>
            <a:r>
              <a:rPr lang="de-DE">
                <a:cs typeface="Calibri" pitchFamily="34" charset="0"/>
              </a:rPr>
              <a:t>Prof. Dr. Markus Grüne - Datenmanagement</a:t>
            </a:r>
            <a:endParaRPr lang="de-DE" dirty="0">
              <a:cs typeface="Calibri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058" y="202738"/>
            <a:ext cx="2048161" cy="826733"/>
          </a:xfrm>
          <a:prstGeom prst="rect">
            <a:avLst/>
          </a:prstGeom>
        </p:spPr>
      </p:pic>
      <p:sp>
        <p:nvSpPr>
          <p:cNvPr id="10" name="Rechteck 1"/>
          <p:cNvSpPr>
            <a:spLocks noChangeArrowheads="1"/>
          </p:cNvSpPr>
          <p:nvPr userDrawn="1"/>
        </p:nvSpPr>
        <p:spPr bwMode="auto">
          <a:xfrm flipH="1">
            <a:off x="9424172" y="4086700"/>
            <a:ext cx="2784000" cy="2784000"/>
          </a:xfrm>
          <a:prstGeom prst="corner">
            <a:avLst>
              <a:gd name="adj1" fmla="val 9651"/>
              <a:gd name="adj2" fmla="val 10509"/>
            </a:avLst>
          </a:prstGeom>
          <a:solidFill>
            <a:schemeClr val="accent1"/>
          </a:solidFill>
          <a:ln>
            <a:noFill/>
          </a:ln>
          <a:extLst/>
        </p:spPr>
        <p:txBody>
          <a:bodyPr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58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  <p:sldLayoutId id="2147483667" r:id="rId5"/>
    <p:sldLayoutId id="2147483665" r:id="rId6"/>
  </p:sldLayoutIdLst>
  <p:hf hdr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4000" b="0" kern="1200">
          <a:solidFill>
            <a:srgbClr val="2D89CC"/>
          </a:solidFill>
          <a:latin typeface="+mj-lt"/>
          <a:ea typeface="+mj-ea"/>
          <a:cs typeface="Calibri" pitchFamily="34" charset="0"/>
        </a:defRPr>
      </a:lvl1pPr>
    </p:titleStyle>
    <p:bodyStyle>
      <a:lvl1pPr marL="0" indent="0" algn="l" defTabSz="121917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Calibri" pitchFamily="34" charset="0"/>
        </a:defRPr>
      </a:lvl1pPr>
      <a:lvl2pPr marL="355591" indent="-355591" algn="l" defTabSz="1219170" rtl="0" eaLnBrk="1" latinLnBrk="0" hangingPunct="1">
        <a:spcBef>
          <a:spcPct val="20000"/>
        </a:spcBef>
        <a:buClr>
          <a:srgbClr val="2D89CC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Calibri" pitchFamily="34" charset="0"/>
        </a:defRPr>
      </a:lvl2pPr>
      <a:lvl3pPr marL="723882" indent="-355591" algn="l" defTabSz="1219170" rtl="0" eaLnBrk="1" latinLnBrk="0" hangingPunct="1">
        <a:spcBef>
          <a:spcPct val="20000"/>
        </a:spcBef>
        <a:buClr>
          <a:srgbClr val="2D89CC"/>
        </a:buClr>
        <a:buSzPct val="100000"/>
        <a:buFont typeface="Arial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Calibri" pitchFamily="34" charset="0"/>
        </a:defRPr>
      </a:lvl3pPr>
      <a:lvl4pPr marL="1079473" indent="-355591" algn="l" defTabSz="1219170" rtl="0" eaLnBrk="1" latinLnBrk="0" hangingPunct="1">
        <a:spcBef>
          <a:spcPct val="20000"/>
        </a:spcBef>
        <a:buClr>
          <a:srgbClr val="2D89CC"/>
        </a:buClr>
        <a:buSzPct val="100000"/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Calibri" pitchFamily="34" charset="0"/>
        </a:defRPr>
      </a:lvl4pPr>
      <a:lvl5pPr marL="1435064" indent="-355591" algn="l" defTabSz="1219170" rtl="0" eaLnBrk="1" latinLnBrk="0" hangingPunct="1">
        <a:spcBef>
          <a:spcPct val="20000"/>
        </a:spcBef>
        <a:buClr>
          <a:srgbClr val="2D89CC"/>
        </a:buClr>
        <a:buSzPct val="100000"/>
        <a:buFont typeface="Arial" pitchFamily="34" charset="0"/>
        <a:buChar char="•"/>
        <a:tabLst/>
        <a:defRPr sz="2133" kern="1200">
          <a:solidFill>
            <a:schemeClr val="tx1"/>
          </a:solidFill>
          <a:latin typeface="+mn-lt"/>
          <a:ea typeface="+mn-ea"/>
          <a:cs typeface="Calibri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mad.firstmark.com/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phoenixnap.com/kb/wp-content/uploads/2021/04/hadoop-ecosystem-layers.png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msdn.microsoft.com/en-us/library/dn749868.aspx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F69DEA-567C-48E5-873E-B07251DAD2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Datenmanagement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AD5D855-C918-4888-906D-D15689881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2" y="2060849"/>
            <a:ext cx="10752333" cy="722121"/>
          </a:xfrm>
        </p:spPr>
        <p:txBody>
          <a:bodyPr/>
          <a:lstStyle/>
          <a:p>
            <a:r>
              <a:rPr lang="de-DE" dirty="0"/>
              <a:t>LE 5 - Big Data</a:t>
            </a:r>
          </a:p>
          <a:p>
            <a:r>
              <a:rPr lang="de-DE" dirty="0"/>
              <a:t>Prof. Dr. Markus Grüne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ABCCDF1-CDA5-48EB-BB79-5164A7E1FB5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455C1FE-01A5-4A94-8FE5-4CEF16DE89C1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860F5F25-313D-4510-9222-551B8A89E359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pPr defTabSz="1219170">
              <a:lnSpc>
                <a:spcPct val="120000"/>
              </a:lnSpc>
            </a:pPr>
            <a:fld id="{C5CC60A1-F35E-4B34-90B1-BAAF4BDD080F}" type="datetime1">
              <a:rPr lang="de-DE" smtClean="0"/>
              <a:t>25.05.2023</a:t>
            </a:fld>
            <a:endParaRPr lang="de-DE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759F457F-4D67-4AE9-A3FD-80F053E871D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defTabSz="1219170">
              <a:lnSpc>
                <a:spcPct val="120000"/>
              </a:lnSpc>
            </a:pPr>
            <a:r>
              <a:rPr lang="de-DE">
                <a:cs typeface="Calibri" pitchFamily="34" charset="0"/>
              </a:rPr>
              <a:t>Prof. Dr. Markus Grüne - Datenmanagement</a:t>
            </a:r>
            <a:endParaRPr lang="de-DE" dirty="0">
              <a:cs typeface="Calibri" pitchFamily="34" charset="0"/>
            </a:endParaRP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9E83796-BD71-4A11-8AD2-8FC554570F5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l" defTabSz="1219170"/>
            <a:fld id="{3733AE7F-6935-469B-B7EA-A7DFC1F0D075}" type="slidenum">
              <a:rPr lang="de-DE" smtClean="0">
                <a:cs typeface="Calibri" pitchFamily="34" charset="0"/>
              </a:rPr>
              <a:pPr algn="l" defTabSz="1219170"/>
              <a:t>1</a:t>
            </a:fld>
            <a:endParaRPr lang="de-DE" dirty="0"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7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607C6F-EF8C-4D36-8420-70CFC105F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Vorteile Big Data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42119AD-85B2-49B0-A58F-5417350D4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Kostenreduzierung </a:t>
            </a:r>
          </a:p>
          <a:p>
            <a:pPr lvl="1"/>
            <a:r>
              <a:rPr lang="de-DE" dirty="0"/>
              <a:t>durch Einsatz kostengünstiger Technologie </a:t>
            </a:r>
          </a:p>
          <a:p>
            <a:pPr lvl="1"/>
            <a:r>
              <a:rPr lang="de-DE" dirty="0"/>
              <a:t>durch Optimierung von Geschäftsprozessen, z. B. für die vorausschauende Wartung von Maschinen</a:t>
            </a:r>
          </a:p>
          <a:p>
            <a:r>
              <a:rPr lang="de-DE" dirty="0"/>
              <a:t>Verbesserung der Entscheidungsfindung und besseres Verständnis der Kundenbedürfnisse durch Einbeziehung zusätzlicher Datenquellen </a:t>
            </a:r>
          </a:p>
          <a:p>
            <a:r>
              <a:rPr lang="de-DE" dirty="0"/>
              <a:t>Beschleunigung der Entscheidungsfindung durch Big Data-Technologie und Big Data Analytics</a:t>
            </a:r>
          </a:p>
          <a:p>
            <a:r>
              <a:rPr lang="de-DE" dirty="0"/>
              <a:t>Datenanalysen zur Verbesserung von Produkten und Dienstleistungen</a:t>
            </a:r>
          </a:p>
        </p:txBody>
      </p:sp>
      <p:sp>
        <p:nvSpPr>
          <p:cNvPr id="13" name="Datumsplatzhalter 5">
            <a:extLst>
              <a:ext uri="{FF2B5EF4-FFF2-40B4-BE49-F238E27FC236}">
                <a16:creationId xmlns:a16="http://schemas.microsoft.com/office/drawing/2014/main" id="{F08C7CD0-0FD8-48D9-965E-9883283B7F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72064" y="6590926"/>
            <a:ext cx="964921" cy="206851"/>
          </a:xfrm>
        </p:spPr>
        <p:txBody>
          <a:bodyPr/>
          <a:lstStyle/>
          <a:p>
            <a:pPr defTabSz="1219170">
              <a:lnSpc>
                <a:spcPct val="120000"/>
              </a:lnSpc>
            </a:pPr>
            <a:fld id="{A5488BFA-A852-4FF3-BF41-E6A6230CDBFB}" type="datetime1">
              <a:rPr lang="de-DE" smtClean="0"/>
              <a:t>25.05.2023</a:t>
            </a:fld>
            <a:endParaRPr lang="de-DE" dirty="0"/>
          </a:p>
        </p:txBody>
      </p:sp>
      <p:sp>
        <p:nvSpPr>
          <p:cNvPr id="14" name="Fußzeilenplatzhalter 6">
            <a:extLst>
              <a:ext uri="{FF2B5EF4-FFF2-40B4-BE49-F238E27FC236}">
                <a16:creationId xmlns:a16="http://schemas.microsoft.com/office/drawing/2014/main" id="{E01F22D8-2332-49A0-ADEE-4B22FAB22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40570" y="6590926"/>
            <a:ext cx="4128960" cy="206851"/>
          </a:xfrm>
        </p:spPr>
        <p:txBody>
          <a:bodyPr/>
          <a:lstStyle/>
          <a:p>
            <a:pPr defTabSz="1219170">
              <a:lnSpc>
                <a:spcPct val="120000"/>
              </a:lnSpc>
            </a:pPr>
            <a:r>
              <a:rPr lang="de-DE">
                <a:cs typeface="Calibri" pitchFamily="34" charset="0"/>
              </a:rPr>
              <a:t>Prof. Dr. Markus Grüne - Datenmanagement</a:t>
            </a:r>
            <a:endParaRPr lang="de-DE" dirty="0">
              <a:cs typeface="Calibri" pitchFamily="34" charset="0"/>
            </a:endParaRPr>
          </a:p>
        </p:txBody>
      </p:sp>
      <p:sp>
        <p:nvSpPr>
          <p:cNvPr id="15" name="Foliennummernplatzhalter 31">
            <a:extLst>
              <a:ext uri="{FF2B5EF4-FFF2-40B4-BE49-F238E27FC236}">
                <a16:creationId xmlns:a16="http://schemas.microsoft.com/office/drawing/2014/main" id="{A6176F04-9F2B-4D8E-A5E4-5A55B70C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434" y="6602018"/>
            <a:ext cx="281103" cy="184666"/>
          </a:xfrm>
        </p:spPr>
        <p:txBody>
          <a:bodyPr/>
          <a:lstStyle/>
          <a:p>
            <a:pPr algn="l" defTabSz="1219170"/>
            <a:fld id="{3733AE7F-6935-469B-B7EA-A7DFC1F0D075}" type="slidenum">
              <a:rPr lang="de-DE" smtClean="0">
                <a:cs typeface="Calibri" pitchFamily="34" charset="0"/>
              </a:rPr>
              <a:pPr algn="l" defTabSz="1219170"/>
              <a:t>10</a:t>
            </a:fld>
            <a:endParaRPr lang="de-DE" dirty="0"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721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0E259EC-AEC6-4A4B-B699-3E19E6DEB0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Big Data-Technologien - Überblick</a:t>
            </a:r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301311DD-6AD4-437D-938D-7BEFCB5378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9732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71344B3-9F56-4E22-8103-BA401C17888B}"/>
              </a:ext>
            </a:extLst>
          </p:cNvPr>
          <p:cNvSpPr txBox="1"/>
          <p:nvPr/>
        </p:nvSpPr>
        <p:spPr>
          <a:xfrm>
            <a:off x="407407" y="271604"/>
            <a:ext cx="3111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Die Big Data Landscape in 2023</a:t>
            </a:r>
          </a:p>
        </p:txBody>
      </p:sp>
      <p:pic>
        <p:nvPicPr>
          <p:cNvPr id="2" name="Grafik 1">
            <a:hlinkClick r:id="rId2"/>
            <a:extLst>
              <a:ext uri="{FF2B5EF4-FFF2-40B4-BE49-F238E27FC236}">
                <a16:creationId xmlns:a16="http://schemas.microsoft.com/office/drawing/2014/main" id="{8D70150E-0EA8-4E37-B800-CC9D663C9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331" y="919144"/>
            <a:ext cx="8677338" cy="5019712"/>
          </a:xfrm>
          <a:prstGeom prst="rect">
            <a:avLst/>
          </a:prstGeom>
        </p:spPr>
      </p:pic>
      <p:sp>
        <p:nvSpPr>
          <p:cNvPr id="7" name="Datumsplatzhalter 5">
            <a:extLst>
              <a:ext uri="{FF2B5EF4-FFF2-40B4-BE49-F238E27FC236}">
                <a16:creationId xmlns:a16="http://schemas.microsoft.com/office/drawing/2014/main" id="{C0989471-E78A-4A35-B331-ACFF1468D3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7272" y="6590926"/>
            <a:ext cx="1719714" cy="206851"/>
          </a:xfrm>
        </p:spPr>
        <p:txBody>
          <a:bodyPr/>
          <a:lstStyle/>
          <a:p>
            <a:pPr defTabSz="1219170">
              <a:lnSpc>
                <a:spcPct val="120000"/>
              </a:lnSpc>
            </a:pPr>
            <a:fld id="{A5488BFA-A852-4FF3-BF41-E6A6230CDBFB}" type="datetime1">
              <a:rPr lang="de-DE" smtClean="0">
                <a:solidFill>
                  <a:schemeClr val="tx1"/>
                </a:solidFill>
              </a:rPr>
              <a:t>25.05.2023</a:t>
            </a:fld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Fußzeilenplatzhalter 6">
            <a:extLst>
              <a:ext uri="{FF2B5EF4-FFF2-40B4-BE49-F238E27FC236}">
                <a16:creationId xmlns:a16="http://schemas.microsoft.com/office/drawing/2014/main" id="{BB775476-3663-4909-A9CE-026E98D9D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10762" y="6590926"/>
            <a:ext cx="7358768" cy="206851"/>
          </a:xfrm>
        </p:spPr>
        <p:txBody>
          <a:bodyPr/>
          <a:lstStyle/>
          <a:p>
            <a:pPr defTabSz="1219170">
              <a:lnSpc>
                <a:spcPct val="120000"/>
              </a:lnSpc>
            </a:pPr>
            <a:r>
              <a:rPr lang="de-DE">
                <a:solidFill>
                  <a:schemeClr val="tx1"/>
                </a:solidFill>
                <a:cs typeface="Calibri" pitchFamily="34" charset="0"/>
              </a:rPr>
              <a:t>Prof. Dr. Markus Grüne - Datenmanagement</a:t>
            </a:r>
            <a:endParaRPr lang="de-DE" dirty="0">
              <a:solidFill>
                <a:schemeClr val="tx1"/>
              </a:solidFill>
              <a:cs typeface="Calibri" pitchFamily="34" charset="0"/>
            </a:endParaRPr>
          </a:p>
        </p:txBody>
      </p:sp>
      <p:sp>
        <p:nvSpPr>
          <p:cNvPr id="12" name="Foliennummernplatzhalter 31">
            <a:extLst>
              <a:ext uri="{FF2B5EF4-FFF2-40B4-BE49-F238E27FC236}">
                <a16:creationId xmlns:a16="http://schemas.microsoft.com/office/drawing/2014/main" id="{1BCF8CFD-7F07-41DC-8AB0-46F0400D7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5546" y="6602018"/>
            <a:ext cx="500991" cy="184666"/>
          </a:xfrm>
        </p:spPr>
        <p:txBody>
          <a:bodyPr/>
          <a:lstStyle/>
          <a:p>
            <a:pPr algn="l" defTabSz="1219170"/>
            <a:fld id="{3733AE7F-6935-469B-B7EA-A7DFC1F0D075}" type="slidenum">
              <a:rPr lang="de-DE" smtClean="0">
                <a:solidFill>
                  <a:schemeClr val="tx1"/>
                </a:solidFill>
                <a:cs typeface="Calibri" pitchFamily="34" charset="0"/>
              </a:rPr>
              <a:pPr algn="l" defTabSz="1219170"/>
              <a:t>12</a:t>
            </a:fld>
            <a:endParaRPr lang="de-DE" dirty="0">
              <a:solidFill>
                <a:schemeClr val="tx1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058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B50176-81B7-48DD-A358-660D0D3DC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Big Data-Technologien - Auswahl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E5AA3058-6BA6-4944-9256-7D690D65E5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7458161"/>
              </p:ext>
            </p:extLst>
          </p:nvPr>
        </p:nvGraphicFramePr>
        <p:xfrm>
          <a:off x="715963" y="2060575"/>
          <a:ext cx="10756551" cy="374904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739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171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Technologie</a:t>
                      </a:r>
                    </a:p>
                  </a:txBody>
                  <a:tcPr marL="128814" marR="128814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Überblick</a:t>
                      </a:r>
                    </a:p>
                  </a:txBody>
                  <a:tcPr marL="128814" marR="1288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Parallel Databases</a:t>
                      </a:r>
                    </a:p>
                  </a:txBody>
                  <a:tcPr marL="128814" marR="128814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Verteilte</a:t>
                      </a:r>
                      <a:r>
                        <a:rPr lang="de-DE" baseline="0" dirty="0"/>
                        <a:t> Verarbeitungsaufgaben (Data Processing Tasks) in den Knoten des DBMS. I.d.R. durch horizontale Partitionierung. Optimierung bis auf HW-Ebene.</a:t>
                      </a:r>
                      <a:endParaRPr lang="de-DE" dirty="0"/>
                    </a:p>
                  </a:txBody>
                  <a:tcPr marL="128814" marR="1288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MapReduce</a:t>
                      </a:r>
                      <a:endParaRPr lang="de-DE" dirty="0"/>
                    </a:p>
                  </a:txBody>
                  <a:tcPr marL="128814" marR="128814"/>
                </a:tc>
                <a:tc>
                  <a:txBody>
                    <a:bodyPr/>
                    <a:lstStyle/>
                    <a:p>
                      <a:r>
                        <a:rPr lang="de-DE" baseline="0" dirty="0"/>
                        <a:t>Massive Parallelverarbeitung auf Standard-Servern. DFS.</a:t>
                      </a:r>
                      <a:endParaRPr lang="de-DE" dirty="0"/>
                    </a:p>
                  </a:txBody>
                  <a:tcPr marL="128814" marR="1288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Other </a:t>
                      </a:r>
                      <a:r>
                        <a:rPr lang="de-DE" dirty="0" err="1"/>
                        <a:t>NoSQL</a:t>
                      </a:r>
                      <a:endParaRPr lang="de-DE" dirty="0"/>
                    </a:p>
                  </a:txBody>
                  <a:tcPr marL="128814" marR="128814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Andere </a:t>
                      </a:r>
                      <a:r>
                        <a:rPr lang="de-DE" dirty="0" err="1"/>
                        <a:t>NoSQL</a:t>
                      </a:r>
                      <a:r>
                        <a:rPr lang="de-DE" dirty="0"/>
                        <a:t>-“Datenbanken“, die z.B. Data in Motion verarbeiten können</a:t>
                      </a:r>
                    </a:p>
                  </a:txBody>
                  <a:tcPr marL="128814" marR="1288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Stream Processing</a:t>
                      </a:r>
                    </a:p>
                  </a:txBody>
                  <a:tcPr marL="128814" marR="128814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Datenverarbeitung von Datenflüssen</a:t>
                      </a:r>
                      <a:r>
                        <a:rPr lang="de-DE" baseline="0" dirty="0"/>
                        <a:t> mittels „</a:t>
                      </a:r>
                      <a:r>
                        <a:rPr lang="de-DE" baseline="0" dirty="0" err="1"/>
                        <a:t>pipelined</a:t>
                      </a:r>
                      <a:r>
                        <a:rPr lang="de-DE" baseline="0" dirty="0"/>
                        <a:t> </a:t>
                      </a:r>
                      <a:r>
                        <a:rPr lang="de-DE" baseline="0" dirty="0" err="1"/>
                        <a:t>operators</a:t>
                      </a:r>
                      <a:r>
                        <a:rPr lang="de-DE" baseline="0" dirty="0"/>
                        <a:t>“. Rauschen!</a:t>
                      </a:r>
                      <a:endParaRPr lang="de-DE" dirty="0"/>
                    </a:p>
                  </a:txBody>
                  <a:tcPr marL="128814" marR="1288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Datumsplatzhalter 5">
            <a:extLst>
              <a:ext uri="{FF2B5EF4-FFF2-40B4-BE49-F238E27FC236}">
                <a16:creationId xmlns:a16="http://schemas.microsoft.com/office/drawing/2014/main" id="{DC6B4859-187F-4A7A-9976-BFDCF1DB0F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72064" y="6590926"/>
            <a:ext cx="964921" cy="206851"/>
          </a:xfrm>
        </p:spPr>
        <p:txBody>
          <a:bodyPr/>
          <a:lstStyle/>
          <a:p>
            <a:pPr defTabSz="1219170">
              <a:lnSpc>
                <a:spcPct val="120000"/>
              </a:lnSpc>
            </a:pPr>
            <a:fld id="{A5488BFA-A852-4FF3-BF41-E6A6230CDBFB}" type="datetime1">
              <a:rPr lang="de-DE" smtClean="0"/>
              <a:t>25.05.2023</a:t>
            </a:fld>
            <a:endParaRPr lang="de-DE" dirty="0"/>
          </a:p>
        </p:txBody>
      </p:sp>
      <p:sp>
        <p:nvSpPr>
          <p:cNvPr id="11" name="Fußzeilenplatzhalter 6">
            <a:extLst>
              <a:ext uri="{FF2B5EF4-FFF2-40B4-BE49-F238E27FC236}">
                <a16:creationId xmlns:a16="http://schemas.microsoft.com/office/drawing/2014/main" id="{964310F2-EB4F-4691-B639-5B677BC23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40570" y="6590926"/>
            <a:ext cx="4128960" cy="206851"/>
          </a:xfrm>
        </p:spPr>
        <p:txBody>
          <a:bodyPr/>
          <a:lstStyle/>
          <a:p>
            <a:pPr defTabSz="1219170">
              <a:lnSpc>
                <a:spcPct val="120000"/>
              </a:lnSpc>
            </a:pPr>
            <a:r>
              <a:rPr lang="de-DE">
                <a:cs typeface="Calibri" pitchFamily="34" charset="0"/>
              </a:rPr>
              <a:t>Prof. Dr. Markus Grüne - Datenmanagement</a:t>
            </a:r>
            <a:endParaRPr lang="de-DE" dirty="0">
              <a:cs typeface="Calibri" pitchFamily="34" charset="0"/>
            </a:endParaRPr>
          </a:p>
        </p:txBody>
      </p:sp>
      <p:sp>
        <p:nvSpPr>
          <p:cNvPr id="12" name="Foliennummernplatzhalter 31">
            <a:extLst>
              <a:ext uri="{FF2B5EF4-FFF2-40B4-BE49-F238E27FC236}">
                <a16:creationId xmlns:a16="http://schemas.microsoft.com/office/drawing/2014/main" id="{5F2AB5AC-92F5-483B-8536-33AB33DF8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434" y="6602018"/>
            <a:ext cx="281103" cy="184666"/>
          </a:xfrm>
        </p:spPr>
        <p:txBody>
          <a:bodyPr/>
          <a:lstStyle/>
          <a:p>
            <a:pPr algn="l" defTabSz="1219170"/>
            <a:fld id="{3733AE7F-6935-469B-B7EA-A7DFC1F0D075}" type="slidenum">
              <a:rPr lang="de-DE" smtClean="0">
                <a:cs typeface="Calibri" pitchFamily="34" charset="0"/>
              </a:rPr>
              <a:pPr algn="l" defTabSz="1219170"/>
              <a:t>13</a:t>
            </a:fld>
            <a:endParaRPr lang="de-DE" dirty="0"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43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E29F5D0-51E7-4DFF-BC12-E562AEE5B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5534" y="3127568"/>
            <a:ext cx="9919996" cy="927245"/>
          </a:xfrm>
        </p:spPr>
        <p:txBody>
          <a:bodyPr>
            <a:normAutofit fontScale="90000"/>
          </a:bodyPr>
          <a:lstStyle/>
          <a:p>
            <a:r>
              <a:rPr lang="de-DE" dirty="0"/>
              <a:t>Big Data-Technologie </a:t>
            </a:r>
            <a:br>
              <a:rPr lang="de-DE" dirty="0"/>
            </a:br>
            <a:r>
              <a:rPr lang="de-DE" dirty="0"/>
              <a:t>Hadoop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B95B31-02C5-42FD-93A5-831880C135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Picture 2" descr="hadoop-logo">
            <a:extLst>
              <a:ext uri="{FF2B5EF4-FFF2-40B4-BE49-F238E27FC236}">
                <a16:creationId xmlns:a16="http://schemas.microsoft.com/office/drawing/2014/main" id="{552DA75A-9A95-4584-BCF3-A1F0D14CC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456" y="3339596"/>
            <a:ext cx="3337152" cy="843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344773"/>
      </p:ext>
    </p:extLst>
  </p:cSld>
  <p:clrMapOvr>
    <a:masterClrMapping/>
  </p:clrMapOvr>
  <p:transition spd="med">
    <p:pull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78977EB-565E-4B7D-8329-19DE3114F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B9112F5A-6BB3-4ACC-85EB-5FE51F854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Hadoop Common </a:t>
            </a:r>
          </a:p>
          <a:p>
            <a:pPr lvl="1"/>
            <a:r>
              <a:rPr lang="de-DE" dirty="0"/>
              <a:t>ist die Basis für weitere Produkte</a:t>
            </a:r>
          </a:p>
          <a:p>
            <a:pPr lvl="1"/>
            <a:r>
              <a:rPr lang="de-DE" dirty="0"/>
              <a:t>grundlegende Dienste und Prozesse</a:t>
            </a:r>
          </a:p>
          <a:p>
            <a:pPr lvl="1"/>
            <a:r>
              <a:rPr lang="de-DE" dirty="0"/>
              <a:t>Abstraktionsschicht über dem Betriebssystem und Dateisystem</a:t>
            </a:r>
          </a:p>
          <a:p>
            <a:pPr lvl="1"/>
            <a:r>
              <a:rPr lang="de-DE" dirty="0"/>
              <a:t>Java-Pakete zum Start der Plattform</a:t>
            </a:r>
          </a:p>
          <a:p>
            <a:pPr lvl="1"/>
            <a:r>
              <a:rPr lang="de-DE" dirty="0"/>
              <a:t>Zur Verwaltung sind grundlegende Kenntnisse von Betriebssystemen notwendig</a:t>
            </a:r>
          </a:p>
          <a:p>
            <a:pPr lvl="1"/>
            <a:endParaRPr lang="de-DE" dirty="0"/>
          </a:p>
          <a:p>
            <a:r>
              <a:rPr lang="de-DE" dirty="0"/>
              <a:t>HDFS – Hadoop Distributed File System</a:t>
            </a:r>
          </a:p>
          <a:p>
            <a:pPr lvl="1"/>
            <a:r>
              <a:rPr lang="de-DE" dirty="0"/>
              <a:t>Ein Dateisystem mit hohen Datenverarbeitungsraten</a:t>
            </a:r>
          </a:p>
          <a:p>
            <a:pPr lvl="1"/>
            <a:r>
              <a:rPr lang="de-DE" dirty="0"/>
              <a:t>Kann auf Server-Hardware und einfacher Hardware (Laptop) ausgeführt werden, z.B. auch in einer VM</a:t>
            </a:r>
          </a:p>
          <a:p>
            <a:pPr lvl="1"/>
            <a:r>
              <a:rPr lang="de-DE" dirty="0"/>
              <a:t>Daten können über tausende Server verteilt werden</a:t>
            </a:r>
          </a:p>
          <a:p>
            <a:pPr lvl="1"/>
            <a:r>
              <a:rPr lang="de-DE" dirty="0"/>
              <a:t>Ausfallsicherheit bei Hardware-Problemen</a:t>
            </a:r>
          </a:p>
        </p:txBody>
      </p:sp>
      <p:pic>
        <p:nvPicPr>
          <p:cNvPr id="1026" name="Picture 2" descr="hadoop-logo">
            <a:extLst>
              <a:ext uri="{FF2B5EF4-FFF2-40B4-BE49-F238E27FC236}">
                <a16:creationId xmlns:a16="http://schemas.microsoft.com/office/drawing/2014/main" id="{EF4DACE4-6680-4C36-B7C4-927753023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92" y="2054908"/>
            <a:ext cx="3337152" cy="843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ntellipaat.com/mediaFiles/2015/07/hadoop-hdfs.png">
            <a:extLst>
              <a:ext uri="{FF2B5EF4-FFF2-40B4-BE49-F238E27FC236}">
                <a16:creationId xmlns:a16="http://schemas.microsoft.com/office/drawing/2014/main" id="{EDD711E2-6693-44F4-9936-A4DEE3665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92" y="3845181"/>
            <a:ext cx="304800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Datumsplatzhalter 5">
            <a:extLst>
              <a:ext uri="{FF2B5EF4-FFF2-40B4-BE49-F238E27FC236}">
                <a16:creationId xmlns:a16="http://schemas.microsoft.com/office/drawing/2014/main" id="{A76D75EF-9DD3-48FB-8222-689645D727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72064" y="6590926"/>
            <a:ext cx="964921" cy="206851"/>
          </a:xfrm>
        </p:spPr>
        <p:txBody>
          <a:bodyPr/>
          <a:lstStyle/>
          <a:p>
            <a:pPr defTabSz="1219170">
              <a:lnSpc>
                <a:spcPct val="120000"/>
              </a:lnSpc>
            </a:pPr>
            <a:fld id="{A5488BFA-A852-4FF3-BF41-E6A6230CDBFB}" type="datetime1">
              <a:rPr lang="de-DE" smtClean="0"/>
              <a:t>25.05.2023</a:t>
            </a:fld>
            <a:endParaRPr lang="de-DE" dirty="0"/>
          </a:p>
        </p:txBody>
      </p:sp>
      <p:sp>
        <p:nvSpPr>
          <p:cNvPr id="13" name="Fußzeilenplatzhalter 6">
            <a:extLst>
              <a:ext uri="{FF2B5EF4-FFF2-40B4-BE49-F238E27FC236}">
                <a16:creationId xmlns:a16="http://schemas.microsoft.com/office/drawing/2014/main" id="{340F4D92-DF09-49D0-85BC-24C407E73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40570" y="6590926"/>
            <a:ext cx="4128960" cy="206851"/>
          </a:xfrm>
        </p:spPr>
        <p:txBody>
          <a:bodyPr/>
          <a:lstStyle/>
          <a:p>
            <a:pPr defTabSz="1219170">
              <a:lnSpc>
                <a:spcPct val="120000"/>
              </a:lnSpc>
            </a:pPr>
            <a:r>
              <a:rPr lang="de-DE">
                <a:cs typeface="Calibri" pitchFamily="34" charset="0"/>
              </a:rPr>
              <a:t>Prof. Dr. Markus Grüne - Datenmanagement</a:t>
            </a:r>
            <a:endParaRPr lang="de-DE" dirty="0">
              <a:cs typeface="Calibri" pitchFamily="34" charset="0"/>
            </a:endParaRPr>
          </a:p>
        </p:txBody>
      </p:sp>
      <p:sp>
        <p:nvSpPr>
          <p:cNvPr id="14" name="Foliennummernplatzhalter 31">
            <a:extLst>
              <a:ext uri="{FF2B5EF4-FFF2-40B4-BE49-F238E27FC236}">
                <a16:creationId xmlns:a16="http://schemas.microsoft.com/office/drawing/2014/main" id="{9E82DB3A-BF62-4266-B9D8-8C409412B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434" y="6602018"/>
            <a:ext cx="281103" cy="184666"/>
          </a:xfrm>
        </p:spPr>
        <p:txBody>
          <a:bodyPr/>
          <a:lstStyle/>
          <a:p>
            <a:pPr algn="l" defTabSz="1219170"/>
            <a:fld id="{3733AE7F-6935-469B-B7EA-A7DFC1F0D075}" type="slidenum">
              <a:rPr lang="de-DE" smtClean="0">
                <a:cs typeface="Calibri" pitchFamily="34" charset="0"/>
              </a:rPr>
              <a:pPr algn="l" defTabSz="1219170"/>
              <a:t>15</a:t>
            </a:fld>
            <a:endParaRPr lang="de-DE" dirty="0"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329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78977EB-565E-4B7D-8329-19DE3114F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434" y="431664"/>
            <a:ext cx="10776507" cy="529167"/>
          </a:xfrm>
        </p:spPr>
        <p:txBody>
          <a:bodyPr/>
          <a:lstStyle/>
          <a:p>
            <a:r>
              <a:rPr lang="de-DE" dirty="0"/>
              <a:t>Überblick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B9112F5A-6BB3-4ACC-85EB-5FE51F854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434" y="1368651"/>
            <a:ext cx="10756900" cy="5013102"/>
          </a:xfrm>
        </p:spPr>
        <p:txBody>
          <a:bodyPr>
            <a:normAutofit lnSpcReduction="10000"/>
          </a:bodyPr>
          <a:lstStyle/>
          <a:p>
            <a:r>
              <a:rPr lang="de-DE" dirty="0"/>
              <a:t>Hadoop MapReduce</a:t>
            </a:r>
          </a:p>
          <a:p>
            <a:pPr lvl="1"/>
            <a:r>
              <a:rPr lang="de-DE" dirty="0"/>
              <a:t>Algorithmus für parallele Datenverarbeitung und Verdichtung der Daten in "managebare" </a:t>
            </a:r>
            <a:r>
              <a:rPr lang="de-DE" dirty="0" err="1"/>
              <a:t>Portitionen</a:t>
            </a:r>
            <a:r>
              <a:rPr lang="de-DE" dirty="0"/>
              <a:t>, die zu Analysezwecken benötigt werden </a:t>
            </a:r>
            <a:r>
              <a:rPr lang="de-DE" dirty="0">
                <a:sym typeface="Wingdings" panose="05000000000000000000" pitchFamily="2" charset="2"/>
              </a:rPr>
              <a:t> vgl. DWH-Folien</a:t>
            </a:r>
            <a:endParaRPr lang="de-DE" dirty="0"/>
          </a:p>
          <a:p>
            <a:pPr lvl="1"/>
            <a:r>
              <a:rPr lang="de-DE" dirty="0"/>
              <a:t>Programmierkomponente von Hadoop</a:t>
            </a:r>
          </a:p>
          <a:p>
            <a:pPr lvl="1"/>
            <a:r>
              <a:rPr lang="de-DE" dirty="0"/>
              <a:t>Verarbeitung großer Datenmengen</a:t>
            </a:r>
          </a:p>
          <a:p>
            <a:pPr lvl="1"/>
            <a:r>
              <a:rPr lang="de-DE" dirty="0"/>
              <a:t>Batch-Processing möglich</a:t>
            </a:r>
          </a:p>
          <a:p>
            <a:pPr lvl="1"/>
            <a:r>
              <a:rPr lang="de-DE" dirty="0"/>
              <a:t>Verarbeitung der Daten aus dem HDFS über parallele, aufgeteilte Workloads</a:t>
            </a:r>
          </a:p>
          <a:p>
            <a:pPr lvl="1"/>
            <a:endParaRPr lang="de-DE" dirty="0"/>
          </a:p>
          <a:p>
            <a:r>
              <a:rPr lang="de-DE" dirty="0"/>
              <a:t>Hadoop YARN</a:t>
            </a:r>
          </a:p>
          <a:p>
            <a:pPr lvl="1"/>
            <a:r>
              <a:rPr lang="de-DE" dirty="0" err="1"/>
              <a:t>Yet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Resource</a:t>
            </a:r>
            <a:r>
              <a:rPr lang="de-DE" dirty="0"/>
              <a:t> </a:t>
            </a:r>
            <a:r>
              <a:rPr lang="de-DE" dirty="0" err="1"/>
              <a:t>Negotiator</a:t>
            </a:r>
            <a:endParaRPr lang="de-DE" dirty="0"/>
          </a:p>
          <a:p>
            <a:pPr lvl="1"/>
            <a:r>
              <a:rPr lang="de-DE" dirty="0"/>
              <a:t>Verteilt Ressourcen (CPU, Speicher, …) zwischen mehreren Prozessen, z.B. MapReduce-Prozessen und/oder Frameworks wie MapReduce, Impala und Spark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3074" name="Picture 2" descr="https://media.vlpt.us/images/kimdukbae/post/3777016a-7ad2-43c3-aa36-b765e2fc85d1/image.png">
            <a:extLst>
              <a:ext uri="{FF2B5EF4-FFF2-40B4-BE49-F238E27FC236}">
                <a16:creationId xmlns:a16="http://schemas.microsoft.com/office/drawing/2014/main" id="{A0214174-6BD6-4790-8998-2E0F582F7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883" y="2479449"/>
            <a:ext cx="3045718" cy="104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www.leixue.com/uploads/2020/09/Apache-Hadoop-YARN.png!760">
            <a:extLst>
              <a:ext uri="{FF2B5EF4-FFF2-40B4-BE49-F238E27FC236}">
                <a16:creationId xmlns:a16="http://schemas.microsoft.com/office/drawing/2014/main" id="{A1BC4E5F-9F91-49FC-BA85-5E03E92964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6" t="31327" r="12201" b="27590"/>
          <a:stretch/>
        </p:blipFill>
        <p:spPr bwMode="auto">
          <a:xfrm>
            <a:off x="7803883" y="4563700"/>
            <a:ext cx="3045718" cy="111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umsplatzhalter 5">
            <a:extLst>
              <a:ext uri="{FF2B5EF4-FFF2-40B4-BE49-F238E27FC236}">
                <a16:creationId xmlns:a16="http://schemas.microsoft.com/office/drawing/2014/main" id="{88CE0483-6448-4012-A016-95C4D9256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72064" y="6590926"/>
            <a:ext cx="964921" cy="206851"/>
          </a:xfrm>
        </p:spPr>
        <p:txBody>
          <a:bodyPr/>
          <a:lstStyle/>
          <a:p>
            <a:pPr defTabSz="1219170">
              <a:lnSpc>
                <a:spcPct val="120000"/>
              </a:lnSpc>
            </a:pPr>
            <a:fld id="{A5488BFA-A852-4FF3-BF41-E6A6230CDBFB}" type="datetime1">
              <a:rPr lang="de-DE" smtClean="0"/>
              <a:t>25.05.2023</a:t>
            </a:fld>
            <a:endParaRPr lang="de-DE" dirty="0"/>
          </a:p>
        </p:txBody>
      </p:sp>
      <p:sp>
        <p:nvSpPr>
          <p:cNvPr id="10" name="Fußzeilenplatzhalter 6">
            <a:extLst>
              <a:ext uri="{FF2B5EF4-FFF2-40B4-BE49-F238E27FC236}">
                <a16:creationId xmlns:a16="http://schemas.microsoft.com/office/drawing/2014/main" id="{F4E163F9-6EA7-4891-8498-E8B97EECE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40570" y="6590926"/>
            <a:ext cx="4128960" cy="206851"/>
          </a:xfrm>
        </p:spPr>
        <p:txBody>
          <a:bodyPr/>
          <a:lstStyle/>
          <a:p>
            <a:pPr defTabSz="1219170">
              <a:lnSpc>
                <a:spcPct val="120000"/>
              </a:lnSpc>
            </a:pPr>
            <a:r>
              <a:rPr lang="de-DE">
                <a:cs typeface="Calibri" pitchFamily="34" charset="0"/>
              </a:rPr>
              <a:t>Prof. Dr. Markus Grüne - Datenmanagement</a:t>
            </a:r>
            <a:endParaRPr lang="de-DE" dirty="0">
              <a:cs typeface="Calibri" pitchFamily="34" charset="0"/>
            </a:endParaRPr>
          </a:p>
        </p:txBody>
      </p:sp>
      <p:sp>
        <p:nvSpPr>
          <p:cNvPr id="11" name="Foliennummernplatzhalter 31">
            <a:extLst>
              <a:ext uri="{FF2B5EF4-FFF2-40B4-BE49-F238E27FC236}">
                <a16:creationId xmlns:a16="http://schemas.microsoft.com/office/drawing/2014/main" id="{D76C7048-16E6-4506-A775-67DC52254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434" y="6602018"/>
            <a:ext cx="281103" cy="184666"/>
          </a:xfrm>
        </p:spPr>
        <p:txBody>
          <a:bodyPr/>
          <a:lstStyle/>
          <a:p>
            <a:pPr algn="l" defTabSz="1219170"/>
            <a:fld id="{3733AE7F-6935-469B-B7EA-A7DFC1F0D075}" type="slidenum">
              <a:rPr lang="de-DE" smtClean="0">
                <a:cs typeface="Calibri" pitchFamily="34" charset="0"/>
              </a:rPr>
              <a:pPr algn="l" defTabSz="1219170"/>
              <a:t>16</a:t>
            </a:fld>
            <a:endParaRPr lang="de-DE" dirty="0"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413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585D1-5455-4DB7-ABAF-B06C01565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MapReduce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F0B226-1131-4A72-943A-3EF02F2F4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Beispiel-Verarbeitung mittels MapReduce</a:t>
            </a: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81C03328-7476-4467-A714-C7F3CB41190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2420888"/>
            <a:ext cx="8764687" cy="246300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58B9597D-26B2-47F7-BF12-6B072720B1B8}"/>
              </a:ext>
            </a:extLst>
          </p:cNvPr>
          <p:cNvSpPr/>
          <p:nvPr/>
        </p:nvSpPr>
        <p:spPr>
          <a:xfrm rot="16200000">
            <a:off x="9703317" y="3149818"/>
            <a:ext cx="429636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>
                <a:latin typeface="+mn-lt"/>
              </a:rPr>
              <a:t>Quelle: White, T. (2015): Hadoop – The definitive Guide, 4th </a:t>
            </a:r>
            <a:r>
              <a:rPr lang="de-DE" sz="1000" dirty="0" err="1">
                <a:latin typeface="+mn-lt"/>
              </a:rPr>
              <a:t>ed</a:t>
            </a:r>
            <a:r>
              <a:rPr lang="de-DE" sz="1000" dirty="0">
                <a:latin typeface="+mn-lt"/>
              </a:rPr>
              <a:t>., O'Reilly</a:t>
            </a:r>
          </a:p>
        </p:txBody>
      </p:sp>
      <p:sp>
        <p:nvSpPr>
          <p:cNvPr id="12" name="Datumsplatzhalter 5">
            <a:extLst>
              <a:ext uri="{FF2B5EF4-FFF2-40B4-BE49-F238E27FC236}">
                <a16:creationId xmlns:a16="http://schemas.microsoft.com/office/drawing/2014/main" id="{003532D5-74F1-4878-8435-D5ADB1BB13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72064" y="6590926"/>
            <a:ext cx="964921" cy="206851"/>
          </a:xfrm>
        </p:spPr>
        <p:txBody>
          <a:bodyPr/>
          <a:lstStyle/>
          <a:p>
            <a:pPr defTabSz="1219170">
              <a:lnSpc>
                <a:spcPct val="120000"/>
              </a:lnSpc>
            </a:pPr>
            <a:fld id="{A5488BFA-A852-4FF3-BF41-E6A6230CDBFB}" type="datetime1">
              <a:rPr lang="de-DE" smtClean="0"/>
              <a:t>25.05.2023</a:t>
            </a:fld>
            <a:endParaRPr lang="de-DE" dirty="0"/>
          </a:p>
        </p:txBody>
      </p:sp>
      <p:sp>
        <p:nvSpPr>
          <p:cNvPr id="13" name="Fußzeilenplatzhalter 6">
            <a:extLst>
              <a:ext uri="{FF2B5EF4-FFF2-40B4-BE49-F238E27FC236}">
                <a16:creationId xmlns:a16="http://schemas.microsoft.com/office/drawing/2014/main" id="{14BFF17F-451F-4546-B354-796A83312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40570" y="6590926"/>
            <a:ext cx="4128960" cy="206851"/>
          </a:xfrm>
        </p:spPr>
        <p:txBody>
          <a:bodyPr/>
          <a:lstStyle/>
          <a:p>
            <a:pPr defTabSz="1219170">
              <a:lnSpc>
                <a:spcPct val="120000"/>
              </a:lnSpc>
            </a:pPr>
            <a:r>
              <a:rPr lang="de-DE">
                <a:cs typeface="Calibri" pitchFamily="34" charset="0"/>
              </a:rPr>
              <a:t>Prof. Dr. Markus Grüne - Datenmanagement</a:t>
            </a:r>
            <a:endParaRPr lang="de-DE" dirty="0">
              <a:cs typeface="Calibri" pitchFamily="34" charset="0"/>
            </a:endParaRPr>
          </a:p>
        </p:txBody>
      </p:sp>
      <p:sp>
        <p:nvSpPr>
          <p:cNvPr id="14" name="Foliennummernplatzhalter 31">
            <a:extLst>
              <a:ext uri="{FF2B5EF4-FFF2-40B4-BE49-F238E27FC236}">
                <a16:creationId xmlns:a16="http://schemas.microsoft.com/office/drawing/2014/main" id="{0C534BE3-06AC-46CC-AE31-05FB6CAD2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434" y="6602018"/>
            <a:ext cx="281103" cy="184666"/>
          </a:xfrm>
        </p:spPr>
        <p:txBody>
          <a:bodyPr/>
          <a:lstStyle/>
          <a:p>
            <a:pPr algn="l" defTabSz="1219170"/>
            <a:fld id="{3733AE7F-6935-469B-B7EA-A7DFC1F0D075}" type="slidenum">
              <a:rPr lang="de-DE" smtClean="0">
                <a:cs typeface="Calibri" pitchFamily="34" charset="0"/>
              </a:rPr>
              <a:pPr algn="l" defTabSz="1219170"/>
              <a:t>17</a:t>
            </a:fld>
            <a:endParaRPr lang="de-DE" dirty="0"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74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78977EB-565E-4B7D-8329-19DE3114F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B9112F5A-6BB3-4ACC-85EB-5FE51F854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Hadoop </a:t>
            </a:r>
            <a:r>
              <a:rPr lang="de-DE" dirty="0" err="1"/>
              <a:t>Zookeeper</a:t>
            </a:r>
            <a:endParaRPr lang="de-DE" dirty="0"/>
          </a:p>
          <a:p>
            <a:pPr lvl="1"/>
            <a:r>
              <a:rPr lang="de-DE" dirty="0"/>
              <a:t>wird für das technische / organisatorische Management von Hadoop benötigt</a:t>
            </a:r>
          </a:p>
          <a:p>
            <a:pPr lvl="1"/>
            <a:r>
              <a:rPr lang="de-DE" dirty="0"/>
              <a:t>Koordination der Bestandteile eines Hadoop-Systems</a:t>
            </a:r>
          </a:p>
          <a:p>
            <a:pPr lvl="1"/>
            <a:r>
              <a:rPr lang="de-DE" dirty="0"/>
              <a:t>verwaltet "Konfigurationen", Namen(</a:t>
            </a:r>
            <a:r>
              <a:rPr lang="de-DE" dirty="0" err="1"/>
              <a:t>sräume</a:t>
            </a:r>
            <a:r>
              <a:rPr lang="de-DE" dirty="0"/>
              <a:t>) und Gruppen</a:t>
            </a:r>
          </a:p>
          <a:p>
            <a:pPr lvl="1"/>
            <a:r>
              <a:rPr lang="de-DE" dirty="0"/>
              <a:t>koordiniert Systembestandteile</a:t>
            </a:r>
          </a:p>
          <a:p>
            <a:pPr lvl="1"/>
            <a:endParaRPr lang="de-DE" dirty="0"/>
          </a:p>
          <a:p>
            <a:r>
              <a:rPr lang="de-DE" dirty="0"/>
              <a:t>Apache Hive</a:t>
            </a:r>
          </a:p>
          <a:p>
            <a:pPr lvl="1"/>
            <a:r>
              <a:rPr lang="de-DE" dirty="0"/>
              <a:t>Data Warehouse auf Basis von Hadoop</a:t>
            </a:r>
          </a:p>
          <a:p>
            <a:pPr lvl="1"/>
            <a:r>
              <a:rPr lang="de-DE" dirty="0" err="1"/>
              <a:t>HiveQL</a:t>
            </a:r>
            <a:r>
              <a:rPr lang="de-DE" dirty="0"/>
              <a:t> als Abfragesprache stark an SQL angelehnt</a:t>
            </a:r>
          </a:p>
          <a:p>
            <a:pPr lvl="1"/>
            <a:endParaRPr lang="de-DE" dirty="0"/>
          </a:p>
          <a:p>
            <a:r>
              <a:rPr lang="de-DE" dirty="0"/>
              <a:t>Apache Spark</a:t>
            </a:r>
          </a:p>
          <a:p>
            <a:pPr lvl="1"/>
            <a:r>
              <a:rPr lang="de-DE" dirty="0"/>
              <a:t>schnelle In-Memory-Data Processing Engine</a:t>
            </a:r>
          </a:p>
          <a:p>
            <a:pPr lvl="1"/>
            <a:r>
              <a:rPr lang="de-DE" dirty="0"/>
              <a:t>Unterstützung von Programmiersprachen (Java, Python, Scala, R) und SQL</a:t>
            </a:r>
          </a:p>
          <a:p>
            <a:pPr lvl="1"/>
            <a:r>
              <a:rPr lang="de-DE" dirty="0"/>
              <a:t>Verarbeitung von "</a:t>
            </a:r>
            <a:r>
              <a:rPr lang="de-DE" dirty="0" err="1"/>
              <a:t>DataFrames</a:t>
            </a:r>
            <a:r>
              <a:rPr lang="de-DE" dirty="0"/>
              <a:t>" möglich</a:t>
            </a:r>
          </a:p>
          <a:p>
            <a:pPr lvl="1"/>
            <a:r>
              <a:rPr lang="de-DE" dirty="0"/>
              <a:t>Komponenten für </a:t>
            </a:r>
            <a:r>
              <a:rPr lang="de-DE" dirty="0" err="1"/>
              <a:t>Machine</a:t>
            </a:r>
            <a:r>
              <a:rPr lang="de-DE" dirty="0"/>
              <a:t> Learning (</a:t>
            </a:r>
            <a:r>
              <a:rPr lang="de-DE" dirty="0" err="1"/>
              <a:t>Mllib</a:t>
            </a:r>
            <a:r>
              <a:rPr lang="de-DE" dirty="0"/>
              <a:t>) und </a:t>
            </a:r>
            <a:r>
              <a:rPr lang="de-DE" dirty="0" err="1"/>
              <a:t>Graphdaten</a:t>
            </a:r>
            <a:r>
              <a:rPr lang="de-DE" dirty="0"/>
              <a:t>-Verarbeitung (</a:t>
            </a:r>
            <a:r>
              <a:rPr lang="de-DE" dirty="0" err="1"/>
              <a:t>GraphX</a:t>
            </a:r>
            <a:r>
              <a:rPr lang="de-DE" dirty="0"/>
              <a:t>)</a:t>
            </a:r>
          </a:p>
          <a:p>
            <a:pPr lvl="1"/>
            <a:endParaRPr lang="de-DE" dirty="0"/>
          </a:p>
        </p:txBody>
      </p:sp>
      <p:pic>
        <p:nvPicPr>
          <p:cNvPr id="2050" name="Picture 2" descr="http://static.oneapm.com/assets/sites2/images/ci/docker/7fdfe9d5.zookeeper.png">
            <a:extLst>
              <a:ext uri="{FF2B5EF4-FFF2-40B4-BE49-F238E27FC236}">
                <a16:creationId xmlns:a16="http://schemas.microsoft.com/office/drawing/2014/main" id="{17EC92FC-F147-402F-9126-9EF7E6225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027" y="1994661"/>
            <a:ext cx="936104" cy="133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pache Hive - Wikipedia">
            <a:extLst>
              <a:ext uri="{FF2B5EF4-FFF2-40B4-BE49-F238E27FC236}">
                <a16:creationId xmlns:a16="http://schemas.microsoft.com/office/drawing/2014/main" id="{3E77297C-7550-43BB-8BD7-10B5D5F88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027" y="3776178"/>
            <a:ext cx="1210345" cy="1089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upload.wikimedia.org/wikipedia/commons/thumb/f/f3/...">
            <a:extLst>
              <a:ext uri="{FF2B5EF4-FFF2-40B4-BE49-F238E27FC236}">
                <a16:creationId xmlns:a16="http://schemas.microsoft.com/office/drawing/2014/main" id="{408BF1FF-26BA-43EB-AEC8-D49C04952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149" y="5315438"/>
            <a:ext cx="1905000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Datumsplatzhalter 5">
            <a:extLst>
              <a:ext uri="{FF2B5EF4-FFF2-40B4-BE49-F238E27FC236}">
                <a16:creationId xmlns:a16="http://schemas.microsoft.com/office/drawing/2014/main" id="{932D5C62-944B-484F-A16C-C89F343467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72064" y="6590926"/>
            <a:ext cx="964921" cy="206851"/>
          </a:xfrm>
        </p:spPr>
        <p:txBody>
          <a:bodyPr/>
          <a:lstStyle/>
          <a:p>
            <a:pPr defTabSz="1219170">
              <a:lnSpc>
                <a:spcPct val="120000"/>
              </a:lnSpc>
            </a:pPr>
            <a:fld id="{A5488BFA-A852-4FF3-BF41-E6A6230CDBFB}" type="datetime1">
              <a:rPr lang="de-DE" smtClean="0"/>
              <a:t>25.05.2023</a:t>
            </a:fld>
            <a:endParaRPr lang="de-DE" dirty="0"/>
          </a:p>
        </p:txBody>
      </p:sp>
      <p:sp>
        <p:nvSpPr>
          <p:cNvPr id="14" name="Fußzeilenplatzhalter 6">
            <a:extLst>
              <a:ext uri="{FF2B5EF4-FFF2-40B4-BE49-F238E27FC236}">
                <a16:creationId xmlns:a16="http://schemas.microsoft.com/office/drawing/2014/main" id="{443AB6DE-2736-4149-93B8-C5F07B318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40570" y="6590926"/>
            <a:ext cx="4128960" cy="206851"/>
          </a:xfrm>
        </p:spPr>
        <p:txBody>
          <a:bodyPr/>
          <a:lstStyle/>
          <a:p>
            <a:pPr defTabSz="1219170">
              <a:lnSpc>
                <a:spcPct val="120000"/>
              </a:lnSpc>
            </a:pPr>
            <a:r>
              <a:rPr lang="de-DE">
                <a:cs typeface="Calibri" pitchFamily="34" charset="0"/>
              </a:rPr>
              <a:t>Prof. Dr. Markus Grüne - Datenmanagement</a:t>
            </a:r>
            <a:endParaRPr lang="de-DE" dirty="0">
              <a:cs typeface="Calibri" pitchFamily="34" charset="0"/>
            </a:endParaRPr>
          </a:p>
        </p:txBody>
      </p:sp>
      <p:sp>
        <p:nvSpPr>
          <p:cNvPr id="15" name="Foliennummernplatzhalter 31">
            <a:extLst>
              <a:ext uri="{FF2B5EF4-FFF2-40B4-BE49-F238E27FC236}">
                <a16:creationId xmlns:a16="http://schemas.microsoft.com/office/drawing/2014/main" id="{EF4708A7-EA09-481F-AF13-0A2053F1F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434" y="6602018"/>
            <a:ext cx="281103" cy="184666"/>
          </a:xfrm>
        </p:spPr>
        <p:txBody>
          <a:bodyPr/>
          <a:lstStyle/>
          <a:p>
            <a:pPr algn="l" defTabSz="1219170"/>
            <a:fld id="{3733AE7F-6935-469B-B7EA-A7DFC1F0D075}" type="slidenum">
              <a:rPr lang="de-DE" smtClean="0">
                <a:cs typeface="Calibri" pitchFamily="34" charset="0"/>
              </a:rPr>
              <a:pPr algn="l" defTabSz="1219170"/>
              <a:t>18</a:t>
            </a:fld>
            <a:endParaRPr lang="de-DE" dirty="0"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999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B9CBD7-1971-4CD3-84FE-8448B54B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434" y="334241"/>
            <a:ext cx="10776507" cy="529167"/>
          </a:xfrm>
        </p:spPr>
        <p:txBody>
          <a:bodyPr/>
          <a:lstStyle/>
          <a:p>
            <a:r>
              <a:rPr lang="de-DE" dirty="0" err="1"/>
              <a:t>Layers</a:t>
            </a:r>
            <a:r>
              <a:rPr lang="de-DE" dirty="0"/>
              <a:t> der Hadoop Architecture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04311EA-F6FD-4ADE-9F32-BE14C43B4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057" y="1728511"/>
            <a:ext cx="10756900" cy="4477610"/>
          </a:xfrm>
        </p:spPr>
        <p:txBody>
          <a:bodyPr>
            <a:normAutofit lnSpcReduction="10000"/>
          </a:bodyPr>
          <a:lstStyle/>
          <a:p>
            <a:r>
              <a:rPr lang="de-DE" dirty="0"/>
              <a:t>Verteilte Speicherung</a:t>
            </a:r>
          </a:p>
          <a:p>
            <a:r>
              <a:rPr lang="de-DE" dirty="0"/>
              <a:t>Cluster </a:t>
            </a:r>
            <a:r>
              <a:rPr lang="de-DE" dirty="0" err="1"/>
              <a:t>Resource</a:t>
            </a:r>
            <a:r>
              <a:rPr lang="de-DE" dirty="0"/>
              <a:t> Management</a:t>
            </a:r>
          </a:p>
          <a:p>
            <a:r>
              <a:rPr lang="de-DE" dirty="0"/>
              <a:t>Processing Frameworks</a:t>
            </a:r>
          </a:p>
          <a:p>
            <a:r>
              <a:rPr lang="de-DE" dirty="0"/>
              <a:t>Application </a:t>
            </a:r>
            <a:r>
              <a:rPr lang="de-DE" dirty="0" err="1"/>
              <a:t>Programming</a:t>
            </a:r>
            <a:r>
              <a:rPr lang="de-DE" dirty="0"/>
              <a:t> Interfaces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sz="2100" dirty="0"/>
              <a:t>Bild-Quelle:</a:t>
            </a:r>
            <a:r>
              <a:rPr lang="de-DE" sz="2100" dirty="0">
                <a:hlinkClick r:id="rId2"/>
              </a:rPr>
              <a:t> https://phoenixnap.com/kb/wp-content/uploads/2021/04/hadoop-ecosystem-layers.png</a:t>
            </a:r>
            <a:endParaRPr lang="de-DE" sz="2100" dirty="0"/>
          </a:p>
          <a:p>
            <a:endParaRPr lang="de-DE" dirty="0"/>
          </a:p>
        </p:txBody>
      </p:sp>
      <p:pic>
        <p:nvPicPr>
          <p:cNvPr id="4098" name="Picture 2" descr="A Hadoop cluster divided into functional layers.">
            <a:extLst>
              <a:ext uri="{FF2B5EF4-FFF2-40B4-BE49-F238E27FC236}">
                <a16:creationId xmlns:a16="http://schemas.microsoft.com/office/drawing/2014/main" id="{97A1EA77-C4AF-49ED-878C-3DE6FD67FF4A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144" y="1329184"/>
            <a:ext cx="6752795" cy="371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umsplatzhalter 5">
            <a:extLst>
              <a:ext uri="{FF2B5EF4-FFF2-40B4-BE49-F238E27FC236}">
                <a16:creationId xmlns:a16="http://schemas.microsoft.com/office/drawing/2014/main" id="{B9F0F6D9-6918-4E17-9248-FB95817BCC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72064" y="6590926"/>
            <a:ext cx="964921" cy="206851"/>
          </a:xfrm>
        </p:spPr>
        <p:txBody>
          <a:bodyPr/>
          <a:lstStyle/>
          <a:p>
            <a:pPr defTabSz="1219170">
              <a:lnSpc>
                <a:spcPct val="120000"/>
              </a:lnSpc>
            </a:pPr>
            <a:fld id="{A5488BFA-A852-4FF3-BF41-E6A6230CDBFB}" type="datetime1">
              <a:rPr lang="de-DE" smtClean="0"/>
              <a:t>25.05.2023</a:t>
            </a:fld>
            <a:endParaRPr lang="de-DE" dirty="0"/>
          </a:p>
        </p:txBody>
      </p:sp>
      <p:sp>
        <p:nvSpPr>
          <p:cNvPr id="12" name="Fußzeilenplatzhalter 6">
            <a:extLst>
              <a:ext uri="{FF2B5EF4-FFF2-40B4-BE49-F238E27FC236}">
                <a16:creationId xmlns:a16="http://schemas.microsoft.com/office/drawing/2014/main" id="{647F8835-69B0-44B5-9D8F-C7A7AB5E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40570" y="6590926"/>
            <a:ext cx="4128960" cy="206851"/>
          </a:xfrm>
        </p:spPr>
        <p:txBody>
          <a:bodyPr/>
          <a:lstStyle/>
          <a:p>
            <a:pPr defTabSz="1219170">
              <a:lnSpc>
                <a:spcPct val="120000"/>
              </a:lnSpc>
            </a:pPr>
            <a:r>
              <a:rPr lang="de-DE">
                <a:cs typeface="Calibri" pitchFamily="34" charset="0"/>
              </a:rPr>
              <a:t>Prof. Dr. Markus Grüne - Datenmanagement</a:t>
            </a:r>
            <a:endParaRPr lang="de-DE" dirty="0">
              <a:cs typeface="Calibri" pitchFamily="34" charset="0"/>
            </a:endParaRPr>
          </a:p>
        </p:txBody>
      </p:sp>
      <p:sp>
        <p:nvSpPr>
          <p:cNvPr id="13" name="Foliennummernplatzhalter 31">
            <a:extLst>
              <a:ext uri="{FF2B5EF4-FFF2-40B4-BE49-F238E27FC236}">
                <a16:creationId xmlns:a16="http://schemas.microsoft.com/office/drawing/2014/main" id="{07FBECFF-9BD2-44DF-8024-F227DA62E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434" y="6602018"/>
            <a:ext cx="281103" cy="184666"/>
          </a:xfrm>
        </p:spPr>
        <p:txBody>
          <a:bodyPr/>
          <a:lstStyle/>
          <a:p>
            <a:pPr algn="l" defTabSz="1219170"/>
            <a:fld id="{3733AE7F-6935-469B-B7EA-A7DFC1F0D075}" type="slidenum">
              <a:rPr lang="de-DE" smtClean="0">
                <a:cs typeface="Calibri" pitchFamily="34" charset="0"/>
              </a:rPr>
              <a:pPr algn="l" defTabSz="1219170"/>
              <a:t>19</a:t>
            </a:fld>
            <a:endParaRPr lang="de-DE" dirty="0"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634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Inhalt, Lernziele, Fragen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891" lvl="1" indent="-342891">
              <a:defRPr/>
            </a:pPr>
            <a:r>
              <a:rPr lang="de-DE" dirty="0"/>
              <a:t>Big Data Definition und organisationale Betrachtung</a:t>
            </a:r>
          </a:p>
          <a:p>
            <a:pPr marL="342891" lvl="1" indent="-342891">
              <a:defRPr/>
            </a:pPr>
            <a:r>
              <a:rPr lang="de-DE" dirty="0"/>
              <a:t>Big Data-Technologie </a:t>
            </a:r>
          </a:p>
          <a:p>
            <a:pPr marL="342891" lvl="1" indent="-342891">
              <a:defRPr/>
            </a:pPr>
            <a:r>
              <a:rPr lang="de-DE" dirty="0"/>
              <a:t>kurzer Überblick und Einsatzfelder von Hadoop</a:t>
            </a:r>
          </a:p>
          <a:p>
            <a:pPr marL="342891" lvl="1" indent="-342891">
              <a:defRPr/>
            </a:pPr>
            <a:r>
              <a:rPr lang="de-DE" dirty="0"/>
              <a:t>Vergleich mit Spark</a:t>
            </a:r>
          </a:p>
          <a:p>
            <a:pPr marL="342891" lvl="1" indent="-342891">
              <a:defRPr/>
            </a:pPr>
            <a:endParaRPr lang="de-DE" dirty="0"/>
          </a:p>
          <a:p>
            <a:pPr marL="342891" lvl="1" indent="-342891">
              <a:defRPr/>
            </a:pPr>
            <a:endParaRPr lang="de-DE" dirty="0"/>
          </a:p>
          <a:p>
            <a:pPr marL="342891" lvl="1" indent="-342891">
              <a:defRPr/>
            </a:pP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Fragen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342891" lvl="1" indent="-342891">
              <a:defRPr/>
            </a:pPr>
            <a:r>
              <a:rPr lang="de-DE" dirty="0"/>
              <a:t>Für welche Lösungen eignet sich Hadoop, bzw. die Hadoop-Produkte</a:t>
            </a:r>
          </a:p>
          <a:p>
            <a:pPr marL="342891" lvl="1" indent="-342891">
              <a:defRPr/>
            </a:pPr>
            <a:r>
              <a:rPr lang="de-DE" dirty="0"/>
              <a:t>Welche Probleme haben diese heute</a:t>
            </a:r>
          </a:p>
          <a:p>
            <a:pPr marL="342891" lvl="1" indent="-342891">
              <a:defRPr/>
            </a:pPr>
            <a:r>
              <a:rPr lang="de-DE" dirty="0"/>
              <a:t>Wie sollten Sie eine Datenverwaltungs-Architektur aufsetzen</a:t>
            </a:r>
          </a:p>
          <a:p>
            <a:endParaRPr lang="de-DE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6458213" y="5266333"/>
            <a:ext cx="5296073" cy="923330"/>
          </a:xfrm>
          <a:prstGeom prst="rect">
            <a:avLst/>
          </a:prstGeom>
          <a:solidFill>
            <a:srgbClr val="AECAE2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de-DE"/>
            </a:defPPr>
            <a:lvl1pPr>
              <a:defRPr sz="2000">
                <a:latin typeface="+mj-lt"/>
              </a:defRPr>
            </a:lvl1pPr>
          </a:lstStyle>
          <a:p>
            <a:r>
              <a:rPr lang="de-DE" sz="1800" dirty="0"/>
              <a:t>Sie sind vertraut mit dem Hadoop-Ökosystem und verstehen in groben Zügen den </a:t>
            </a:r>
            <a:r>
              <a:rPr lang="de-DE" sz="1800" dirty="0" err="1"/>
              <a:t>Map</a:t>
            </a:r>
            <a:r>
              <a:rPr lang="de-DE" sz="1800" dirty="0"/>
              <a:t>-</a:t>
            </a:r>
            <a:r>
              <a:rPr lang="de-DE" sz="1800" dirty="0" err="1"/>
              <a:t>Reduce</a:t>
            </a:r>
            <a:r>
              <a:rPr lang="de-DE" sz="1800" dirty="0"/>
              <a:t>-Algorithmus.</a:t>
            </a:r>
          </a:p>
        </p:txBody>
      </p:sp>
      <p:sp>
        <p:nvSpPr>
          <p:cNvPr id="25" name="Textplatzhalter 7"/>
          <p:cNvSpPr txBox="1">
            <a:spLocks/>
          </p:cNvSpPr>
          <p:nvPr/>
        </p:nvSpPr>
        <p:spPr>
          <a:xfrm>
            <a:off x="6367369" y="4536740"/>
            <a:ext cx="5386917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162740" rtl="0" eaLnBrk="1" latinLnBrk="0" hangingPunct="1">
              <a:lnSpc>
                <a:spcPct val="114000"/>
              </a:lnSpc>
              <a:spcBef>
                <a:spcPct val="20000"/>
              </a:spcBef>
              <a:spcAft>
                <a:spcPts val="191"/>
              </a:spcAft>
              <a:buClr>
                <a:srgbClr val="80BA24"/>
              </a:buClr>
              <a:buFont typeface="Wingdings" pitchFamily="2" charset="2"/>
              <a:buNone/>
              <a:defRPr sz="24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81371" indent="0" algn="l" defTabSz="16274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None/>
              <a:defRPr sz="356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62740" indent="0" algn="l" defTabSz="16274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321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44110" indent="0" algn="l" defTabSz="162740" rtl="0" eaLnBrk="1" latinLnBrk="0" hangingPunct="1">
              <a:spcBef>
                <a:spcPct val="20000"/>
              </a:spcBef>
              <a:buClr>
                <a:srgbClr val="80BA24"/>
              </a:buClr>
              <a:buFont typeface="Wingdings" pitchFamily="2" charset="2"/>
              <a:buNone/>
              <a:defRPr sz="285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325480" indent="0" algn="l" defTabSz="162740" rtl="0" eaLnBrk="1" latinLnBrk="0" hangingPunct="1">
              <a:spcBef>
                <a:spcPct val="20000"/>
              </a:spcBef>
              <a:buClr>
                <a:srgbClr val="80BA24"/>
              </a:buClr>
              <a:buFont typeface="Wingdings" pitchFamily="2" charset="2"/>
              <a:buNone/>
              <a:defRPr sz="285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406849" indent="0" algn="l" defTabSz="162740" rtl="0" eaLnBrk="1" latinLnBrk="0" hangingPunct="1">
              <a:spcBef>
                <a:spcPct val="20000"/>
              </a:spcBef>
              <a:buFont typeface="Arial" pitchFamily="34" charset="0"/>
              <a:buNone/>
              <a:defRPr sz="28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8219" indent="0" algn="l" defTabSz="162740" rtl="0" eaLnBrk="1" latinLnBrk="0" hangingPunct="1">
              <a:spcBef>
                <a:spcPct val="20000"/>
              </a:spcBef>
              <a:buFont typeface="Arial" pitchFamily="34" charset="0"/>
              <a:buNone/>
              <a:defRPr sz="28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9588" indent="0" algn="l" defTabSz="162740" rtl="0" eaLnBrk="1" latinLnBrk="0" hangingPunct="1">
              <a:spcBef>
                <a:spcPct val="20000"/>
              </a:spcBef>
              <a:buFont typeface="Arial" pitchFamily="34" charset="0"/>
              <a:buNone/>
              <a:defRPr sz="28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958" indent="0" algn="l" defTabSz="162740" rtl="0" eaLnBrk="1" latinLnBrk="0" hangingPunct="1">
              <a:spcBef>
                <a:spcPct val="20000"/>
              </a:spcBef>
              <a:buFont typeface="Arial" pitchFamily="34" charset="0"/>
              <a:buNone/>
              <a:defRPr sz="285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de-DE" dirty="0"/>
              <a:t>Lernziel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7DABCE-F066-453F-A776-8EF1989C1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3F5C3-5430-41C7-9A80-5E84D740D07B}" type="datetime1">
              <a:rPr lang="de-DE" smtClean="0"/>
              <a:t>25.05.2023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A544EE6-610D-4F52-AA56-C88209F73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Markus Grüne - Datenmanagement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01905E6B-6F86-49A7-B3A5-95108BAD8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D5DE-7615-4829-AE74-51E80C2608D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3716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CA760A85-E60E-4610-9215-41B728AA4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000" dirty="0"/>
              <a:t>Das Hadoop-Ökosystem – weitere Komponenten</a:t>
            </a:r>
          </a:p>
        </p:txBody>
      </p:sp>
      <p:pic>
        <p:nvPicPr>
          <p:cNvPr id="5122" name="Picture 2" descr="Hadoop Ecosystem and Their Components ">
            <a:extLst>
              <a:ext uri="{FF2B5EF4-FFF2-40B4-BE49-F238E27FC236}">
                <a16:creationId xmlns:a16="http://schemas.microsoft.com/office/drawing/2014/main" id="{BBA8C913-B4FD-4F8A-A840-EB55AD378C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65902" y="2060575"/>
            <a:ext cx="8257022" cy="432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A19AF934-1997-45A8-BA20-A68556422858}"/>
              </a:ext>
            </a:extLst>
          </p:cNvPr>
          <p:cNvSpPr/>
          <p:nvPr/>
        </p:nvSpPr>
        <p:spPr>
          <a:xfrm rot="16200000">
            <a:off x="9859945" y="2970187"/>
            <a:ext cx="418095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>
                <a:latin typeface="+mn-lt"/>
              </a:rPr>
              <a:t>Quelle: https://data-flair.training/blogs/hadoop-ecosystem-components/</a:t>
            </a:r>
          </a:p>
        </p:txBody>
      </p:sp>
      <p:sp>
        <p:nvSpPr>
          <p:cNvPr id="11" name="Datumsplatzhalter 5">
            <a:extLst>
              <a:ext uri="{FF2B5EF4-FFF2-40B4-BE49-F238E27FC236}">
                <a16:creationId xmlns:a16="http://schemas.microsoft.com/office/drawing/2014/main" id="{9FCC8556-31A2-4076-8C20-CDAFF27D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72064" y="6590926"/>
            <a:ext cx="964921" cy="206851"/>
          </a:xfrm>
        </p:spPr>
        <p:txBody>
          <a:bodyPr/>
          <a:lstStyle/>
          <a:p>
            <a:pPr defTabSz="1219170">
              <a:lnSpc>
                <a:spcPct val="120000"/>
              </a:lnSpc>
            </a:pPr>
            <a:fld id="{A5488BFA-A852-4FF3-BF41-E6A6230CDBFB}" type="datetime1">
              <a:rPr lang="de-DE" smtClean="0"/>
              <a:t>25.05.2023</a:t>
            </a:fld>
            <a:endParaRPr lang="de-DE" dirty="0"/>
          </a:p>
        </p:txBody>
      </p:sp>
      <p:sp>
        <p:nvSpPr>
          <p:cNvPr id="12" name="Fußzeilenplatzhalter 6">
            <a:extLst>
              <a:ext uri="{FF2B5EF4-FFF2-40B4-BE49-F238E27FC236}">
                <a16:creationId xmlns:a16="http://schemas.microsoft.com/office/drawing/2014/main" id="{57B64267-C915-4DD7-ABD6-99F378659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40570" y="6590926"/>
            <a:ext cx="4128960" cy="206851"/>
          </a:xfrm>
        </p:spPr>
        <p:txBody>
          <a:bodyPr/>
          <a:lstStyle/>
          <a:p>
            <a:pPr defTabSz="1219170">
              <a:lnSpc>
                <a:spcPct val="120000"/>
              </a:lnSpc>
            </a:pPr>
            <a:r>
              <a:rPr lang="de-DE">
                <a:cs typeface="Calibri" pitchFamily="34" charset="0"/>
              </a:rPr>
              <a:t>Prof. Dr. Markus Grüne - Datenmanagement</a:t>
            </a:r>
            <a:endParaRPr lang="de-DE" dirty="0">
              <a:cs typeface="Calibri" pitchFamily="34" charset="0"/>
            </a:endParaRPr>
          </a:p>
        </p:txBody>
      </p:sp>
      <p:sp>
        <p:nvSpPr>
          <p:cNvPr id="13" name="Foliennummernplatzhalter 31">
            <a:extLst>
              <a:ext uri="{FF2B5EF4-FFF2-40B4-BE49-F238E27FC236}">
                <a16:creationId xmlns:a16="http://schemas.microsoft.com/office/drawing/2014/main" id="{0A30330F-3278-4386-A138-27F3F29CA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434" y="6602018"/>
            <a:ext cx="281103" cy="184666"/>
          </a:xfrm>
        </p:spPr>
        <p:txBody>
          <a:bodyPr/>
          <a:lstStyle/>
          <a:p>
            <a:pPr algn="l" defTabSz="1219170"/>
            <a:fld id="{3733AE7F-6935-469B-B7EA-A7DFC1F0D075}" type="slidenum">
              <a:rPr lang="de-DE" smtClean="0">
                <a:cs typeface="Calibri" pitchFamily="34" charset="0"/>
              </a:rPr>
              <a:pPr algn="l" defTabSz="1219170"/>
              <a:t>20</a:t>
            </a:fld>
            <a:endParaRPr lang="de-DE" dirty="0"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47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E44C4D7D-234E-4420-9095-13002C7B3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(20-25 Minuten)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130601C2-E12D-4DC8-9842-73A55DFDEBB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Ergänzen Sie Beschreibungen für die noch nicht vorgestellten Technologiekomponenten auf Folie 10</a:t>
            </a:r>
          </a:p>
          <a:p>
            <a:pPr lvl="2"/>
            <a:r>
              <a:rPr lang="de-DE" dirty="0" err="1"/>
              <a:t>HBase</a:t>
            </a:r>
            <a:endParaRPr lang="de-DE" dirty="0"/>
          </a:p>
          <a:p>
            <a:pPr lvl="2"/>
            <a:r>
              <a:rPr lang="de-DE" dirty="0" err="1"/>
              <a:t>Pig</a:t>
            </a:r>
            <a:r>
              <a:rPr lang="de-DE" dirty="0"/>
              <a:t> und </a:t>
            </a:r>
          </a:p>
          <a:p>
            <a:pPr lvl="2"/>
            <a:r>
              <a:rPr lang="de-DE" dirty="0" err="1"/>
              <a:t>Tez</a:t>
            </a:r>
            <a:endParaRPr lang="de-DE" dirty="0"/>
          </a:p>
          <a:p>
            <a:endParaRPr lang="de-DE" dirty="0"/>
          </a:p>
          <a:p>
            <a:pPr marL="457200" indent="-457200">
              <a:buFont typeface="+mj-lt"/>
              <a:buAutoNum type="arabicPeriod" startAt="2"/>
            </a:pPr>
            <a:r>
              <a:rPr lang="de-DE" dirty="0"/>
              <a:t>Ergänzen Sie die Beschreibungen um eine der folgenden Technologien:</a:t>
            </a:r>
          </a:p>
          <a:p>
            <a:pPr lvl="2"/>
            <a:r>
              <a:rPr lang="de-DE" dirty="0" err="1"/>
              <a:t>Sqoob</a:t>
            </a:r>
            <a:endParaRPr lang="de-DE" dirty="0"/>
          </a:p>
          <a:p>
            <a:pPr lvl="2"/>
            <a:r>
              <a:rPr lang="de-DE" dirty="0"/>
              <a:t>Flume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0" name="Datumsplatzhalter 5">
            <a:extLst>
              <a:ext uri="{FF2B5EF4-FFF2-40B4-BE49-F238E27FC236}">
                <a16:creationId xmlns:a16="http://schemas.microsoft.com/office/drawing/2014/main" id="{35B0DFE9-BCB7-4B43-966E-0913B67EA2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72064" y="6590926"/>
            <a:ext cx="964921" cy="206851"/>
          </a:xfrm>
        </p:spPr>
        <p:txBody>
          <a:bodyPr/>
          <a:lstStyle/>
          <a:p>
            <a:pPr defTabSz="1219170">
              <a:lnSpc>
                <a:spcPct val="120000"/>
              </a:lnSpc>
            </a:pPr>
            <a:fld id="{A5488BFA-A852-4FF3-BF41-E6A6230CDBFB}" type="datetime1">
              <a:rPr lang="de-DE" smtClean="0"/>
              <a:t>25.05.2023</a:t>
            </a:fld>
            <a:endParaRPr lang="de-DE" dirty="0"/>
          </a:p>
        </p:txBody>
      </p:sp>
      <p:sp>
        <p:nvSpPr>
          <p:cNvPr id="11" name="Fußzeilenplatzhalter 6">
            <a:extLst>
              <a:ext uri="{FF2B5EF4-FFF2-40B4-BE49-F238E27FC236}">
                <a16:creationId xmlns:a16="http://schemas.microsoft.com/office/drawing/2014/main" id="{36DC0701-1321-44F1-AC85-72B1C3BF7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40570" y="6590926"/>
            <a:ext cx="4128960" cy="206851"/>
          </a:xfrm>
        </p:spPr>
        <p:txBody>
          <a:bodyPr/>
          <a:lstStyle/>
          <a:p>
            <a:pPr defTabSz="1219170">
              <a:lnSpc>
                <a:spcPct val="120000"/>
              </a:lnSpc>
            </a:pPr>
            <a:r>
              <a:rPr lang="de-DE">
                <a:cs typeface="Calibri" pitchFamily="34" charset="0"/>
              </a:rPr>
              <a:t>Prof. Dr. Markus Grüne - Datenmanagement</a:t>
            </a:r>
            <a:endParaRPr lang="de-DE" dirty="0">
              <a:cs typeface="Calibri" pitchFamily="34" charset="0"/>
            </a:endParaRPr>
          </a:p>
        </p:txBody>
      </p:sp>
      <p:sp>
        <p:nvSpPr>
          <p:cNvPr id="12" name="Foliennummernplatzhalter 31">
            <a:extLst>
              <a:ext uri="{FF2B5EF4-FFF2-40B4-BE49-F238E27FC236}">
                <a16:creationId xmlns:a16="http://schemas.microsoft.com/office/drawing/2014/main" id="{568FA957-8F3F-45FC-98E1-E87A64136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434" y="6602018"/>
            <a:ext cx="281103" cy="184666"/>
          </a:xfrm>
        </p:spPr>
        <p:txBody>
          <a:bodyPr/>
          <a:lstStyle/>
          <a:p>
            <a:pPr algn="l" defTabSz="1219170"/>
            <a:fld id="{3733AE7F-6935-469B-B7EA-A7DFC1F0D075}" type="slidenum">
              <a:rPr lang="de-DE" smtClean="0">
                <a:cs typeface="Calibri" pitchFamily="34" charset="0"/>
              </a:rPr>
              <a:pPr algn="l" defTabSz="1219170"/>
              <a:t>21</a:t>
            </a:fld>
            <a:endParaRPr lang="de-DE" dirty="0"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573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Apache Spark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Läuft auf Apache </a:t>
            </a:r>
            <a:r>
              <a:rPr lang="de-DE" dirty="0" err="1"/>
              <a:t>Mesos</a:t>
            </a:r>
            <a:r>
              <a:rPr lang="de-DE" dirty="0"/>
              <a:t> und anderen Umgebungen (</a:t>
            </a:r>
            <a:r>
              <a:rPr lang="de-DE" dirty="0" err="1"/>
              <a:t>Kubernetes</a:t>
            </a:r>
            <a:r>
              <a:rPr lang="de-DE" dirty="0"/>
              <a:t>, Hadoop)</a:t>
            </a:r>
          </a:p>
          <a:p>
            <a:r>
              <a:rPr lang="de-DE" dirty="0"/>
              <a:t>Riesige Anzahl von Bibliotheken für ML ...</a:t>
            </a:r>
          </a:p>
          <a:p>
            <a:r>
              <a:rPr lang="de-DE" dirty="0"/>
              <a:t>Programme können in mehreren Sprachen </a:t>
            </a:r>
            <a:br>
              <a:rPr lang="de-DE" dirty="0"/>
            </a:br>
            <a:r>
              <a:rPr lang="de-DE" dirty="0"/>
              <a:t>entwickelt werden, wie z. B. : Java, Scala, </a:t>
            </a:r>
            <a:br>
              <a:rPr lang="de-DE" dirty="0"/>
            </a:br>
            <a:r>
              <a:rPr lang="de-DE" dirty="0"/>
              <a:t>Python, R, SQL</a:t>
            </a:r>
          </a:p>
          <a:p>
            <a:r>
              <a:rPr lang="de-DE" dirty="0"/>
              <a:t>Spark kann auf unterschiedliche Datenquellen-Typen zugreifen: </a:t>
            </a:r>
            <a:br>
              <a:rPr lang="de-DE" dirty="0"/>
            </a:br>
            <a:r>
              <a:rPr lang="de-DE" dirty="0"/>
              <a:t>Batch, Stream, interaktive Abfragen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2887" y="2400300"/>
            <a:ext cx="3571875" cy="1752600"/>
          </a:xfrm>
          <a:prstGeom prst="rect">
            <a:avLst/>
          </a:prstGeom>
        </p:spPr>
      </p:pic>
      <p:pic>
        <p:nvPicPr>
          <p:cNvPr id="1026" name="Picture 2" descr="upload.wikimedia.org/wikipedia/commons/thumb/f/f3/...">
            <a:extLst>
              <a:ext uri="{FF2B5EF4-FFF2-40B4-BE49-F238E27FC236}">
                <a16:creationId xmlns:a16="http://schemas.microsoft.com/office/drawing/2014/main" id="{69D3DBC9-E164-443A-8BFA-54A81F97E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422" y="826029"/>
            <a:ext cx="1905000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Datumsplatzhalter 5">
            <a:extLst>
              <a:ext uri="{FF2B5EF4-FFF2-40B4-BE49-F238E27FC236}">
                <a16:creationId xmlns:a16="http://schemas.microsoft.com/office/drawing/2014/main" id="{83EAAB98-2234-4050-BD61-B9C6653416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72064" y="6590926"/>
            <a:ext cx="964921" cy="206851"/>
          </a:xfrm>
        </p:spPr>
        <p:txBody>
          <a:bodyPr/>
          <a:lstStyle/>
          <a:p>
            <a:pPr defTabSz="1219170">
              <a:lnSpc>
                <a:spcPct val="120000"/>
              </a:lnSpc>
            </a:pPr>
            <a:fld id="{A5488BFA-A852-4FF3-BF41-E6A6230CDBFB}" type="datetime1">
              <a:rPr lang="de-DE" smtClean="0"/>
              <a:t>25.05.2023</a:t>
            </a:fld>
            <a:endParaRPr lang="de-DE" dirty="0"/>
          </a:p>
        </p:txBody>
      </p:sp>
      <p:sp>
        <p:nvSpPr>
          <p:cNvPr id="13" name="Fußzeilenplatzhalter 6">
            <a:extLst>
              <a:ext uri="{FF2B5EF4-FFF2-40B4-BE49-F238E27FC236}">
                <a16:creationId xmlns:a16="http://schemas.microsoft.com/office/drawing/2014/main" id="{924C5947-79D4-47C5-AF19-4CE02EB38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40570" y="6590926"/>
            <a:ext cx="4128960" cy="206851"/>
          </a:xfrm>
        </p:spPr>
        <p:txBody>
          <a:bodyPr/>
          <a:lstStyle/>
          <a:p>
            <a:pPr defTabSz="1219170">
              <a:lnSpc>
                <a:spcPct val="120000"/>
              </a:lnSpc>
            </a:pPr>
            <a:r>
              <a:rPr lang="de-DE">
                <a:cs typeface="Calibri" pitchFamily="34" charset="0"/>
              </a:rPr>
              <a:t>Prof. Dr. Markus Grüne - Datenmanagement</a:t>
            </a:r>
            <a:endParaRPr lang="de-DE" dirty="0">
              <a:cs typeface="Calibri" pitchFamily="34" charset="0"/>
            </a:endParaRPr>
          </a:p>
        </p:txBody>
      </p:sp>
      <p:sp>
        <p:nvSpPr>
          <p:cNvPr id="14" name="Foliennummernplatzhalter 31">
            <a:extLst>
              <a:ext uri="{FF2B5EF4-FFF2-40B4-BE49-F238E27FC236}">
                <a16:creationId xmlns:a16="http://schemas.microsoft.com/office/drawing/2014/main" id="{25A89D19-DDE9-43DE-99D3-3A0F7E6B4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434" y="6602018"/>
            <a:ext cx="281103" cy="184666"/>
          </a:xfrm>
        </p:spPr>
        <p:txBody>
          <a:bodyPr/>
          <a:lstStyle/>
          <a:p>
            <a:pPr algn="l" defTabSz="1219170"/>
            <a:fld id="{3733AE7F-6935-469B-B7EA-A7DFC1F0D075}" type="slidenum">
              <a:rPr lang="de-DE" smtClean="0">
                <a:cs typeface="Calibri" pitchFamily="34" charset="0"/>
              </a:rPr>
              <a:pPr algn="l" defTabSz="1219170"/>
              <a:t>22</a:t>
            </a:fld>
            <a:endParaRPr lang="de-DE" dirty="0"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076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A83446-4A01-41F6-845D-D1CCF7DD5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Einsatzfelder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A2A919-C269-4028-B6A0-0D266C137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Hadoop </a:t>
            </a:r>
          </a:p>
          <a:p>
            <a:pPr lvl="1"/>
            <a:r>
              <a:rPr lang="de-DE" dirty="0"/>
              <a:t>kann auf einfacher Hardware in einem Cluster aufgesetzt werden </a:t>
            </a:r>
          </a:p>
          <a:p>
            <a:pPr lvl="1"/>
            <a:r>
              <a:rPr lang="de-DE" dirty="0"/>
              <a:t>unterstützt das redundante Speichern von Daten im Cluster auf einem Filesystem</a:t>
            </a:r>
          </a:p>
          <a:p>
            <a:pPr lvl="1"/>
            <a:r>
              <a:rPr lang="de-DE" dirty="0"/>
              <a:t>kann mit seinen Komponenten bekannte Konzepte unterstützten: Datenbanken, SQL, DWH, JSON-Storage..</a:t>
            </a:r>
          </a:p>
          <a:p>
            <a:pPr lvl="1"/>
            <a:r>
              <a:rPr lang="de-DE" dirty="0"/>
              <a:t>ist dann geeignet, wenn Daten schnell geschrieben, gelesen und verarbeitet werden müssen</a:t>
            </a:r>
          </a:p>
          <a:p>
            <a:endParaRPr lang="de-DE" dirty="0"/>
          </a:p>
          <a:p>
            <a:r>
              <a:rPr lang="de-DE" dirty="0"/>
              <a:t>Nachteile</a:t>
            </a:r>
          </a:p>
          <a:p>
            <a:pPr lvl="1"/>
            <a:r>
              <a:rPr lang="de-DE" dirty="0"/>
              <a:t>die Installation und Wartung erfordert tiefgreifende technologische Kenntnisse</a:t>
            </a:r>
          </a:p>
          <a:p>
            <a:pPr lvl="1"/>
            <a:r>
              <a:rPr lang="de-DE" dirty="0"/>
              <a:t>daher häufig Installation von Apache Spark ohne den Hadoop-Stack (HDFS…)</a:t>
            </a:r>
          </a:p>
          <a:p>
            <a:pPr lvl="1"/>
            <a:r>
              <a:rPr lang="de-DE" dirty="0"/>
              <a:t>Hadoop ist nicht "paketiert" </a:t>
            </a:r>
            <a:r>
              <a:rPr lang="de-DE" dirty="0">
                <a:sym typeface="Wingdings" panose="05000000000000000000" pitchFamily="2" charset="2"/>
              </a:rPr>
              <a:t> häufig Einkauf von Hadoop-Lösungen erforderlich (Cloudera u.a.)</a:t>
            </a:r>
            <a:endParaRPr lang="de-DE" dirty="0"/>
          </a:p>
          <a:p>
            <a:endParaRPr lang="de-DE" dirty="0"/>
          </a:p>
        </p:txBody>
      </p:sp>
      <p:sp>
        <p:nvSpPr>
          <p:cNvPr id="10" name="Datumsplatzhalter 5">
            <a:extLst>
              <a:ext uri="{FF2B5EF4-FFF2-40B4-BE49-F238E27FC236}">
                <a16:creationId xmlns:a16="http://schemas.microsoft.com/office/drawing/2014/main" id="{00BC2665-B664-4D3E-B930-29C63DF3DE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72064" y="6590926"/>
            <a:ext cx="964921" cy="206851"/>
          </a:xfrm>
        </p:spPr>
        <p:txBody>
          <a:bodyPr/>
          <a:lstStyle/>
          <a:p>
            <a:pPr defTabSz="1219170">
              <a:lnSpc>
                <a:spcPct val="120000"/>
              </a:lnSpc>
            </a:pPr>
            <a:fld id="{A5488BFA-A852-4FF3-BF41-E6A6230CDBFB}" type="datetime1">
              <a:rPr lang="de-DE" smtClean="0"/>
              <a:t>25.05.2023</a:t>
            </a:fld>
            <a:endParaRPr lang="de-DE" dirty="0"/>
          </a:p>
        </p:txBody>
      </p:sp>
      <p:sp>
        <p:nvSpPr>
          <p:cNvPr id="11" name="Fußzeilenplatzhalter 6">
            <a:extLst>
              <a:ext uri="{FF2B5EF4-FFF2-40B4-BE49-F238E27FC236}">
                <a16:creationId xmlns:a16="http://schemas.microsoft.com/office/drawing/2014/main" id="{C27F6E5C-88FE-48FF-9A1D-4A4217D8E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40570" y="6590926"/>
            <a:ext cx="4128960" cy="206851"/>
          </a:xfrm>
        </p:spPr>
        <p:txBody>
          <a:bodyPr/>
          <a:lstStyle/>
          <a:p>
            <a:pPr defTabSz="1219170">
              <a:lnSpc>
                <a:spcPct val="120000"/>
              </a:lnSpc>
            </a:pPr>
            <a:r>
              <a:rPr lang="de-DE">
                <a:cs typeface="Calibri" pitchFamily="34" charset="0"/>
              </a:rPr>
              <a:t>Prof. Dr. Markus Grüne - Datenmanagement</a:t>
            </a:r>
            <a:endParaRPr lang="de-DE" dirty="0">
              <a:cs typeface="Calibri" pitchFamily="34" charset="0"/>
            </a:endParaRPr>
          </a:p>
        </p:txBody>
      </p:sp>
      <p:sp>
        <p:nvSpPr>
          <p:cNvPr id="12" name="Foliennummernplatzhalter 31">
            <a:extLst>
              <a:ext uri="{FF2B5EF4-FFF2-40B4-BE49-F238E27FC236}">
                <a16:creationId xmlns:a16="http://schemas.microsoft.com/office/drawing/2014/main" id="{09855CCD-7132-4C26-951D-688D76CBD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434" y="6602018"/>
            <a:ext cx="281103" cy="184666"/>
          </a:xfrm>
        </p:spPr>
        <p:txBody>
          <a:bodyPr/>
          <a:lstStyle/>
          <a:p>
            <a:pPr algn="l" defTabSz="1219170"/>
            <a:fld id="{3733AE7F-6935-469B-B7EA-A7DFC1F0D075}" type="slidenum">
              <a:rPr lang="de-DE" smtClean="0">
                <a:cs typeface="Calibri" pitchFamily="34" charset="0"/>
              </a:rPr>
              <a:pPr algn="l" defTabSz="1219170"/>
              <a:t>23</a:t>
            </a:fld>
            <a:endParaRPr lang="de-DE" dirty="0"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7897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591C09-71D7-411A-A746-5E3D0BD67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963" y="508355"/>
            <a:ext cx="10776507" cy="529167"/>
          </a:xfrm>
        </p:spPr>
        <p:txBody>
          <a:bodyPr anchor="t"/>
          <a:lstStyle/>
          <a:p>
            <a:r>
              <a:rPr lang="de-DE" dirty="0"/>
              <a:t>Vergleich zwischen Hadoop und Spark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EA40A243-1D35-4540-9E64-BDF1A4B156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3728111"/>
              </p:ext>
            </p:extLst>
          </p:nvPr>
        </p:nvGraphicFramePr>
        <p:xfrm>
          <a:off x="735570" y="1234665"/>
          <a:ext cx="10756900" cy="47396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54536">
                  <a:extLst>
                    <a:ext uri="{9D8B030D-6E8A-4147-A177-3AD203B41FA5}">
                      <a16:colId xmlns:a16="http://schemas.microsoft.com/office/drawing/2014/main" val="158922142"/>
                    </a:ext>
                  </a:extLst>
                </a:gridCol>
                <a:gridCol w="4271008">
                  <a:extLst>
                    <a:ext uri="{9D8B030D-6E8A-4147-A177-3AD203B41FA5}">
                      <a16:colId xmlns:a16="http://schemas.microsoft.com/office/drawing/2014/main" val="1378216706"/>
                    </a:ext>
                  </a:extLst>
                </a:gridCol>
                <a:gridCol w="4531356">
                  <a:extLst>
                    <a:ext uri="{9D8B030D-6E8A-4147-A177-3AD203B41FA5}">
                      <a16:colId xmlns:a16="http://schemas.microsoft.com/office/drawing/2014/main" val="3651284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400" dirty="0">
                          <a:effectLst/>
                        </a:rPr>
                        <a:t>Kategorie</a:t>
                      </a:r>
                    </a:p>
                  </a:txBody>
                  <a:tcPr marL="89641" marR="89641" anchor="ctr"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effectLst/>
                        </a:rPr>
                        <a:t>Hadoop</a:t>
                      </a:r>
                    </a:p>
                  </a:txBody>
                  <a:tcPr marL="89641" marR="89641" anchor="ctr"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effectLst/>
                        </a:rPr>
                        <a:t>Spark</a:t>
                      </a:r>
                    </a:p>
                  </a:txBody>
                  <a:tcPr marL="89641" marR="89641" anchor="ctr"/>
                </a:tc>
                <a:extLst>
                  <a:ext uri="{0D108BD9-81ED-4DB2-BD59-A6C34878D82A}">
                    <a16:rowId xmlns:a16="http://schemas.microsoft.com/office/drawing/2014/main" val="3486176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>
                          <a:effectLst/>
                        </a:rPr>
                        <a:t>Performance</a:t>
                      </a:r>
                    </a:p>
                  </a:txBody>
                  <a:tcPr marL="89641" marR="89641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Langsamer</a:t>
                      </a:r>
                      <a:r>
                        <a:rPr lang="en-US" sz="1400" dirty="0">
                          <a:effectLst/>
                        </a:rPr>
                        <a:t>, Disk Storage </a:t>
                      </a:r>
                    </a:p>
                  </a:txBody>
                  <a:tcPr marL="89641" marR="89641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Schnell, in-memory Performance </a:t>
                      </a:r>
                      <a:r>
                        <a:rPr lang="en-US" sz="1400" dirty="0" err="1">
                          <a:effectLst/>
                        </a:rPr>
                        <a:t>mit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reduzierten</a:t>
                      </a:r>
                      <a:r>
                        <a:rPr lang="en-US" sz="1400" dirty="0">
                          <a:effectLst/>
                        </a:rPr>
                        <a:t> Disk </a:t>
                      </a:r>
                      <a:r>
                        <a:rPr lang="en-US" sz="1400" dirty="0" err="1">
                          <a:effectLst/>
                        </a:rPr>
                        <a:t>Operationen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</a:txBody>
                  <a:tcPr marL="89641" marR="89641" anchor="ctr"/>
                </a:tc>
                <a:extLst>
                  <a:ext uri="{0D108BD9-81ED-4DB2-BD59-A6C34878D82A}">
                    <a16:rowId xmlns:a16="http://schemas.microsoft.com/office/drawing/2014/main" val="1302275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>
                          <a:effectLst/>
                        </a:rPr>
                        <a:t>Kosten</a:t>
                      </a:r>
                    </a:p>
                  </a:txBody>
                  <a:tcPr marL="89641" marR="89641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Open-source, </a:t>
                      </a:r>
                      <a:r>
                        <a:rPr lang="en-US" sz="1400" dirty="0" err="1">
                          <a:effectLst/>
                        </a:rPr>
                        <a:t>relativ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günstig</a:t>
                      </a:r>
                      <a:r>
                        <a:rPr lang="en-US" sz="1400" dirty="0">
                          <a:effectLst/>
                        </a:rPr>
                        <a:t>. Consumer Hardware. </a:t>
                      </a:r>
                      <a:r>
                        <a:rPr lang="en-US" sz="1400" dirty="0" err="1">
                          <a:effectLst/>
                        </a:rPr>
                        <a:t>Experten</a:t>
                      </a:r>
                      <a:r>
                        <a:rPr lang="en-US" sz="1400" dirty="0">
                          <a:effectLst/>
                        </a:rPr>
                        <a:t> am </a:t>
                      </a:r>
                      <a:r>
                        <a:rPr lang="en-US" sz="1400" dirty="0" err="1">
                          <a:effectLst/>
                        </a:rPr>
                        <a:t>Markt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verfügbar</a:t>
                      </a: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</a:txBody>
                  <a:tcPr marL="89641" marR="89641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Open-source, in-memory-</a:t>
                      </a:r>
                      <a:r>
                        <a:rPr lang="en-US" sz="1400" dirty="0" err="1">
                          <a:effectLst/>
                        </a:rPr>
                        <a:t>Verarbeitung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400" dirty="0">
                          <a:effectLst/>
                        </a:rPr>
                        <a:t>relative </a:t>
                      </a:r>
                      <a:r>
                        <a:rPr lang="en-US" sz="1400" dirty="0" err="1">
                          <a:effectLst/>
                        </a:rPr>
                        <a:t>hohe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Kosten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</a:p>
                  </a:txBody>
                  <a:tcPr marL="89641" marR="89641" anchor="ctr"/>
                </a:tc>
                <a:extLst>
                  <a:ext uri="{0D108BD9-81ED-4DB2-BD59-A6C34878D82A}">
                    <a16:rowId xmlns:a16="http://schemas.microsoft.com/office/drawing/2014/main" val="1249323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>
                          <a:effectLst/>
                        </a:rPr>
                        <a:t>Data Processing</a:t>
                      </a:r>
                    </a:p>
                  </a:txBody>
                  <a:tcPr marL="89641" marR="89641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Eher</a:t>
                      </a:r>
                      <a:r>
                        <a:rPr lang="en-US" sz="1400" dirty="0">
                          <a:effectLst/>
                        </a:rPr>
                        <a:t> batch, MapReduce</a:t>
                      </a:r>
                    </a:p>
                  </a:txBody>
                  <a:tcPr marL="89641" marR="89641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Iterative und Live-Stream-</a:t>
                      </a:r>
                      <a:r>
                        <a:rPr lang="en-US" sz="1400" dirty="0" err="1">
                          <a:effectLst/>
                        </a:rPr>
                        <a:t>Verarbeitung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dirty="0" err="1">
                          <a:effectLst/>
                        </a:rPr>
                        <a:t>z.B</a:t>
                      </a:r>
                      <a:r>
                        <a:rPr lang="en-US" sz="1400" dirty="0">
                          <a:effectLst/>
                        </a:rPr>
                        <a:t>. </a:t>
                      </a:r>
                      <a:r>
                        <a:rPr lang="en-US" sz="1400" dirty="0" err="1">
                          <a:effectLst/>
                        </a:rPr>
                        <a:t>zur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Datenanalyse</a:t>
                      </a:r>
                      <a:endParaRPr lang="en-US" sz="1400" dirty="0">
                        <a:effectLst/>
                      </a:endParaRPr>
                    </a:p>
                  </a:txBody>
                  <a:tcPr marL="89641" marR="89641" anchor="ctr"/>
                </a:tc>
                <a:extLst>
                  <a:ext uri="{0D108BD9-81ED-4DB2-BD59-A6C34878D82A}">
                    <a16:rowId xmlns:a16="http://schemas.microsoft.com/office/drawing/2014/main" val="3652776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>
                          <a:effectLst/>
                        </a:rPr>
                        <a:t>Ausfallsicherheit</a:t>
                      </a:r>
                    </a:p>
                  </a:txBody>
                  <a:tcPr marL="89641" marR="89641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Replikation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400" dirty="0" err="1">
                          <a:effectLst/>
                          <a:sym typeface="Wingdings" panose="05000000000000000000" pitchFamily="2" charset="2"/>
                        </a:rPr>
                        <a:t>hohe</a:t>
                      </a:r>
                      <a:r>
                        <a:rPr lang="en-US" sz="1400" dirty="0">
                          <a:effectLst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400" dirty="0" err="1">
                          <a:effectLst/>
                          <a:sym typeface="Wingdings" panose="05000000000000000000" pitchFamily="2" charset="2"/>
                        </a:rPr>
                        <a:t>Sicherheit</a:t>
                      </a:r>
                      <a:endParaRPr lang="en-US" sz="1400" dirty="0">
                        <a:effectLst/>
                      </a:endParaRPr>
                    </a:p>
                  </a:txBody>
                  <a:tcPr marL="89641" marR="89641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Kann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mittels</a:t>
                      </a:r>
                      <a:r>
                        <a:rPr lang="en-US" sz="1400" dirty="0">
                          <a:effectLst/>
                        </a:rPr>
                        <a:t> RDD block creation process datasets </a:t>
                      </a:r>
                      <a:r>
                        <a:rPr lang="en-US" sz="1400" dirty="0" err="1">
                          <a:effectLst/>
                        </a:rPr>
                        <a:t>rekonstruieren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im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Fehlerfall</a:t>
                      </a:r>
                      <a:endParaRPr lang="en-US" sz="1400" dirty="0">
                        <a:effectLst/>
                      </a:endParaRPr>
                    </a:p>
                  </a:txBody>
                  <a:tcPr marL="89641" marR="89641" anchor="ctr"/>
                </a:tc>
                <a:extLst>
                  <a:ext uri="{0D108BD9-81ED-4DB2-BD59-A6C34878D82A}">
                    <a16:rowId xmlns:a16="http://schemas.microsoft.com/office/drawing/2014/main" val="3077928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>
                          <a:effectLst/>
                        </a:rPr>
                        <a:t>Skalierbarkeit</a:t>
                      </a:r>
                    </a:p>
                  </a:txBody>
                  <a:tcPr marL="89641" marR="89641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gegeben</a:t>
                      </a:r>
                      <a:endParaRPr lang="en-US" sz="1400" dirty="0">
                        <a:effectLst/>
                      </a:endParaRPr>
                    </a:p>
                  </a:txBody>
                  <a:tcPr marL="89641" marR="89641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gegeben</a:t>
                      </a:r>
                      <a:endParaRPr lang="en-US" sz="1400" dirty="0">
                        <a:effectLst/>
                      </a:endParaRPr>
                    </a:p>
                  </a:txBody>
                  <a:tcPr marL="89641" marR="89641" anchor="ctr"/>
                </a:tc>
                <a:extLst>
                  <a:ext uri="{0D108BD9-81ED-4DB2-BD59-A6C34878D82A}">
                    <a16:rowId xmlns:a16="http://schemas.microsoft.com/office/drawing/2014/main" val="2035088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>
                          <a:effectLst/>
                        </a:rPr>
                        <a:t>Sicherheit</a:t>
                      </a:r>
                    </a:p>
                  </a:txBody>
                  <a:tcPr marL="89641" marR="89641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Sehr </a:t>
                      </a:r>
                      <a:r>
                        <a:rPr lang="en-US" sz="1400" dirty="0" err="1">
                          <a:effectLst/>
                        </a:rPr>
                        <a:t>sicher</a:t>
                      </a:r>
                      <a:r>
                        <a:rPr lang="en-US" sz="1400" dirty="0">
                          <a:effectLst/>
                        </a:rPr>
                        <a:t>, LDAP, ACLs, … </a:t>
                      </a:r>
                    </a:p>
                  </a:txBody>
                  <a:tcPr marL="89641" marR="89641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Nicht </a:t>
                      </a:r>
                      <a:r>
                        <a:rPr lang="en-US" sz="1400" dirty="0" err="1">
                          <a:effectLst/>
                        </a:rPr>
                        <a:t>sicher</a:t>
                      </a:r>
                      <a:r>
                        <a:rPr lang="en-US" sz="1400" dirty="0">
                          <a:effectLst/>
                        </a:rPr>
                        <a:t>, in </a:t>
                      </a:r>
                      <a:r>
                        <a:rPr lang="en-US" sz="1400" dirty="0" err="1">
                          <a:effectLst/>
                        </a:rPr>
                        <a:t>Verbindung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mit</a:t>
                      </a:r>
                      <a:r>
                        <a:rPr lang="en-US" sz="1400" dirty="0">
                          <a:effectLst/>
                        </a:rPr>
                        <a:t> Hadoop </a:t>
                      </a:r>
                      <a:r>
                        <a:rPr lang="en-US" sz="1400" dirty="0" err="1">
                          <a:effectLst/>
                        </a:rPr>
                        <a:t>kann</a:t>
                      </a:r>
                      <a:r>
                        <a:rPr lang="en-US" sz="1400" dirty="0">
                          <a:effectLst/>
                        </a:rPr>
                        <a:t> Security Level </a:t>
                      </a:r>
                      <a:r>
                        <a:rPr lang="en-US" sz="1400" dirty="0" err="1">
                          <a:effectLst/>
                        </a:rPr>
                        <a:t>erreicht</a:t>
                      </a:r>
                      <a:r>
                        <a:rPr lang="en-US" sz="1400" dirty="0">
                          <a:effectLst/>
                        </a:rPr>
                        <a:t> warden.</a:t>
                      </a:r>
                    </a:p>
                  </a:txBody>
                  <a:tcPr marL="89641" marR="89641" anchor="ctr"/>
                </a:tc>
                <a:extLst>
                  <a:ext uri="{0D108BD9-81ED-4DB2-BD59-A6C34878D82A}">
                    <a16:rowId xmlns:a16="http://schemas.microsoft.com/office/drawing/2014/main" val="1231161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>
                          <a:effectLst/>
                        </a:rPr>
                        <a:t>Sprachen</a:t>
                      </a:r>
                    </a:p>
                  </a:txBody>
                  <a:tcPr marL="89641" marR="89641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Java, Python </a:t>
                      </a:r>
                      <a:r>
                        <a:rPr lang="en-US" sz="1400" dirty="0" err="1">
                          <a:effectLst/>
                        </a:rPr>
                        <a:t>für</a:t>
                      </a:r>
                      <a:r>
                        <a:rPr lang="en-US" sz="1400" dirty="0">
                          <a:effectLst/>
                        </a:rPr>
                        <a:t> MapReduce, </a:t>
                      </a:r>
                      <a:r>
                        <a:rPr lang="en-US" sz="1400" dirty="0" err="1">
                          <a:effectLst/>
                        </a:rPr>
                        <a:t>eingeschränkt</a:t>
                      </a:r>
                      <a:endParaRPr lang="en-US" sz="1400" dirty="0">
                        <a:effectLst/>
                      </a:endParaRPr>
                    </a:p>
                  </a:txBody>
                  <a:tcPr marL="89641" marR="89641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sehr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viele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Sprachen</a:t>
                      </a:r>
                      <a:r>
                        <a:rPr lang="en-US" sz="1400" dirty="0">
                          <a:effectLst/>
                        </a:rPr>
                        <a:t> und </a:t>
                      </a:r>
                      <a:r>
                        <a:rPr lang="en-US" sz="1400" dirty="0" err="1">
                          <a:effectLst/>
                        </a:rPr>
                        <a:t>interaktiver</a:t>
                      </a:r>
                      <a:r>
                        <a:rPr lang="en-US" sz="1400" dirty="0">
                          <a:effectLst/>
                        </a:rPr>
                        <a:t> Shell-Modus</a:t>
                      </a:r>
                    </a:p>
                  </a:txBody>
                  <a:tcPr marL="89641" marR="89641" anchor="ctr"/>
                </a:tc>
                <a:extLst>
                  <a:ext uri="{0D108BD9-81ED-4DB2-BD59-A6C34878D82A}">
                    <a16:rowId xmlns:a16="http://schemas.microsoft.com/office/drawing/2014/main" val="3967823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 err="1">
                          <a:effectLst/>
                        </a:rPr>
                        <a:t>Machine</a:t>
                      </a:r>
                      <a:r>
                        <a:rPr lang="de-DE" sz="1400" dirty="0">
                          <a:effectLst/>
                        </a:rPr>
                        <a:t> Learning</a:t>
                      </a:r>
                    </a:p>
                  </a:txBody>
                  <a:tcPr marL="89641" marR="89641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langsamer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dirty="0" err="1">
                          <a:effectLst/>
                        </a:rPr>
                        <a:t>Datenfragment-Größe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kann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zu</a:t>
                      </a:r>
                      <a:r>
                        <a:rPr lang="en-US" sz="1400" dirty="0">
                          <a:effectLst/>
                        </a:rPr>
                        <a:t> Bottlenecks </a:t>
                      </a:r>
                      <a:r>
                        <a:rPr lang="en-US" sz="1400" dirty="0" err="1">
                          <a:effectLst/>
                        </a:rPr>
                        <a:t>führen</a:t>
                      </a:r>
                      <a:endParaRPr lang="en-US" sz="1400" dirty="0">
                        <a:effectLst/>
                      </a:endParaRPr>
                    </a:p>
                  </a:txBody>
                  <a:tcPr marL="89641" marR="89641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Sehr schnell, </a:t>
                      </a:r>
                      <a:r>
                        <a:rPr lang="en-US" sz="1400" dirty="0" err="1">
                          <a:effectLst/>
                        </a:rPr>
                        <a:t>unterstützt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durch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eigene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Bibliothek</a:t>
                      </a:r>
                      <a:endParaRPr lang="en-US" sz="1400" dirty="0">
                        <a:effectLst/>
                      </a:endParaRPr>
                    </a:p>
                  </a:txBody>
                  <a:tcPr marL="89641" marR="89641" anchor="ctr"/>
                </a:tc>
                <a:extLst>
                  <a:ext uri="{0D108BD9-81ED-4DB2-BD59-A6C34878D82A}">
                    <a16:rowId xmlns:a16="http://schemas.microsoft.com/office/drawing/2014/main" val="3677917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400" dirty="0">
                          <a:effectLst/>
                        </a:rPr>
                        <a:t>Scheduling und </a:t>
                      </a:r>
                      <a:r>
                        <a:rPr lang="de-DE" sz="1400" dirty="0" err="1">
                          <a:effectLst/>
                        </a:rPr>
                        <a:t>Resource</a:t>
                      </a:r>
                      <a:r>
                        <a:rPr lang="de-DE" sz="1400" dirty="0">
                          <a:effectLst/>
                        </a:rPr>
                        <a:t> Management</a:t>
                      </a:r>
                    </a:p>
                  </a:txBody>
                  <a:tcPr marL="89641" marR="89641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Extern, </a:t>
                      </a:r>
                      <a:r>
                        <a:rPr lang="en-US" sz="1400" dirty="0" err="1">
                          <a:effectLst/>
                        </a:rPr>
                        <a:t>durch</a:t>
                      </a:r>
                      <a:r>
                        <a:rPr lang="en-US" sz="1400" dirty="0">
                          <a:effectLst/>
                        </a:rPr>
                        <a:t> YARN </a:t>
                      </a:r>
                      <a:r>
                        <a:rPr lang="en-US" sz="1400" dirty="0" err="1">
                          <a:effectLst/>
                        </a:rPr>
                        <a:t>oder</a:t>
                      </a:r>
                      <a:r>
                        <a:rPr lang="en-US" sz="1400" dirty="0">
                          <a:effectLst/>
                        </a:rPr>
                        <a:t> Oozie </a:t>
                      </a:r>
                      <a:r>
                        <a:rPr lang="en-US" sz="1400" dirty="0" err="1">
                          <a:effectLst/>
                        </a:rPr>
                        <a:t>für</a:t>
                      </a:r>
                      <a:r>
                        <a:rPr lang="en-US" sz="1400" dirty="0">
                          <a:effectLst/>
                        </a:rPr>
                        <a:t> Workflows</a:t>
                      </a:r>
                    </a:p>
                  </a:txBody>
                  <a:tcPr marL="89641" marR="89641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Eingebaut</a:t>
                      </a:r>
                      <a:endParaRPr lang="en-US" sz="1400" dirty="0">
                        <a:effectLst/>
                      </a:endParaRPr>
                    </a:p>
                  </a:txBody>
                  <a:tcPr marL="89641" marR="89641" anchor="ctr"/>
                </a:tc>
                <a:extLst>
                  <a:ext uri="{0D108BD9-81ED-4DB2-BD59-A6C34878D82A}">
                    <a16:rowId xmlns:a16="http://schemas.microsoft.com/office/drawing/2014/main" val="2671402501"/>
                  </a:ext>
                </a:extLst>
              </a:tr>
            </a:tbl>
          </a:graphicData>
        </a:graphic>
      </p:graphicFrame>
      <p:sp>
        <p:nvSpPr>
          <p:cNvPr id="7" name="Rechteck 6">
            <a:extLst>
              <a:ext uri="{FF2B5EF4-FFF2-40B4-BE49-F238E27FC236}">
                <a16:creationId xmlns:a16="http://schemas.microsoft.com/office/drawing/2014/main" id="{64B971D8-3F27-4E7F-A35D-24738D26CD3E}"/>
              </a:ext>
            </a:extLst>
          </p:cNvPr>
          <p:cNvSpPr/>
          <p:nvPr/>
        </p:nvSpPr>
        <p:spPr>
          <a:xfrm rot="16200000">
            <a:off x="9672255" y="3305889"/>
            <a:ext cx="45175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>
                <a:latin typeface="+mn-lt"/>
              </a:rPr>
              <a:t>Übersetzt und </a:t>
            </a:r>
            <a:r>
              <a:rPr lang="de-DE" sz="1000" dirty="0" err="1">
                <a:latin typeface="+mn-lt"/>
              </a:rPr>
              <a:t>angepast</a:t>
            </a:r>
            <a:r>
              <a:rPr lang="de-DE" sz="1000" dirty="0">
                <a:latin typeface="+mn-lt"/>
              </a:rPr>
              <a:t>, Quelle: https://phoenixnap.com/kb/hadoop-vs-spark</a:t>
            </a:r>
          </a:p>
        </p:txBody>
      </p:sp>
      <p:sp>
        <p:nvSpPr>
          <p:cNvPr id="11" name="Datumsplatzhalter 5">
            <a:extLst>
              <a:ext uri="{FF2B5EF4-FFF2-40B4-BE49-F238E27FC236}">
                <a16:creationId xmlns:a16="http://schemas.microsoft.com/office/drawing/2014/main" id="{D44D3BF3-C128-443E-93E1-2E9B2B3AAA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72064" y="6590926"/>
            <a:ext cx="964921" cy="206851"/>
          </a:xfrm>
        </p:spPr>
        <p:txBody>
          <a:bodyPr/>
          <a:lstStyle/>
          <a:p>
            <a:pPr defTabSz="1219170">
              <a:lnSpc>
                <a:spcPct val="120000"/>
              </a:lnSpc>
            </a:pPr>
            <a:fld id="{A5488BFA-A852-4FF3-BF41-E6A6230CDBFB}" type="datetime1">
              <a:rPr lang="de-DE" smtClean="0"/>
              <a:t>25.05.2023</a:t>
            </a:fld>
            <a:endParaRPr lang="de-DE" dirty="0"/>
          </a:p>
        </p:txBody>
      </p:sp>
      <p:sp>
        <p:nvSpPr>
          <p:cNvPr id="12" name="Fußzeilenplatzhalter 6">
            <a:extLst>
              <a:ext uri="{FF2B5EF4-FFF2-40B4-BE49-F238E27FC236}">
                <a16:creationId xmlns:a16="http://schemas.microsoft.com/office/drawing/2014/main" id="{D6EB7CD2-1363-419E-9CF1-2E6476FC2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40570" y="6590926"/>
            <a:ext cx="4128960" cy="206851"/>
          </a:xfrm>
        </p:spPr>
        <p:txBody>
          <a:bodyPr/>
          <a:lstStyle/>
          <a:p>
            <a:pPr defTabSz="1219170">
              <a:lnSpc>
                <a:spcPct val="120000"/>
              </a:lnSpc>
            </a:pPr>
            <a:r>
              <a:rPr lang="de-DE">
                <a:cs typeface="Calibri" pitchFamily="34" charset="0"/>
              </a:rPr>
              <a:t>Prof. Dr. Markus Grüne - Datenmanagement</a:t>
            </a:r>
            <a:endParaRPr lang="de-DE" dirty="0">
              <a:cs typeface="Calibri" pitchFamily="34" charset="0"/>
            </a:endParaRPr>
          </a:p>
        </p:txBody>
      </p:sp>
      <p:sp>
        <p:nvSpPr>
          <p:cNvPr id="13" name="Foliennummernplatzhalter 31">
            <a:extLst>
              <a:ext uri="{FF2B5EF4-FFF2-40B4-BE49-F238E27FC236}">
                <a16:creationId xmlns:a16="http://schemas.microsoft.com/office/drawing/2014/main" id="{29D831E6-935A-4C39-8212-61B365C9E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434" y="6602018"/>
            <a:ext cx="281103" cy="184666"/>
          </a:xfrm>
        </p:spPr>
        <p:txBody>
          <a:bodyPr/>
          <a:lstStyle/>
          <a:p>
            <a:pPr algn="l" defTabSz="1219170"/>
            <a:fld id="{3733AE7F-6935-469B-B7EA-A7DFC1F0D075}" type="slidenum">
              <a:rPr lang="de-DE" smtClean="0">
                <a:cs typeface="Calibri" pitchFamily="34" charset="0"/>
              </a:rPr>
              <a:pPr algn="l" defTabSz="1219170"/>
              <a:t>24</a:t>
            </a:fld>
            <a:endParaRPr lang="de-DE" dirty="0"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4089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E44C4D7D-234E-4420-9095-13002C7B3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(10 Minuten)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130601C2-E12D-4DC8-9842-73A55DFDEBB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de-DE" sz="2800" dirty="0">
                <a:cs typeface="+mn-cs"/>
              </a:rPr>
              <a:t>Forschen Sie im Internet, welche Technologie sich hinter dem proprietären Produkt "Data Bricks" verbirgt und beschreiben Sie diese kurz.</a:t>
            </a:r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endParaRPr lang="de-DE" sz="2800" dirty="0">
              <a:cs typeface="+mn-cs"/>
            </a:endParaRPr>
          </a:p>
          <a:p>
            <a:pPr marL="457200" indent="-457200" defTabSz="914400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</a:pPr>
            <a:r>
              <a:rPr lang="de-DE" sz="2800" dirty="0">
                <a:cs typeface="+mn-cs"/>
              </a:rPr>
              <a:t>Welche Vorteile und Nachteile würden für Sie im Unternehmen entstehen, wenn Sie proprietäre Lösungen für die Verarbeitung von Massendaten verwenden?</a:t>
            </a:r>
          </a:p>
        </p:txBody>
      </p:sp>
      <p:sp>
        <p:nvSpPr>
          <p:cNvPr id="10" name="Datumsplatzhalter 5">
            <a:extLst>
              <a:ext uri="{FF2B5EF4-FFF2-40B4-BE49-F238E27FC236}">
                <a16:creationId xmlns:a16="http://schemas.microsoft.com/office/drawing/2014/main" id="{1046E04C-99C2-4694-831B-B3F0DAE8EA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72064" y="6590926"/>
            <a:ext cx="964921" cy="206851"/>
          </a:xfrm>
        </p:spPr>
        <p:txBody>
          <a:bodyPr/>
          <a:lstStyle/>
          <a:p>
            <a:pPr defTabSz="1219170">
              <a:lnSpc>
                <a:spcPct val="120000"/>
              </a:lnSpc>
            </a:pPr>
            <a:fld id="{A5488BFA-A852-4FF3-BF41-E6A6230CDBFB}" type="datetime1">
              <a:rPr lang="de-DE" smtClean="0"/>
              <a:t>25.05.2023</a:t>
            </a:fld>
            <a:endParaRPr lang="de-DE" dirty="0"/>
          </a:p>
        </p:txBody>
      </p:sp>
      <p:sp>
        <p:nvSpPr>
          <p:cNvPr id="11" name="Fußzeilenplatzhalter 6">
            <a:extLst>
              <a:ext uri="{FF2B5EF4-FFF2-40B4-BE49-F238E27FC236}">
                <a16:creationId xmlns:a16="http://schemas.microsoft.com/office/drawing/2014/main" id="{F1C8D4B0-FAEE-40F2-BFD3-4DFF93ED4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40570" y="6590926"/>
            <a:ext cx="4128960" cy="206851"/>
          </a:xfrm>
        </p:spPr>
        <p:txBody>
          <a:bodyPr/>
          <a:lstStyle/>
          <a:p>
            <a:pPr defTabSz="1219170">
              <a:lnSpc>
                <a:spcPct val="120000"/>
              </a:lnSpc>
            </a:pPr>
            <a:r>
              <a:rPr lang="de-DE">
                <a:cs typeface="Calibri" pitchFamily="34" charset="0"/>
              </a:rPr>
              <a:t>Prof. Dr. Markus Grüne - Datenmanagement</a:t>
            </a:r>
            <a:endParaRPr lang="de-DE" dirty="0">
              <a:cs typeface="Calibri" pitchFamily="34" charset="0"/>
            </a:endParaRPr>
          </a:p>
        </p:txBody>
      </p:sp>
      <p:sp>
        <p:nvSpPr>
          <p:cNvPr id="12" name="Foliennummernplatzhalter 31">
            <a:extLst>
              <a:ext uri="{FF2B5EF4-FFF2-40B4-BE49-F238E27FC236}">
                <a16:creationId xmlns:a16="http://schemas.microsoft.com/office/drawing/2014/main" id="{50D3B757-F56B-4041-AC84-5A4786BCB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434" y="6602018"/>
            <a:ext cx="281103" cy="184666"/>
          </a:xfrm>
        </p:spPr>
        <p:txBody>
          <a:bodyPr/>
          <a:lstStyle/>
          <a:p>
            <a:pPr algn="l" defTabSz="1219170"/>
            <a:fld id="{3733AE7F-6935-469B-B7EA-A7DFC1F0D075}" type="slidenum">
              <a:rPr lang="de-DE" smtClean="0">
                <a:cs typeface="Calibri" pitchFamily="34" charset="0"/>
              </a:rPr>
              <a:pPr algn="l" defTabSz="1219170"/>
              <a:t>25</a:t>
            </a:fld>
            <a:endParaRPr lang="de-DE" dirty="0"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2972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2BAEF4-5FBF-4C66-BCBF-1FA4DA0B6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3D0B90-B281-4437-82AA-35B5B45F1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Antony, B. et al. (2016): Professional Hadoop, </a:t>
            </a:r>
            <a:r>
              <a:rPr lang="de-DE" dirty="0" err="1"/>
              <a:t>Wrox</a:t>
            </a:r>
            <a:r>
              <a:rPr lang="de-DE" dirty="0"/>
              <a:t> Press</a:t>
            </a:r>
          </a:p>
          <a:p>
            <a:r>
              <a:rPr lang="de-DE" dirty="0"/>
              <a:t>White, T. (2015): Hadoop – The definitive Guide, 4th </a:t>
            </a:r>
            <a:r>
              <a:rPr lang="de-DE" dirty="0" err="1"/>
              <a:t>ed</a:t>
            </a:r>
            <a:r>
              <a:rPr lang="de-DE" dirty="0"/>
              <a:t>., O'Reilly</a:t>
            </a:r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7" name="Datumsplatzhalter 5">
            <a:extLst>
              <a:ext uri="{FF2B5EF4-FFF2-40B4-BE49-F238E27FC236}">
                <a16:creationId xmlns:a16="http://schemas.microsoft.com/office/drawing/2014/main" id="{3B3F67CF-6D88-4185-92EC-9E15FCF3C4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72064" y="6590926"/>
            <a:ext cx="964921" cy="206851"/>
          </a:xfrm>
        </p:spPr>
        <p:txBody>
          <a:bodyPr/>
          <a:lstStyle/>
          <a:p>
            <a:pPr defTabSz="1219170">
              <a:lnSpc>
                <a:spcPct val="120000"/>
              </a:lnSpc>
            </a:pPr>
            <a:fld id="{A5488BFA-A852-4FF3-BF41-E6A6230CDBFB}" type="datetime1">
              <a:rPr lang="de-DE" smtClean="0"/>
              <a:t>25.05.2023</a:t>
            </a:fld>
            <a:endParaRPr lang="de-DE" dirty="0"/>
          </a:p>
        </p:txBody>
      </p:sp>
      <p:sp>
        <p:nvSpPr>
          <p:cNvPr id="8" name="Fußzeilenplatzhalter 6">
            <a:extLst>
              <a:ext uri="{FF2B5EF4-FFF2-40B4-BE49-F238E27FC236}">
                <a16:creationId xmlns:a16="http://schemas.microsoft.com/office/drawing/2014/main" id="{3A50F6B6-BFC8-4CD1-AA1E-1949D3EA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40570" y="6590926"/>
            <a:ext cx="4128960" cy="206851"/>
          </a:xfrm>
        </p:spPr>
        <p:txBody>
          <a:bodyPr/>
          <a:lstStyle/>
          <a:p>
            <a:pPr defTabSz="1219170">
              <a:lnSpc>
                <a:spcPct val="120000"/>
              </a:lnSpc>
            </a:pPr>
            <a:r>
              <a:rPr lang="de-DE">
                <a:cs typeface="Calibri" pitchFamily="34" charset="0"/>
              </a:rPr>
              <a:t>Prof. Dr. Markus Grüne - Datenmanagement</a:t>
            </a:r>
            <a:endParaRPr lang="de-DE" dirty="0">
              <a:cs typeface="Calibri" pitchFamily="34" charset="0"/>
            </a:endParaRPr>
          </a:p>
        </p:txBody>
      </p:sp>
      <p:sp>
        <p:nvSpPr>
          <p:cNvPr id="9" name="Foliennummernplatzhalter 31">
            <a:extLst>
              <a:ext uri="{FF2B5EF4-FFF2-40B4-BE49-F238E27FC236}">
                <a16:creationId xmlns:a16="http://schemas.microsoft.com/office/drawing/2014/main" id="{1E2B96DE-FA23-4E75-A7E6-52964B09C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434" y="6602018"/>
            <a:ext cx="281103" cy="184666"/>
          </a:xfrm>
        </p:spPr>
        <p:txBody>
          <a:bodyPr/>
          <a:lstStyle/>
          <a:p>
            <a:pPr algn="l" defTabSz="1219170"/>
            <a:fld id="{3733AE7F-6935-469B-B7EA-A7DFC1F0D075}" type="slidenum">
              <a:rPr lang="de-DE" smtClean="0">
                <a:cs typeface="Calibri" pitchFamily="34" charset="0"/>
              </a:rPr>
              <a:pPr algn="l" defTabSz="1219170"/>
              <a:t>26</a:t>
            </a:fld>
            <a:endParaRPr lang="de-DE" dirty="0"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811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911037-4D9E-441A-A945-A8A31F727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Definition "Big Data" (2016)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0E60AB-9C94-4BA3-ABB4-30A0D664C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 wesentliche Aspekt von Big Data sind nicht die Daten selbst, sondern die </a:t>
            </a:r>
            <a:r>
              <a:rPr lang="de-DE" dirty="0">
                <a:solidFill>
                  <a:srgbClr val="2D89CC"/>
                </a:solidFill>
              </a:rPr>
              <a:t>Fähigkeit, nützliche Informationen zu entdecken</a:t>
            </a:r>
            <a:r>
              <a:rPr lang="de-DE" dirty="0"/>
              <a:t>, die in den Daten verborgen sind. </a:t>
            </a:r>
          </a:p>
          <a:p>
            <a:r>
              <a:rPr lang="de-DE" dirty="0"/>
              <a:t>Big Data ist nicht nur Hadoop. </a:t>
            </a:r>
          </a:p>
          <a:p>
            <a:r>
              <a:rPr lang="de-DE" dirty="0"/>
              <a:t>Lösungen können auch traditionelle Datenverwaltungssysteme wie relationale Datenbanken und andere Arten von Datenspeichern verwenden. </a:t>
            </a:r>
          </a:p>
          <a:p>
            <a:r>
              <a:rPr lang="de-DE" dirty="0">
                <a:solidFill>
                  <a:srgbClr val="2D89CC"/>
                </a:solidFill>
              </a:rPr>
              <a:t>Es geht vor allem um die Analysen</a:t>
            </a:r>
            <a:r>
              <a:rPr lang="de-DE" dirty="0"/>
              <a:t>, die </a:t>
            </a:r>
            <a:r>
              <a:rPr lang="de-DE"/>
              <a:t>eine Big Data-Lösung </a:t>
            </a:r>
            <a:r>
              <a:rPr lang="de-DE" dirty="0"/>
              <a:t>ermöglichen kann</a:t>
            </a:r>
            <a:endParaRPr lang="en-US" dirty="0"/>
          </a:p>
          <a:p>
            <a:r>
              <a:rPr lang="en-US" dirty="0" err="1"/>
              <a:t>Übersetzt</a:t>
            </a:r>
            <a:r>
              <a:rPr lang="en-US" dirty="0"/>
              <a:t> von </a:t>
            </a:r>
            <a:r>
              <a:rPr lang="en-US" dirty="0">
                <a:hlinkClick r:id="rId2"/>
              </a:rPr>
              <a:t>https://msdn.microsoft.com/en-us/library/dn749868.aspx</a:t>
            </a:r>
            <a:r>
              <a:rPr lang="en-US" dirty="0"/>
              <a:t> (</a:t>
            </a:r>
            <a:r>
              <a:rPr lang="en-US" dirty="0" err="1"/>
              <a:t>letzter</a:t>
            </a:r>
            <a:r>
              <a:rPr lang="en-US" dirty="0"/>
              <a:t> </a:t>
            </a:r>
            <a:r>
              <a:rPr lang="en-US" dirty="0" err="1"/>
              <a:t>Abruf</a:t>
            </a:r>
            <a:r>
              <a:rPr lang="en-US" dirty="0"/>
              <a:t>: 2023-05-25)</a:t>
            </a:r>
          </a:p>
          <a:p>
            <a:endParaRPr lang="en-US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BC2B4F6-5D1C-455D-86C0-300D94E38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663" y="1249445"/>
            <a:ext cx="1751600" cy="596289"/>
          </a:xfrm>
          <a:prstGeom prst="rect">
            <a:avLst/>
          </a:prstGeom>
        </p:spPr>
      </p:pic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3430D168-7176-4F74-ABB2-CFB86E338E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72064" y="6590926"/>
            <a:ext cx="3702259" cy="206851"/>
          </a:xfrm>
        </p:spPr>
        <p:txBody>
          <a:bodyPr/>
          <a:lstStyle/>
          <a:p>
            <a:pPr defTabSz="1219170">
              <a:lnSpc>
                <a:spcPct val="120000"/>
              </a:lnSpc>
            </a:pPr>
            <a:fld id="{942BA016-6A6B-408F-929E-5C1F918B540C}" type="datetime1">
              <a:rPr lang="de-DE" smtClean="0"/>
              <a:t>25.05.2023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AFA9E3B9-591D-4D04-A2F6-283A2C59F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54262" y="6590926"/>
            <a:ext cx="3015267" cy="206851"/>
          </a:xfrm>
        </p:spPr>
        <p:txBody>
          <a:bodyPr/>
          <a:lstStyle/>
          <a:p>
            <a:pPr defTabSz="1219170">
              <a:lnSpc>
                <a:spcPct val="120000"/>
              </a:lnSpc>
            </a:pPr>
            <a:r>
              <a:rPr lang="de-DE">
                <a:cs typeface="Calibri" pitchFamily="34" charset="0"/>
              </a:rPr>
              <a:t>Prof. Dr. Markus Grüne - Datenmanagement</a:t>
            </a:r>
            <a:endParaRPr lang="de-DE" dirty="0">
              <a:cs typeface="Calibri" pitchFamily="34" charset="0"/>
            </a:endParaRP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314AF48F-B49D-44F2-8AD8-15243A8F1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5843" y="6613110"/>
            <a:ext cx="281103" cy="184666"/>
          </a:xfrm>
        </p:spPr>
        <p:txBody>
          <a:bodyPr/>
          <a:lstStyle/>
          <a:p>
            <a:pPr algn="l" defTabSz="1219170"/>
            <a:r>
              <a:rPr lang="de-DE">
                <a:solidFill>
                  <a:srgbClr val="000000"/>
                </a:solidFill>
                <a:cs typeface="Calibri" pitchFamily="34" charset="0"/>
              </a:rPr>
              <a:t>Seite</a:t>
            </a:r>
            <a:fld id="{3733AE7F-6935-469B-B7EA-A7DFC1F0D075}" type="slidenum">
              <a:rPr lang="de-DE" smtClean="0">
                <a:solidFill>
                  <a:srgbClr val="000000"/>
                </a:solidFill>
                <a:cs typeface="Calibri" pitchFamily="34" charset="0"/>
              </a:rPr>
              <a:pPr algn="l" defTabSz="1219170"/>
              <a:t>3</a:t>
            </a:fld>
            <a:endParaRPr lang="de-DE" dirty="0">
              <a:solidFill>
                <a:srgbClr val="000000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801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C0311B-DEA1-4B57-9738-CBA0C0693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546" y="547723"/>
            <a:ext cx="10776507" cy="529167"/>
          </a:xfrm>
        </p:spPr>
        <p:txBody>
          <a:bodyPr/>
          <a:lstStyle/>
          <a:p>
            <a:r>
              <a:rPr lang="de-DE" dirty="0"/>
              <a:t>Definition "Big Data Analytics"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CA5F8D-E5E5-4C81-B9B3-31E99D85B3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9154"/>
            <a:ext cx="5181600" cy="4837809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US" dirty="0">
                <a:solidFill>
                  <a:srgbClr val="2D89CC"/>
                </a:solidFill>
              </a:rPr>
              <a:t>Big Data Analytics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de-DE" dirty="0"/>
              <a:t>fortschrittliche Analysetechniken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de-DE" dirty="0"/>
              <a:t>große, vielfältige Datensätze; strukturierte, halbstrukturierte, unstrukturierte Daten; verschiedene Quellen; Größen von Terabyte bis Zettabyte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de-DE" dirty="0"/>
              <a:t>bessere Entscheidungen, zukünftige Ergebnisse modellieren / vorhersagen</a:t>
            </a:r>
            <a:br>
              <a:rPr lang="de-DE" dirty="0"/>
            </a:br>
            <a:endParaRPr lang="de-DE" dirty="0"/>
          </a:p>
          <a:p>
            <a:pPr fontAlgn="base"/>
            <a:r>
              <a:rPr lang="de-DE" dirty="0">
                <a:sym typeface="Wingdings" panose="05000000000000000000" pitchFamily="2" charset="2"/>
              </a:rPr>
              <a:t> Verbesserung der Business Intelligence</a:t>
            </a:r>
            <a:endParaRPr lang="de-DE" dirty="0"/>
          </a:p>
          <a:p>
            <a:pPr fontAlgn="base"/>
            <a:endParaRPr lang="en-US" dirty="0">
              <a:solidFill>
                <a:srgbClr val="2D89CC"/>
              </a:solidFill>
            </a:endParaRPr>
          </a:p>
          <a:p>
            <a:pPr fontAlgn="base"/>
            <a:r>
              <a:rPr lang="en-US" dirty="0">
                <a:solidFill>
                  <a:srgbClr val="2D89CC"/>
                </a:solidFill>
              </a:rPr>
              <a:t>Big Data: high volume, high velocity, high variety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r>
              <a:rPr lang="en-US" dirty="0" err="1"/>
              <a:t>Übersetzt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: https://www.ibm.com/analytics/big-data-analytics (</a:t>
            </a:r>
            <a:r>
              <a:rPr lang="en-US" dirty="0" err="1"/>
              <a:t>letzter</a:t>
            </a:r>
            <a:r>
              <a:rPr lang="en-US" dirty="0"/>
              <a:t> </a:t>
            </a:r>
            <a:r>
              <a:rPr lang="en-US" dirty="0" err="1"/>
              <a:t>Abruf</a:t>
            </a:r>
            <a:r>
              <a:rPr lang="en-US" dirty="0"/>
              <a:t>: 2023-05-25)</a:t>
            </a:r>
          </a:p>
          <a:p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F5375293-CBFF-457E-9D1D-5BF5D18C9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39154"/>
            <a:ext cx="5181600" cy="4837809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de-DE" sz="2500" dirty="0">
                <a:solidFill>
                  <a:srgbClr val="2D89CC"/>
                </a:solidFill>
              </a:rPr>
              <a:t>Beobachtungen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de-DE" dirty="0"/>
              <a:t>Datenquellen werden immer komplexer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de-DE" dirty="0"/>
              <a:t>Sie werden durch künstliche Intelligenz (KI), mobile Geräte, soziale Medien und das </a:t>
            </a:r>
            <a:r>
              <a:rPr lang="de-DE" dirty="0" err="1"/>
              <a:t>IoT</a:t>
            </a:r>
            <a:r>
              <a:rPr lang="de-DE" dirty="0"/>
              <a:t> angetrieben.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de-DE" dirty="0"/>
          </a:p>
          <a:p>
            <a:pPr fontAlgn="base"/>
            <a:r>
              <a:rPr lang="de-DE" dirty="0">
                <a:solidFill>
                  <a:srgbClr val="2D89CC"/>
                </a:solidFill>
              </a:rPr>
              <a:t>Daten stammen aus</a:t>
            </a:r>
            <a:endParaRPr lang="de-DE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de-DE" dirty="0"/>
              <a:t>Sensoren, Geräten, Video/Audio, Netzwerken, Protokolldateien, Transaktionsanwendungen, Web und sozialen Medien </a:t>
            </a:r>
          </a:p>
          <a:p>
            <a:pPr fontAlgn="base"/>
            <a:r>
              <a:rPr lang="de-DE" dirty="0">
                <a:sym typeface="Wingdings" panose="05000000000000000000" pitchFamily="2" charset="2"/>
              </a:rPr>
              <a:t> oft </a:t>
            </a:r>
            <a:r>
              <a:rPr lang="de-DE" dirty="0"/>
              <a:t>Echtzeit und sehr großer Umfang</a:t>
            </a:r>
          </a:p>
          <a:p>
            <a:pPr fontAlgn="base"/>
            <a:endParaRPr lang="de-DE" dirty="0"/>
          </a:p>
          <a:p>
            <a:pPr fontAlgn="base"/>
            <a:r>
              <a:rPr lang="de-DE" dirty="0"/>
              <a:t>Gestaltung von Lösungen mit </a:t>
            </a:r>
            <a:r>
              <a:rPr lang="de-DE" dirty="0">
                <a:solidFill>
                  <a:srgbClr val="2D89CC"/>
                </a:solidFill>
              </a:rPr>
              <a:t>Open-Source-Software</a:t>
            </a:r>
            <a:r>
              <a:rPr lang="de-DE" dirty="0"/>
              <a:t> wie Apache Hadoop, Apache Spark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de-DE" dirty="0"/>
              <a:t>kosteneffizient, flexible Datenverarbeitungs- </a:t>
            </a:r>
            <a:br>
              <a:rPr lang="de-DE" dirty="0"/>
            </a:br>
            <a:r>
              <a:rPr lang="de-DE" dirty="0"/>
              <a:t>und -</a:t>
            </a:r>
            <a:r>
              <a:rPr lang="de-DE" dirty="0" err="1"/>
              <a:t>speicherungstools</a:t>
            </a:r>
            <a:endParaRPr lang="de-DE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37D3C04-EBFC-4732-83F4-C0B6D55B2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529" y="375702"/>
            <a:ext cx="1679246" cy="873208"/>
          </a:xfrm>
          <a:prstGeom prst="rect">
            <a:avLst/>
          </a:prstGeom>
        </p:spPr>
      </p:pic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351F73E1-D82D-4AD1-A8FB-F8ECDC236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5D099-32A2-4DD9-9EF2-6A23FE5249D0}" type="datetime1">
              <a:rPr lang="de-DE" smtClean="0"/>
              <a:t>25.05.2023</a:t>
            </a:fld>
            <a:endParaRPr lang="de-DE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56FFBFB5-5AA0-4D97-8122-155EFEDC9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Markus Grüne - Datenmanagement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0615D453-B753-443A-A789-AB652AC06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AD5DE-7615-4829-AE74-51E80C2608D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465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7C9C1A10-D5D7-4E5A-8430-BE6E87A72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21" y="549129"/>
            <a:ext cx="10776507" cy="529167"/>
          </a:xfrm>
        </p:spPr>
        <p:txBody>
          <a:bodyPr/>
          <a:lstStyle/>
          <a:p>
            <a:r>
              <a:rPr lang="de-DE" dirty="0"/>
              <a:t>Die 4 Vs von Big Data</a:t>
            </a:r>
          </a:p>
        </p:txBody>
      </p:sp>
      <p:graphicFrame>
        <p:nvGraphicFramePr>
          <p:cNvPr id="10" name="Inhaltsplatzhalter 9">
            <a:extLst>
              <a:ext uri="{FF2B5EF4-FFF2-40B4-BE49-F238E27FC236}">
                <a16:creationId xmlns:a16="http://schemas.microsoft.com/office/drawing/2014/main" id="{C6F500C2-F996-4830-860F-1F768DF2D8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9449441"/>
              </p:ext>
            </p:extLst>
          </p:nvPr>
        </p:nvGraphicFramePr>
        <p:xfrm>
          <a:off x="715963" y="1238865"/>
          <a:ext cx="10757165" cy="521472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47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38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57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9842">
                <a:tc>
                  <a:txBody>
                    <a:bodyPr/>
                    <a:lstStyle/>
                    <a:p>
                      <a:endParaRPr lang="de-DE" sz="1800" dirty="0"/>
                    </a:p>
                  </a:txBody>
                  <a:tcPr marL="113417" marR="113417"/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Traditionelle Situation</a:t>
                      </a:r>
                    </a:p>
                  </a:txBody>
                  <a:tcPr marL="113417" marR="113417"/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Neue Situation</a:t>
                      </a:r>
                    </a:p>
                  </a:txBody>
                  <a:tcPr marL="113417" marR="11341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7084">
                <a:tc>
                  <a:txBody>
                    <a:bodyPr/>
                    <a:lstStyle/>
                    <a:p>
                      <a:r>
                        <a:rPr lang="de-DE" sz="1800" dirty="0"/>
                        <a:t>Volume</a:t>
                      </a:r>
                    </a:p>
                  </a:txBody>
                  <a:tcPr marL="113417" marR="113417"/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Relationale DB und In-Memory-Analyse</a:t>
                      </a:r>
                      <a:r>
                        <a:rPr lang="de-DE" sz="1800" baseline="0" dirty="0"/>
                        <a:t> ausreichend für Verarbeitung und Analyse</a:t>
                      </a:r>
                    </a:p>
                    <a:p>
                      <a:r>
                        <a:rPr lang="de-DE" sz="1800" baseline="0" dirty="0"/>
                        <a:t>Terabytes, Gigabytes und weniger</a:t>
                      </a:r>
                      <a:endParaRPr lang="de-DE" sz="1800" dirty="0"/>
                    </a:p>
                  </a:txBody>
                  <a:tcPr marL="113417" marR="113417"/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Nicht</a:t>
                      </a:r>
                      <a:r>
                        <a:rPr lang="de-DE" sz="1800" baseline="0" dirty="0"/>
                        <a:t> mehr ausreichend für Verarbeitung / unzulängliche Performance</a:t>
                      </a:r>
                    </a:p>
                    <a:p>
                      <a:r>
                        <a:rPr lang="de-DE" sz="1800" baseline="0" dirty="0" err="1"/>
                        <a:t>Petabytes</a:t>
                      </a:r>
                      <a:r>
                        <a:rPr lang="de-DE" sz="1800" baseline="0" dirty="0"/>
                        <a:t>, </a:t>
                      </a:r>
                      <a:r>
                        <a:rPr lang="de-DE" sz="1800" baseline="0" dirty="0" err="1"/>
                        <a:t>Exabytes</a:t>
                      </a:r>
                      <a:r>
                        <a:rPr lang="de-DE" sz="1800" baseline="0" dirty="0"/>
                        <a:t> und mehr</a:t>
                      </a:r>
                      <a:endParaRPr lang="de-DE" sz="1800" dirty="0"/>
                    </a:p>
                  </a:txBody>
                  <a:tcPr marL="113417" marR="11341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6218">
                <a:tc>
                  <a:txBody>
                    <a:bodyPr/>
                    <a:lstStyle/>
                    <a:p>
                      <a:r>
                        <a:rPr lang="de-DE" sz="1800" dirty="0" err="1"/>
                        <a:t>Velocity</a:t>
                      </a:r>
                      <a:endParaRPr lang="de-DE" sz="1800" dirty="0"/>
                    </a:p>
                  </a:txBody>
                  <a:tcPr marL="113417" marR="113417"/>
                </a:tc>
                <a:tc>
                  <a:txBody>
                    <a:bodyPr/>
                    <a:lstStyle/>
                    <a:p>
                      <a:r>
                        <a:rPr lang="de-DE" sz="1800" dirty="0" err="1"/>
                        <a:t>Intake</a:t>
                      </a:r>
                      <a:r>
                        <a:rPr lang="de-DE" sz="1800" dirty="0"/>
                        <a:t> </a:t>
                      </a:r>
                      <a:r>
                        <a:rPr lang="de-DE" sz="1800" baseline="0" dirty="0"/>
                        <a:t>neuer Daten findet meist in fixen Intervallen und vergleichbaren </a:t>
                      </a:r>
                      <a:r>
                        <a:rPr lang="de-DE" sz="1800" baseline="0" dirty="0" err="1"/>
                        <a:t>Chunks</a:t>
                      </a:r>
                      <a:r>
                        <a:rPr lang="de-DE" sz="1800" baseline="0" dirty="0"/>
                        <a:t> statt. Wenig Notwendigkeit für </a:t>
                      </a:r>
                      <a:r>
                        <a:rPr lang="de-DE" sz="1800" baseline="0" dirty="0" err="1"/>
                        <a:t>Echtzeitverar-beitung</a:t>
                      </a:r>
                      <a:r>
                        <a:rPr lang="de-DE" sz="1800" baseline="0" dirty="0"/>
                        <a:t> und Verarbeitung großer Daten-lieferungen.</a:t>
                      </a:r>
                      <a:endParaRPr lang="de-DE" sz="1800" dirty="0"/>
                    </a:p>
                  </a:txBody>
                  <a:tcPr marL="113417" marR="113417"/>
                </a:tc>
                <a:tc>
                  <a:txBody>
                    <a:bodyPr/>
                    <a:lstStyle/>
                    <a:p>
                      <a:r>
                        <a:rPr lang="de-DE" sz="1800" dirty="0" err="1"/>
                        <a:t>Intake</a:t>
                      </a:r>
                      <a:r>
                        <a:rPr lang="de-DE" sz="1800" dirty="0"/>
                        <a:t> </a:t>
                      </a:r>
                      <a:r>
                        <a:rPr lang="de-DE" sz="1800" baseline="0" dirty="0"/>
                        <a:t>von Daten mit untersch. Frequenz, </a:t>
                      </a:r>
                      <a:r>
                        <a:rPr lang="de-DE" sz="1800" baseline="0" dirty="0" err="1"/>
                        <a:t>evtl</a:t>
                      </a:r>
                      <a:r>
                        <a:rPr lang="de-DE" sz="1800" baseline="0" dirty="0"/>
                        <a:t> sogar kontinuierlich, untersch. Batchgrößen; erhöhter Bedarf für Realtime und Synchronisierung von Datenströmen mit hohem Volumen.</a:t>
                      </a:r>
                      <a:endParaRPr lang="de-DE" sz="1800" dirty="0"/>
                    </a:p>
                  </a:txBody>
                  <a:tcPr marL="113417" marR="11341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1650">
                <a:tc>
                  <a:txBody>
                    <a:bodyPr/>
                    <a:lstStyle/>
                    <a:p>
                      <a:r>
                        <a:rPr lang="de-DE" sz="1800" dirty="0" err="1"/>
                        <a:t>Variety</a:t>
                      </a:r>
                      <a:endParaRPr lang="de-DE" sz="1800" dirty="0"/>
                    </a:p>
                  </a:txBody>
                  <a:tcPr marL="113417" marR="113417"/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Mehrheit</a:t>
                      </a:r>
                      <a:r>
                        <a:rPr lang="de-DE" sz="1800" baseline="0" dirty="0"/>
                        <a:t> der Daten ist strukturiert (fixe Syntax und Semantik, i.d.R. relational) und durch festgelegte ETL </a:t>
                      </a:r>
                      <a:r>
                        <a:rPr lang="de-DE" sz="1800" baseline="0" dirty="0" err="1"/>
                        <a:t>Flows</a:t>
                      </a:r>
                      <a:r>
                        <a:rPr lang="de-DE" sz="1800" baseline="0" dirty="0"/>
                        <a:t> bestimmt</a:t>
                      </a:r>
                      <a:endParaRPr lang="de-DE" sz="1800" dirty="0"/>
                    </a:p>
                  </a:txBody>
                  <a:tcPr marL="113417" marR="113417"/>
                </a:tc>
                <a:tc>
                  <a:txBody>
                    <a:bodyPr/>
                    <a:lstStyle/>
                    <a:p>
                      <a:r>
                        <a:rPr lang="de-DE" sz="1800" baseline="0" dirty="0"/>
                        <a:t>Daten i.d.R. </a:t>
                      </a:r>
                      <a:r>
                        <a:rPr lang="de-DE" sz="1800" baseline="0" dirty="0" err="1"/>
                        <a:t>un</a:t>
                      </a:r>
                      <a:r>
                        <a:rPr lang="de-DE" sz="1800" baseline="0" dirty="0"/>
                        <a:t>-/semistrukturiert mit sich entwickelnder Syntax und Semantik; Transformation muss ad hoc stattfinden; Notwendigkeit Inhalte zu </a:t>
                      </a:r>
                      <a:r>
                        <a:rPr lang="de-DE" sz="1800" baseline="0" dirty="0" err="1"/>
                        <a:t>matchen</a:t>
                      </a:r>
                      <a:r>
                        <a:rPr lang="de-DE" sz="1800" baseline="0" dirty="0"/>
                        <a:t> und zu interpretieren</a:t>
                      </a:r>
                      <a:endParaRPr lang="de-DE" sz="1800" dirty="0"/>
                    </a:p>
                  </a:txBody>
                  <a:tcPr marL="113417" marR="11341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1650">
                <a:tc>
                  <a:txBody>
                    <a:bodyPr/>
                    <a:lstStyle/>
                    <a:p>
                      <a:r>
                        <a:rPr lang="de-DE" sz="1800" dirty="0" err="1"/>
                        <a:t>Veracity</a:t>
                      </a:r>
                      <a:endParaRPr lang="de-DE" sz="1800" dirty="0"/>
                    </a:p>
                  </a:txBody>
                  <a:tcPr marL="113417" marR="113417"/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Die Semantik</a:t>
                      </a:r>
                      <a:r>
                        <a:rPr lang="de-DE" sz="1800" baseline="0" dirty="0"/>
                        <a:t> der Daten ist bekannt. Qualität, Vollständigkeit und Herkunft können gemanagt werden.</a:t>
                      </a:r>
                      <a:endParaRPr lang="de-DE" sz="1800" dirty="0"/>
                    </a:p>
                  </a:txBody>
                  <a:tcPr marL="113417" marR="113417"/>
                </a:tc>
                <a:tc>
                  <a:txBody>
                    <a:bodyPr/>
                    <a:lstStyle/>
                    <a:p>
                      <a:r>
                        <a:rPr lang="de-DE" sz="1800" dirty="0"/>
                        <a:t>Daten sind unpräzise (Sensoren), mit Nuancen (Text); Qualität</a:t>
                      </a:r>
                      <a:r>
                        <a:rPr lang="de-DE" sz="1800" baseline="0" dirty="0"/>
                        <a:t> variiert</a:t>
                      </a:r>
                    </a:p>
                    <a:p>
                      <a:r>
                        <a:rPr lang="de-DE" sz="1800" baseline="0" dirty="0"/>
                        <a:t>Daten sind z.B. redundant und unvollständig; Datenherkunft unklar und nicht </a:t>
                      </a:r>
                      <a:r>
                        <a:rPr lang="de-DE" sz="1800" baseline="0" dirty="0" err="1"/>
                        <a:t>rückverfolgbar</a:t>
                      </a:r>
                      <a:r>
                        <a:rPr lang="de-DE" sz="1800" baseline="0" dirty="0"/>
                        <a:t>.</a:t>
                      </a:r>
                      <a:endParaRPr lang="de-DE" sz="1800" dirty="0"/>
                    </a:p>
                  </a:txBody>
                  <a:tcPr marL="113417" marR="11341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43D8D09-1C22-45C1-A424-F5FA5DEA3B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72064" y="6590926"/>
            <a:ext cx="3702259" cy="206851"/>
          </a:xfrm>
        </p:spPr>
        <p:txBody>
          <a:bodyPr/>
          <a:lstStyle/>
          <a:p>
            <a:pPr defTabSz="1219170">
              <a:lnSpc>
                <a:spcPct val="120000"/>
              </a:lnSpc>
            </a:pPr>
            <a:fld id="{1EE9F6E6-6667-4066-B2A0-7B6C373014DA}" type="datetime1">
              <a:rPr lang="de-DE" smtClean="0"/>
              <a:t>25.05.2023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3032256-E846-40E4-9B74-47638AC58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54262" y="6590926"/>
            <a:ext cx="3015267" cy="206851"/>
          </a:xfrm>
        </p:spPr>
        <p:txBody>
          <a:bodyPr/>
          <a:lstStyle/>
          <a:p>
            <a:pPr defTabSz="1219170">
              <a:lnSpc>
                <a:spcPct val="120000"/>
              </a:lnSpc>
            </a:pPr>
            <a:r>
              <a:rPr lang="de-DE">
                <a:cs typeface="Calibri" pitchFamily="34" charset="0"/>
              </a:rPr>
              <a:t>Prof. Dr. Markus Grüne - Datenmanagement</a:t>
            </a:r>
            <a:endParaRPr lang="de-DE" dirty="0">
              <a:cs typeface="Calibri" pitchFamily="34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2BD01E-C531-4C15-9E8C-E605947B9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5843" y="6613110"/>
            <a:ext cx="281103" cy="184666"/>
          </a:xfrm>
        </p:spPr>
        <p:txBody>
          <a:bodyPr/>
          <a:lstStyle/>
          <a:p>
            <a:pPr algn="l" defTabSz="1219170"/>
            <a:r>
              <a:rPr lang="de-DE">
                <a:solidFill>
                  <a:srgbClr val="000000"/>
                </a:solidFill>
                <a:cs typeface="Calibri" pitchFamily="34" charset="0"/>
              </a:rPr>
              <a:t>Seite</a:t>
            </a:r>
            <a:fld id="{3733AE7F-6935-469B-B7EA-A7DFC1F0D075}" type="slidenum">
              <a:rPr lang="de-DE" smtClean="0">
                <a:solidFill>
                  <a:srgbClr val="000000"/>
                </a:solidFill>
                <a:cs typeface="Calibri" pitchFamily="34" charset="0"/>
              </a:rPr>
              <a:pPr algn="l" defTabSz="1219170"/>
              <a:t>5</a:t>
            </a:fld>
            <a:endParaRPr lang="de-DE" dirty="0">
              <a:solidFill>
                <a:srgbClr val="000000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024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974F6B-D8C6-4356-9CD1-EDC9CD10783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45107" y="0"/>
            <a:ext cx="6200775" cy="702023"/>
          </a:xfrm>
        </p:spPr>
        <p:txBody>
          <a:bodyPr>
            <a:normAutofit/>
          </a:bodyPr>
          <a:lstStyle/>
          <a:p>
            <a:r>
              <a:rPr lang="de-DE" dirty="0"/>
              <a:t>Die Vs in Zahlen (2016)</a:t>
            </a:r>
          </a:p>
        </p:txBody>
      </p:sp>
      <p:pic>
        <p:nvPicPr>
          <p:cNvPr id="4" name="Inhaltsplatzhalter 6">
            <a:extLst>
              <a:ext uri="{FF2B5EF4-FFF2-40B4-BE49-F238E27FC236}">
                <a16:creationId xmlns:a16="http://schemas.microsoft.com/office/drawing/2014/main" id="{0C907D0E-DD2D-4A23-9D4B-F09C51D20D9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945107" y="808212"/>
            <a:ext cx="8885086" cy="5458142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4343E94-BEE9-4C83-B069-EDA311D935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72064" y="6590926"/>
            <a:ext cx="964921" cy="206851"/>
          </a:xfrm>
        </p:spPr>
        <p:txBody>
          <a:bodyPr/>
          <a:lstStyle/>
          <a:p>
            <a:pPr defTabSz="1219170">
              <a:lnSpc>
                <a:spcPct val="120000"/>
              </a:lnSpc>
            </a:pPr>
            <a:fld id="{BC36429C-5573-46EE-9C50-0155417DB8ED}" type="datetime1">
              <a:rPr lang="de-DE" smtClean="0"/>
              <a:t>25.05.2023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42488E4-7F4D-4039-9A66-ACE410470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40570" y="6590926"/>
            <a:ext cx="4128960" cy="206851"/>
          </a:xfrm>
        </p:spPr>
        <p:txBody>
          <a:bodyPr/>
          <a:lstStyle/>
          <a:p>
            <a:pPr defTabSz="1219170">
              <a:lnSpc>
                <a:spcPct val="120000"/>
              </a:lnSpc>
            </a:pPr>
            <a:r>
              <a:rPr lang="de-DE">
                <a:cs typeface="Calibri" pitchFamily="34" charset="0"/>
              </a:rPr>
              <a:t>Prof. Dr. Markus Grüne - Datenmanagement</a:t>
            </a:r>
            <a:endParaRPr lang="de-DE" dirty="0">
              <a:cs typeface="Calibri" pitchFamily="34" charset="0"/>
            </a:endParaRP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8676BA4-1080-43E5-9E7B-0B1669E15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434" y="6602018"/>
            <a:ext cx="281103" cy="184666"/>
          </a:xfrm>
        </p:spPr>
        <p:txBody>
          <a:bodyPr/>
          <a:lstStyle/>
          <a:p>
            <a:pPr algn="l" defTabSz="1219170"/>
            <a:r>
              <a:rPr lang="de-DE">
                <a:solidFill>
                  <a:srgbClr val="000000"/>
                </a:solidFill>
                <a:cs typeface="Calibri" pitchFamily="34" charset="0"/>
              </a:rPr>
              <a:t>Seite</a:t>
            </a:r>
            <a:fld id="{3733AE7F-6935-469B-B7EA-A7DFC1F0D075}" type="slidenum">
              <a:rPr lang="de-DE" smtClean="0">
                <a:solidFill>
                  <a:srgbClr val="000000"/>
                </a:solidFill>
                <a:cs typeface="Calibri" pitchFamily="34" charset="0"/>
              </a:rPr>
              <a:pPr algn="l" defTabSz="1219170"/>
              <a:t>6</a:t>
            </a:fld>
            <a:endParaRPr lang="de-DE" dirty="0">
              <a:solidFill>
                <a:srgbClr val="000000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739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206B63A-DBFE-456A-A305-9E0259BE7B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Big Data in der Organisation</a:t>
            </a:r>
          </a:p>
        </p:txBody>
      </p:sp>
      <p:sp>
        <p:nvSpPr>
          <p:cNvPr id="2" name="Untertitel 1">
            <a:extLst>
              <a:ext uri="{FF2B5EF4-FFF2-40B4-BE49-F238E27FC236}">
                <a16:creationId xmlns:a16="http://schemas.microsoft.com/office/drawing/2014/main" id="{C7555F71-872F-4F03-B870-79EF25EA89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9247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842773-73FD-446D-BDF3-6B2B3940CC7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61594" y="365126"/>
            <a:ext cx="9554005" cy="606620"/>
          </a:xfrm>
        </p:spPr>
        <p:txBody>
          <a:bodyPr/>
          <a:lstStyle/>
          <a:p>
            <a:r>
              <a:rPr lang="de-DE" dirty="0"/>
              <a:t>Organisatorischer Kontext Big Data 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B400E93-E24F-4FFF-8593-4C0BAB89D930}"/>
              </a:ext>
            </a:extLst>
          </p:cNvPr>
          <p:cNvSpPr/>
          <p:nvPr/>
        </p:nvSpPr>
        <p:spPr>
          <a:xfrm>
            <a:off x="2354119" y="2045811"/>
            <a:ext cx="1408839" cy="4209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Data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B530580-54E6-482F-B92A-37186CA225C8}"/>
              </a:ext>
            </a:extLst>
          </p:cNvPr>
          <p:cNvSpPr/>
          <p:nvPr/>
        </p:nvSpPr>
        <p:spPr>
          <a:xfrm>
            <a:off x="4306976" y="2043388"/>
            <a:ext cx="1309065" cy="4209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Information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29ECFDC-8428-4717-9B3B-B3ACCC9FBE81}"/>
              </a:ext>
            </a:extLst>
          </p:cNvPr>
          <p:cNvSpPr/>
          <p:nvPr/>
        </p:nvSpPr>
        <p:spPr>
          <a:xfrm>
            <a:off x="5904468" y="2043388"/>
            <a:ext cx="782848" cy="4209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</a:rPr>
              <a:t>Wisdom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CCAE22B-C340-4D31-AB7E-F6857B224065}"/>
              </a:ext>
            </a:extLst>
          </p:cNvPr>
          <p:cNvSpPr/>
          <p:nvPr/>
        </p:nvSpPr>
        <p:spPr>
          <a:xfrm>
            <a:off x="6957430" y="2043388"/>
            <a:ext cx="795787" cy="4209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</a:rPr>
              <a:t>Decisions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84386D7-A5D0-4F15-AD75-9FC4FC6B78A9}"/>
              </a:ext>
            </a:extLst>
          </p:cNvPr>
          <p:cNvSpPr/>
          <p:nvPr/>
        </p:nvSpPr>
        <p:spPr>
          <a:xfrm>
            <a:off x="8042753" y="2043388"/>
            <a:ext cx="776378" cy="4209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Actions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" name="Abgerundetes Rechteck 10">
            <a:extLst>
              <a:ext uri="{FF2B5EF4-FFF2-40B4-BE49-F238E27FC236}">
                <a16:creationId xmlns:a16="http://schemas.microsoft.com/office/drawing/2014/main" id="{F4F8CECE-B9A5-4A3F-BF45-3361431E2D3C}"/>
              </a:ext>
            </a:extLst>
          </p:cNvPr>
          <p:cNvSpPr/>
          <p:nvPr/>
        </p:nvSpPr>
        <p:spPr>
          <a:xfrm>
            <a:off x="2354120" y="2605956"/>
            <a:ext cx="1756850" cy="71168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</a:rPr>
              <a:t>NoSQL</a:t>
            </a:r>
            <a:r>
              <a:rPr lang="de-DE" sz="1000" dirty="0">
                <a:solidFill>
                  <a:schemeClr val="tx1"/>
                </a:solidFill>
              </a:rPr>
              <a:t> Systems</a:t>
            </a:r>
          </a:p>
          <a:p>
            <a:pPr algn="ctr"/>
            <a:r>
              <a:rPr lang="de-DE" sz="1000" dirty="0">
                <a:solidFill>
                  <a:schemeClr val="tx1"/>
                </a:solidFill>
              </a:rPr>
              <a:t>In-memory DB</a:t>
            </a:r>
          </a:p>
          <a:p>
            <a:pPr algn="ctr"/>
            <a:r>
              <a:rPr lang="de-DE" sz="1000" dirty="0">
                <a:solidFill>
                  <a:schemeClr val="tx1"/>
                </a:solidFill>
              </a:rPr>
              <a:t>Data </a:t>
            </a:r>
            <a:r>
              <a:rPr lang="de-DE" sz="1000" dirty="0" err="1">
                <a:solidFill>
                  <a:schemeClr val="tx1"/>
                </a:solidFill>
              </a:rPr>
              <a:t>Lakes</a:t>
            </a:r>
            <a:endParaRPr lang="de-DE" sz="1000" dirty="0">
              <a:solidFill>
                <a:schemeClr val="tx1"/>
              </a:solidFill>
            </a:endParaRPr>
          </a:p>
          <a:p>
            <a:pPr algn="ctr"/>
            <a:r>
              <a:rPr lang="de-DE" sz="1000" dirty="0">
                <a:solidFill>
                  <a:schemeClr val="tx1"/>
                </a:solidFill>
              </a:rPr>
              <a:t>IaaS/PaaS/</a:t>
            </a:r>
            <a:r>
              <a:rPr lang="de-DE" sz="1000" dirty="0" err="1">
                <a:solidFill>
                  <a:schemeClr val="tx1"/>
                </a:solidFill>
              </a:rPr>
              <a:t>DBaaS</a:t>
            </a:r>
            <a:endParaRPr lang="de-DE" sz="1000" dirty="0">
              <a:solidFill>
                <a:schemeClr val="tx1"/>
              </a:solidFill>
            </a:endParaRPr>
          </a:p>
          <a:p>
            <a:pPr algn="ctr"/>
            <a:r>
              <a:rPr lang="de-DE" sz="1000" dirty="0">
                <a:solidFill>
                  <a:schemeClr val="tx1"/>
                </a:solidFill>
              </a:rPr>
              <a:t>Internet </a:t>
            </a:r>
            <a:r>
              <a:rPr lang="de-DE" sz="1000" dirty="0" err="1">
                <a:solidFill>
                  <a:schemeClr val="tx1"/>
                </a:solidFill>
              </a:rPr>
              <a:t>of</a:t>
            </a:r>
            <a:r>
              <a:rPr lang="de-DE" sz="1000" dirty="0">
                <a:solidFill>
                  <a:schemeClr val="tx1"/>
                </a:solidFill>
              </a:rPr>
              <a:t> Things</a:t>
            </a:r>
          </a:p>
        </p:txBody>
      </p:sp>
      <p:sp>
        <p:nvSpPr>
          <p:cNvPr id="14" name="Abgerundetes Rechteck 12">
            <a:extLst>
              <a:ext uri="{FF2B5EF4-FFF2-40B4-BE49-F238E27FC236}">
                <a16:creationId xmlns:a16="http://schemas.microsoft.com/office/drawing/2014/main" id="{0D50C2E9-CC5C-4E81-A61A-5D09C976A5C5}"/>
              </a:ext>
            </a:extLst>
          </p:cNvPr>
          <p:cNvSpPr/>
          <p:nvPr/>
        </p:nvSpPr>
        <p:spPr>
          <a:xfrm>
            <a:off x="4264968" y="2612241"/>
            <a:ext cx="1545687" cy="71168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Search-</a:t>
            </a:r>
            <a:r>
              <a:rPr lang="de-DE" sz="1000" dirty="0" err="1">
                <a:solidFill>
                  <a:schemeClr val="tx1"/>
                </a:solidFill>
              </a:rPr>
              <a:t>based</a:t>
            </a:r>
            <a:r>
              <a:rPr lang="de-DE" sz="1000" dirty="0">
                <a:solidFill>
                  <a:schemeClr val="tx1"/>
                </a:solidFill>
              </a:rPr>
              <a:t> Tools</a:t>
            </a:r>
          </a:p>
          <a:p>
            <a:pPr algn="ctr"/>
            <a:r>
              <a:rPr lang="de-DE" sz="1000" dirty="0">
                <a:solidFill>
                  <a:schemeClr val="tx1"/>
                </a:solidFill>
              </a:rPr>
              <a:t>SaaS</a:t>
            </a:r>
          </a:p>
          <a:p>
            <a:pPr algn="ctr"/>
            <a:r>
              <a:rPr lang="de-DE" sz="1000" dirty="0">
                <a:solidFill>
                  <a:schemeClr val="tx1"/>
                </a:solidFill>
              </a:rPr>
              <a:t>Big Data Analytics</a:t>
            </a:r>
          </a:p>
          <a:p>
            <a:pPr algn="ctr"/>
            <a:r>
              <a:rPr lang="de-DE" sz="1000" dirty="0" err="1">
                <a:solidFill>
                  <a:schemeClr val="tx1"/>
                </a:solidFill>
              </a:rPr>
              <a:t>Complex</a:t>
            </a:r>
            <a:r>
              <a:rPr lang="de-DE" sz="1000" dirty="0">
                <a:solidFill>
                  <a:schemeClr val="tx1"/>
                </a:solidFill>
              </a:rPr>
              <a:t> Event Systems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" name="Abgerundetes Rechteck 13">
            <a:extLst>
              <a:ext uri="{FF2B5EF4-FFF2-40B4-BE49-F238E27FC236}">
                <a16:creationId xmlns:a16="http://schemas.microsoft.com/office/drawing/2014/main" id="{F4BC4DDD-F852-4E98-8CBC-97052BFF22A1}"/>
              </a:ext>
            </a:extLst>
          </p:cNvPr>
          <p:cNvSpPr/>
          <p:nvPr/>
        </p:nvSpPr>
        <p:spPr>
          <a:xfrm>
            <a:off x="5946521" y="2623606"/>
            <a:ext cx="782848" cy="71168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</a:rPr>
              <a:t>Pre-scriptive</a:t>
            </a:r>
            <a:r>
              <a:rPr lang="de-DE" sz="1000" dirty="0">
                <a:solidFill>
                  <a:schemeClr val="tx1"/>
                </a:solidFill>
              </a:rPr>
              <a:t> Tools</a:t>
            </a:r>
          </a:p>
          <a:p>
            <a:pPr algn="ctr"/>
            <a:r>
              <a:rPr lang="de-DE" sz="1000" dirty="0">
                <a:solidFill>
                  <a:schemeClr val="tx1"/>
                </a:solidFill>
              </a:rPr>
              <a:t>BI Portals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" name="Abgerundetes Rechteck 14">
            <a:extLst>
              <a:ext uri="{FF2B5EF4-FFF2-40B4-BE49-F238E27FC236}">
                <a16:creationId xmlns:a16="http://schemas.microsoft.com/office/drawing/2014/main" id="{F859AE63-A987-41A0-B6B0-B736818F28C6}"/>
              </a:ext>
            </a:extLst>
          </p:cNvPr>
          <p:cNvSpPr/>
          <p:nvPr/>
        </p:nvSpPr>
        <p:spPr>
          <a:xfrm>
            <a:off x="6843668" y="2612241"/>
            <a:ext cx="1069676" cy="71168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</a:rPr>
              <a:t>Intelligence</a:t>
            </a:r>
            <a:r>
              <a:rPr lang="de-DE" sz="1000" dirty="0">
                <a:solidFill>
                  <a:schemeClr val="tx1"/>
                </a:solidFill>
              </a:rPr>
              <a:t> </a:t>
            </a:r>
            <a:r>
              <a:rPr lang="de-DE" sz="1000" dirty="0" err="1">
                <a:solidFill>
                  <a:schemeClr val="tx1"/>
                </a:solidFill>
              </a:rPr>
              <a:t>Platforms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Abgerundetes Rechteck 15">
            <a:extLst>
              <a:ext uri="{FF2B5EF4-FFF2-40B4-BE49-F238E27FC236}">
                <a16:creationId xmlns:a16="http://schemas.microsoft.com/office/drawing/2014/main" id="{CA8B2977-F87F-43DE-90A5-294D2ACE2132}"/>
              </a:ext>
            </a:extLst>
          </p:cNvPr>
          <p:cNvSpPr/>
          <p:nvPr/>
        </p:nvSpPr>
        <p:spPr>
          <a:xfrm>
            <a:off x="2354121" y="3430746"/>
            <a:ext cx="4381718" cy="14902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Big Data </a:t>
            </a:r>
            <a:r>
              <a:rPr lang="de-DE" sz="1000" dirty="0" err="1">
                <a:solidFill>
                  <a:schemeClr val="tx1"/>
                </a:solidFill>
              </a:rPr>
              <a:t>Platforms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Abgerundetes Rechteck 17">
            <a:extLst>
              <a:ext uri="{FF2B5EF4-FFF2-40B4-BE49-F238E27FC236}">
                <a16:creationId xmlns:a16="http://schemas.microsoft.com/office/drawing/2014/main" id="{C79758C5-1949-40A1-AE8C-AB31ECC83978}"/>
              </a:ext>
            </a:extLst>
          </p:cNvPr>
          <p:cNvSpPr/>
          <p:nvPr/>
        </p:nvSpPr>
        <p:spPr>
          <a:xfrm>
            <a:off x="2354119" y="3664665"/>
            <a:ext cx="3937732" cy="45661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Big Data </a:t>
            </a:r>
            <a:r>
              <a:rPr lang="de-DE" sz="1000" dirty="0" err="1">
                <a:solidFill>
                  <a:schemeClr val="tx1"/>
                </a:solidFill>
              </a:rPr>
              <a:t>Architects</a:t>
            </a:r>
            <a:r>
              <a:rPr lang="de-DE" sz="1000" dirty="0">
                <a:solidFill>
                  <a:schemeClr val="tx1"/>
                </a:solidFill>
              </a:rPr>
              <a:t>; ETL Developers</a:t>
            </a:r>
          </a:p>
          <a:p>
            <a:pPr algn="ctr"/>
            <a:r>
              <a:rPr lang="de-DE" sz="1000" dirty="0">
                <a:solidFill>
                  <a:schemeClr val="tx1"/>
                </a:solidFill>
              </a:rPr>
              <a:t>Python </a:t>
            </a:r>
            <a:r>
              <a:rPr lang="de-DE" sz="1000" dirty="0" err="1">
                <a:solidFill>
                  <a:schemeClr val="tx1"/>
                </a:solidFill>
              </a:rPr>
              <a:t>Programmers</a:t>
            </a:r>
            <a:r>
              <a:rPr lang="de-DE" sz="1000" dirty="0">
                <a:solidFill>
                  <a:schemeClr val="tx1"/>
                </a:solidFill>
              </a:rPr>
              <a:t>; Data </a:t>
            </a:r>
            <a:r>
              <a:rPr lang="de-DE" sz="1000" dirty="0" err="1">
                <a:solidFill>
                  <a:schemeClr val="tx1"/>
                </a:solidFill>
              </a:rPr>
              <a:t>Modelers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" name="Abgerundetes Rechteck 18">
            <a:extLst>
              <a:ext uri="{FF2B5EF4-FFF2-40B4-BE49-F238E27FC236}">
                <a16:creationId xmlns:a16="http://schemas.microsoft.com/office/drawing/2014/main" id="{996967ED-D58A-46C8-AF96-54D2A24F25F4}"/>
              </a:ext>
            </a:extLst>
          </p:cNvPr>
          <p:cNvSpPr/>
          <p:nvPr/>
        </p:nvSpPr>
        <p:spPr>
          <a:xfrm>
            <a:off x="6412348" y="3660147"/>
            <a:ext cx="2413239" cy="45661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Manager</a:t>
            </a:r>
          </a:p>
          <a:p>
            <a:pPr algn="ctr"/>
            <a:r>
              <a:rPr lang="de-DE" sz="1000" dirty="0" err="1">
                <a:solidFill>
                  <a:schemeClr val="tx1"/>
                </a:solidFill>
              </a:rPr>
              <a:t>Executives</a:t>
            </a:r>
            <a:endParaRPr lang="de-DE" sz="1000" dirty="0">
              <a:solidFill>
                <a:schemeClr val="tx1"/>
              </a:solidFill>
            </a:endParaRPr>
          </a:p>
          <a:p>
            <a:pPr algn="ctr"/>
            <a:r>
              <a:rPr lang="de-DE" sz="1000" dirty="0">
                <a:solidFill>
                  <a:schemeClr val="tx1"/>
                </a:solidFill>
              </a:rPr>
              <a:t>Front Office 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" name="Abgerundetes Rechteck 19">
            <a:extLst>
              <a:ext uri="{FF2B5EF4-FFF2-40B4-BE49-F238E27FC236}">
                <a16:creationId xmlns:a16="http://schemas.microsoft.com/office/drawing/2014/main" id="{59FC213D-29F2-43A4-A3A4-138CEDCBFFE1}"/>
              </a:ext>
            </a:extLst>
          </p:cNvPr>
          <p:cNvSpPr/>
          <p:nvPr/>
        </p:nvSpPr>
        <p:spPr>
          <a:xfrm>
            <a:off x="2354120" y="4177669"/>
            <a:ext cx="6471468" cy="16322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Data </a:t>
            </a:r>
            <a:r>
              <a:rPr lang="de-DE" sz="1000" dirty="0" err="1">
                <a:solidFill>
                  <a:schemeClr val="tx1"/>
                </a:solidFill>
              </a:rPr>
              <a:t>Scientists</a:t>
            </a:r>
            <a:r>
              <a:rPr lang="de-DE" sz="1000" dirty="0">
                <a:solidFill>
                  <a:schemeClr val="tx1"/>
                </a:solidFill>
              </a:rPr>
              <a:t>             </a:t>
            </a:r>
            <a:r>
              <a:rPr lang="de-DE" sz="1000" dirty="0" err="1">
                <a:solidFill>
                  <a:schemeClr val="tx1"/>
                </a:solidFill>
              </a:rPr>
              <a:t>Analysts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" name="Abgerundetes Rechteck 20">
            <a:extLst>
              <a:ext uri="{FF2B5EF4-FFF2-40B4-BE49-F238E27FC236}">
                <a16:creationId xmlns:a16="http://schemas.microsoft.com/office/drawing/2014/main" id="{C5495695-75D0-4D10-AD9C-4D28EF532637}"/>
              </a:ext>
            </a:extLst>
          </p:cNvPr>
          <p:cNvSpPr/>
          <p:nvPr/>
        </p:nvSpPr>
        <p:spPr>
          <a:xfrm>
            <a:off x="2354119" y="4433938"/>
            <a:ext cx="1756851" cy="57370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Big Data Architecture</a:t>
            </a:r>
          </a:p>
          <a:p>
            <a:pPr algn="ctr"/>
            <a:r>
              <a:rPr lang="de-DE" sz="1000" dirty="0">
                <a:solidFill>
                  <a:schemeClr val="tx1"/>
                </a:solidFill>
              </a:rPr>
              <a:t>Data Acquisition; </a:t>
            </a:r>
            <a:r>
              <a:rPr lang="de-DE" sz="1000" dirty="0" err="1">
                <a:solidFill>
                  <a:schemeClr val="tx1"/>
                </a:solidFill>
              </a:rPr>
              <a:t>Unstructured</a:t>
            </a:r>
            <a:r>
              <a:rPr lang="de-DE" sz="1000" dirty="0">
                <a:solidFill>
                  <a:schemeClr val="tx1"/>
                </a:solidFill>
              </a:rPr>
              <a:t> Data </a:t>
            </a:r>
            <a:r>
              <a:rPr lang="de-DE" sz="1000" dirty="0" err="1">
                <a:solidFill>
                  <a:schemeClr val="tx1"/>
                </a:solidFill>
              </a:rPr>
              <a:t>Preparation</a:t>
            </a:r>
            <a:r>
              <a:rPr lang="de-DE" sz="1000" dirty="0">
                <a:solidFill>
                  <a:schemeClr val="tx1"/>
                </a:solidFill>
              </a:rPr>
              <a:t>; ETL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Abgerundetes Rechteck 21">
            <a:extLst>
              <a:ext uri="{FF2B5EF4-FFF2-40B4-BE49-F238E27FC236}">
                <a16:creationId xmlns:a16="http://schemas.microsoft.com/office/drawing/2014/main" id="{A89A75E0-EF50-438A-A31E-18F3C16122D4}"/>
              </a:ext>
            </a:extLst>
          </p:cNvPr>
          <p:cNvSpPr/>
          <p:nvPr/>
        </p:nvSpPr>
        <p:spPr>
          <a:xfrm>
            <a:off x="4198537" y="4433938"/>
            <a:ext cx="1125748" cy="57370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</a:rPr>
              <a:t>Dev</a:t>
            </a:r>
            <a:r>
              <a:rPr lang="de-DE" sz="1000" dirty="0">
                <a:solidFill>
                  <a:schemeClr val="tx1"/>
                </a:solidFill>
              </a:rPr>
              <a:t>. </a:t>
            </a:r>
            <a:r>
              <a:rPr lang="de-DE" sz="1000" dirty="0" err="1">
                <a:solidFill>
                  <a:schemeClr val="tx1"/>
                </a:solidFill>
              </a:rPr>
              <a:t>of</a:t>
            </a:r>
            <a:endParaRPr lang="de-DE" sz="1000" dirty="0">
              <a:solidFill>
                <a:schemeClr val="tx1"/>
              </a:solidFill>
            </a:endParaRPr>
          </a:p>
          <a:p>
            <a:pPr algn="ctr"/>
            <a:r>
              <a:rPr lang="de-DE" sz="1000" dirty="0">
                <a:solidFill>
                  <a:schemeClr val="tx1"/>
                </a:solidFill>
              </a:rPr>
              <a:t>Scripts, Reports, Dashboards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" name="Abgerundetes Rechteck 22">
            <a:extLst>
              <a:ext uri="{FF2B5EF4-FFF2-40B4-BE49-F238E27FC236}">
                <a16:creationId xmlns:a16="http://schemas.microsoft.com/office/drawing/2014/main" id="{230D86DC-939A-4EC0-AC74-7F967FE09EDA}"/>
              </a:ext>
            </a:extLst>
          </p:cNvPr>
          <p:cNvSpPr/>
          <p:nvPr/>
        </p:nvSpPr>
        <p:spPr>
          <a:xfrm>
            <a:off x="5390145" y="4446825"/>
            <a:ext cx="1397451" cy="57370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27000" rIns="27000"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</a:rPr>
              <a:t>Self</a:t>
            </a:r>
            <a:r>
              <a:rPr lang="de-DE" sz="1000" dirty="0">
                <a:solidFill>
                  <a:schemeClr val="tx1"/>
                </a:solidFill>
              </a:rPr>
              <a:t>-service BI / Analytics</a:t>
            </a:r>
          </a:p>
          <a:p>
            <a:pPr algn="ctr"/>
            <a:r>
              <a:rPr lang="de-DE" sz="1000" dirty="0" err="1">
                <a:solidFill>
                  <a:schemeClr val="tx1"/>
                </a:solidFill>
              </a:rPr>
              <a:t>Complex</a:t>
            </a:r>
            <a:r>
              <a:rPr lang="de-DE" sz="1000" dirty="0">
                <a:solidFill>
                  <a:schemeClr val="tx1"/>
                </a:solidFill>
              </a:rPr>
              <a:t> Event Forecast</a:t>
            </a:r>
          </a:p>
          <a:p>
            <a:pPr algn="ctr"/>
            <a:r>
              <a:rPr lang="de-DE" sz="1000" dirty="0" err="1">
                <a:solidFill>
                  <a:schemeClr val="tx1"/>
                </a:solidFill>
              </a:rPr>
              <a:t>Credibility</a:t>
            </a:r>
            <a:r>
              <a:rPr lang="de-DE" sz="1000" dirty="0">
                <a:solidFill>
                  <a:schemeClr val="tx1"/>
                </a:solidFill>
              </a:rPr>
              <a:t> Assessment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A22958A3-3D02-4B35-96FC-16921C460523}"/>
              </a:ext>
            </a:extLst>
          </p:cNvPr>
          <p:cNvSpPr/>
          <p:nvPr/>
        </p:nvSpPr>
        <p:spPr>
          <a:xfrm>
            <a:off x="6875434" y="4446825"/>
            <a:ext cx="1950153" cy="57370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Real-Time Data-</a:t>
            </a:r>
            <a:r>
              <a:rPr lang="de-DE" sz="1000" dirty="0" err="1">
                <a:solidFill>
                  <a:schemeClr val="tx1"/>
                </a:solidFill>
              </a:rPr>
              <a:t>driven</a:t>
            </a:r>
            <a:r>
              <a:rPr lang="de-DE" sz="1000" dirty="0">
                <a:solidFill>
                  <a:schemeClr val="tx1"/>
                </a:solidFill>
              </a:rPr>
              <a:t> </a:t>
            </a:r>
            <a:r>
              <a:rPr lang="de-DE" sz="1000" dirty="0" err="1">
                <a:solidFill>
                  <a:schemeClr val="tx1"/>
                </a:solidFill>
              </a:rPr>
              <a:t>Decision-making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" name="Abgerundetes Rechteck 24">
            <a:extLst>
              <a:ext uri="{FF2B5EF4-FFF2-40B4-BE49-F238E27FC236}">
                <a16:creationId xmlns:a16="http://schemas.microsoft.com/office/drawing/2014/main" id="{76070E83-C304-41F7-978E-688EB3BCBF5D}"/>
              </a:ext>
            </a:extLst>
          </p:cNvPr>
          <p:cNvSpPr/>
          <p:nvPr/>
        </p:nvSpPr>
        <p:spPr>
          <a:xfrm>
            <a:off x="2354120" y="5100694"/>
            <a:ext cx="6471468" cy="32427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Real-time Analytics Pipelines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" name="Abgerundetes Rechteck 25">
            <a:extLst>
              <a:ext uri="{FF2B5EF4-FFF2-40B4-BE49-F238E27FC236}">
                <a16:creationId xmlns:a16="http://schemas.microsoft.com/office/drawing/2014/main" id="{D9BA1ECE-6711-44D8-8787-C5D7E4CA7983}"/>
              </a:ext>
            </a:extLst>
          </p:cNvPr>
          <p:cNvSpPr/>
          <p:nvPr/>
        </p:nvSpPr>
        <p:spPr>
          <a:xfrm>
            <a:off x="2354119" y="5576500"/>
            <a:ext cx="6484408" cy="70693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Organizational Culture: Data-</a:t>
            </a:r>
            <a:r>
              <a:rPr lang="de-DE" sz="1000" dirty="0" err="1">
                <a:solidFill>
                  <a:schemeClr val="tx1"/>
                </a:solidFill>
              </a:rPr>
              <a:t>driven</a:t>
            </a:r>
            <a:r>
              <a:rPr lang="de-DE" sz="1000" dirty="0">
                <a:solidFill>
                  <a:schemeClr val="tx1"/>
                </a:solidFill>
              </a:rPr>
              <a:t> </a:t>
            </a:r>
            <a:r>
              <a:rPr lang="de-DE" sz="1000" dirty="0" err="1">
                <a:solidFill>
                  <a:schemeClr val="tx1"/>
                </a:solidFill>
              </a:rPr>
              <a:t>Decision-making</a:t>
            </a:r>
            <a:endParaRPr lang="de-DE" sz="1000" dirty="0">
              <a:solidFill>
                <a:schemeClr val="tx1"/>
              </a:solidFill>
            </a:endParaRPr>
          </a:p>
          <a:p>
            <a:pPr algn="ctr"/>
            <a:r>
              <a:rPr lang="de-DE" sz="1000" dirty="0">
                <a:solidFill>
                  <a:schemeClr val="tx1"/>
                </a:solidFill>
              </a:rPr>
              <a:t>Leadership: support </a:t>
            </a:r>
            <a:r>
              <a:rPr lang="de-DE" sz="1000" dirty="0" err="1">
                <a:solidFill>
                  <a:schemeClr val="tx1"/>
                </a:solidFill>
              </a:rPr>
              <a:t>for</a:t>
            </a:r>
            <a:r>
              <a:rPr lang="de-DE" sz="1000" dirty="0">
                <a:solidFill>
                  <a:schemeClr val="tx1"/>
                </a:solidFill>
              </a:rPr>
              <a:t> Big Data Investments</a:t>
            </a:r>
          </a:p>
          <a:p>
            <a:pPr algn="ctr"/>
            <a:r>
              <a:rPr lang="de-DE" sz="1000" dirty="0">
                <a:solidFill>
                  <a:schemeClr val="tx1"/>
                </a:solidFill>
              </a:rPr>
              <a:t>Big Data Governance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5EE9251A-295E-4EC4-B03B-AD532A9D5FCF}"/>
              </a:ext>
            </a:extLst>
          </p:cNvPr>
          <p:cNvSpPr txBox="1"/>
          <p:nvPr/>
        </p:nvSpPr>
        <p:spPr>
          <a:xfrm>
            <a:off x="9016036" y="2092018"/>
            <a:ext cx="978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Information </a:t>
            </a:r>
          </a:p>
          <a:p>
            <a:pPr algn="ctr"/>
            <a:r>
              <a:rPr lang="de-DE" sz="1200" dirty="0"/>
              <a:t>Value Chain</a:t>
            </a:r>
            <a:endParaRPr lang="en-US" sz="12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0DC0CC18-C655-4223-8347-24574CC105CD}"/>
              </a:ext>
            </a:extLst>
          </p:cNvPr>
          <p:cNvSpPr txBox="1"/>
          <p:nvPr/>
        </p:nvSpPr>
        <p:spPr>
          <a:xfrm>
            <a:off x="8929886" y="2902138"/>
            <a:ext cx="94910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/>
              <a:t>Information</a:t>
            </a:r>
          </a:p>
          <a:p>
            <a:pPr algn="ctr"/>
            <a:r>
              <a:rPr lang="de-DE" sz="1050" dirty="0"/>
              <a:t>Technology</a:t>
            </a:r>
            <a:endParaRPr lang="en-US" sz="1050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CF2443EC-52FB-4BC2-9E5D-177CE1C72F42}"/>
              </a:ext>
            </a:extLst>
          </p:cNvPr>
          <p:cNvSpPr txBox="1"/>
          <p:nvPr/>
        </p:nvSpPr>
        <p:spPr>
          <a:xfrm>
            <a:off x="9078248" y="3886722"/>
            <a:ext cx="7381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Persons</a:t>
            </a:r>
            <a:endParaRPr lang="en-US" sz="1200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684BFCAB-6D04-4D69-9B87-1CBF7470275E}"/>
              </a:ext>
            </a:extLst>
          </p:cNvPr>
          <p:cNvSpPr txBox="1"/>
          <p:nvPr/>
        </p:nvSpPr>
        <p:spPr>
          <a:xfrm>
            <a:off x="9008560" y="4653301"/>
            <a:ext cx="949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/>
              <a:t>Sample </a:t>
            </a:r>
            <a:r>
              <a:rPr lang="de-DE" sz="1200" dirty="0" err="1"/>
              <a:t>Processes</a:t>
            </a:r>
            <a:endParaRPr lang="en-US" sz="1200" dirty="0"/>
          </a:p>
        </p:txBody>
      </p:sp>
      <p:cxnSp>
        <p:nvCxnSpPr>
          <p:cNvPr id="31" name="Gerade Verbindung 30">
            <a:extLst>
              <a:ext uri="{FF2B5EF4-FFF2-40B4-BE49-F238E27FC236}">
                <a16:creationId xmlns:a16="http://schemas.microsoft.com/office/drawing/2014/main" id="{954F9C70-2479-404D-9D9A-811625D9B5C9}"/>
              </a:ext>
            </a:extLst>
          </p:cNvPr>
          <p:cNvCxnSpPr/>
          <p:nvPr/>
        </p:nvCxnSpPr>
        <p:spPr>
          <a:xfrm flipV="1">
            <a:off x="7386065" y="3335286"/>
            <a:ext cx="0" cy="324861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31553E9E-E30E-4CF6-A2FE-B2255BA96D3B}"/>
              </a:ext>
            </a:extLst>
          </p:cNvPr>
          <p:cNvSpPr txBox="1"/>
          <p:nvPr/>
        </p:nvSpPr>
        <p:spPr>
          <a:xfrm>
            <a:off x="3132788" y="1461325"/>
            <a:ext cx="2500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Knowledge Generation </a:t>
            </a:r>
            <a:r>
              <a:rPr lang="de-DE" sz="1200" dirty="0" err="1"/>
              <a:t>from</a:t>
            </a:r>
            <a:r>
              <a:rPr lang="de-DE" sz="1200" dirty="0"/>
              <a:t> Big Data</a:t>
            </a:r>
            <a:endParaRPr lang="en-US" sz="1200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7750E781-EB31-414B-A45B-D4E68E402575}"/>
              </a:ext>
            </a:extLst>
          </p:cNvPr>
          <p:cNvSpPr txBox="1"/>
          <p:nvPr/>
        </p:nvSpPr>
        <p:spPr>
          <a:xfrm>
            <a:off x="7270373" y="1432212"/>
            <a:ext cx="1213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Decision</a:t>
            </a:r>
            <a:r>
              <a:rPr lang="de-DE" sz="1200" dirty="0"/>
              <a:t> Making</a:t>
            </a:r>
            <a:endParaRPr lang="en-US" sz="1200" dirty="0"/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042D4F76-08D0-40E6-A39F-05580BC56CCD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3762958" y="2253877"/>
            <a:ext cx="544018" cy="24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D96A758C-D41A-4146-AF80-04FACA4A9380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616041" y="2253877"/>
            <a:ext cx="2884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1F26F90C-EF0A-4E48-9158-296076EFF7B4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6687316" y="2253877"/>
            <a:ext cx="2701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A4D30F00-90D9-4D59-A849-BF3A8BA0FEF7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7753217" y="2253877"/>
            <a:ext cx="2895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7" name="Rechteck 46">
            <a:extLst>
              <a:ext uri="{FF2B5EF4-FFF2-40B4-BE49-F238E27FC236}">
                <a16:creationId xmlns:a16="http://schemas.microsoft.com/office/drawing/2014/main" id="{98425C2D-8DB8-4DC6-A0CD-E41258C4570E}"/>
              </a:ext>
            </a:extLst>
          </p:cNvPr>
          <p:cNvSpPr/>
          <p:nvPr/>
        </p:nvSpPr>
        <p:spPr>
          <a:xfrm rot="16200000">
            <a:off x="9340261" y="3987704"/>
            <a:ext cx="442567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in </a:t>
            </a:r>
            <a:r>
              <a:rPr lang="en-US" sz="1000" dirty="0" err="1"/>
              <a:t>Anl</a:t>
            </a:r>
            <a:r>
              <a:rPr lang="en-US" sz="1000" dirty="0"/>
              <a:t>. an: Ahmed </a:t>
            </a:r>
            <a:r>
              <a:rPr lang="en-US" sz="1000" dirty="0" err="1"/>
              <a:t>Abbasi</a:t>
            </a:r>
            <a:r>
              <a:rPr lang="en-US" sz="1000" dirty="0"/>
              <a:t>; </a:t>
            </a:r>
            <a:r>
              <a:rPr lang="en-US" sz="1000" dirty="0" err="1"/>
              <a:t>Suprateek</a:t>
            </a:r>
            <a:r>
              <a:rPr lang="en-US" sz="1000" dirty="0"/>
              <a:t> </a:t>
            </a:r>
            <a:r>
              <a:rPr lang="en-US" sz="1000" dirty="0" err="1"/>
              <a:t>Sarker</a:t>
            </a:r>
            <a:r>
              <a:rPr lang="en-US" sz="1000" dirty="0"/>
              <a:t>; Roger H.L. Chiang (2016): Big Data Research in Information Systems. Toward an Inclusive Research Agenda. In: </a:t>
            </a:r>
            <a:r>
              <a:rPr lang="en-US" sz="1000" i="1" dirty="0"/>
              <a:t>Journal of the Association for Information Systems </a:t>
            </a:r>
            <a:r>
              <a:rPr lang="en-US" sz="1000" dirty="0"/>
              <a:t>17 (2)</a:t>
            </a:r>
          </a:p>
        </p:txBody>
      </p:sp>
      <p:sp>
        <p:nvSpPr>
          <p:cNvPr id="48" name="Geschweifte Klammer rechts 47">
            <a:extLst>
              <a:ext uri="{FF2B5EF4-FFF2-40B4-BE49-F238E27FC236}">
                <a16:creationId xmlns:a16="http://schemas.microsoft.com/office/drawing/2014/main" id="{D14AE5BD-B7FF-4192-B59C-37922B697FAF}"/>
              </a:ext>
            </a:extLst>
          </p:cNvPr>
          <p:cNvSpPr/>
          <p:nvPr/>
        </p:nvSpPr>
        <p:spPr>
          <a:xfrm>
            <a:off x="8863687" y="2051865"/>
            <a:ext cx="124097" cy="432554"/>
          </a:xfrm>
          <a:prstGeom prst="rightBr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9" name="Geschweifte Klammer rechts 48">
            <a:extLst>
              <a:ext uri="{FF2B5EF4-FFF2-40B4-BE49-F238E27FC236}">
                <a16:creationId xmlns:a16="http://schemas.microsoft.com/office/drawing/2014/main" id="{32C0DD13-0D63-416A-8A61-A62DC6A0F53B}"/>
              </a:ext>
            </a:extLst>
          </p:cNvPr>
          <p:cNvSpPr/>
          <p:nvPr/>
        </p:nvSpPr>
        <p:spPr>
          <a:xfrm>
            <a:off x="8853890" y="2598719"/>
            <a:ext cx="124097" cy="969316"/>
          </a:xfrm>
          <a:prstGeom prst="rightBr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0" name="Geschweifte Klammer rechts 49">
            <a:extLst>
              <a:ext uri="{FF2B5EF4-FFF2-40B4-BE49-F238E27FC236}">
                <a16:creationId xmlns:a16="http://schemas.microsoft.com/office/drawing/2014/main" id="{33296EB0-5210-42D4-95E0-21E3B0DEC1FD}"/>
              </a:ext>
            </a:extLst>
          </p:cNvPr>
          <p:cNvSpPr/>
          <p:nvPr/>
        </p:nvSpPr>
        <p:spPr>
          <a:xfrm>
            <a:off x="8863687" y="3684210"/>
            <a:ext cx="114300" cy="630747"/>
          </a:xfrm>
          <a:prstGeom prst="rightBr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1" name="Geschweifte Klammer rechts 50">
            <a:extLst>
              <a:ext uri="{FF2B5EF4-FFF2-40B4-BE49-F238E27FC236}">
                <a16:creationId xmlns:a16="http://schemas.microsoft.com/office/drawing/2014/main" id="{983B111B-78D6-4705-A3C3-0D08714A77FE}"/>
              </a:ext>
            </a:extLst>
          </p:cNvPr>
          <p:cNvSpPr/>
          <p:nvPr/>
        </p:nvSpPr>
        <p:spPr>
          <a:xfrm>
            <a:off x="8896981" y="4469947"/>
            <a:ext cx="45719" cy="955025"/>
          </a:xfrm>
          <a:prstGeom prst="rightBr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2" name="Geschweifte Klammer rechts 51">
            <a:extLst>
              <a:ext uri="{FF2B5EF4-FFF2-40B4-BE49-F238E27FC236}">
                <a16:creationId xmlns:a16="http://schemas.microsoft.com/office/drawing/2014/main" id="{866FEE27-A78E-4DFC-8747-A7AF6B994007}"/>
              </a:ext>
            </a:extLst>
          </p:cNvPr>
          <p:cNvSpPr/>
          <p:nvPr/>
        </p:nvSpPr>
        <p:spPr>
          <a:xfrm>
            <a:off x="8897686" y="5576500"/>
            <a:ext cx="65514" cy="668678"/>
          </a:xfrm>
          <a:prstGeom prst="rightBr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F5070EE0-3461-44B3-AA16-16709B9A8CA0}"/>
              </a:ext>
            </a:extLst>
          </p:cNvPr>
          <p:cNvSpPr txBox="1"/>
          <p:nvPr/>
        </p:nvSpPr>
        <p:spPr>
          <a:xfrm>
            <a:off x="9171736" y="5680006"/>
            <a:ext cx="707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Orga</a:t>
            </a:r>
            <a:endParaRPr lang="de-DE" sz="1200" dirty="0"/>
          </a:p>
          <a:p>
            <a:pPr algn="ctr"/>
            <a:r>
              <a:rPr lang="de-DE" sz="1200" dirty="0" err="1"/>
              <a:t>Context</a:t>
            </a:r>
            <a:endParaRPr lang="en-US" sz="1200" dirty="0"/>
          </a:p>
        </p:txBody>
      </p:sp>
      <p:sp>
        <p:nvSpPr>
          <p:cNvPr id="75" name="Geschweifte Klammer rechts 74">
            <a:extLst>
              <a:ext uri="{FF2B5EF4-FFF2-40B4-BE49-F238E27FC236}">
                <a16:creationId xmlns:a16="http://schemas.microsoft.com/office/drawing/2014/main" id="{AE15C827-AEE4-4717-BF48-8BF59F11BD09}"/>
              </a:ext>
            </a:extLst>
          </p:cNvPr>
          <p:cNvSpPr/>
          <p:nvPr/>
        </p:nvSpPr>
        <p:spPr>
          <a:xfrm rot="16200000">
            <a:off x="4386155" y="-325978"/>
            <a:ext cx="269127" cy="43331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Geschweifte Klammer rechts 75">
            <a:extLst>
              <a:ext uri="{FF2B5EF4-FFF2-40B4-BE49-F238E27FC236}">
                <a16:creationId xmlns:a16="http://schemas.microsoft.com/office/drawing/2014/main" id="{8B2D49FC-FDC7-4116-9196-3383ECF75CC1}"/>
              </a:ext>
            </a:extLst>
          </p:cNvPr>
          <p:cNvSpPr/>
          <p:nvPr/>
        </p:nvSpPr>
        <p:spPr>
          <a:xfrm rot="16200000">
            <a:off x="7753718" y="909771"/>
            <a:ext cx="269127" cy="18617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A1B45AC-F02B-4711-B4C7-FFF089F24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>
              <a:lnSpc>
                <a:spcPct val="120000"/>
              </a:lnSpc>
            </a:pPr>
            <a:fld id="{A5488BFA-A852-4FF3-BF41-E6A6230CDBFB}" type="datetime1">
              <a:rPr lang="de-DE" smtClean="0"/>
              <a:t>25.05.2023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6E6529E-1C4F-4183-8196-C897CACBB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>
              <a:lnSpc>
                <a:spcPct val="120000"/>
              </a:lnSpc>
            </a:pPr>
            <a:r>
              <a:rPr lang="de-DE">
                <a:cs typeface="Calibri" pitchFamily="34" charset="0"/>
              </a:rPr>
              <a:t>Prof. Dr. Markus Grüne - Datenmanagement</a:t>
            </a:r>
            <a:endParaRPr lang="de-DE" dirty="0">
              <a:cs typeface="Calibri" pitchFamily="34" charset="0"/>
            </a:endParaRP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85D8DC6E-7276-4F65-8894-80F5FD335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 defTabSz="1219170"/>
            <a:fld id="{3733AE7F-6935-469B-B7EA-A7DFC1F0D075}" type="slidenum">
              <a:rPr lang="de-DE" smtClean="0">
                <a:cs typeface="Calibri" pitchFamily="34" charset="0"/>
              </a:rPr>
              <a:pPr algn="l" defTabSz="1219170"/>
              <a:t>8</a:t>
            </a:fld>
            <a:endParaRPr lang="de-DE" dirty="0"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369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4AA4FBD1-14DE-4383-995B-9D96E3FC1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BI-Analysespektrum nach </a:t>
            </a:r>
            <a:r>
              <a:rPr lang="de-DE" dirty="0" err="1"/>
              <a:t>Dorschel</a:t>
            </a:r>
            <a:endParaRPr lang="de-DE" dirty="0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5ED97C4-2626-4DEB-BA3E-16B9402745CA}"/>
              </a:ext>
            </a:extLst>
          </p:cNvPr>
          <p:cNvGrpSpPr/>
          <p:nvPr/>
        </p:nvGrpSpPr>
        <p:grpSpPr>
          <a:xfrm>
            <a:off x="658171" y="1690688"/>
            <a:ext cx="6407559" cy="5555686"/>
            <a:chOff x="-2131646" y="1514346"/>
            <a:chExt cx="4968552" cy="4167329"/>
          </a:xfrm>
        </p:grpSpPr>
        <p:sp>
          <p:nvSpPr>
            <p:cNvPr id="16" name="Kreis 24">
              <a:extLst>
                <a:ext uri="{FF2B5EF4-FFF2-40B4-BE49-F238E27FC236}">
                  <a16:creationId xmlns:a16="http://schemas.microsoft.com/office/drawing/2014/main" id="{4E60DCC3-A17E-49C4-885A-1B1785D4FA1E}"/>
                </a:ext>
              </a:extLst>
            </p:cNvPr>
            <p:cNvSpPr/>
            <p:nvPr/>
          </p:nvSpPr>
          <p:spPr bwMode="auto">
            <a:xfrm>
              <a:off x="-2131646" y="1514346"/>
              <a:ext cx="4910992" cy="4167329"/>
            </a:xfrm>
            <a:prstGeom prst="pie">
              <a:avLst>
                <a:gd name="adj1" fmla="val 16185846"/>
                <a:gd name="adj2" fmla="val 2158418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rtlCol="0" anchor="ctr"/>
            <a:lstStyle/>
            <a:p>
              <a:pPr algn="ctr"/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Kreis 23">
              <a:extLst>
                <a:ext uri="{FF2B5EF4-FFF2-40B4-BE49-F238E27FC236}">
                  <a16:creationId xmlns:a16="http://schemas.microsoft.com/office/drawing/2014/main" id="{922157B8-7EAE-4CC2-874D-7E1045118934}"/>
                </a:ext>
              </a:extLst>
            </p:cNvPr>
            <p:cNvSpPr/>
            <p:nvPr/>
          </p:nvSpPr>
          <p:spPr bwMode="auto">
            <a:xfrm>
              <a:off x="-1700637" y="1863072"/>
              <a:ext cx="4048975" cy="3435846"/>
            </a:xfrm>
            <a:prstGeom prst="pie">
              <a:avLst>
                <a:gd name="adj1" fmla="val 16185846"/>
                <a:gd name="adj2" fmla="val 21584182"/>
              </a:avLst>
            </a:prstGeom>
            <a:solidFill>
              <a:srgbClr val="00B0F0"/>
            </a:solidFill>
            <a:ln w="9525">
              <a:noFill/>
              <a:round/>
              <a:headEnd/>
              <a:tailEnd/>
            </a:ln>
          </p:spPr>
          <p:txBody>
            <a:bodyPr rtlCol="0" anchor="ctr"/>
            <a:lstStyle/>
            <a:p>
              <a:pPr algn="ctr"/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Kreis 22">
              <a:extLst>
                <a:ext uri="{FF2B5EF4-FFF2-40B4-BE49-F238E27FC236}">
                  <a16:creationId xmlns:a16="http://schemas.microsoft.com/office/drawing/2014/main" id="{AA2236A3-AEE3-4AC0-9379-E904F58F4645}"/>
                </a:ext>
              </a:extLst>
            </p:cNvPr>
            <p:cNvSpPr/>
            <p:nvPr/>
          </p:nvSpPr>
          <p:spPr bwMode="auto">
            <a:xfrm>
              <a:off x="-1284901" y="2215854"/>
              <a:ext cx="3217503" cy="2730282"/>
            </a:xfrm>
            <a:prstGeom prst="pie">
              <a:avLst>
                <a:gd name="adj1" fmla="val 16185846"/>
                <a:gd name="adj2" fmla="val 21584182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rtlCol="0" anchor="ctr"/>
            <a:lstStyle/>
            <a:p>
              <a:pPr algn="ctr"/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Kreis 20">
              <a:extLst>
                <a:ext uri="{FF2B5EF4-FFF2-40B4-BE49-F238E27FC236}">
                  <a16:creationId xmlns:a16="http://schemas.microsoft.com/office/drawing/2014/main" id="{F7280B85-4B91-4569-AEDD-354A51C20A81}"/>
                </a:ext>
              </a:extLst>
            </p:cNvPr>
            <p:cNvSpPr/>
            <p:nvPr/>
          </p:nvSpPr>
          <p:spPr bwMode="auto">
            <a:xfrm>
              <a:off x="-884422" y="2555690"/>
              <a:ext cx="2416544" cy="2050611"/>
            </a:xfrm>
            <a:prstGeom prst="pie">
              <a:avLst>
                <a:gd name="adj1" fmla="val 16183106"/>
                <a:gd name="adj2" fmla="val 21584182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rtlCol="0" anchor="ctr"/>
            <a:lstStyle/>
            <a:p>
              <a:pPr algn="ctr"/>
              <a:endParaRPr lang="de-DE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Geschweifte Klammer rechts 19">
              <a:extLst>
                <a:ext uri="{FF2B5EF4-FFF2-40B4-BE49-F238E27FC236}">
                  <a16:creationId xmlns:a16="http://schemas.microsoft.com/office/drawing/2014/main" id="{80555ED5-8AD4-4285-9703-5D741DD591CB}"/>
                </a:ext>
              </a:extLst>
            </p:cNvPr>
            <p:cNvSpPr/>
            <p:nvPr/>
          </p:nvSpPr>
          <p:spPr>
            <a:xfrm rot="5400000">
              <a:off x="1068751" y="2877670"/>
              <a:ext cx="128588" cy="154840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E1040F38-3DA5-47ED-A5E3-C39065296BFD}"/>
                </a:ext>
              </a:extLst>
            </p:cNvPr>
            <p:cNvSpPr txBox="1"/>
            <p:nvPr/>
          </p:nvSpPr>
          <p:spPr>
            <a:xfrm>
              <a:off x="572824" y="3701008"/>
              <a:ext cx="10246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Vergangenheit</a:t>
              </a:r>
            </a:p>
          </p:txBody>
        </p:sp>
        <p:sp>
          <p:nvSpPr>
            <p:cNvPr id="22" name="Geschweifte Klammer rechts 21">
              <a:extLst>
                <a:ext uri="{FF2B5EF4-FFF2-40B4-BE49-F238E27FC236}">
                  <a16:creationId xmlns:a16="http://schemas.microsoft.com/office/drawing/2014/main" id="{0CCA24B6-23F9-42BD-AB00-CB3C2B44A296}"/>
                </a:ext>
              </a:extLst>
            </p:cNvPr>
            <p:cNvSpPr/>
            <p:nvPr/>
          </p:nvSpPr>
          <p:spPr>
            <a:xfrm rot="5400000">
              <a:off x="2310145" y="3239440"/>
              <a:ext cx="128588" cy="84572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A55C7191-648D-410A-BDC2-EE32D5EEF163}"/>
                </a:ext>
              </a:extLst>
            </p:cNvPr>
            <p:cNvSpPr txBox="1"/>
            <p:nvPr/>
          </p:nvSpPr>
          <p:spPr>
            <a:xfrm>
              <a:off x="2118440" y="3701008"/>
              <a:ext cx="7184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100" dirty="0"/>
                <a:t>Prognose</a:t>
              </a:r>
            </a:p>
          </p:txBody>
        </p:sp>
        <p:sp>
          <p:nvSpPr>
            <p:cNvPr id="24" name="Kreis 12">
              <a:extLst>
                <a:ext uri="{FF2B5EF4-FFF2-40B4-BE49-F238E27FC236}">
                  <a16:creationId xmlns:a16="http://schemas.microsoft.com/office/drawing/2014/main" id="{EA39A9D7-EE24-47FA-84B3-AA7E34319E85}"/>
                </a:ext>
              </a:extLst>
            </p:cNvPr>
            <p:cNvSpPr/>
            <p:nvPr/>
          </p:nvSpPr>
          <p:spPr bwMode="auto">
            <a:xfrm>
              <a:off x="-360226" y="3000508"/>
              <a:ext cx="1368152" cy="1160975"/>
            </a:xfrm>
            <a:prstGeom prst="pie">
              <a:avLst>
                <a:gd name="adj1" fmla="val 16218727"/>
                <a:gd name="adj2" fmla="val 35760"/>
              </a:avLst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rtlCol="0" anchor="ctr"/>
            <a:lstStyle/>
            <a:p>
              <a:pPr algn="ctr"/>
              <a:endParaRPr lang="de-DE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D955BF34-F0E0-4272-9691-C017E46687E1}"/>
                </a:ext>
              </a:extLst>
            </p:cNvPr>
            <p:cNvGrpSpPr/>
            <p:nvPr/>
          </p:nvGrpSpPr>
          <p:grpSpPr>
            <a:xfrm>
              <a:off x="323528" y="1647485"/>
              <a:ext cx="714939" cy="1816409"/>
              <a:chOff x="345572" y="1630885"/>
              <a:chExt cx="714939" cy="1816409"/>
            </a:xfrm>
          </p:grpSpPr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439579B9-CC74-4C73-AC3C-8F939FA1B6EE}"/>
                  </a:ext>
                </a:extLst>
              </p:cNvPr>
              <p:cNvSpPr txBox="1"/>
              <p:nvPr/>
            </p:nvSpPr>
            <p:spPr>
              <a:xfrm>
                <a:off x="345572" y="3262628"/>
                <a:ext cx="663643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sz="1200" b="0" dirty="0">
                    <a:latin typeface="Arial" pitchFamily="34" charset="0"/>
                    <a:cs typeface="Arial" pitchFamily="34" charset="0"/>
                  </a:rPr>
                  <a:t>Reporting</a:t>
                </a:r>
              </a:p>
            </p:txBody>
          </p:sp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2FB6E28E-10D8-48D0-A65F-AB2EFE56A127}"/>
                  </a:ext>
                </a:extLst>
              </p:cNvPr>
              <p:cNvSpPr txBox="1"/>
              <p:nvPr/>
            </p:nvSpPr>
            <p:spPr>
              <a:xfrm>
                <a:off x="345572" y="2686950"/>
                <a:ext cx="410369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sz="1200" b="0" dirty="0">
                    <a:latin typeface="Arial" pitchFamily="34" charset="0"/>
                    <a:cs typeface="Arial" pitchFamily="34" charset="0"/>
                  </a:rPr>
                  <a:t>OLAP</a:t>
                </a:r>
              </a:p>
            </p:txBody>
          </p:sp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D6F344B3-41D7-405C-8B1B-49E750BA2A51}"/>
                  </a:ext>
                </a:extLst>
              </p:cNvPr>
              <p:cNvSpPr txBox="1"/>
              <p:nvPr/>
            </p:nvSpPr>
            <p:spPr>
              <a:xfrm>
                <a:off x="345572" y="2309153"/>
                <a:ext cx="714939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sz="1200" b="0" dirty="0">
                    <a:latin typeface="Arial" pitchFamily="34" charset="0"/>
                    <a:cs typeface="Arial" pitchFamily="34" charset="0"/>
                  </a:rPr>
                  <a:t>Monitoring</a:t>
                </a:r>
              </a:p>
            </p:txBody>
          </p:sp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AEFCDF6C-6E36-4F91-8043-A9BD03BBAE45}"/>
                  </a:ext>
                </a:extLst>
              </p:cNvPr>
              <p:cNvSpPr txBox="1"/>
              <p:nvPr/>
            </p:nvSpPr>
            <p:spPr>
              <a:xfrm>
                <a:off x="345572" y="1995686"/>
                <a:ext cx="528276" cy="1385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sz="1200" b="0" dirty="0" err="1">
                    <a:latin typeface="Arial" pitchFamily="34" charset="0"/>
                    <a:cs typeface="Arial" pitchFamily="34" charset="0"/>
                  </a:rPr>
                  <a:t>Prediction</a:t>
                </a:r>
                <a:endParaRPr lang="de-DE" sz="1200" b="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620789DE-94FA-4666-8DAA-2A3DCE3D9E62}"/>
                  </a:ext>
                </a:extLst>
              </p:cNvPr>
              <p:cNvSpPr txBox="1"/>
              <p:nvPr/>
            </p:nvSpPr>
            <p:spPr>
              <a:xfrm>
                <a:off x="345572" y="1630885"/>
                <a:ext cx="627716" cy="1385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sz="1200" b="0" dirty="0" err="1">
                    <a:latin typeface="Arial" pitchFamily="34" charset="0"/>
                    <a:cs typeface="Arial" pitchFamily="34" charset="0"/>
                  </a:rPr>
                  <a:t>Prescription</a:t>
                </a:r>
                <a:endParaRPr lang="de-DE" sz="1200" b="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6" name="Pfeil nach rechts 30">
              <a:extLst>
                <a:ext uri="{FF2B5EF4-FFF2-40B4-BE49-F238E27FC236}">
                  <a16:creationId xmlns:a16="http://schemas.microsoft.com/office/drawing/2014/main" id="{4FFDF946-D15B-4ADE-A573-6A4A96248F31}"/>
                </a:ext>
              </a:extLst>
            </p:cNvPr>
            <p:cNvSpPr/>
            <p:nvPr/>
          </p:nvSpPr>
          <p:spPr bwMode="auto">
            <a:xfrm rot="16200000">
              <a:off x="-846916" y="2499075"/>
              <a:ext cx="2045950" cy="259640"/>
            </a:xfrm>
            <a:prstGeom prst="rightArrow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rtlCol="0" anchor="ctr"/>
            <a:lstStyle/>
            <a:p>
              <a:pPr algn="ctr"/>
              <a:endParaRPr lang="de-D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C1CFAA26-FBB4-482E-945C-06336580651E}"/>
                </a:ext>
              </a:extLst>
            </p:cNvPr>
            <p:cNvSpPr txBox="1"/>
            <p:nvPr/>
          </p:nvSpPr>
          <p:spPr>
            <a:xfrm rot="16200000">
              <a:off x="-385369" y="2505370"/>
              <a:ext cx="801501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de-DE" sz="1200" b="0" dirty="0">
                  <a:latin typeface="Arial" pitchFamily="34" charset="0"/>
                  <a:cs typeface="Arial" pitchFamily="34" charset="0"/>
                </a:rPr>
                <a:t>Komplexität</a:t>
              </a:r>
            </a:p>
          </p:txBody>
        </p:sp>
      </p:grp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72D02D68-158E-44E2-B762-5033A20356E5}"/>
              </a:ext>
            </a:extLst>
          </p:cNvPr>
          <p:cNvSpPr/>
          <p:nvPr/>
        </p:nvSpPr>
        <p:spPr>
          <a:xfrm>
            <a:off x="7388481" y="3853843"/>
            <a:ext cx="2961505" cy="1510452"/>
          </a:xfrm>
          <a:prstGeom prst="roundRect">
            <a:avLst>
              <a:gd name="adj" fmla="val 776"/>
            </a:avLst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C0834AA3-0E86-4390-AE92-8219F926C259}"/>
              </a:ext>
            </a:extLst>
          </p:cNvPr>
          <p:cNvSpPr txBox="1"/>
          <p:nvPr/>
        </p:nvSpPr>
        <p:spPr>
          <a:xfrm>
            <a:off x="7385122" y="3809150"/>
            <a:ext cx="29111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Induktiv, d.h. keine Annahmen über die Daten.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Basierend auf statistischen Verfahren, </a:t>
            </a:r>
            <a:r>
              <a:rPr lang="de-DE" sz="1200" dirty="0" err="1"/>
              <a:t>Machine</a:t>
            </a:r>
            <a:r>
              <a:rPr lang="de-DE" sz="1200" dirty="0"/>
              <a:t> Learning, Neuronal Computing, Robotik, ... KI-Techniken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Alle Daten “explorieren” statt kleine Untermenge, um Beziehungen und Muster zu erkennen. </a:t>
            </a:r>
          </a:p>
        </p:txBody>
      </p:sp>
      <p:sp>
        <p:nvSpPr>
          <p:cNvPr id="35" name="Rechteckige Legende 33">
            <a:extLst>
              <a:ext uri="{FF2B5EF4-FFF2-40B4-BE49-F238E27FC236}">
                <a16:creationId xmlns:a16="http://schemas.microsoft.com/office/drawing/2014/main" id="{3A2D0ADC-E191-4CCF-A52B-FF2D4A2476AF}"/>
              </a:ext>
            </a:extLst>
          </p:cNvPr>
          <p:cNvSpPr/>
          <p:nvPr/>
        </p:nvSpPr>
        <p:spPr bwMode="auto">
          <a:xfrm>
            <a:off x="3531384" y="5083922"/>
            <a:ext cx="1611717" cy="806645"/>
          </a:xfrm>
          <a:prstGeom prst="wedgeRectCallout">
            <a:avLst>
              <a:gd name="adj1" fmla="val -10712"/>
              <a:gd name="adj2" fmla="val -10927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r>
              <a:rPr lang="de-DE" sz="1600" dirty="0" err="1">
                <a:latin typeface="Arial" pitchFamily="34" charset="0"/>
                <a:cs typeface="Arial" pitchFamily="34" charset="0"/>
              </a:rPr>
              <a:t>Descriptive</a:t>
            </a:r>
            <a:r>
              <a:rPr lang="de-DE" sz="1600" dirty="0">
                <a:latin typeface="Arial" pitchFamily="34" charset="0"/>
                <a:cs typeface="Arial" pitchFamily="34" charset="0"/>
              </a:rPr>
              <a:t> Analytics</a:t>
            </a:r>
          </a:p>
          <a:p>
            <a:pPr algn="ctr"/>
            <a:r>
              <a:rPr lang="de-DE" sz="1200" dirty="0">
                <a:latin typeface="Arial" pitchFamily="34" charset="0"/>
                <a:cs typeface="Arial" pitchFamily="34" charset="0"/>
              </a:rPr>
              <a:t>Was ist geschehen?</a:t>
            </a:r>
          </a:p>
        </p:txBody>
      </p:sp>
      <p:sp>
        <p:nvSpPr>
          <p:cNvPr id="36" name="Rechteckige Legende 34">
            <a:extLst>
              <a:ext uri="{FF2B5EF4-FFF2-40B4-BE49-F238E27FC236}">
                <a16:creationId xmlns:a16="http://schemas.microsoft.com/office/drawing/2014/main" id="{63E91A1D-AEF6-4EE4-9DA9-14433A40A426}"/>
              </a:ext>
            </a:extLst>
          </p:cNvPr>
          <p:cNvSpPr/>
          <p:nvPr/>
        </p:nvSpPr>
        <p:spPr bwMode="auto">
          <a:xfrm>
            <a:off x="5212249" y="5044832"/>
            <a:ext cx="1191731" cy="864096"/>
          </a:xfrm>
          <a:prstGeom prst="wedgeRectCallout">
            <a:avLst>
              <a:gd name="adj1" fmla="val -51350"/>
              <a:gd name="adj2" fmla="val -107703"/>
            </a:avLst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r>
              <a:rPr lang="de-DE" sz="1600" dirty="0" err="1">
                <a:latin typeface="Arial" pitchFamily="34" charset="0"/>
                <a:cs typeface="Arial" pitchFamily="34" charset="0"/>
              </a:rPr>
              <a:t>Diagnostic</a:t>
            </a:r>
            <a:r>
              <a:rPr lang="de-DE" sz="1600" dirty="0">
                <a:latin typeface="Arial" pitchFamily="34" charset="0"/>
                <a:cs typeface="Arial" pitchFamily="34" charset="0"/>
              </a:rPr>
              <a:t> Analytics</a:t>
            </a:r>
          </a:p>
          <a:p>
            <a:pPr algn="ctr"/>
            <a:r>
              <a:rPr lang="de-DE" sz="1200" dirty="0">
                <a:latin typeface="Arial" pitchFamily="34" charset="0"/>
                <a:cs typeface="Arial" pitchFamily="34" charset="0"/>
              </a:rPr>
              <a:t>Warum ist es geschehen?</a:t>
            </a:r>
          </a:p>
        </p:txBody>
      </p:sp>
      <p:sp>
        <p:nvSpPr>
          <p:cNvPr id="37" name="Rechteckige Legende 35">
            <a:extLst>
              <a:ext uri="{FF2B5EF4-FFF2-40B4-BE49-F238E27FC236}">
                <a16:creationId xmlns:a16="http://schemas.microsoft.com/office/drawing/2014/main" id="{534DA804-73D5-4D92-B90D-2D77FC0697BE}"/>
              </a:ext>
            </a:extLst>
          </p:cNvPr>
          <p:cNvSpPr/>
          <p:nvPr/>
        </p:nvSpPr>
        <p:spPr bwMode="auto">
          <a:xfrm>
            <a:off x="1382268" y="1840733"/>
            <a:ext cx="1369845" cy="864096"/>
          </a:xfrm>
          <a:prstGeom prst="wedgeRectCallout">
            <a:avLst>
              <a:gd name="adj1" fmla="val 131720"/>
              <a:gd name="adj2" fmla="val 72132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r>
              <a:rPr lang="de-DE" sz="1600" dirty="0">
                <a:latin typeface="Arial" pitchFamily="34" charset="0"/>
                <a:cs typeface="Arial" pitchFamily="34" charset="0"/>
              </a:rPr>
              <a:t>Real-time Analytics</a:t>
            </a:r>
          </a:p>
          <a:p>
            <a:pPr algn="ctr"/>
            <a:r>
              <a:rPr lang="de-DE" sz="1200" dirty="0">
                <a:latin typeface="Arial" pitchFamily="34" charset="0"/>
                <a:cs typeface="Arial" pitchFamily="34" charset="0"/>
              </a:rPr>
              <a:t>Was geschieht gerade?</a:t>
            </a:r>
          </a:p>
        </p:txBody>
      </p:sp>
      <p:sp>
        <p:nvSpPr>
          <p:cNvPr id="38" name="Rechteckige Legende 36">
            <a:extLst>
              <a:ext uri="{FF2B5EF4-FFF2-40B4-BE49-F238E27FC236}">
                <a16:creationId xmlns:a16="http://schemas.microsoft.com/office/drawing/2014/main" id="{D0385BDC-AE98-4CA1-B7C0-4F28D93F6715}"/>
              </a:ext>
            </a:extLst>
          </p:cNvPr>
          <p:cNvSpPr/>
          <p:nvPr/>
        </p:nvSpPr>
        <p:spPr bwMode="auto">
          <a:xfrm>
            <a:off x="6773837" y="1525138"/>
            <a:ext cx="1369845" cy="864096"/>
          </a:xfrm>
          <a:prstGeom prst="wedgeRectCallout">
            <a:avLst>
              <a:gd name="adj1" fmla="val -103907"/>
              <a:gd name="adj2" fmla="val 9374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r>
              <a:rPr lang="de-DE" sz="1600" dirty="0" err="1">
                <a:latin typeface="Arial" pitchFamily="34" charset="0"/>
                <a:cs typeface="Arial" pitchFamily="34" charset="0"/>
              </a:rPr>
              <a:t>Prescriptive</a:t>
            </a:r>
            <a:r>
              <a:rPr lang="de-DE" sz="1600" dirty="0">
                <a:latin typeface="Arial" pitchFamily="34" charset="0"/>
                <a:cs typeface="Arial" pitchFamily="34" charset="0"/>
              </a:rPr>
              <a:t> Analytics</a:t>
            </a:r>
          </a:p>
          <a:p>
            <a:pPr algn="ctr"/>
            <a:r>
              <a:rPr lang="de-DE" sz="1200" dirty="0">
                <a:latin typeface="Arial" pitchFamily="34" charset="0"/>
                <a:cs typeface="Arial" pitchFamily="34" charset="0"/>
              </a:rPr>
              <a:t>Was soll geschehen?</a:t>
            </a:r>
          </a:p>
        </p:txBody>
      </p:sp>
      <p:sp>
        <p:nvSpPr>
          <p:cNvPr id="39" name="Rechteckige Legende 37">
            <a:extLst>
              <a:ext uri="{FF2B5EF4-FFF2-40B4-BE49-F238E27FC236}">
                <a16:creationId xmlns:a16="http://schemas.microsoft.com/office/drawing/2014/main" id="{794CC052-3BD7-48BE-910C-489E7810C503}"/>
              </a:ext>
            </a:extLst>
          </p:cNvPr>
          <p:cNvSpPr/>
          <p:nvPr/>
        </p:nvSpPr>
        <p:spPr bwMode="auto">
          <a:xfrm>
            <a:off x="7385122" y="2989746"/>
            <a:ext cx="1369845" cy="864096"/>
          </a:xfrm>
          <a:prstGeom prst="wedgeRectCallout">
            <a:avLst>
              <a:gd name="adj1" fmla="val -129600"/>
              <a:gd name="adj2" fmla="val 53954"/>
            </a:avLst>
          </a:prstGeom>
          <a:solidFill>
            <a:srgbClr val="00B0F0"/>
          </a:solidFill>
          <a:ln w="9525">
            <a:noFill/>
            <a:round/>
            <a:headEnd/>
            <a:tailEnd/>
          </a:ln>
        </p:spPr>
        <p:txBody>
          <a:bodyPr rtlCol="0" anchor="ctr"/>
          <a:lstStyle/>
          <a:p>
            <a:pPr algn="ctr"/>
            <a:r>
              <a:rPr lang="de-DE" sz="1600" dirty="0" err="1">
                <a:latin typeface="Arial" pitchFamily="34" charset="0"/>
                <a:cs typeface="Arial" pitchFamily="34" charset="0"/>
              </a:rPr>
              <a:t>Predictive</a:t>
            </a:r>
            <a:r>
              <a:rPr lang="de-DE" sz="1600" dirty="0">
                <a:latin typeface="Arial" pitchFamily="34" charset="0"/>
                <a:cs typeface="Arial" pitchFamily="34" charset="0"/>
              </a:rPr>
              <a:t> Analytics</a:t>
            </a:r>
          </a:p>
          <a:p>
            <a:pPr algn="ctr"/>
            <a:r>
              <a:rPr lang="de-DE" sz="1200" dirty="0">
                <a:latin typeface="Arial" pitchFamily="34" charset="0"/>
                <a:cs typeface="Arial" pitchFamily="34" charset="0"/>
              </a:rPr>
              <a:t>Was könnte geschehen?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A8AFA252-1433-48C8-A516-8D8924CC8EEC}"/>
              </a:ext>
            </a:extLst>
          </p:cNvPr>
          <p:cNvSpPr txBox="1"/>
          <p:nvPr/>
        </p:nvSpPr>
        <p:spPr>
          <a:xfrm rot="16200000">
            <a:off x="9955184" y="3241035"/>
            <a:ext cx="36598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In Anl.: </a:t>
            </a:r>
            <a:r>
              <a:rPr lang="de-DE" sz="1100" dirty="0" err="1"/>
              <a:t>Dorschel</a:t>
            </a:r>
            <a:r>
              <a:rPr lang="de-DE" sz="1100" dirty="0"/>
              <a:t>, Joachim (2015): Praxishandbuch Big Data. Wirtschaft - Recht - Technik. Wiesbaden: Gabler</a:t>
            </a:r>
          </a:p>
          <a:p>
            <a:r>
              <a:rPr lang="de-DE" sz="1100" dirty="0" err="1"/>
              <a:t>Eckerson</a:t>
            </a:r>
            <a:r>
              <a:rPr lang="de-DE" sz="1100" dirty="0"/>
              <a:t>, Wayne W. (2007): </a:t>
            </a:r>
            <a:r>
              <a:rPr lang="de-DE" sz="1100" dirty="0" err="1"/>
              <a:t>Predictive</a:t>
            </a:r>
            <a:r>
              <a:rPr lang="de-DE" sz="1100" dirty="0"/>
              <a:t> Analytics, TDWI</a:t>
            </a:r>
          </a:p>
        </p:txBody>
      </p:sp>
      <p:sp>
        <p:nvSpPr>
          <p:cNvPr id="41" name="Datumsplatzhalter 5">
            <a:extLst>
              <a:ext uri="{FF2B5EF4-FFF2-40B4-BE49-F238E27FC236}">
                <a16:creationId xmlns:a16="http://schemas.microsoft.com/office/drawing/2014/main" id="{3EE45C5D-F3FC-499B-83B6-77A17050BF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72064" y="6590926"/>
            <a:ext cx="964921" cy="206851"/>
          </a:xfrm>
        </p:spPr>
        <p:txBody>
          <a:bodyPr/>
          <a:lstStyle/>
          <a:p>
            <a:pPr defTabSz="1219170">
              <a:lnSpc>
                <a:spcPct val="120000"/>
              </a:lnSpc>
            </a:pPr>
            <a:fld id="{A5488BFA-A852-4FF3-BF41-E6A6230CDBFB}" type="datetime1">
              <a:rPr lang="de-DE" smtClean="0">
                <a:solidFill>
                  <a:schemeClr val="tx1"/>
                </a:solidFill>
              </a:rPr>
              <a:t>25.05.2023</a:t>
            </a:fld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2" name="Fußzeilenplatzhalter 6">
            <a:extLst>
              <a:ext uri="{FF2B5EF4-FFF2-40B4-BE49-F238E27FC236}">
                <a16:creationId xmlns:a16="http://schemas.microsoft.com/office/drawing/2014/main" id="{D72C92C4-FFB1-4937-9CFD-84C29A284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40570" y="6590926"/>
            <a:ext cx="4128960" cy="206851"/>
          </a:xfrm>
        </p:spPr>
        <p:txBody>
          <a:bodyPr/>
          <a:lstStyle/>
          <a:p>
            <a:pPr defTabSz="1219170">
              <a:lnSpc>
                <a:spcPct val="120000"/>
              </a:lnSpc>
            </a:pPr>
            <a:r>
              <a:rPr lang="de-DE">
                <a:solidFill>
                  <a:schemeClr val="tx1"/>
                </a:solidFill>
                <a:cs typeface="Calibri" pitchFamily="34" charset="0"/>
              </a:rPr>
              <a:t>Prof. Dr. Markus Grüne - Datenmanagement</a:t>
            </a:r>
            <a:endParaRPr lang="de-DE" dirty="0">
              <a:solidFill>
                <a:schemeClr val="tx1"/>
              </a:solidFill>
              <a:cs typeface="Calibri" pitchFamily="34" charset="0"/>
            </a:endParaRPr>
          </a:p>
        </p:txBody>
      </p:sp>
      <p:sp>
        <p:nvSpPr>
          <p:cNvPr id="43" name="Foliennummernplatzhalter 31">
            <a:extLst>
              <a:ext uri="{FF2B5EF4-FFF2-40B4-BE49-F238E27FC236}">
                <a16:creationId xmlns:a16="http://schemas.microsoft.com/office/drawing/2014/main" id="{BAD10F18-82AB-4282-87D1-544956D2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434" y="6602018"/>
            <a:ext cx="281103" cy="184666"/>
          </a:xfrm>
        </p:spPr>
        <p:txBody>
          <a:bodyPr/>
          <a:lstStyle/>
          <a:p>
            <a:pPr algn="l" defTabSz="1219170"/>
            <a:fld id="{3733AE7F-6935-469B-B7EA-A7DFC1F0D075}" type="slidenum">
              <a:rPr lang="de-DE" smtClean="0">
                <a:solidFill>
                  <a:schemeClr val="tx1"/>
                </a:solidFill>
                <a:cs typeface="Calibri" pitchFamily="34" charset="0"/>
              </a:rPr>
              <a:pPr algn="l" defTabSz="1219170"/>
              <a:t>9</a:t>
            </a:fld>
            <a:endParaRPr lang="de-DE" dirty="0">
              <a:solidFill>
                <a:schemeClr val="tx1"/>
              </a:solidFill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6534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H_blau">
  <a:themeElements>
    <a:clrScheme name="FH_FB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4D52A"/>
      </a:accent1>
      <a:accent2>
        <a:srgbClr val="F3F7D5"/>
      </a:accent2>
      <a:accent3>
        <a:srgbClr val="FFFFFF"/>
      </a:accent3>
      <a:accent4>
        <a:srgbClr val="EAF0B4"/>
      </a:accent4>
      <a:accent5>
        <a:srgbClr val="DEE89A"/>
      </a:accent5>
      <a:accent6>
        <a:srgbClr val="E6EFB8"/>
      </a:accent6>
      <a:hlink>
        <a:srgbClr val="808080"/>
      </a:hlink>
      <a:folHlink>
        <a:srgbClr val="C8C8C8"/>
      </a:folHlink>
    </a:clrScheme>
    <a:fontScheme name="FH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>
          <a:solidFill>
            <a:schemeClr val="accent1"/>
          </a:solidFill>
          <a:round/>
          <a:headEnd/>
          <a:tailEnd/>
        </a:ln>
      </a:spPr>
      <a:bodyPr/>
      <a:lstStyle>
        <a:defPPr>
          <a:defRPr>
            <a:latin typeface="Arial" pitchFamily="34" charset="0"/>
            <a:cs typeface="Arial" pitchFamily="34" charset="0"/>
          </a:defRPr>
        </a:defPPr>
      </a:lstStyle>
    </a:spDef>
    <a:txDef>
      <a:spPr>
        <a:noFill/>
        <a:ln>
          <a:noFill/>
        </a:ln>
      </a:spPr>
      <a:bodyPr wrap="square" lIns="0" tIns="0" rIns="0" bIns="0" rtlCol="0">
        <a:spAutoFit/>
      </a:bodyPr>
      <a:lstStyle>
        <a:defPPr>
          <a:defRPr b="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1921</Words>
  <Application>Microsoft Office PowerPoint</Application>
  <PresentationFormat>Breitbild</PresentationFormat>
  <Paragraphs>348</Paragraphs>
  <Slides>26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UnitPro-Light</vt:lpstr>
      <vt:lpstr>UnitPro-Medi</vt:lpstr>
      <vt:lpstr>Wingdings</vt:lpstr>
      <vt:lpstr>Office</vt:lpstr>
      <vt:lpstr>FH_blau</vt:lpstr>
      <vt:lpstr>Datenmanagement </vt:lpstr>
      <vt:lpstr>Inhalt, Lernziele, Fragen</vt:lpstr>
      <vt:lpstr> Definition "Big Data" (2016)</vt:lpstr>
      <vt:lpstr>Definition "Big Data Analytics"  </vt:lpstr>
      <vt:lpstr>Die 4 Vs von Big Data</vt:lpstr>
      <vt:lpstr>Die Vs in Zahlen (2016)</vt:lpstr>
      <vt:lpstr>Big Data in der Organisation</vt:lpstr>
      <vt:lpstr>Organisatorischer Kontext Big Data </vt:lpstr>
      <vt:lpstr>BI-Analysespektrum nach Dorschel</vt:lpstr>
      <vt:lpstr>Vorteile Big Data</vt:lpstr>
      <vt:lpstr>Big Data-Technologien - Überblick</vt:lpstr>
      <vt:lpstr>PowerPoint-Präsentation</vt:lpstr>
      <vt:lpstr>Big Data-Technologien - Auswahl</vt:lpstr>
      <vt:lpstr>Big Data-Technologie  Hadoop</vt:lpstr>
      <vt:lpstr>Überblick</vt:lpstr>
      <vt:lpstr>Überblick</vt:lpstr>
      <vt:lpstr>MapReduce</vt:lpstr>
      <vt:lpstr>Überblick</vt:lpstr>
      <vt:lpstr>Layers der Hadoop Architecture</vt:lpstr>
      <vt:lpstr>Das Hadoop-Ökosystem – weitere Komponenten</vt:lpstr>
      <vt:lpstr>Aufgabe (20-25 Minuten)</vt:lpstr>
      <vt:lpstr>Apache Spark</vt:lpstr>
      <vt:lpstr>Einsatzfelder</vt:lpstr>
      <vt:lpstr>Vergleich zwischen Hadoop und Spark</vt:lpstr>
      <vt:lpstr>Aufgabe (10 Minuten)</vt:lpstr>
      <vt:lpstr>Literatur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Management</dc:title>
  <dc:creator>Markus Grüne</dc:creator>
  <cp:lastModifiedBy>Markus Grüne</cp:lastModifiedBy>
  <cp:revision>40</cp:revision>
  <dcterms:created xsi:type="dcterms:W3CDTF">2021-12-07T13:44:28Z</dcterms:created>
  <dcterms:modified xsi:type="dcterms:W3CDTF">2023-05-30T06:11:57Z</dcterms:modified>
</cp:coreProperties>
</file>