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custShowLst>
    <p:custShow name="calculate" id="0">
      <p:sldLst>
        <p:sld r:id="rId7"/>
      </p:sldLst>
    </p:custShow>
    <p:custShow name="show_that" id="1">
      <p:sldLst>
        <p:sld r:id="rId6"/>
      </p:sldLst>
    </p:custShow>
    <p:custShow name="describe and explain" id="2">
      <p:sldLst>
        <p:sld r:id="rId5"/>
      </p:sldLst>
    </p:custShow>
    <p:custShow name="common_steps" id="3">
      <p:sldLst>
        <p:sld r:id="rId4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79AF-9A38-4F9B-B55B-F272E1D31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390EF-7102-4441-8192-9BFBC520C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D85A5-93E2-436A-81FD-BF84A5CEB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C070-AB55-4924-BDB0-10BF1F390A12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BD19F-DD0D-4659-BDDC-7DDB5A59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2D3F8-01CD-4C1E-BAF5-EB0900EB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DEDA-947D-4F5C-BE77-2E16DF1B7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30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6111C-F784-4582-9EE2-B8BEF2D3A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910AC-8BC4-4FA9-83D2-3D9AE6FBC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59465-B8F1-4502-BE0A-C0F19471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C070-AB55-4924-BDB0-10BF1F390A12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4CEE7-FD8F-4FBB-BE4C-CD1836E4A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88040-B531-43F3-89ED-A6F6FCE8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DEDA-947D-4F5C-BE77-2E16DF1B7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6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8F11F1-F43E-4F7A-898C-47B950E3B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9B382-4CC5-4974-8158-31BD82660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66479-DE43-40F9-BCE1-573C81DB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C070-AB55-4924-BDB0-10BF1F390A12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CDB9E-C003-40B1-9EFE-3424DBDE7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67ECB-223C-44C0-B05D-BFE962F6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DEDA-947D-4F5C-BE77-2E16DF1B7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96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3CD9-A810-413E-9B18-73AB6530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6422C-CB32-45DA-A968-985FCC6FF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12FA1-16FD-4B2D-AD79-575579B0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C070-AB55-4924-BDB0-10BF1F390A12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7A54D-6264-44E0-9681-611739F4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A6C72-CEFB-4978-91AE-710AAE40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DEDA-947D-4F5C-BE77-2E16DF1B7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21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AA64-6D8B-4627-90A6-F113980A4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CC2BF-F33A-4100-AEE6-9DF07D460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89A7C-7724-44CE-B049-F9F4BB9D6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C070-AB55-4924-BDB0-10BF1F390A12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BFF93-81E3-463E-9F21-46863D06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C432B-7C0D-47A2-A6BF-478AD3E1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DEDA-947D-4F5C-BE77-2E16DF1B7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39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4444-99BA-4155-A3D4-94963360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23A7D-16E7-4747-BDF8-69788EE4D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5C982-86EF-4B22-ACFC-734B4B33B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444E4-9DF2-439B-A559-EB1B81A36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C070-AB55-4924-BDB0-10BF1F390A12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493DB-E2F8-4D31-85FC-B07D05A94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DFE65-8BE4-4430-979A-CBEB3936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DEDA-947D-4F5C-BE77-2E16DF1B7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95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690A-8AF0-443E-B6BA-62AF21F8A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C96DF-BC43-4AA9-92F6-0C99187FE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17B67-0FB1-411B-94CB-218C4F4B3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26DB9B-1113-4166-98D7-E98A9CAD8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4B7FF-9013-4B22-AF75-B163605F0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EDDE3-AEEC-4003-AF6B-8C594CB82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C070-AB55-4924-BDB0-10BF1F390A12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D30D4-BFC8-48EB-AB49-0F2BE0F1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2941E2-33BD-4322-BB44-9C704C69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DEDA-947D-4F5C-BE77-2E16DF1B7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54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7FCB-4598-43F4-A56D-9D038778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FE9BF-7B6D-4DDA-AE72-C8E49231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C070-AB55-4924-BDB0-10BF1F390A12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D491C-ED72-45ED-8FE2-4BFC51E30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438A0-1A44-4696-8C0F-84594B72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DEDA-947D-4F5C-BE77-2E16DF1B7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68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1A62C7-9104-4AF6-82C2-A3ECBA3D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C070-AB55-4924-BDB0-10BF1F390A12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802E1-D24D-4DA8-A295-64F86305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8E8EA-5BF4-436A-9157-B97B6722A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DEDA-947D-4F5C-BE77-2E16DF1B7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28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97D5-57A8-4F69-87A7-FA171BD22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D14DA-9632-414C-BE96-53529474F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F6BC6-94B5-4E95-AC1A-5D2EA03C8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ABA4A-AF9D-4137-AC2B-AC1918C1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C070-AB55-4924-BDB0-10BF1F390A12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4538D-79FE-4EC4-8FA2-67BADE40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27B0D-ECD8-4CFE-BFBC-42B1C61DE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DEDA-947D-4F5C-BE77-2E16DF1B7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68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A304-75F2-4FC6-90C7-6F5A801A9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5FDDB1-9FA1-496C-963F-CFCDE7459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12702-3E13-4681-B45A-CC59293A2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CC3A7-2B6A-4867-9992-917EBD6BD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C070-AB55-4924-BDB0-10BF1F390A12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766C5-45AD-49FF-AB7B-B9209BE4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3C275-B008-4D3E-92EE-DB0EE4B5D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DEDA-947D-4F5C-BE77-2E16DF1B7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96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778DD0-7D48-4517-A6A8-26C3A4EE5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9D6DF-238D-4063-BC7D-80D3CDEFF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9FC26-FAFA-4799-8C9A-6A9B72BC0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3C070-AB55-4924-BDB0-10BF1F390A12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BEBE9-8D03-48DE-B274-57D582BF1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5B5F5-7D23-4D18-8355-360E3BC09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ADEDA-947D-4F5C-BE77-2E16DF1B7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006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Checklist%201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Checklist%201.pdf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Checklist%202.pdf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36506-7F0D-4BC3-B747-5F8D7EC79A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Problem solving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CBB0B-6A8C-4FBF-8405-788CEE72CC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 order to solve any problem you need to plan your solution. </a:t>
            </a:r>
          </a:p>
        </p:txBody>
      </p:sp>
    </p:spTree>
    <p:extLst>
      <p:ext uri="{BB962C8B-B14F-4D97-AF65-F5344CB8AC3E}">
        <p14:creationId xmlns:p14="http://schemas.microsoft.com/office/powerpoint/2010/main" val="394647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43F1F3-7681-47B5-A854-2F93BE401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5931" y="905256"/>
            <a:ext cx="3487464" cy="31821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4C7DB5-FC05-4E0A-B07B-3FEB997B3111}"/>
              </a:ext>
            </a:extLst>
          </p:cNvPr>
          <p:cNvSpPr txBox="1"/>
          <p:nvPr/>
        </p:nvSpPr>
        <p:spPr>
          <a:xfrm>
            <a:off x="6428232" y="676656"/>
            <a:ext cx="4966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to solve a physics or maths problem ?</a:t>
            </a:r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57C98A-6F11-4BBF-8B40-976AD1013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98" y="2772919"/>
            <a:ext cx="3185160" cy="20802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5EB2F0-4287-4D9C-9D88-A8DD714F2257}"/>
              </a:ext>
            </a:extLst>
          </p:cNvPr>
          <p:cNvSpPr txBox="1"/>
          <p:nvPr/>
        </p:nvSpPr>
        <p:spPr>
          <a:xfrm rot="20462425">
            <a:off x="8291099" y="4120246"/>
            <a:ext cx="100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Toolbox</a:t>
            </a:r>
          </a:p>
        </p:txBody>
      </p:sp>
      <p:sp>
        <p:nvSpPr>
          <p:cNvPr id="12" name="Scroll: Vertical 11">
            <a:hlinkClick r:id="rId4" action="ppaction://hlinkfile"/>
            <a:extLst>
              <a:ext uri="{FF2B5EF4-FFF2-40B4-BE49-F238E27FC236}">
                <a16:creationId xmlns:a16="http://schemas.microsoft.com/office/drawing/2014/main" id="{191705D8-3CE2-42F4-8A08-49897C14FBFF}"/>
              </a:ext>
            </a:extLst>
          </p:cNvPr>
          <p:cNvSpPr/>
          <p:nvPr/>
        </p:nvSpPr>
        <p:spPr>
          <a:xfrm>
            <a:off x="2953512" y="5513832"/>
            <a:ext cx="2048256" cy="1179576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Checklist of steps to solve problems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10D039-A7A2-4848-8963-0FF6A9F30218}"/>
              </a:ext>
            </a:extLst>
          </p:cNvPr>
          <p:cNvSpPr txBox="1"/>
          <p:nvPr/>
        </p:nvSpPr>
        <p:spPr>
          <a:xfrm>
            <a:off x="5696712" y="4853179"/>
            <a:ext cx="354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And then you need …..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95AC75-9249-44AA-A678-87189C56E369}"/>
              </a:ext>
            </a:extLst>
          </p:cNvPr>
          <p:cNvSpPr txBox="1"/>
          <p:nvPr/>
        </p:nvSpPr>
        <p:spPr>
          <a:xfrm>
            <a:off x="6428232" y="1322987"/>
            <a:ext cx="4117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first step must </a:t>
            </a:r>
            <a:r>
              <a:rPr lang="en-GB" b="1" dirty="0">
                <a:solidFill>
                  <a:srgbClr val="FF0000"/>
                </a:solidFill>
              </a:rPr>
              <a:t>not</a:t>
            </a:r>
            <a:r>
              <a:rPr lang="en-GB" dirty="0"/>
              <a:t> be to reach for the calculator.</a:t>
            </a:r>
          </a:p>
          <a:p>
            <a:endParaRPr lang="en-GB" dirty="0"/>
          </a:p>
          <a:p>
            <a:r>
              <a:rPr lang="en-GB" dirty="0"/>
              <a:t>To start you need your ………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500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 animBg="1"/>
      <p:bldP spid="13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8B11DBD3-BC0A-48E3-AC70-114639E38B5E}"/>
              </a:ext>
            </a:extLst>
          </p:cNvPr>
          <p:cNvSpPr/>
          <p:nvPr/>
        </p:nvSpPr>
        <p:spPr>
          <a:xfrm>
            <a:off x="4114799" y="142875"/>
            <a:ext cx="1638300" cy="409574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B6D1C50A-0A58-4CF5-A548-221A23A7CC05}"/>
              </a:ext>
            </a:extLst>
          </p:cNvPr>
          <p:cNvSpPr/>
          <p:nvPr/>
        </p:nvSpPr>
        <p:spPr>
          <a:xfrm>
            <a:off x="4014786" y="777285"/>
            <a:ext cx="1838325" cy="409574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Underline key words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E729F7ED-B339-4B97-82C1-1C7691124073}"/>
              </a:ext>
            </a:extLst>
          </p:cNvPr>
          <p:cNvSpPr/>
          <p:nvPr/>
        </p:nvSpPr>
        <p:spPr>
          <a:xfrm>
            <a:off x="3549252" y="1397615"/>
            <a:ext cx="2769391" cy="498870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Write down key laws and equations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286699FF-6B6B-4713-8CAD-6D5E1FDB9483}"/>
              </a:ext>
            </a:extLst>
          </p:cNvPr>
          <p:cNvSpPr/>
          <p:nvPr/>
        </p:nvSpPr>
        <p:spPr>
          <a:xfrm>
            <a:off x="4167187" y="3190878"/>
            <a:ext cx="1533525" cy="15525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Question type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X = ?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E19E1288-FA12-44B5-B7FE-CD9D2A900DA1}"/>
              </a:ext>
            </a:extLst>
          </p:cNvPr>
          <p:cNvSpPr/>
          <p:nvPr/>
        </p:nvSpPr>
        <p:spPr>
          <a:xfrm>
            <a:off x="6784181" y="3190878"/>
            <a:ext cx="1533525" cy="15525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Question type</a:t>
            </a:r>
          </a:p>
          <a:p>
            <a:pPr algn="ctr"/>
            <a:r>
              <a:rPr lang="en-GB" dirty="0"/>
              <a:t>Show that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B00EE86E-931D-4472-AB1A-3E5FDF9386A1}"/>
              </a:ext>
            </a:extLst>
          </p:cNvPr>
          <p:cNvSpPr/>
          <p:nvPr/>
        </p:nvSpPr>
        <p:spPr>
          <a:xfrm>
            <a:off x="6450805" y="5038724"/>
            <a:ext cx="2200276" cy="1676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Question type</a:t>
            </a:r>
          </a:p>
          <a:p>
            <a:pPr algn="ctr"/>
            <a:r>
              <a:rPr lang="en-GB" dirty="0"/>
              <a:t>Describe and explain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940B98-8349-442A-BBD5-C00835FB094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933949" y="552449"/>
            <a:ext cx="0" cy="22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A57E39-95DB-4C09-8396-042C0A4F995B}"/>
              </a:ext>
            </a:extLst>
          </p:cNvPr>
          <p:cNvCxnSpPr>
            <a:cxnSpLocks/>
          </p:cNvCxnSpPr>
          <p:nvPr/>
        </p:nvCxnSpPr>
        <p:spPr>
          <a:xfrm>
            <a:off x="4936231" y="1186859"/>
            <a:ext cx="0" cy="21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2D9F74-78CE-44C0-94BC-8E9591E14898}"/>
              </a:ext>
            </a:extLst>
          </p:cNvPr>
          <p:cNvCxnSpPr>
            <a:cxnSpLocks/>
          </p:cNvCxnSpPr>
          <p:nvPr/>
        </p:nvCxnSpPr>
        <p:spPr>
          <a:xfrm>
            <a:off x="4914225" y="1896485"/>
            <a:ext cx="0" cy="215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FFF4C9-26A8-4A2A-8FDA-E92BE9B8BBA6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700712" y="3967164"/>
            <a:ext cx="1083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D08188-06F0-4386-B3E3-98595E0109FA}"/>
              </a:ext>
            </a:extLst>
          </p:cNvPr>
          <p:cNvCxnSpPr>
            <a:cxnSpLocks/>
          </p:cNvCxnSpPr>
          <p:nvPr/>
        </p:nvCxnSpPr>
        <p:spPr>
          <a:xfrm>
            <a:off x="8239125" y="3967163"/>
            <a:ext cx="1162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B0DB0F-7FF0-43DC-9766-044F5182BBE3}"/>
              </a:ext>
            </a:extLst>
          </p:cNvPr>
          <p:cNvCxnSpPr>
            <a:stCxn id="9" idx="2"/>
          </p:cNvCxnSpPr>
          <p:nvPr/>
        </p:nvCxnSpPr>
        <p:spPr>
          <a:xfrm flipH="1">
            <a:off x="7550943" y="4743450"/>
            <a:ext cx="1" cy="295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97C56E-CE1C-461B-92C6-E3765CE3DA41}"/>
              </a:ext>
            </a:extLst>
          </p:cNvPr>
          <p:cNvCxnSpPr>
            <a:cxnSpLocks/>
          </p:cNvCxnSpPr>
          <p:nvPr/>
        </p:nvCxnSpPr>
        <p:spPr>
          <a:xfrm>
            <a:off x="8582025" y="5876924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11F286-7442-40D8-A5DB-BEDCFBF51A17}"/>
              </a:ext>
            </a:extLst>
          </p:cNvPr>
          <p:cNvCxnSpPr>
            <a:stCxn id="8" idx="2"/>
          </p:cNvCxnSpPr>
          <p:nvPr/>
        </p:nvCxnSpPr>
        <p:spPr>
          <a:xfrm flipH="1">
            <a:off x="4933949" y="4743450"/>
            <a:ext cx="1" cy="44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edefined Process 27">
            <a:hlinkClick r:id="" action="ppaction://customshow?id=0"/>
            <a:extLst>
              <a:ext uri="{FF2B5EF4-FFF2-40B4-BE49-F238E27FC236}">
                <a16:creationId xmlns:a16="http://schemas.microsoft.com/office/drawing/2014/main" id="{388915F0-E4B4-49DB-815A-B61F0D8DC2EB}"/>
              </a:ext>
            </a:extLst>
          </p:cNvPr>
          <p:cNvSpPr/>
          <p:nvPr/>
        </p:nvSpPr>
        <p:spPr>
          <a:xfrm>
            <a:off x="4167188" y="5133975"/>
            <a:ext cx="1533524" cy="742949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calculate</a:t>
            </a:r>
          </a:p>
        </p:txBody>
      </p:sp>
      <p:sp>
        <p:nvSpPr>
          <p:cNvPr id="29" name="Flowchart: Predefined Process 28">
            <a:hlinkClick r:id="" action="ppaction://customshow?id=2"/>
            <a:extLst>
              <a:ext uri="{FF2B5EF4-FFF2-40B4-BE49-F238E27FC236}">
                <a16:creationId xmlns:a16="http://schemas.microsoft.com/office/drawing/2014/main" id="{B9C741FF-F8C1-4731-A4A8-23C2DB45E525}"/>
              </a:ext>
            </a:extLst>
          </p:cNvPr>
          <p:cNvSpPr/>
          <p:nvPr/>
        </p:nvSpPr>
        <p:spPr>
          <a:xfrm>
            <a:off x="9686925" y="5438773"/>
            <a:ext cx="1609725" cy="742949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Describe and explain</a:t>
            </a:r>
          </a:p>
        </p:txBody>
      </p:sp>
      <p:sp>
        <p:nvSpPr>
          <p:cNvPr id="30" name="Flowchart: Predefined Process 29">
            <a:hlinkClick r:id="" action="ppaction://customshow?id=1"/>
            <a:extLst>
              <a:ext uri="{FF2B5EF4-FFF2-40B4-BE49-F238E27FC236}">
                <a16:creationId xmlns:a16="http://schemas.microsoft.com/office/drawing/2014/main" id="{6BDC2091-AE64-4881-A443-D437F75C9574}"/>
              </a:ext>
            </a:extLst>
          </p:cNvPr>
          <p:cNvSpPr/>
          <p:nvPr/>
        </p:nvSpPr>
        <p:spPr>
          <a:xfrm>
            <a:off x="9401175" y="3595689"/>
            <a:ext cx="1533525" cy="742949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Show that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566E2E-CC85-4EC6-9D47-026437423A05}"/>
              </a:ext>
            </a:extLst>
          </p:cNvPr>
          <p:cNvSpPr/>
          <p:nvPr/>
        </p:nvSpPr>
        <p:spPr>
          <a:xfrm>
            <a:off x="5101006" y="4549200"/>
            <a:ext cx="26633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A0317F0-C308-4B05-857A-215E65C7E4C1}"/>
              </a:ext>
            </a:extLst>
          </p:cNvPr>
          <p:cNvSpPr/>
          <p:nvPr/>
        </p:nvSpPr>
        <p:spPr>
          <a:xfrm>
            <a:off x="8448860" y="3369978"/>
            <a:ext cx="26633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8723FD-52F4-474A-B179-11D86A6F15DE}"/>
              </a:ext>
            </a:extLst>
          </p:cNvPr>
          <p:cNvSpPr/>
          <p:nvPr/>
        </p:nvSpPr>
        <p:spPr>
          <a:xfrm>
            <a:off x="8769508" y="5292149"/>
            <a:ext cx="26633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36CFC1-E1F3-4BD4-8D43-05F9B1B5596F}"/>
              </a:ext>
            </a:extLst>
          </p:cNvPr>
          <p:cNvSpPr/>
          <p:nvPr/>
        </p:nvSpPr>
        <p:spPr>
          <a:xfrm>
            <a:off x="5930583" y="3458407"/>
            <a:ext cx="32817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8F9081C-7094-4688-B808-9E9E85598A2E}"/>
              </a:ext>
            </a:extLst>
          </p:cNvPr>
          <p:cNvSpPr/>
          <p:nvPr/>
        </p:nvSpPr>
        <p:spPr>
          <a:xfrm>
            <a:off x="7606567" y="4656921"/>
            <a:ext cx="329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DF4B9-A50B-4D17-8A0F-9EB15C5132E1}"/>
              </a:ext>
            </a:extLst>
          </p:cNvPr>
          <p:cNvSpPr/>
          <p:nvPr/>
        </p:nvSpPr>
        <p:spPr>
          <a:xfrm>
            <a:off x="4064398" y="2599067"/>
            <a:ext cx="1986515" cy="4000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Draw diagram add data/symbols to diagram</a:t>
            </a: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D995D6D9-6663-45F6-94C4-63FEEB9080B4}"/>
              </a:ext>
            </a:extLst>
          </p:cNvPr>
          <p:cNvSpPr/>
          <p:nvPr/>
        </p:nvSpPr>
        <p:spPr>
          <a:xfrm>
            <a:off x="3076515" y="2076291"/>
            <a:ext cx="3655518" cy="409574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Choose variables and symbols for data and write down information as equations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30BBC9-BAEB-4557-A2CF-508BC3A625AB}"/>
              </a:ext>
            </a:extLst>
          </p:cNvPr>
          <p:cNvCxnSpPr>
            <a:cxnSpLocks/>
          </p:cNvCxnSpPr>
          <p:nvPr/>
        </p:nvCxnSpPr>
        <p:spPr>
          <a:xfrm>
            <a:off x="4904274" y="2423068"/>
            <a:ext cx="0" cy="215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D5ADA4B-B242-4E35-A833-940382E3B72F}"/>
              </a:ext>
            </a:extLst>
          </p:cNvPr>
          <p:cNvCxnSpPr>
            <a:cxnSpLocks/>
          </p:cNvCxnSpPr>
          <p:nvPr/>
        </p:nvCxnSpPr>
        <p:spPr>
          <a:xfrm>
            <a:off x="4933947" y="3049793"/>
            <a:ext cx="0" cy="215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Terminator 41">
            <a:extLst>
              <a:ext uri="{FF2B5EF4-FFF2-40B4-BE49-F238E27FC236}">
                <a16:creationId xmlns:a16="http://schemas.microsoft.com/office/drawing/2014/main" id="{1AE9C4F9-962D-4E8E-9DB3-F02F266AAD1A}"/>
              </a:ext>
            </a:extLst>
          </p:cNvPr>
          <p:cNvSpPr/>
          <p:nvPr/>
        </p:nvSpPr>
        <p:spPr>
          <a:xfrm>
            <a:off x="4114797" y="6448426"/>
            <a:ext cx="1638300" cy="409574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7357776-9E73-4E81-A041-EAE9C7673D37}"/>
              </a:ext>
            </a:extLst>
          </p:cNvPr>
          <p:cNvCxnSpPr/>
          <p:nvPr/>
        </p:nvCxnSpPr>
        <p:spPr>
          <a:xfrm flipH="1">
            <a:off x="4933947" y="5957884"/>
            <a:ext cx="1" cy="44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2F23150-76C6-49F9-B518-5AD977119CDD}"/>
              </a:ext>
            </a:extLst>
          </p:cNvPr>
          <p:cNvSpPr/>
          <p:nvPr/>
        </p:nvSpPr>
        <p:spPr>
          <a:xfrm>
            <a:off x="5724144" y="3941064"/>
            <a:ext cx="6190488" cy="2825496"/>
          </a:xfrm>
          <a:custGeom>
            <a:avLst/>
            <a:gdLst>
              <a:gd name="connsiteX0" fmla="*/ 5312664 w 6190488"/>
              <a:gd name="connsiteY0" fmla="*/ 0 h 2825496"/>
              <a:gd name="connsiteX1" fmla="*/ 6117336 w 6190488"/>
              <a:gd name="connsiteY1" fmla="*/ 9144 h 2825496"/>
              <a:gd name="connsiteX2" fmla="*/ 6190488 w 6190488"/>
              <a:gd name="connsiteY2" fmla="*/ 2825496 h 2825496"/>
              <a:gd name="connsiteX3" fmla="*/ 0 w 6190488"/>
              <a:gd name="connsiteY3" fmla="*/ 2825496 h 2825496"/>
              <a:gd name="connsiteX4" fmla="*/ 64008 w 6190488"/>
              <a:gd name="connsiteY4" fmla="*/ 2816352 h 282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0488" h="2825496">
                <a:moveTo>
                  <a:pt x="5312664" y="0"/>
                </a:moveTo>
                <a:lnTo>
                  <a:pt x="6117336" y="9144"/>
                </a:lnTo>
                <a:lnTo>
                  <a:pt x="6190488" y="2825496"/>
                </a:lnTo>
                <a:lnTo>
                  <a:pt x="0" y="2825496"/>
                </a:lnTo>
                <a:lnTo>
                  <a:pt x="64008" y="2816352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0FFED21-17E1-4D74-997B-73A023574039}"/>
              </a:ext>
            </a:extLst>
          </p:cNvPr>
          <p:cNvCxnSpPr>
            <a:stCxn id="29" idx="3"/>
          </p:cNvCxnSpPr>
          <p:nvPr/>
        </p:nvCxnSpPr>
        <p:spPr>
          <a:xfrm flipV="1">
            <a:off x="11296650" y="5806440"/>
            <a:ext cx="617982" cy="3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BBEE156-4C25-40E2-AE2A-339000D0DA9D}"/>
              </a:ext>
            </a:extLst>
          </p:cNvPr>
          <p:cNvSpPr/>
          <p:nvPr/>
        </p:nvSpPr>
        <p:spPr>
          <a:xfrm>
            <a:off x="2331720" y="2889504"/>
            <a:ext cx="1856232" cy="1060704"/>
          </a:xfrm>
          <a:custGeom>
            <a:avLst/>
            <a:gdLst>
              <a:gd name="connsiteX0" fmla="*/ 1856232 w 1856232"/>
              <a:gd name="connsiteY0" fmla="*/ 1060704 h 1060704"/>
              <a:gd name="connsiteX1" fmla="*/ 9144 w 1856232"/>
              <a:gd name="connsiteY1" fmla="*/ 1033272 h 1060704"/>
              <a:gd name="connsiteX2" fmla="*/ 0 w 1856232"/>
              <a:gd name="connsiteY2" fmla="*/ 0 h 1060704"/>
              <a:gd name="connsiteX3" fmla="*/ 1764792 w 1856232"/>
              <a:gd name="connsiteY3" fmla="*/ 9144 h 1060704"/>
              <a:gd name="connsiteX4" fmla="*/ 1755648 w 1856232"/>
              <a:gd name="connsiteY4" fmla="*/ 0 h 1060704"/>
              <a:gd name="connsiteX5" fmla="*/ 1719072 w 1856232"/>
              <a:gd name="connsiteY5" fmla="*/ 0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6232" h="1060704">
                <a:moveTo>
                  <a:pt x="1856232" y="1060704"/>
                </a:moveTo>
                <a:lnTo>
                  <a:pt x="9144" y="1033272"/>
                </a:lnTo>
                <a:lnTo>
                  <a:pt x="0" y="0"/>
                </a:lnTo>
                <a:lnTo>
                  <a:pt x="1764792" y="9144"/>
                </a:lnTo>
                <a:lnTo>
                  <a:pt x="1755648" y="0"/>
                </a:lnTo>
                <a:lnTo>
                  <a:pt x="1719072" y="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Diagonal Corners Rounded 1">
            <a:hlinkClick r:id="rId2" action="ppaction://hlinkfile"/>
            <a:extLst>
              <a:ext uri="{FF2B5EF4-FFF2-40B4-BE49-F238E27FC236}">
                <a16:creationId xmlns:a16="http://schemas.microsoft.com/office/drawing/2014/main" id="{585EA4D7-5D01-4C41-B959-98C524780991}"/>
              </a:ext>
            </a:extLst>
          </p:cNvPr>
          <p:cNvSpPr/>
          <p:nvPr/>
        </p:nvSpPr>
        <p:spPr>
          <a:xfrm>
            <a:off x="8582025" y="284085"/>
            <a:ext cx="1875870" cy="26836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click here for checklist</a:t>
            </a:r>
          </a:p>
        </p:txBody>
      </p:sp>
    </p:spTree>
    <p:extLst>
      <p:ext uri="{BB962C8B-B14F-4D97-AF65-F5344CB8AC3E}">
        <p14:creationId xmlns:p14="http://schemas.microsoft.com/office/powerpoint/2010/main" val="226950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8" grpId="0" animBg="1"/>
      <p:bldP spid="29" grpId="0" animBg="1"/>
      <p:bldP spid="30" grpId="0" animBg="1"/>
      <p:bldP spid="34" grpId="0"/>
      <p:bldP spid="35" grpId="0"/>
      <p:bldP spid="36" grpId="0"/>
      <p:bldP spid="37" grpId="0"/>
      <p:bldP spid="38" grpId="0"/>
      <p:bldP spid="19" grpId="0" animBg="1"/>
      <p:bldP spid="39" grpId="0" animBg="1"/>
      <p:bldP spid="42" grpId="0" animBg="1"/>
      <p:bldP spid="48" grpId="0" animBg="1"/>
      <p:bldP spid="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edefined Process 1">
            <a:extLst>
              <a:ext uri="{FF2B5EF4-FFF2-40B4-BE49-F238E27FC236}">
                <a16:creationId xmlns:a16="http://schemas.microsoft.com/office/drawing/2014/main" id="{F746F32D-FA86-4C7B-8879-F12E253DB5C3}"/>
              </a:ext>
            </a:extLst>
          </p:cNvPr>
          <p:cNvSpPr/>
          <p:nvPr/>
        </p:nvSpPr>
        <p:spPr>
          <a:xfrm>
            <a:off x="4617776" y="493911"/>
            <a:ext cx="1609725" cy="742949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Describe and explain</a:t>
            </a:r>
          </a:p>
        </p:txBody>
      </p:sp>
      <p:sp>
        <p:nvSpPr>
          <p:cNvPr id="3" name="Arrow: Left 2">
            <a:hlinkClick r:id="" action="ppaction://customshow?id=3"/>
            <a:extLst>
              <a:ext uri="{FF2B5EF4-FFF2-40B4-BE49-F238E27FC236}">
                <a16:creationId xmlns:a16="http://schemas.microsoft.com/office/drawing/2014/main" id="{7AD64D9A-0F9E-4F67-98AF-7EA8019B0520}"/>
              </a:ext>
            </a:extLst>
          </p:cNvPr>
          <p:cNvSpPr/>
          <p:nvPr/>
        </p:nvSpPr>
        <p:spPr>
          <a:xfrm>
            <a:off x="10005134" y="5912528"/>
            <a:ext cx="1544715" cy="3373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return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F8F927-4FD5-4630-8637-11008D8B7E40}"/>
              </a:ext>
            </a:extLst>
          </p:cNvPr>
          <p:cNvSpPr txBox="1"/>
          <p:nvPr/>
        </p:nvSpPr>
        <p:spPr>
          <a:xfrm>
            <a:off x="2112264" y="1746504"/>
            <a:ext cx="72786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Initially you need to provide a statement or definition of some of the key words within the question. Such statements or definitions come from the law/rules /equations that you have learnt.</a:t>
            </a:r>
            <a:r>
              <a:rPr lang="en-GB" i="1" dirty="0"/>
              <a:t> </a:t>
            </a:r>
            <a:r>
              <a:rPr lang="en-GB" dirty="0"/>
              <a:t>This is why it is so important to underline key words thereby avoiding missing something vital. </a:t>
            </a:r>
          </a:p>
          <a:p>
            <a:endParaRPr lang="en-GB" i="1" dirty="0"/>
          </a:p>
          <a:p>
            <a:r>
              <a:rPr lang="en-GB" i="1" dirty="0"/>
              <a:t>Describe </a:t>
            </a:r>
            <a:r>
              <a:rPr lang="en-GB" dirty="0"/>
              <a:t>requires more detail than just a statement (or definition), often an example will help meet the requirement of the question.</a:t>
            </a:r>
          </a:p>
          <a:p>
            <a:endParaRPr lang="en-GB" dirty="0"/>
          </a:p>
          <a:p>
            <a:r>
              <a:rPr lang="en-GB" i="1" dirty="0"/>
              <a:t>Explain </a:t>
            </a:r>
            <a:r>
              <a:rPr lang="en-GB" dirty="0"/>
              <a:t>requires justification for your statements and examples, again using the law/rules /equations that you have learnt. In an answer to such a question you should include words and phrases like </a:t>
            </a:r>
            <a:r>
              <a:rPr lang="en-GB" i="1" dirty="0"/>
              <a:t>because</a:t>
            </a:r>
            <a:r>
              <a:rPr lang="en-GB" dirty="0"/>
              <a:t>, </a:t>
            </a:r>
            <a:r>
              <a:rPr lang="en-GB" i="1" dirty="0"/>
              <a:t>as a result of  </a:t>
            </a:r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501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edefined Process 1">
            <a:extLst>
              <a:ext uri="{FF2B5EF4-FFF2-40B4-BE49-F238E27FC236}">
                <a16:creationId xmlns:a16="http://schemas.microsoft.com/office/drawing/2014/main" id="{8CB246B3-F736-40A3-82F2-2A4EC3C2B078}"/>
              </a:ext>
            </a:extLst>
          </p:cNvPr>
          <p:cNvSpPr/>
          <p:nvPr/>
        </p:nvSpPr>
        <p:spPr>
          <a:xfrm>
            <a:off x="4917951" y="346462"/>
            <a:ext cx="1533525" cy="742949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Show that</a:t>
            </a:r>
          </a:p>
        </p:txBody>
      </p:sp>
      <p:sp>
        <p:nvSpPr>
          <p:cNvPr id="3" name="Arrow: Left 2">
            <a:hlinkClick r:id="" action="ppaction://customshow?id=3"/>
            <a:extLst>
              <a:ext uri="{FF2B5EF4-FFF2-40B4-BE49-F238E27FC236}">
                <a16:creationId xmlns:a16="http://schemas.microsoft.com/office/drawing/2014/main" id="{ACA901E6-D027-4730-AFDB-060FDFF3D46A}"/>
              </a:ext>
            </a:extLst>
          </p:cNvPr>
          <p:cNvSpPr/>
          <p:nvPr/>
        </p:nvSpPr>
        <p:spPr>
          <a:xfrm>
            <a:off x="10005134" y="5912528"/>
            <a:ext cx="1544715" cy="3373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return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D30E33-5A2D-4534-8A03-46D80D2E9107}"/>
              </a:ext>
            </a:extLst>
          </p:cNvPr>
          <p:cNvSpPr txBox="1"/>
          <p:nvPr/>
        </p:nvSpPr>
        <p:spPr>
          <a:xfrm>
            <a:off x="1719072" y="1536192"/>
            <a:ext cx="8366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similar to a calculate  question but…</a:t>
            </a:r>
          </a:p>
          <a:p>
            <a:endParaRPr lang="en-GB" dirty="0"/>
          </a:p>
          <a:p>
            <a:r>
              <a:rPr lang="en-GB" dirty="0"/>
              <a:t>In a </a:t>
            </a:r>
            <a:r>
              <a:rPr lang="en-GB" i="1" dirty="0"/>
              <a:t>show that </a:t>
            </a:r>
            <a:r>
              <a:rPr lang="en-GB" dirty="0"/>
              <a:t>answer, you have been given the answer in the question, so it is important to write down all the steps of your calculation.</a:t>
            </a:r>
          </a:p>
          <a:p>
            <a:endParaRPr lang="en-GB" dirty="0"/>
          </a:p>
          <a:p>
            <a:r>
              <a:rPr lang="en-GB" dirty="0"/>
              <a:t>In addition, it is important to present your answer, initially to a greater level of accuracy than the value given in the question, e.g. the question may ask you to show that g is about 10ms</a:t>
            </a:r>
            <a:r>
              <a:rPr lang="en-GB" baseline="30000" dirty="0"/>
              <a:t>-2 </a:t>
            </a:r>
            <a:r>
              <a:rPr lang="en-GB" dirty="0"/>
              <a:t>. Your calculation need to include the value as 9.8 ms</a:t>
            </a:r>
            <a:r>
              <a:rPr lang="en-GB" baseline="30000" dirty="0"/>
              <a:t>-2 </a:t>
            </a:r>
            <a:r>
              <a:rPr lang="en-GB" dirty="0"/>
              <a:t>and then a statement that this will round to 10ms</a:t>
            </a:r>
            <a:r>
              <a:rPr lang="en-GB" baseline="30000" dirty="0"/>
              <a:t>-2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346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edefined Process 1">
            <a:extLst>
              <a:ext uri="{FF2B5EF4-FFF2-40B4-BE49-F238E27FC236}">
                <a16:creationId xmlns:a16="http://schemas.microsoft.com/office/drawing/2014/main" id="{D89A7CA6-8882-41D1-A83F-293D2C753E16}"/>
              </a:ext>
            </a:extLst>
          </p:cNvPr>
          <p:cNvSpPr/>
          <p:nvPr/>
        </p:nvSpPr>
        <p:spPr>
          <a:xfrm>
            <a:off x="2862862" y="245241"/>
            <a:ext cx="1533524" cy="742949"/>
          </a:xfrm>
          <a:prstGeom prst="flowChartPredefined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calculate</a:t>
            </a:r>
          </a:p>
        </p:txBody>
      </p:sp>
      <p:sp>
        <p:nvSpPr>
          <p:cNvPr id="3" name="Arrow: Left 2">
            <a:hlinkClick r:id="" action="ppaction://customshow?id=3"/>
            <a:extLst>
              <a:ext uri="{FF2B5EF4-FFF2-40B4-BE49-F238E27FC236}">
                <a16:creationId xmlns:a16="http://schemas.microsoft.com/office/drawing/2014/main" id="{85E02EEE-1A87-4FA6-934A-7CBE00B82083}"/>
              </a:ext>
            </a:extLst>
          </p:cNvPr>
          <p:cNvSpPr/>
          <p:nvPr/>
        </p:nvSpPr>
        <p:spPr>
          <a:xfrm>
            <a:off x="10005134" y="5912528"/>
            <a:ext cx="1544715" cy="3373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return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736DBF55-0F54-49B3-B550-E1D82D542445}"/>
              </a:ext>
            </a:extLst>
          </p:cNvPr>
          <p:cNvSpPr/>
          <p:nvPr/>
        </p:nvSpPr>
        <p:spPr>
          <a:xfrm>
            <a:off x="2829334" y="1179572"/>
            <a:ext cx="1584304" cy="145289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r>
              <a:rPr lang="en-GB" sz="1400" dirty="0"/>
              <a:t>x </a:t>
            </a:r>
          </a:p>
          <a:p>
            <a:pPr algn="ctr"/>
            <a:r>
              <a:rPr lang="en-GB" sz="1400" dirty="0"/>
              <a:t>the subject?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17B3EB9D-3A51-47D2-9A41-E2E78223723D}"/>
              </a:ext>
            </a:extLst>
          </p:cNvPr>
          <p:cNvSpPr/>
          <p:nvPr/>
        </p:nvSpPr>
        <p:spPr>
          <a:xfrm>
            <a:off x="2862862" y="3258606"/>
            <a:ext cx="1969008" cy="12801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Are there values for all symbols in equation?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A3F9A629-3A8A-49D0-A98A-F85AF4680FF5}"/>
              </a:ext>
            </a:extLst>
          </p:cNvPr>
          <p:cNvSpPr/>
          <p:nvPr/>
        </p:nvSpPr>
        <p:spPr>
          <a:xfrm>
            <a:off x="7783656" y="3258606"/>
            <a:ext cx="1705356" cy="12801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Can missing values be calculated?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AE85EAD4-1946-41AF-879E-2C16816A617B}"/>
              </a:ext>
            </a:extLst>
          </p:cNvPr>
          <p:cNvSpPr/>
          <p:nvPr/>
        </p:nvSpPr>
        <p:spPr>
          <a:xfrm>
            <a:off x="5279100" y="3220678"/>
            <a:ext cx="2207376" cy="135601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Any values underlined /missed not used?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A5AAD7-85B8-469D-9698-704C1D8845BB}"/>
              </a:ext>
            </a:extLst>
          </p:cNvPr>
          <p:cNvSpPr/>
          <p:nvPr/>
        </p:nvSpPr>
        <p:spPr>
          <a:xfrm>
            <a:off x="2829334" y="2747562"/>
            <a:ext cx="2002536" cy="4351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Check units of the values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6BF3D9-EA7B-4931-A746-3A8877DC7F0E}"/>
              </a:ext>
            </a:extLst>
          </p:cNvPr>
          <p:cNvSpPr/>
          <p:nvPr/>
        </p:nvSpPr>
        <p:spPr>
          <a:xfrm>
            <a:off x="2829334" y="5543887"/>
            <a:ext cx="2002536" cy="4351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Put numbers into calculator to get answer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4AB737-DA3F-487F-92E2-4E2C638680F2}"/>
              </a:ext>
            </a:extLst>
          </p:cNvPr>
          <p:cNvSpPr/>
          <p:nvPr/>
        </p:nvSpPr>
        <p:spPr>
          <a:xfrm>
            <a:off x="5038858" y="1725213"/>
            <a:ext cx="2002536" cy="4351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Rearrange to put x the subject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98C37F-E812-46A9-B604-5C3A75752F19}"/>
              </a:ext>
            </a:extLst>
          </p:cNvPr>
          <p:cNvSpPr/>
          <p:nvPr/>
        </p:nvSpPr>
        <p:spPr>
          <a:xfrm>
            <a:off x="9817042" y="3681092"/>
            <a:ext cx="2002536" cy="4351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Revise your plan/Seek help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B73398-2549-4541-9335-1C54C2496D2F}"/>
              </a:ext>
            </a:extLst>
          </p:cNvPr>
          <p:cNvSpPr/>
          <p:nvPr/>
        </p:nvSpPr>
        <p:spPr>
          <a:xfrm>
            <a:off x="2829334" y="4724528"/>
            <a:ext cx="2002536" cy="4351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Put values into equation</a:t>
            </a:r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E9205B5E-4638-4B97-A118-48D71B31E817}"/>
              </a:ext>
            </a:extLst>
          </p:cNvPr>
          <p:cNvSpPr/>
          <p:nvPr/>
        </p:nvSpPr>
        <p:spPr>
          <a:xfrm>
            <a:off x="3033550" y="6402447"/>
            <a:ext cx="1627632" cy="210312"/>
          </a:xfrm>
          <a:prstGeom prst="flowChartTermina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stop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BF35FD-68B6-4835-97F2-EFF583790D34}"/>
              </a:ext>
            </a:extLst>
          </p:cNvPr>
          <p:cNvCxnSpPr>
            <a:stCxn id="5" idx="3"/>
          </p:cNvCxnSpPr>
          <p:nvPr/>
        </p:nvCxnSpPr>
        <p:spPr>
          <a:xfrm flipV="1">
            <a:off x="4413638" y="1906021"/>
            <a:ext cx="5916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A0141A-45D9-41D4-99E9-132C26755CC5}"/>
              </a:ext>
            </a:extLst>
          </p:cNvPr>
          <p:cNvCxnSpPr>
            <a:stCxn id="2" idx="2"/>
            <a:endCxn id="5" idx="0"/>
          </p:cNvCxnSpPr>
          <p:nvPr/>
        </p:nvCxnSpPr>
        <p:spPr>
          <a:xfrm flipH="1">
            <a:off x="3621486" y="988190"/>
            <a:ext cx="8138" cy="19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F864CD9-A74E-47FF-AB54-BE7299CB596E}"/>
              </a:ext>
            </a:extLst>
          </p:cNvPr>
          <p:cNvCxnSpPr>
            <a:stCxn id="5" idx="2"/>
          </p:cNvCxnSpPr>
          <p:nvPr/>
        </p:nvCxnSpPr>
        <p:spPr>
          <a:xfrm>
            <a:off x="3621486" y="2632471"/>
            <a:ext cx="8138" cy="11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924A82-B01D-40D1-8377-9AB8DCBB3176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3830602" y="3182750"/>
            <a:ext cx="16764" cy="75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BC81689-C1E6-42F5-9976-BC489828492F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831870" y="3898686"/>
            <a:ext cx="447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09EFE5-933C-4463-BEA9-E02803D40B5D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7486476" y="3898686"/>
            <a:ext cx="297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DB6535-55CA-4387-9D8E-3E04D4EDA4BA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3830602" y="4538766"/>
            <a:ext cx="16764" cy="185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1A9319-4FD1-42D1-85F7-DC2288CEC661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>
            <a:off x="3830602" y="5159716"/>
            <a:ext cx="0" cy="384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05B9C9-6C49-4E68-A71C-E7F295B3D1F7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3830602" y="5979075"/>
            <a:ext cx="16764" cy="423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710303B-8BAB-4083-8F52-446A8F0750EC}"/>
              </a:ext>
            </a:extLst>
          </p:cNvPr>
          <p:cNvSpPr/>
          <p:nvPr/>
        </p:nvSpPr>
        <p:spPr>
          <a:xfrm>
            <a:off x="4754880" y="1911096"/>
            <a:ext cx="3054096" cy="1060704"/>
          </a:xfrm>
          <a:custGeom>
            <a:avLst/>
            <a:gdLst>
              <a:gd name="connsiteX0" fmla="*/ 2322576 w 3054096"/>
              <a:gd name="connsiteY0" fmla="*/ 0 h 1060704"/>
              <a:gd name="connsiteX1" fmla="*/ 3026664 w 3054096"/>
              <a:gd name="connsiteY1" fmla="*/ 0 h 1060704"/>
              <a:gd name="connsiteX2" fmla="*/ 3054096 w 3054096"/>
              <a:gd name="connsiteY2" fmla="*/ 1060704 h 1060704"/>
              <a:gd name="connsiteX3" fmla="*/ 0 w 3054096"/>
              <a:gd name="connsiteY3" fmla="*/ 1014984 h 1060704"/>
              <a:gd name="connsiteX4" fmla="*/ 64008 w 3054096"/>
              <a:gd name="connsiteY4" fmla="*/ 996696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4096" h="1060704">
                <a:moveTo>
                  <a:pt x="2322576" y="0"/>
                </a:moveTo>
                <a:lnTo>
                  <a:pt x="3026664" y="0"/>
                </a:lnTo>
                <a:lnTo>
                  <a:pt x="3054096" y="1060704"/>
                </a:lnTo>
                <a:lnTo>
                  <a:pt x="0" y="1014984"/>
                </a:lnTo>
                <a:lnTo>
                  <a:pt x="64008" y="996696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F6C5890-5157-4345-8342-22B0E912C2CC}"/>
              </a:ext>
            </a:extLst>
          </p:cNvPr>
          <p:cNvSpPr/>
          <p:nvPr/>
        </p:nvSpPr>
        <p:spPr>
          <a:xfrm>
            <a:off x="4837176" y="4608576"/>
            <a:ext cx="1545336" cy="393192"/>
          </a:xfrm>
          <a:custGeom>
            <a:avLst/>
            <a:gdLst>
              <a:gd name="connsiteX0" fmla="*/ 1545336 w 1545336"/>
              <a:gd name="connsiteY0" fmla="*/ 0 h 393192"/>
              <a:gd name="connsiteX1" fmla="*/ 1545336 w 1545336"/>
              <a:gd name="connsiteY1" fmla="*/ 393192 h 393192"/>
              <a:gd name="connsiteX2" fmla="*/ 0 w 1545336"/>
              <a:gd name="connsiteY2" fmla="*/ 374904 h 39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5336" h="393192">
                <a:moveTo>
                  <a:pt x="1545336" y="0"/>
                </a:moveTo>
                <a:lnTo>
                  <a:pt x="1545336" y="393192"/>
                </a:lnTo>
                <a:lnTo>
                  <a:pt x="0" y="374904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B14F745-8C43-4A7A-8FE5-DE03640DFFAB}"/>
              </a:ext>
            </a:extLst>
          </p:cNvPr>
          <p:cNvSpPr/>
          <p:nvPr/>
        </p:nvSpPr>
        <p:spPr>
          <a:xfrm>
            <a:off x="6342185" y="4572000"/>
            <a:ext cx="2332892" cy="433754"/>
          </a:xfrm>
          <a:custGeom>
            <a:avLst/>
            <a:gdLst>
              <a:gd name="connsiteX0" fmla="*/ 2332892 w 2332892"/>
              <a:gd name="connsiteY0" fmla="*/ 0 h 433754"/>
              <a:gd name="connsiteX1" fmla="*/ 2309446 w 2332892"/>
              <a:gd name="connsiteY1" fmla="*/ 433754 h 433754"/>
              <a:gd name="connsiteX2" fmla="*/ 0 w 2332892"/>
              <a:gd name="connsiteY2" fmla="*/ 433754 h 433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2892" h="433754">
                <a:moveTo>
                  <a:pt x="2332892" y="0"/>
                </a:moveTo>
                <a:lnTo>
                  <a:pt x="2309446" y="433754"/>
                </a:lnTo>
                <a:lnTo>
                  <a:pt x="0" y="43375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FA96746-8C25-4641-AD9E-042CC2C0040D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9489012" y="3898686"/>
            <a:ext cx="328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0E84B32-DF11-4670-B433-A8F2C8CDAB08}"/>
              </a:ext>
            </a:extLst>
          </p:cNvPr>
          <p:cNvSpPr/>
          <p:nvPr/>
        </p:nvSpPr>
        <p:spPr>
          <a:xfrm>
            <a:off x="3147079" y="2356020"/>
            <a:ext cx="26633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8BD66CD-E7B8-4320-90F1-CA5934ED8405}"/>
              </a:ext>
            </a:extLst>
          </p:cNvPr>
          <p:cNvSpPr/>
          <p:nvPr/>
        </p:nvSpPr>
        <p:spPr>
          <a:xfrm>
            <a:off x="7542646" y="3496120"/>
            <a:ext cx="26633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2225F31-593B-4438-9131-413D0D888916}"/>
              </a:ext>
            </a:extLst>
          </p:cNvPr>
          <p:cNvSpPr/>
          <p:nvPr/>
        </p:nvSpPr>
        <p:spPr>
          <a:xfrm>
            <a:off x="3033550" y="4361519"/>
            <a:ext cx="26633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880EEA-3AB5-43C2-B0AD-4D6C21B9E341}"/>
              </a:ext>
            </a:extLst>
          </p:cNvPr>
          <p:cNvSpPr/>
          <p:nvPr/>
        </p:nvSpPr>
        <p:spPr>
          <a:xfrm>
            <a:off x="5844987" y="4572000"/>
            <a:ext cx="26633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71F1C14-84C5-4681-8928-218144AE1D73}"/>
              </a:ext>
            </a:extLst>
          </p:cNvPr>
          <p:cNvSpPr/>
          <p:nvPr/>
        </p:nvSpPr>
        <p:spPr>
          <a:xfrm>
            <a:off x="8246968" y="4604211"/>
            <a:ext cx="26633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AAD74E3-EA85-48AF-BDAE-BE82459428F0}"/>
              </a:ext>
            </a:extLst>
          </p:cNvPr>
          <p:cNvSpPr/>
          <p:nvPr/>
        </p:nvSpPr>
        <p:spPr>
          <a:xfrm>
            <a:off x="4528017" y="1392544"/>
            <a:ext cx="26633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CCA75D8-6756-46E2-A14D-EFAC6B7CE2B9}"/>
              </a:ext>
            </a:extLst>
          </p:cNvPr>
          <p:cNvSpPr/>
          <p:nvPr/>
        </p:nvSpPr>
        <p:spPr>
          <a:xfrm>
            <a:off x="4906007" y="3465142"/>
            <a:ext cx="333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55" name="Speech Bubble: Oval 54">
            <a:extLst>
              <a:ext uri="{FF2B5EF4-FFF2-40B4-BE49-F238E27FC236}">
                <a16:creationId xmlns:a16="http://schemas.microsoft.com/office/drawing/2014/main" id="{6230C01E-AB89-46FA-B6BF-B3F7DD985FD3}"/>
              </a:ext>
            </a:extLst>
          </p:cNvPr>
          <p:cNvSpPr/>
          <p:nvPr/>
        </p:nvSpPr>
        <p:spPr>
          <a:xfrm>
            <a:off x="8129016" y="245241"/>
            <a:ext cx="2295054" cy="934331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STEP 1</a:t>
            </a:r>
          </a:p>
        </p:txBody>
      </p:sp>
      <p:sp>
        <p:nvSpPr>
          <p:cNvPr id="56" name="Speech Bubble: Oval 55">
            <a:extLst>
              <a:ext uri="{FF2B5EF4-FFF2-40B4-BE49-F238E27FC236}">
                <a16:creationId xmlns:a16="http://schemas.microsoft.com/office/drawing/2014/main" id="{124B808A-3DB8-433F-AEE8-181A04505865}"/>
              </a:ext>
            </a:extLst>
          </p:cNvPr>
          <p:cNvSpPr/>
          <p:nvPr/>
        </p:nvSpPr>
        <p:spPr>
          <a:xfrm>
            <a:off x="529163" y="1639946"/>
            <a:ext cx="1584304" cy="1580732"/>
          </a:xfrm>
          <a:prstGeom prst="wedgeEllipseCallout">
            <a:avLst>
              <a:gd name="adj1" fmla="val 81902"/>
              <a:gd name="adj2" fmla="val 8468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STEP 2</a:t>
            </a:r>
          </a:p>
        </p:txBody>
      </p:sp>
      <p:sp>
        <p:nvSpPr>
          <p:cNvPr id="57" name="Speech Bubble: Oval 56">
            <a:extLst>
              <a:ext uri="{FF2B5EF4-FFF2-40B4-BE49-F238E27FC236}">
                <a16:creationId xmlns:a16="http://schemas.microsoft.com/office/drawing/2014/main" id="{F590B591-1CEE-4825-B5D7-F3BDC346E940}"/>
              </a:ext>
            </a:extLst>
          </p:cNvPr>
          <p:cNvSpPr/>
          <p:nvPr/>
        </p:nvSpPr>
        <p:spPr>
          <a:xfrm>
            <a:off x="9637602" y="2094007"/>
            <a:ext cx="2002536" cy="786353"/>
          </a:xfrm>
          <a:prstGeom prst="wedgeEllipseCallout">
            <a:avLst>
              <a:gd name="adj1" fmla="val -52340"/>
              <a:gd name="adj2" fmla="val 7064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STEP 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EB0D710-EFCD-4DAB-B367-3758848E8D70}"/>
              </a:ext>
            </a:extLst>
          </p:cNvPr>
          <p:cNvSpPr/>
          <p:nvPr/>
        </p:nvSpPr>
        <p:spPr>
          <a:xfrm>
            <a:off x="9519862" y="3409152"/>
            <a:ext cx="26633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: Diagonal Corners Rounded 3">
            <a:hlinkClick r:id="rId2" action="ppaction://hlinkfile"/>
            <a:extLst>
              <a:ext uri="{FF2B5EF4-FFF2-40B4-BE49-F238E27FC236}">
                <a16:creationId xmlns:a16="http://schemas.microsoft.com/office/drawing/2014/main" id="{63C506B8-37E1-40D2-8649-B3E3201AD649}"/>
              </a:ext>
            </a:extLst>
          </p:cNvPr>
          <p:cNvSpPr/>
          <p:nvPr/>
        </p:nvSpPr>
        <p:spPr>
          <a:xfrm>
            <a:off x="5279100" y="245241"/>
            <a:ext cx="2107121" cy="26078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Click here for checklist</a:t>
            </a:r>
          </a:p>
        </p:txBody>
      </p:sp>
    </p:spTree>
    <p:extLst>
      <p:ext uri="{BB962C8B-B14F-4D97-AF65-F5344CB8AC3E}">
        <p14:creationId xmlns:p14="http://schemas.microsoft.com/office/powerpoint/2010/main" val="376921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37" grpId="0" animBg="1"/>
      <p:bldP spid="39" grpId="0" animBg="1"/>
      <p:bldP spid="40" grpId="0" animBg="1"/>
      <p:bldP spid="43" grpId="0"/>
      <p:bldP spid="46" grpId="0"/>
      <p:bldP spid="47" grpId="0"/>
      <p:bldP spid="48" grpId="0"/>
      <p:bldP spid="49" grpId="0"/>
      <p:bldP spid="51" grpId="0"/>
      <p:bldP spid="53" grpId="0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421</Words>
  <Application>Microsoft Office PowerPoint</Application>
  <PresentationFormat>Widescreen</PresentationFormat>
  <Paragraphs>69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  <vt:variant>
        <vt:lpstr>Custom Shows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Problem solving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calculate</vt:lpstr>
      <vt:lpstr>show_that</vt:lpstr>
      <vt:lpstr>describe and explain</vt:lpstr>
      <vt:lpstr>common_steps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</dc:title>
  <dc:creator>Margaret Stallard</dc:creator>
  <cp:lastModifiedBy>Margaret Stallard</cp:lastModifiedBy>
  <cp:revision>57</cp:revision>
  <dcterms:created xsi:type="dcterms:W3CDTF">2020-03-30T15:51:27Z</dcterms:created>
  <dcterms:modified xsi:type="dcterms:W3CDTF">2020-09-07T11:09:40Z</dcterms:modified>
</cp:coreProperties>
</file>