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5"/>
  </p:notesMasterIdLst>
  <p:handoutMasterIdLst>
    <p:handoutMasterId r:id="rId16"/>
  </p:handoutMasterIdLst>
  <p:sldIdLst>
    <p:sldId id="256" r:id="rId2"/>
    <p:sldId id="269" r:id="rId3"/>
    <p:sldId id="268"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4">
          <p15:clr>
            <a:srgbClr val="A4A3A4"/>
          </p15:clr>
        </p15:guide>
        <p15:guide id="2" orient="horz" pos="708">
          <p15:clr>
            <a:srgbClr val="A4A3A4"/>
          </p15:clr>
        </p15:guide>
        <p15:guide id="3" orient="horz" pos="2202">
          <p15:clr>
            <a:srgbClr val="A4A3A4"/>
          </p15:clr>
        </p15:guide>
        <p15:guide id="4" pos="5488">
          <p15:clr>
            <a:srgbClr val="A4A3A4"/>
          </p15:clr>
        </p15:guide>
        <p15:guide id="5" pos="2549">
          <p15:clr>
            <a:srgbClr val="A4A3A4"/>
          </p15:clr>
        </p15:guide>
        <p15:guide id="6"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3654"/>
        <p:guide orient="horz" pos="708"/>
        <p:guide orient="horz" pos="2202"/>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A445C8B-725E-9047-AF4A-1D95BABF6BE9}" type="slidenum">
              <a:rPr lang="en-US"/>
              <a:pPr>
                <a:defRPr/>
              </a:pPr>
              <a:t>12</a:t>
            </a:fld>
            <a:endParaRPr lang="en-US"/>
          </a:p>
        </p:txBody>
      </p:sp>
      <p:sp>
        <p:nvSpPr>
          <p:cNvPr id="411650"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411651"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2021423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9B384E2-389B-B54A-96A1-46C094AF7DEB}" type="slidenum">
              <a:rPr lang="en-US"/>
              <a:pPr>
                <a:defRPr/>
              </a:pPr>
              <a:t>13</a:t>
            </a:fld>
            <a:endParaRPr lang="en-US"/>
          </a:p>
        </p:txBody>
      </p:sp>
      <p:sp>
        <p:nvSpPr>
          <p:cNvPr id="413698"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413699"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422084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C2743F1-6738-D44A-B6DC-36B920D2CFF9}" type="slidenum">
              <a:rPr lang="en-US"/>
              <a:pPr>
                <a:defRPr/>
              </a:pPr>
              <a:t>4</a:t>
            </a:fld>
            <a:endParaRPr lang="en-US"/>
          </a:p>
        </p:txBody>
      </p:sp>
      <p:sp>
        <p:nvSpPr>
          <p:cNvPr id="395266"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395267"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108543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049F718-B89B-974C-B74A-46EAC57571DD}" type="slidenum">
              <a:rPr lang="en-US"/>
              <a:pPr>
                <a:defRPr/>
              </a:pPr>
              <a:t>5</a:t>
            </a:fld>
            <a:endParaRPr lang="en-US"/>
          </a:p>
        </p:txBody>
      </p:sp>
      <p:sp>
        <p:nvSpPr>
          <p:cNvPr id="397314"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397315"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372876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A240BBD-FF29-C349-895F-6A319A4ACD47}" type="slidenum">
              <a:rPr lang="en-US"/>
              <a:pPr>
                <a:defRPr/>
              </a:pPr>
              <a:t>6</a:t>
            </a:fld>
            <a:endParaRPr lang="en-US"/>
          </a:p>
        </p:txBody>
      </p:sp>
      <p:sp>
        <p:nvSpPr>
          <p:cNvPr id="399362"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399363"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291849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DFF500E-DC40-9140-A9B8-979A3D259162}" type="slidenum">
              <a:rPr lang="en-US"/>
              <a:pPr>
                <a:defRPr/>
              </a:pPr>
              <a:t>7</a:t>
            </a:fld>
            <a:endParaRPr lang="en-US"/>
          </a:p>
        </p:txBody>
      </p:sp>
      <p:sp>
        <p:nvSpPr>
          <p:cNvPr id="401410"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401411"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3793074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0DE15BD-5EE1-A849-B2B6-5E08C98EB1BD}" type="slidenum">
              <a:rPr lang="en-US"/>
              <a:pPr>
                <a:defRPr/>
              </a:pPr>
              <a:t>8</a:t>
            </a:fld>
            <a:endParaRPr lang="en-US"/>
          </a:p>
        </p:txBody>
      </p:sp>
      <p:sp>
        <p:nvSpPr>
          <p:cNvPr id="403458"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403459"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378938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4407520-1990-7D42-9018-BE7BE5B50157}" type="slidenum">
              <a:rPr lang="en-US"/>
              <a:pPr>
                <a:defRPr/>
              </a:pPr>
              <a:t>9</a:t>
            </a:fld>
            <a:endParaRPr lang="en-US"/>
          </a:p>
        </p:txBody>
      </p:sp>
      <p:sp>
        <p:nvSpPr>
          <p:cNvPr id="415746"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322887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E4A99DF-BBFB-AC42-A774-DD454068BFDD}" type="slidenum">
              <a:rPr lang="en-US"/>
              <a:pPr>
                <a:defRPr/>
              </a:pPr>
              <a:t>10</a:t>
            </a:fld>
            <a:endParaRPr lang="en-US"/>
          </a:p>
        </p:txBody>
      </p:sp>
      <p:sp>
        <p:nvSpPr>
          <p:cNvPr id="407554"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407555"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3504053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84A530B-F979-6D49-A9E2-C31DF490937C}" type="slidenum">
              <a:rPr lang="en-US"/>
              <a:pPr>
                <a:defRPr/>
              </a:pPr>
              <a:t>11</a:t>
            </a:fld>
            <a:endParaRPr lang="en-US"/>
          </a:p>
        </p:txBody>
      </p:sp>
      <p:sp>
        <p:nvSpPr>
          <p:cNvPr id="409602" name="Rectangle 2"/>
          <p:cNvSpPr>
            <a:spLocks noGrp="1" noRot="1" noChangeAspect="1" noChangeArrowheads="1" noTextEdit="1"/>
          </p:cNvSpPr>
          <p:nvPr>
            <p:ph type="sldImg"/>
          </p:nvPr>
        </p:nvSpPr>
        <p:spPr>
          <a:xfrm>
            <a:off x="1266825" y="725488"/>
            <a:ext cx="4783138" cy="3587750"/>
          </a:xfrm>
          <a:ln cap="flat"/>
          <a:extLst>
            <a:ext uri="{FAA26D3D-D897-4be2-8F04-BA451C77F1D7}">
              <ma14:placeholderFlag xmlns="" xmlns:ma14="http://schemas.microsoft.com/office/mac/drawingml/2011/main" val="1"/>
            </a:ext>
          </a:extLst>
        </p:spPr>
      </p:sp>
      <p:sp>
        <p:nvSpPr>
          <p:cNvPr id="409603" name="Rectangle 3"/>
          <p:cNvSpPr>
            <a:spLocks noGrp="1" noChangeArrowheads="1"/>
          </p:cNvSpPr>
          <p:nvPr>
            <p:ph type="body" idx="1"/>
          </p:nvPr>
        </p:nvSpPr>
        <p:spPr>
          <a:xfrm>
            <a:off x="976119" y="4558635"/>
            <a:ext cx="5362964" cy="4321508"/>
          </a:xfrm>
          <a:ln/>
        </p:spPr>
        <p:txBody>
          <a:bodyPr lIns="98022" tIns="49902" rIns="98022" bIns="49902"/>
          <a:lstStyle/>
          <a:p>
            <a:pPr defTabSz="967457">
              <a:defRPr/>
            </a:pPr>
            <a:endParaRPr lang="en-US" smtClean="0">
              <a:cs typeface="+mn-cs"/>
            </a:endParaRPr>
          </a:p>
        </p:txBody>
      </p:sp>
    </p:spTree>
    <p:extLst>
      <p:ext uri="{BB962C8B-B14F-4D97-AF65-F5344CB8AC3E}">
        <p14:creationId xmlns:p14="http://schemas.microsoft.com/office/powerpoint/2010/main" val="3172086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1991433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313979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318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563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0731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840716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4490058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477292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764723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271740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42382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9813309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87911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9102523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105130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238403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8803759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4481810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843171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5532402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1633212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0194849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912062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6975674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2499854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0194370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9299592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51913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676" r:id="rId27"/>
    <p:sldLayoutId id="2147483664" r:id="rId28"/>
    <p:sldLayoutId id="2147483672" r:id="rId29"/>
    <p:sldLayoutId id="2147483673" r:id="rId30"/>
    <p:sldLayoutId id="2147483677" r:id="rId31"/>
    <p:sldLayoutId id="2147483674" r:id="rId32"/>
    <p:sldLayoutId id="2147483675" r:id="rId33"/>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image" Target="../media/image1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 Using PSP2.1</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smtClean="0"/>
              <a:t>Summary:  Percent Appraisal COQ</a:t>
            </a:r>
          </a:p>
        </p:txBody>
      </p:sp>
      <p:sp>
        <p:nvSpPr>
          <p:cNvPr id="406531" name="Rectangle 3"/>
          <p:cNvSpPr>
            <a:spLocks noGrp="1" noChangeArrowheads="1"/>
          </p:cNvSpPr>
          <p:nvPr>
            <p:ph idx="1"/>
          </p:nvPr>
        </p:nvSpPr>
        <p:spPr/>
        <p:txBody>
          <a:bodyPr/>
          <a:lstStyle/>
          <a:p>
            <a:pPr marL="628650" lvl="1" indent="-457200">
              <a:buFont typeface="+mj-lt"/>
              <a:buAutoNum type="arabicPeriod"/>
            </a:pPr>
            <a:r>
              <a:rPr lang="en-US" dirty="0" smtClean="0"/>
              <a:t>% Appraisal Cost of Quality is the percentage of development time spent in design review and code review.</a:t>
            </a:r>
          </a:p>
        </p:txBody>
      </p:sp>
      <p:graphicFrame>
        <p:nvGraphicFramePr>
          <p:cNvPr id="19459" name="Object 4"/>
          <p:cNvGraphicFramePr>
            <a:graphicFrameLocks noChangeAspect="1"/>
          </p:cNvGraphicFramePr>
          <p:nvPr>
            <p:extLst>
              <p:ext uri="{D42A27DB-BD31-4B8C-83A1-F6EECF244321}">
                <p14:modId xmlns:p14="http://schemas.microsoft.com/office/powerpoint/2010/main" val="995547515"/>
              </p:ext>
            </p:extLst>
          </p:nvPr>
        </p:nvGraphicFramePr>
        <p:xfrm>
          <a:off x="1214438" y="5285176"/>
          <a:ext cx="6727825" cy="630238"/>
        </p:xfrm>
        <a:graphic>
          <a:graphicData uri="http://schemas.openxmlformats.org/presentationml/2006/ole">
            <mc:AlternateContent xmlns:mc="http://schemas.openxmlformats.org/markup-compatibility/2006">
              <mc:Choice xmlns:v="urn:schemas-microsoft-com:vml" Requires="v">
                <p:oleObj spid="_x0000_s16393" name="Equation" r:id="rId4" imgW="4470400" imgH="419100" progId="Equation.3">
                  <p:embed/>
                </p:oleObj>
              </mc:Choice>
              <mc:Fallback>
                <p:oleObj name="Equation" r:id="rId4" imgW="44704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5285176"/>
                        <a:ext cx="6727825" cy="630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19460" name="Picture 7" descr="s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938" y="2094706"/>
            <a:ext cx="6588125" cy="280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239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smtClean="0"/>
              <a:t>Summary:  Percent Failure COQ</a:t>
            </a:r>
          </a:p>
        </p:txBody>
      </p:sp>
      <p:sp>
        <p:nvSpPr>
          <p:cNvPr id="408579" name="Rectangle 3"/>
          <p:cNvSpPr>
            <a:spLocks noGrp="1" noChangeArrowheads="1"/>
          </p:cNvSpPr>
          <p:nvPr>
            <p:ph idx="1"/>
          </p:nvPr>
        </p:nvSpPr>
        <p:spPr>
          <a:xfrm>
            <a:off x="401933" y="1081758"/>
            <a:ext cx="8320035" cy="1090744"/>
          </a:xfrm>
        </p:spPr>
        <p:txBody>
          <a:bodyPr/>
          <a:lstStyle/>
          <a:p>
            <a:pPr marL="628650" lvl="1" indent="-457200">
              <a:buFont typeface="+mj-lt"/>
              <a:buAutoNum type="arabicPeriod"/>
            </a:pPr>
            <a:r>
              <a:rPr lang="en-US" dirty="0" smtClean="0"/>
              <a:t>% Failure Cost of Quality is the percentage of development time spent in compile and test.</a:t>
            </a:r>
          </a:p>
        </p:txBody>
      </p:sp>
      <p:graphicFrame>
        <p:nvGraphicFramePr>
          <p:cNvPr id="21507" name="Object 4"/>
          <p:cNvGraphicFramePr>
            <a:graphicFrameLocks noChangeAspect="1"/>
          </p:cNvGraphicFramePr>
          <p:nvPr>
            <p:extLst>
              <p:ext uri="{D42A27DB-BD31-4B8C-83A1-F6EECF244321}">
                <p14:modId xmlns:p14="http://schemas.microsoft.com/office/powerpoint/2010/main" val="2494670582"/>
              </p:ext>
            </p:extLst>
          </p:nvPr>
        </p:nvGraphicFramePr>
        <p:xfrm>
          <a:off x="1952625" y="5237333"/>
          <a:ext cx="4891088" cy="630238"/>
        </p:xfrm>
        <a:graphic>
          <a:graphicData uri="http://schemas.openxmlformats.org/presentationml/2006/ole">
            <mc:AlternateContent xmlns:mc="http://schemas.openxmlformats.org/markup-compatibility/2006">
              <mc:Choice xmlns:v="urn:schemas-microsoft-com:vml" Requires="v">
                <p:oleObj spid="_x0000_s18441" name="Equation" r:id="rId4" imgW="3251200" imgH="419100" progId="Equation.3">
                  <p:embed/>
                </p:oleObj>
              </mc:Choice>
              <mc:Fallback>
                <p:oleObj name="Equation" r:id="rId4" imgW="3251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5237333"/>
                        <a:ext cx="4891088" cy="630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21508" name="Picture 7" descr="s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938" y="2094706"/>
            <a:ext cx="6588125" cy="280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4474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smtClean="0"/>
              <a:t>COQ A/F Ratio</a:t>
            </a:r>
          </a:p>
        </p:txBody>
      </p:sp>
      <p:sp>
        <p:nvSpPr>
          <p:cNvPr id="410627" name="Rectangle 3"/>
          <p:cNvSpPr>
            <a:spLocks noGrp="1" noChangeArrowheads="1"/>
          </p:cNvSpPr>
          <p:nvPr>
            <p:ph idx="1"/>
          </p:nvPr>
        </p:nvSpPr>
        <p:spPr/>
        <p:txBody>
          <a:bodyPr/>
          <a:lstStyle/>
          <a:p>
            <a:pPr lvl="1"/>
            <a:r>
              <a:rPr lang="en-US" smtClean="0"/>
              <a:t>COQ A/F Ratio is the ratio of appraisal costs to failure costs.</a:t>
            </a:r>
          </a:p>
        </p:txBody>
      </p:sp>
      <p:graphicFrame>
        <p:nvGraphicFramePr>
          <p:cNvPr id="23555" name="Object 4"/>
          <p:cNvGraphicFramePr>
            <a:graphicFrameLocks noChangeAspect="1"/>
          </p:cNvGraphicFramePr>
          <p:nvPr>
            <p:extLst>
              <p:ext uri="{D42A27DB-BD31-4B8C-83A1-F6EECF244321}">
                <p14:modId xmlns:p14="http://schemas.microsoft.com/office/powerpoint/2010/main" val="771654795"/>
              </p:ext>
            </p:extLst>
          </p:nvPr>
        </p:nvGraphicFramePr>
        <p:xfrm>
          <a:off x="2470150" y="4953788"/>
          <a:ext cx="3848100" cy="612775"/>
        </p:xfrm>
        <a:graphic>
          <a:graphicData uri="http://schemas.openxmlformats.org/presentationml/2006/ole">
            <mc:AlternateContent xmlns:mc="http://schemas.openxmlformats.org/markup-compatibility/2006">
              <mc:Choice xmlns:v="urn:schemas-microsoft-com:vml" Requires="v">
                <p:oleObj spid="_x0000_s20489" name="Equation" r:id="rId4" imgW="2552700" imgH="406400" progId="Equation.3">
                  <p:embed/>
                </p:oleObj>
              </mc:Choice>
              <mc:Fallback>
                <p:oleObj name="Equation" r:id="rId4" imgW="25527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0150" y="4953788"/>
                        <a:ext cx="3848100" cy="612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23556" name="Picture 7" descr="s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84288" y="1791736"/>
            <a:ext cx="6573837" cy="280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2607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eaLnBrk="1" hangingPunct="1">
              <a:defRPr/>
            </a:pPr>
            <a:r>
              <a:rPr lang="en-US" smtClean="0">
                <a:cs typeface="+mj-cs"/>
              </a:rPr>
              <a:t>Messages to Remember</a:t>
            </a:r>
          </a:p>
        </p:txBody>
      </p:sp>
      <p:sp>
        <p:nvSpPr>
          <p:cNvPr id="412675" name="Rectangle 3"/>
          <p:cNvSpPr>
            <a:spLocks noGrp="1" noChangeArrowheads="1"/>
          </p:cNvSpPr>
          <p:nvPr>
            <p:ph idx="1"/>
          </p:nvPr>
        </p:nvSpPr>
        <p:spPr/>
        <p:txBody>
          <a:bodyPr/>
          <a:lstStyle/>
          <a:p>
            <a:pPr marL="0" indent="0" eaLnBrk="1" hangingPunct="1">
              <a:defRPr/>
            </a:pPr>
            <a:r>
              <a:rPr lang="en-US" smtClean="0">
                <a:cs typeface="+mn-cs"/>
              </a:rPr>
              <a:t>PSP2.1 provides data that allows you to manage the cost of improving the quality of the programs you write.</a:t>
            </a:r>
          </a:p>
          <a:p>
            <a:pPr marL="0" indent="0" eaLnBrk="1" hangingPunct="1">
              <a:defRPr/>
            </a:pPr>
            <a:endParaRPr lang="en-US" smtClean="0">
              <a:cs typeface="+mn-cs"/>
            </a:endParaRPr>
          </a:p>
          <a:p>
            <a:pPr marL="0" indent="0" eaLnBrk="1" hangingPunct="1">
              <a:defRPr/>
            </a:pPr>
            <a:r>
              <a:rPr lang="en-US" smtClean="0">
                <a:cs typeface="+mn-cs"/>
              </a:rPr>
              <a:t>The design templates will help you to record and document your design, making it easier to review.</a:t>
            </a:r>
          </a:p>
        </p:txBody>
      </p:sp>
    </p:spTree>
    <p:extLst>
      <p:ext uri="{BB962C8B-B14F-4D97-AF65-F5344CB8AC3E}">
        <p14:creationId xmlns:p14="http://schemas.microsoft.com/office/powerpoint/2010/main" val="25071271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981" y="408518"/>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2017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DM-0004449</a:t>
            </a:r>
          </a:p>
        </p:txBody>
      </p:sp>
    </p:spTree>
    <p:extLst>
      <p:ext uri="{BB962C8B-B14F-4D97-AF65-F5344CB8AC3E}">
        <p14:creationId xmlns:p14="http://schemas.microsoft.com/office/powerpoint/2010/main" val="3260920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hangingPunct="1">
              <a:defRPr/>
            </a:pPr>
            <a:r>
              <a:rPr lang="en-US" smtClean="0">
                <a:cs typeface="+mj-cs"/>
              </a:rPr>
              <a:t>Tutorial Objectives</a:t>
            </a:r>
          </a:p>
        </p:txBody>
      </p:sp>
      <p:sp>
        <p:nvSpPr>
          <p:cNvPr id="394243" name="Rectangle 3"/>
          <p:cNvSpPr>
            <a:spLocks noGrp="1" noChangeArrowheads="1"/>
          </p:cNvSpPr>
          <p:nvPr>
            <p:ph idx="1"/>
          </p:nvPr>
        </p:nvSpPr>
        <p:spPr/>
        <p:txBody>
          <a:bodyPr/>
          <a:lstStyle/>
          <a:p>
            <a:pPr marL="0" indent="0" eaLnBrk="1" hangingPunct="1">
              <a:defRPr/>
            </a:pPr>
            <a:r>
              <a:rPr lang="en-US" smtClean="0">
                <a:cs typeface="+mn-cs"/>
              </a:rPr>
              <a:t>After this tutorial, you will</a:t>
            </a:r>
          </a:p>
          <a:p>
            <a:pPr lvl="1" eaLnBrk="1" hangingPunct="1">
              <a:defRPr/>
            </a:pPr>
            <a:r>
              <a:rPr lang="en-US" smtClean="0"/>
              <a:t>understand the new elements of PSP2.1</a:t>
            </a:r>
          </a:p>
          <a:p>
            <a:pPr lvl="1" eaLnBrk="1" hangingPunct="1">
              <a:defRPr/>
            </a:pPr>
            <a:r>
              <a:rPr lang="en-US" smtClean="0"/>
              <a:t>know how to use the PSP2.1 scripts and forms</a:t>
            </a:r>
          </a:p>
          <a:p>
            <a:pPr lvl="1" eaLnBrk="1" hangingPunct="1">
              <a:defRPr/>
            </a:pPr>
            <a:r>
              <a:rPr lang="en-US" smtClean="0"/>
              <a:t>be prepared to use PSP2.1 for programs 6, 7, and 8</a:t>
            </a:r>
          </a:p>
        </p:txBody>
      </p:sp>
    </p:spTree>
    <p:extLst>
      <p:ext uri="{BB962C8B-B14F-4D97-AF65-F5344CB8AC3E}">
        <p14:creationId xmlns:p14="http://schemas.microsoft.com/office/powerpoint/2010/main" val="16080589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eaLnBrk="1" hangingPunct="1">
              <a:defRPr/>
            </a:pPr>
            <a:r>
              <a:rPr lang="en-US" smtClean="0">
                <a:cs typeface="+mj-cs"/>
              </a:rPr>
              <a:t>PSP2.1 Objectives</a:t>
            </a:r>
          </a:p>
        </p:txBody>
      </p:sp>
      <p:sp>
        <p:nvSpPr>
          <p:cNvPr id="396291" name="Rectangle 3"/>
          <p:cNvSpPr>
            <a:spLocks noGrp="1" noChangeArrowheads="1"/>
          </p:cNvSpPr>
          <p:nvPr>
            <p:ph idx="1"/>
          </p:nvPr>
        </p:nvSpPr>
        <p:spPr/>
        <p:txBody>
          <a:bodyPr/>
          <a:lstStyle/>
          <a:p>
            <a:pPr marL="0" indent="0" eaLnBrk="1" hangingPunct="1">
              <a:defRPr/>
            </a:pPr>
            <a:r>
              <a:rPr lang="en-US" smtClean="0">
                <a:cs typeface="+mn-cs"/>
              </a:rPr>
              <a:t>The objectives of PSP2.1 are to introduce</a:t>
            </a:r>
          </a:p>
          <a:p>
            <a:pPr lvl="1" eaLnBrk="1" hangingPunct="1">
              <a:defRPr/>
            </a:pPr>
            <a:r>
              <a:rPr lang="en-US" smtClean="0"/>
              <a:t>additional measures for managing process quality</a:t>
            </a:r>
          </a:p>
          <a:p>
            <a:pPr lvl="1" eaLnBrk="1" hangingPunct="1">
              <a:defRPr/>
            </a:pPr>
            <a:r>
              <a:rPr lang="en-US" smtClean="0"/>
              <a:t>design templates that provide an orderly framework and format for recording designs</a:t>
            </a:r>
          </a:p>
        </p:txBody>
      </p:sp>
    </p:spTree>
    <p:extLst>
      <p:ext uri="{BB962C8B-B14F-4D97-AF65-F5344CB8AC3E}">
        <p14:creationId xmlns:p14="http://schemas.microsoft.com/office/powerpoint/2010/main" val="8304926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defRPr/>
            </a:pPr>
            <a:r>
              <a:rPr lang="en-US" smtClean="0">
                <a:cs typeface="+mj-cs"/>
              </a:rPr>
              <a:t>New Process Elements</a:t>
            </a:r>
          </a:p>
        </p:txBody>
      </p:sp>
      <p:sp>
        <p:nvSpPr>
          <p:cNvPr id="398339" name="Rectangle 3"/>
          <p:cNvSpPr>
            <a:spLocks noGrp="1" noChangeArrowheads="1"/>
          </p:cNvSpPr>
          <p:nvPr>
            <p:ph idx="1"/>
          </p:nvPr>
        </p:nvSpPr>
        <p:spPr/>
        <p:txBody>
          <a:bodyPr/>
          <a:lstStyle/>
          <a:p>
            <a:pPr marL="0" indent="0" eaLnBrk="1" hangingPunct="1">
              <a:defRPr/>
            </a:pPr>
            <a:r>
              <a:rPr lang="en-US" smtClean="0">
                <a:cs typeface="+mn-cs"/>
              </a:rPr>
              <a:t>PSP2.1 adds the following process elements:</a:t>
            </a:r>
          </a:p>
          <a:p>
            <a:pPr lvl="1" eaLnBrk="1" hangingPunct="1">
              <a:defRPr/>
            </a:pPr>
            <a:r>
              <a:rPr lang="en-US" smtClean="0"/>
              <a:t>PSP2.1 design review script</a:t>
            </a:r>
          </a:p>
          <a:p>
            <a:pPr lvl="1" eaLnBrk="1" hangingPunct="1">
              <a:defRPr/>
            </a:pPr>
            <a:r>
              <a:rPr lang="en-US" smtClean="0"/>
              <a:t>PSP2.1 design review checklist</a:t>
            </a:r>
          </a:p>
          <a:p>
            <a:pPr lvl="1" eaLnBrk="1" hangingPunct="1">
              <a:defRPr/>
            </a:pPr>
            <a:r>
              <a:rPr lang="en-US" smtClean="0"/>
              <a:t>operational specification template</a:t>
            </a:r>
          </a:p>
          <a:p>
            <a:pPr lvl="1" eaLnBrk="1" hangingPunct="1">
              <a:defRPr/>
            </a:pPr>
            <a:r>
              <a:rPr lang="en-US" smtClean="0"/>
              <a:t>functional specification template</a:t>
            </a:r>
          </a:p>
          <a:p>
            <a:pPr lvl="1" eaLnBrk="1" hangingPunct="1">
              <a:defRPr/>
            </a:pPr>
            <a:r>
              <a:rPr lang="en-US" smtClean="0"/>
              <a:t>state specification template</a:t>
            </a:r>
          </a:p>
          <a:p>
            <a:pPr lvl="1" eaLnBrk="1" hangingPunct="1">
              <a:defRPr/>
            </a:pPr>
            <a:r>
              <a:rPr lang="en-US" smtClean="0"/>
              <a:t>logic specification template</a:t>
            </a:r>
          </a:p>
          <a:p>
            <a:pPr marL="0" indent="0" eaLnBrk="1" hangingPunct="1">
              <a:defRPr/>
            </a:pPr>
            <a:endParaRPr lang="en-US" smtClean="0">
              <a:cs typeface="+mn-cs"/>
            </a:endParaRPr>
          </a:p>
          <a:p>
            <a:pPr marL="0" indent="0" eaLnBrk="1" hangingPunct="1">
              <a:defRPr/>
            </a:pPr>
            <a:r>
              <a:rPr lang="en-US" smtClean="0">
                <a:cs typeface="+mn-cs"/>
              </a:rPr>
              <a:t>The design templates are discussed in the lectures on state machines and software design.</a:t>
            </a:r>
          </a:p>
        </p:txBody>
      </p:sp>
    </p:spTree>
    <p:extLst>
      <p:ext uri="{BB962C8B-B14F-4D97-AF65-F5344CB8AC3E}">
        <p14:creationId xmlns:p14="http://schemas.microsoft.com/office/powerpoint/2010/main" val="22275735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r>
              <a:rPr lang="en-US" smtClean="0">
                <a:cs typeface="+mj-cs"/>
              </a:rPr>
              <a:t>Project Plan Summary Example</a:t>
            </a:r>
          </a:p>
        </p:txBody>
      </p:sp>
      <p:sp>
        <p:nvSpPr>
          <p:cNvPr id="400387" name="Rectangle 3"/>
          <p:cNvSpPr>
            <a:spLocks noGrp="1" noChangeArrowheads="1"/>
          </p:cNvSpPr>
          <p:nvPr>
            <p:ph idx="1"/>
          </p:nvPr>
        </p:nvSpPr>
        <p:spPr/>
        <p:txBody>
          <a:bodyPr/>
          <a:lstStyle/>
          <a:p>
            <a:pPr marL="0" indent="0" eaLnBrk="1" hangingPunct="1">
              <a:defRPr/>
            </a:pPr>
            <a:r>
              <a:rPr lang="en-US" smtClean="0">
                <a:cs typeface="+mn-cs"/>
              </a:rPr>
              <a:t>We will walk through an example of a completed PSP2.1 project plan summary.</a:t>
            </a:r>
          </a:p>
          <a:p>
            <a:pPr marL="0" indent="0" eaLnBrk="1" hangingPunct="1">
              <a:defRPr/>
            </a:pPr>
            <a:endParaRPr lang="en-US" smtClean="0">
              <a:cs typeface="+mn-cs"/>
            </a:endParaRPr>
          </a:p>
          <a:p>
            <a:pPr marL="0" indent="0" eaLnBrk="1" hangingPunct="1">
              <a:defRPr/>
            </a:pPr>
            <a:r>
              <a:rPr lang="en-US" smtClean="0">
                <a:cs typeface="+mn-cs"/>
              </a:rPr>
              <a:t>Only the new items on this form are discussed.</a:t>
            </a:r>
          </a:p>
        </p:txBody>
      </p:sp>
    </p:spTree>
    <p:extLst>
      <p:ext uri="{BB962C8B-B14F-4D97-AF65-F5344CB8AC3E}">
        <p14:creationId xmlns:p14="http://schemas.microsoft.com/office/powerpoint/2010/main" val="24734923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7" name="Rectangle 5"/>
          <p:cNvSpPr>
            <a:spLocks noGrp="1" noChangeArrowheads="1"/>
          </p:cNvSpPr>
          <p:nvPr>
            <p:ph type="title"/>
          </p:nvPr>
        </p:nvSpPr>
        <p:spPr/>
        <p:txBody>
          <a:bodyPr/>
          <a:lstStyle/>
          <a:p>
            <a:pPr eaLnBrk="1" hangingPunct="1">
              <a:defRPr/>
            </a:pPr>
            <a:r>
              <a:rPr lang="en-US" smtClean="0">
                <a:cs typeface="+mj-cs"/>
              </a:rPr>
              <a:t>Program Size Prediction Intervals</a:t>
            </a:r>
          </a:p>
        </p:txBody>
      </p:sp>
      <p:sp>
        <p:nvSpPr>
          <p:cNvPr id="402438" name="Rectangle 6"/>
          <p:cNvSpPr>
            <a:spLocks noGrp="1" noChangeArrowheads="1"/>
          </p:cNvSpPr>
          <p:nvPr>
            <p:ph idx="1"/>
          </p:nvPr>
        </p:nvSpPr>
        <p:spPr>
          <a:xfrm>
            <a:off x="401933" y="1081757"/>
            <a:ext cx="8320035" cy="2202061"/>
          </a:xfrm>
        </p:spPr>
        <p:txBody>
          <a:bodyPr/>
          <a:lstStyle/>
          <a:p>
            <a:pPr eaLnBrk="1" hangingPunct="1">
              <a:defRPr/>
            </a:pPr>
            <a:r>
              <a:rPr lang="en-US" dirty="0" smtClean="0">
                <a:cs typeface="+mn-cs"/>
              </a:rPr>
              <a:t>Program size prediction intervals are automatically calculated using the method described in the text.</a:t>
            </a:r>
          </a:p>
          <a:p>
            <a:pPr marL="568325" lvl="1" indent="-392113" eaLnBrk="1" hangingPunct="1">
              <a:buFontTx/>
              <a:buAutoNum type="arabicPeriod"/>
              <a:defRPr/>
            </a:pPr>
            <a:r>
              <a:rPr lang="en-US" dirty="0" smtClean="0"/>
              <a:t>UPI – upper prediction interval</a:t>
            </a:r>
          </a:p>
          <a:p>
            <a:pPr marL="568325" lvl="1" indent="-392113" eaLnBrk="1" hangingPunct="1">
              <a:buFontTx/>
              <a:buAutoNum type="arabicPeriod"/>
              <a:defRPr/>
            </a:pPr>
            <a:r>
              <a:rPr lang="en-US" dirty="0" smtClean="0"/>
              <a:t>LPI – lower prediction interval</a:t>
            </a:r>
            <a:endParaRPr lang="en-US" dirty="0" smtClean="0">
              <a:cs typeface="+mn-cs"/>
            </a:endParaRPr>
          </a:p>
          <a:p>
            <a:pPr eaLnBrk="1" hangingPunct="1">
              <a:defRPr/>
            </a:pPr>
            <a:r>
              <a:rPr lang="en-US" dirty="0" smtClean="0">
                <a:cs typeface="+mn-cs"/>
              </a:rPr>
              <a:t>These values are calculated only if PROBE method A or B is used.</a:t>
            </a:r>
          </a:p>
        </p:txBody>
      </p:sp>
      <p:pic>
        <p:nvPicPr>
          <p:cNvPr id="15363" name="Picture 9" descr="s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265" y="3474542"/>
            <a:ext cx="4325904" cy="2334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87233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smtClean="0"/>
              <a:t>Development Time Prediction Intervals</a:t>
            </a:r>
          </a:p>
        </p:txBody>
      </p:sp>
      <p:sp>
        <p:nvSpPr>
          <p:cNvPr id="414723" name="Rectangle 3"/>
          <p:cNvSpPr>
            <a:spLocks noGrp="1" noChangeArrowheads="1"/>
          </p:cNvSpPr>
          <p:nvPr>
            <p:ph idx="1"/>
          </p:nvPr>
        </p:nvSpPr>
        <p:spPr/>
        <p:txBody>
          <a:bodyPr/>
          <a:lstStyle/>
          <a:p>
            <a:r>
              <a:rPr lang="en-US" dirty="0" smtClean="0"/>
              <a:t>Development time prediction intervals are automatically calculated using the method described in the text.</a:t>
            </a:r>
          </a:p>
          <a:p>
            <a:pPr marL="568325" lvl="1" indent="-396875">
              <a:buFont typeface="+mj-lt"/>
              <a:buAutoNum type="arabicPeriod"/>
            </a:pPr>
            <a:r>
              <a:rPr lang="en-US" dirty="0" smtClean="0"/>
              <a:t>UPI – upper prediction interval</a:t>
            </a:r>
          </a:p>
          <a:p>
            <a:pPr marL="568325" lvl="1" indent="-396875">
              <a:buFont typeface="+mj-lt"/>
              <a:buAutoNum type="arabicPeriod"/>
            </a:pPr>
            <a:r>
              <a:rPr lang="en-US" dirty="0" smtClean="0"/>
              <a:t>LPI – lower prediction interval</a:t>
            </a:r>
          </a:p>
          <a:p>
            <a:r>
              <a:rPr lang="en-US" dirty="0" smtClean="0"/>
              <a:t>These values are calculated only if PROBE method A or B is used.</a:t>
            </a:r>
          </a:p>
        </p:txBody>
      </p:sp>
      <p:pic>
        <p:nvPicPr>
          <p:cNvPr id="17411" name="Picture 7" descr="s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775" y="3494382"/>
            <a:ext cx="4362450" cy="233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358801"/>
      </p:ext>
    </p:extLst>
  </p:cSld>
  <p:clrMapOvr>
    <a:masterClrMapping/>
  </p:clrMapOvr>
  <p:transition/>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103</TotalTime>
  <Words>350</Words>
  <Application>Microsoft Office PowerPoint</Application>
  <PresentationFormat>On-screen Show (4:3)</PresentationFormat>
  <Paragraphs>58</Paragraphs>
  <Slides>13</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MS PGothic</vt:lpstr>
      <vt:lpstr>Arial</vt:lpstr>
      <vt:lpstr>Calibri</vt:lpstr>
      <vt:lpstr>Times New Roman</vt:lpstr>
      <vt:lpstr>SEI_Template</vt:lpstr>
      <vt:lpstr>Equation</vt:lpstr>
      <vt:lpstr>Tutorial: Using PSP2.1</vt:lpstr>
      <vt:lpstr>PowerPoint Presentation</vt:lpstr>
      <vt:lpstr>PowerPoint Presentation</vt:lpstr>
      <vt:lpstr>Tutorial Objectives</vt:lpstr>
      <vt:lpstr>PSP2.1 Objectives</vt:lpstr>
      <vt:lpstr>New Process Elements</vt:lpstr>
      <vt:lpstr>Project Plan Summary Example</vt:lpstr>
      <vt:lpstr>Program Size Prediction Intervals</vt:lpstr>
      <vt:lpstr>Development Time Prediction Intervals</vt:lpstr>
      <vt:lpstr>Summary:  Percent Appraisal COQ</vt:lpstr>
      <vt:lpstr>Summary:  Percent Failure COQ</vt:lpstr>
      <vt:lpstr>COQ A/F Ratio</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21</cp:revision>
  <cp:lastPrinted>2015-11-05T19:18:24Z</cp:lastPrinted>
  <dcterms:created xsi:type="dcterms:W3CDTF">2016-03-14T18:33:10Z</dcterms:created>
  <dcterms:modified xsi:type="dcterms:W3CDTF">2018-09-06T00:13:15Z</dcterms:modified>
</cp:coreProperties>
</file>