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5"/>
  </p:notesMasterIdLst>
  <p:handoutMasterIdLst>
    <p:handoutMasterId r:id="rId26"/>
  </p:handoutMasterIdLst>
  <p:sldIdLst>
    <p:sldId id="256" r:id="rId2"/>
    <p:sldId id="279" r:id="rId3"/>
    <p:sldId id="27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pos="5488">
          <p15:clr>
            <a:srgbClr val="A4A3A4"/>
          </p15:clr>
        </p15:guide>
        <p15:guide id="3" pos="2549">
          <p15:clr>
            <a:srgbClr val="A4A3A4"/>
          </p15:clr>
        </p15:guide>
        <p15:guide id="4" pos="24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9" autoAdjust="0"/>
    <p:restoredTop sz="94660"/>
  </p:normalViewPr>
  <p:slideViewPr>
    <p:cSldViewPr snapToGrid="0" showGuides="1">
      <p:cViewPr varScale="1">
        <p:scale>
          <a:sx n="81" d="100"/>
          <a:sy n="81" d="100"/>
        </p:scale>
        <p:origin x="48" y="411"/>
      </p:cViewPr>
      <p:guideLst>
        <p:guide orient="horz" pos="708"/>
        <p:guide pos="5488"/>
        <p:guide pos="2549"/>
        <p:guide pos="245"/>
      </p:guideLst>
    </p:cSldViewPr>
  </p:slideViewPr>
  <p:notesTextViewPr>
    <p:cViewPr>
      <p:scale>
        <a:sx n="1" d="1"/>
        <a:sy n="1" d="1"/>
      </p:scale>
      <p:origin x="0" y="0"/>
    </p:cViewPr>
  </p:notesTextViewPr>
  <p:notesViewPr>
    <p:cSldViewPr snapToGrid="0" showGuides="1">
      <p:cViewPr>
        <p:scale>
          <a:sx n="148" d="100"/>
          <a:sy n="148" d="100"/>
        </p:scale>
        <p:origin x="-216" y="4912"/>
      </p:cViewPr>
      <p:guideLst>
        <p:guide orient="horz" pos="3024"/>
        <p:guide pos="2304"/>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827520" y="9119474"/>
            <a:ext cx="487680" cy="481726"/>
          </a:xfrm>
          <a:prstGeom prst="rect">
            <a:avLst/>
          </a:prstGeom>
        </p:spPr>
        <p:txBody>
          <a:bodyPr vert="horz" lIns="96661" tIns="48331" rIns="96661" bIns="48331" rtlCol="0" anchor="ctr"/>
          <a:lstStyle>
            <a:lvl1pPr algn="r">
              <a:defRPr sz="1300"/>
            </a:lvl1pPr>
          </a:lstStyle>
          <a:p>
            <a:pPr algn="l"/>
            <a:fld id="{697B12D4-4E44-48C5-B3AA-ECDAF4D2CE64}" type="slidenum">
              <a:rPr lang="en-US" b="1" smtClean="0"/>
              <a:pPr algn="l"/>
              <a:t>‹#›</a:t>
            </a:fld>
            <a:endParaRPr lang="en-US" b="1" dirty="0"/>
          </a:p>
        </p:txBody>
      </p:sp>
      <p:sp>
        <p:nvSpPr>
          <p:cNvPr id="7" name="Header Placeholder 6"/>
          <p:cNvSpPr>
            <a:spLocks noGrp="1"/>
          </p:cNvSpPr>
          <p:nvPr>
            <p:ph type="hdr" sz="quarter"/>
          </p:nvPr>
        </p:nvSpPr>
        <p:spPr>
          <a:xfrm>
            <a:off x="590710" y="108175"/>
            <a:ext cx="6110755" cy="481727"/>
          </a:xfrm>
          <a:prstGeom prst="rect">
            <a:avLst/>
          </a:prstGeom>
        </p:spPr>
        <p:txBody>
          <a:bodyPr vert="horz" lIns="0" tIns="96661" rIns="0" bIns="96661" rtlCol="0"/>
          <a:lstStyle>
            <a:lvl1pPr algn="l">
              <a:defRPr sz="1300"/>
            </a:lvl1pPr>
          </a:lstStyle>
          <a:p>
            <a:endParaRPr lang="en-US" dirty="0">
              <a:latin typeface="Arial"/>
              <a:cs typeface="Arial"/>
            </a:endParaRPr>
          </a:p>
        </p:txBody>
      </p:sp>
      <p:cxnSp>
        <p:nvCxnSpPr>
          <p:cNvPr id="10" name="Straight Connector 9"/>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EI_1Line_CMYK.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1859218430"/>
      </p:ext>
    </p:extLst>
  </p:cSld>
  <p:clrMap bg1="lt1" tx1="dk1" bg2="lt2" tx2="dk2" accent1="accent1" accent2="accent2" accent3="accent3" accent4="accent4" accent5="accent5" accent6="accent6" hlink="hlink" folHlink="folHlink"/>
  <p:extLst mod="1">
    <p:ext uri="{56416CCD-93CA-4268-BC5B-53C4BB910035}">
      <p15:sldGuideLst xmlns:p15="http://schemas.microsoft.com/office/powerpoint/2012/main">
        <p15:guide id="1" pos="35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828076" y="9119474"/>
            <a:ext cx="487680" cy="481726"/>
          </a:xfrm>
          <a:prstGeom prst="rect">
            <a:avLst/>
          </a:prstGeom>
        </p:spPr>
        <p:txBody>
          <a:bodyPr vert="horz" lIns="96661" tIns="48331" rIns="96661" bIns="48331" rtlCol="0" anchor="ctr"/>
          <a:lstStyle>
            <a:lvl1pPr algn="l">
              <a:defRPr sz="1300" b="1"/>
            </a:lvl1pPr>
          </a:lstStyle>
          <a:p>
            <a:fld id="{30F18498-1159-498D-8DC7-E1A69C582DF5}" type="slidenum">
              <a:rPr lang="en-US" smtClean="0"/>
              <a:pPr/>
              <a:t>‹#›</a:t>
            </a:fld>
            <a:endParaRPr lang="en-US" dirty="0"/>
          </a:p>
        </p:txBody>
      </p:sp>
      <p:cxnSp>
        <p:nvCxnSpPr>
          <p:cNvPr id="13" name="Straight Connector 12"/>
          <p:cNvCxnSpPr/>
          <p:nvPr/>
        </p:nvCxnSpPr>
        <p:spPr>
          <a:xfrm>
            <a:off x="590712" y="9119474"/>
            <a:ext cx="614751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Header Placeholder 13"/>
          <p:cNvSpPr>
            <a:spLocks noGrp="1"/>
          </p:cNvSpPr>
          <p:nvPr>
            <p:ph type="hdr" sz="quarter"/>
          </p:nvPr>
        </p:nvSpPr>
        <p:spPr>
          <a:xfrm>
            <a:off x="568959" y="101414"/>
            <a:ext cx="5022188" cy="481727"/>
          </a:xfrm>
          <a:prstGeom prst="rect">
            <a:avLst/>
          </a:prstGeom>
        </p:spPr>
        <p:txBody>
          <a:bodyPr vert="horz" lIns="0" tIns="96661" rIns="0" bIns="96661" rtlCol="0"/>
          <a:lstStyle>
            <a:lvl1pPr algn="l">
              <a:defRPr sz="1300">
                <a:latin typeface="Arial"/>
                <a:cs typeface="Arial"/>
              </a:defRPr>
            </a:lvl1pPr>
          </a:lstStyle>
          <a:p>
            <a:endParaRPr lang="en-US" dirty="0"/>
          </a:p>
        </p:txBody>
      </p:sp>
      <p:pic>
        <p:nvPicPr>
          <p:cNvPr id="8" name="Picture 7" descr="SEI_1Line_CMY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347" y="9196060"/>
            <a:ext cx="3985763" cy="269378"/>
          </a:xfrm>
          <a:prstGeom prst="rect">
            <a:avLst/>
          </a:prstGeom>
        </p:spPr>
      </p:pic>
    </p:spTree>
    <p:extLst>
      <p:ext uri="{BB962C8B-B14F-4D97-AF65-F5344CB8AC3E}">
        <p14:creationId xmlns:p14="http://schemas.microsoft.com/office/powerpoint/2010/main" val="39502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35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F18498-1159-498D-8DC7-E1A69C582DF5}" type="slidenum">
              <a:rPr lang="en-US" smtClean="0"/>
              <a:t>1</a:t>
            </a:fld>
            <a:endParaRPr lang="en-US"/>
          </a:p>
        </p:txBody>
      </p:sp>
    </p:spTree>
    <p:extLst>
      <p:ext uri="{BB962C8B-B14F-4D97-AF65-F5344CB8AC3E}">
        <p14:creationId xmlns:p14="http://schemas.microsoft.com/office/powerpoint/2010/main" val="61873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71046CD-6276-AB49-8D15-885C54870946}" type="slidenum">
              <a:rPr lang="en-US"/>
              <a:pPr>
                <a:defRPr/>
              </a:pPr>
              <a:t>12</a:t>
            </a:fld>
            <a:endParaRPr lang="en-US"/>
          </a:p>
        </p:txBody>
      </p:sp>
      <p:sp>
        <p:nvSpPr>
          <p:cNvPr id="627714"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27715"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136984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D3DF0D3-80F5-8440-A7BD-33ADF239D099}" type="slidenum">
              <a:rPr lang="en-US"/>
              <a:pPr>
                <a:defRPr/>
              </a:pPr>
              <a:t>13</a:t>
            </a:fld>
            <a:endParaRPr lang="en-US"/>
          </a:p>
        </p:txBody>
      </p:sp>
      <p:sp>
        <p:nvSpPr>
          <p:cNvPr id="629762"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29763"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2405847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2DE3F7D5-FC40-4643-9517-F84A75E2E1B2}" type="slidenum">
              <a:rPr lang="en-US"/>
              <a:pPr>
                <a:defRPr/>
              </a:pPr>
              <a:t>14</a:t>
            </a:fld>
            <a:endParaRPr lang="en-US"/>
          </a:p>
        </p:txBody>
      </p:sp>
      <p:sp>
        <p:nvSpPr>
          <p:cNvPr id="681986"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81987"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1014452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17AD460-7E28-CE46-9EB1-2E9A6B52E509}" type="slidenum">
              <a:rPr lang="en-US"/>
              <a:pPr>
                <a:defRPr/>
              </a:pPr>
              <a:t>15</a:t>
            </a:fld>
            <a:endParaRPr lang="en-US"/>
          </a:p>
        </p:txBody>
      </p:sp>
      <p:sp>
        <p:nvSpPr>
          <p:cNvPr id="7106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1065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54716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936D88E-575E-0D4F-87B2-69B34A68B0F9}" type="slidenum">
              <a:rPr lang="en-US"/>
              <a:pPr>
                <a:defRPr/>
              </a:pPr>
              <a:t>17</a:t>
            </a:fld>
            <a:endParaRPr lang="en-US"/>
          </a:p>
        </p:txBody>
      </p:sp>
      <p:sp>
        <p:nvSpPr>
          <p:cNvPr id="7157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1577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25283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361BDD1-A772-234C-9FCE-9F5E456CC5FF}" type="slidenum">
              <a:rPr lang="en-US"/>
              <a:pPr>
                <a:defRPr/>
              </a:pPr>
              <a:t>18</a:t>
            </a:fld>
            <a:endParaRPr lang="en-US"/>
          </a:p>
        </p:txBody>
      </p:sp>
      <p:sp>
        <p:nvSpPr>
          <p:cNvPr id="637954"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37955"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857471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C1C264FE-944E-F84E-8C2D-6E4AD5B2CC30}" type="slidenum">
              <a:rPr lang="en-US"/>
              <a:pPr>
                <a:defRPr/>
              </a:pPr>
              <a:t>19</a:t>
            </a:fld>
            <a:endParaRPr lang="en-US"/>
          </a:p>
        </p:txBody>
      </p:sp>
      <p:sp>
        <p:nvSpPr>
          <p:cNvPr id="640002"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40003"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4238145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A3DB52B9-FDAF-EA4A-9627-4908EA2EF64C}" type="slidenum">
              <a:rPr lang="en-US"/>
              <a:pPr>
                <a:defRPr/>
              </a:pPr>
              <a:t>20</a:t>
            </a:fld>
            <a:endParaRPr lang="en-US"/>
          </a:p>
        </p:txBody>
      </p:sp>
      <p:sp>
        <p:nvSpPr>
          <p:cNvPr id="642050"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42051"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3355933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301487AC-BC38-E444-890A-0D572D007015}" type="slidenum">
              <a:rPr lang="en-US"/>
              <a:pPr>
                <a:defRPr/>
              </a:pPr>
              <a:t>21</a:t>
            </a:fld>
            <a:endParaRPr lang="en-US"/>
          </a:p>
        </p:txBody>
      </p:sp>
      <p:sp>
        <p:nvSpPr>
          <p:cNvPr id="644098"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44099"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3525514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62FDB406-3888-4A43-BC71-0FC3C100C681}" type="slidenum">
              <a:rPr lang="en-US"/>
              <a:pPr>
                <a:defRPr/>
              </a:pPr>
              <a:t>22</a:t>
            </a:fld>
            <a:endParaRPr lang="en-US"/>
          </a:p>
        </p:txBody>
      </p:sp>
      <p:sp>
        <p:nvSpPr>
          <p:cNvPr id="646146"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46147"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141247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26AE378-553F-0B40-9710-9BBB27DDA124}" type="slidenum">
              <a:rPr lang="en-US"/>
              <a:pPr>
                <a:defRPr/>
              </a:pPr>
              <a:t>4</a:t>
            </a:fld>
            <a:endParaRPr lang="en-US"/>
          </a:p>
        </p:txBody>
      </p:sp>
      <p:sp>
        <p:nvSpPr>
          <p:cNvPr id="611330"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11331"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1050024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73579F1-2E5F-D94A-A829-069C11F0C646}" type="slidenum">
              <a:rPr lang="en-US"/>
              <a:pPr>
                <a:defRPr/>
              </a:pPr>
              <a:t>23</a:t>
            </a:fld>
            <a:endParaRPr lang="en-US"/>
          </a:p>
        </p:txBody>
      </p:sp>
      <p:sp>
        <p:nvSpPr>
          <p:cNvPr id="652290"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52291"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2439859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71D7D06-1F54-144D-8B71-979485C1FC45}" type="slidenum">
              <a:rPr lang="en-US"/>
              <a:pPr>
                <a:defRPr/>
              </a:pPr>
              <a:t>5</a:t>
            </a:fld>
            <a:endParaRPr lang="en-US"/>
          </a:p>
        </p:txBody>
      </p:sp>
      <p:sp>
        <p:nvSpPr>
          <p:cNvPr id="613378"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13379"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326977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B8B6F17E-43EB-6A41-9EA0-75A7EC597EAD}" type="slidenum">
              <a:rPr lang="en-US"/>
              <a:pPr>
                <a:defRPr/>
              </a:pPr>
              <a:t>6</a:t>
            </a:fld>
            <a:endParaRPr lang="en-US"/>
          </a:p>
        </p:txBody>
      </p:sp>
      <p:sp>
        <p:nvSpPr>
          <p:cNvPr id="671746"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71747"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98084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8EF10180-9B6F-AC4C-A70D-39E2E6C2D4FE}" type="slidenum">
              <a:rPr lang="en-US"/>
              <a:pPr>
                <a:defRPr/>
              </a:pPr>
              <a:t>7</a:t>
            </a:fld>
            <a:endParaRPr lang="en-US"/>
          </a:p>
        </p:txBody>
      </p:sp>
      <p:sp>
        <p:nvSpPr>
          <p:cNvPr id="673794"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73795"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4131619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E2C39709-B4F9-BB49-805D-76BC43BE7CBF}" type="slidenum">
              <a:rPr lang="en-US"/>
              <a:pPr>
                <a:defRPr/>
              </a:pPr>
              <a:t>8</a:t>
            </a:fld>
            <a:endParaRPr lang="en-US"/>
          </a:p>
        </p:txBody>
      </p:sp>
      <p:sp>
        <p:nvSpPr>
          <p:cNvPr id="7096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096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96220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F4D07EBC-CF5D-4445-A7D0-1403C1D04D09}" type="slidenum">
              <a:rPr lang="en-US"/>
              <a:pPr>
                <a:defRPr/>
              </a:pPr>
              <a:t>9</a:t>
            </a:fld>
            <a:endParaRPr lang="en-US"/>
          </a:p>
        </p:txBody>
      </p:sp>
      <p:sp>
        <p:nvSpPr>
          <p:cNvPr id="676866"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76867"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1459026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7434EE3A-61F2-AD40-B9EC-45F771DF76A8}" type="slidenum">
              <a:rPr lang="en-US"/>
              <a:pPr>
                <a:defRPr/>
              </a:pPr>
              <a:t>10</a:t>
            </a:fld>
            <a:endParaRPr lang="en-US"/>
          </a:p>
        </p:txBody>
      </p:sp>
      <p:sp>
        <p:nvSpPr>
          <p:cNvPr id="678914"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78915"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99534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pPr>
              <a:defRPr/>
            </a:pPr>
            <a:fld id="{442038DE-885B-B349-B57E-A4578815B00F}" type="slidenum">
              <a:rPr lang="en-US"/>
              <a:pPr>
                <a:defRPr/>
              </a:pPr>
              <a:t>11</a:t>
            </a:fld>
            <a:endParaRPr lang="en-US"/>
          </a:p>
        </p:txBody>
      </p:sp>
      <p:sp>
        <p:nvSpPr>
          <p:cNvPr id="625666" name="Rectangle 2"/>
          <p:cNvSpPr>
            <a:spLocks noGrp="1" noRot="1" noChangeAspect="1" noChangeArrowheads="1" noTextEdit="1"/>
          </p:cNvSpPr>
          <p:nvPr>
            <p:ph type="sldImg"/>
          </p:nvPr>
        </p:nvSpPr>
        <p:spPr>
          <a:xfrm>
            <a:off x="1265238" y="725488"/>
            <a:ext cx="4783137" cy="3587750"/>
          </a:xfrm>
          <a:ln cap="flat"/>
          <a:extLst>
            <a:ext uri="{FAA26D3D-D897-4be2-8F04-BA451C77F1D7}">
              <ma14:placeholderFlag xmlns="" xmlns:ma14="http://schemas.microsoft.com/office/mac/drawingml/2011/main" val="1"/>
            </a:ext>
          </a:extLst>
        </p:spPr>
      </p:sp>
      <p:sp>
        <p:nvSpPr>
          <p:cNvPr id="625667" name="Rectangle 3"/>
          <p:cNvSpPr>
            <a:spLocks noGrp="1" noChangeArrowheads="1"/>
          </p:cNvSpPr>
          <p:nvPr>
            <p:ph type="body" idx="1"/>
          </p:nvPr>
        </p:nvSpPr>
        <p:spPr>
          <a:xfrm>
            <a:off x="976119" y="4558635"/>
            <a:ext cx="5362964" cy="4321508"/>
          </a:xfrm>
          <a:ln/>
        </p:spPr>
        <p:txBody>
          <a:bodyPr lIns="98020" tIns="49901" rIns="98020" bIns="49901"/>
          <a:lstStyle/>
          <a:p>
            <a:pPr defTabSz="967457">
              <a:defRPr/>
            </a:pPr>
            <a:endParaRPr lang="en-US" smtClean="0">
              <a:cs typeface="+mn-cs"/>
            </a:endParaRPr>
          </a:p>
        </p:txBody>
      </p:sp>
    </p:spTree>
    <p:extLst>
      <p:ext uri="{BB962C8B-B14F-4D97-AF65-F5344CB8AC3E}">
        <p14:creationId xmlns:p14="http://schemas.microsoft.com/office/powerpoint/2010/main" val="39056452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7" name="Rectangle 6"/>
          <p:cNvSpPr/>
          <p:nvPr/>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5" name="Rectangle 1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3" name="Rectangle 73"/>
          <p:cNvSpPr>
            <a:spLocks noChangeArrowheads="1"/>
          </p:cNvSpPr>
          <p:nvPr/>
        </p:nvSpPr>
        <p:spPr bwMode="white">
          <a:xfrm>
            <a:off x="4413249" y="6411779"/>
            <a:ext cx="206115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for Engineers: Part I</a:t>
            </a:r>
          </a:p>
          <a:p>
            <a:pPr marL="0" indent="0" algn="l" eaLnBrk="0" hangingPunct="0">
              <a:lnSpc>
                <a:spcPct val="100000"/>
              </a:lnSpc>
              <a:spcBef>
                <a:spcPct val="0"/>
              </a:spcBef>
            </a:pPr>
            <a:r>
              <a:rPr lang="en-US" sz="600" b="0" spc="0" baseline="0" dirty="0" smtClean="0">
                <a:solidFill>
                  <a:srgbClr val="FFFFFF"/>
                </a:solidFill>
                <a:latin typeface="Arial" panose="020B0604020202020204" pitchFamily="34" charset="0"/>
                <a:cs typeface="Arial" panose="020B0604020202020204" pitchFamily="34" charset="0"/>
              </a:rPr>
              <a:t>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4" name="Rectangle 3"/>
          <p:cNvSpPr/>
          <p:nvPr/>
        </p:nvSpPr>
        <p:spPr>
          <a:xfrm>
            <a:off x="6059156" y="6450534"/>
            <a:ext cx="2496196" cy="307777"/>
          </a:xfrm>
          <a:prstGeom prst="rect">
            <a:avLst/>
          </a:prstGeom>
        </p:spPr>
        <p:txBody>
          <a:bodyPr wrap="none">
            <a:spAutoFit/>
          </a:bodyPr>
          <a:lstStyle/>
          <a:p>
            <a:r>
              <a:rPr lang="en-US" sz="700" kern="1200" dirty="0" smtClean="0">
                <a:solidFill>
                  <a:schemeClr val="bg1"/>
                </a:solidFill>
                <a:effectLst/>
                <a:latin typeface="Arial" panose="020B0604020202020204" pitchFamily="34" charset="0"/>
                <a:ea typeface="+mn-ea"/>
                <a:cs typeface="Arial" panose="020B0604020202020204" pitchFamily="34" charset="0"/>
              </a:rPr>
              <a:t>[Distribution Statement A] Approved for public release and</a:t>
            </a:r>
          </a:p>
          <a:p>
            <a:r>
              <a:rPr lang="en-US" sz="700" kern="1200" dirty="0" smtClean="0">
                <a:solidFill>
                  <a:schemeClr val="bg1"/>
                </a:solidFill>
                <a:effectLst/>
                <a:latin typeface="Arial" panose="020B0604020202020204" pitchFamily="34" charset="0"/>
                <a:ea typeface="+mn-ea"/>
                <a:cs typeface="Arial" panose="020B0604020202020204" pitchFamily="34" charset="0"/>
              </a:rPr>
              <a:t> unlimited distribution.</a:t>
            </a:r>
            <a:endParaRPr lang="en-US" sz="700" dirty="0" smtClean="0">
              <a:solidFill>
                <a:schemeClr val="bg1"/>
              </a:solidFill>
              <a:latin typeface="Arial" panose="020B0604020202020204" pitchFamily="34" charset="0"/>
              <a:cs typeface="Arial" panose="020B0604020202020204" pitchFamily="34" charset="0"/>
            </a:endParaRPr>
          </a:p>
        </p:txBody>
      </p:sp>
      <p:pic>
        <p:nvPicPr>
          <p:cNvPr id="14"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59156" y="0"/>
            <a:ext cx="3084843" cy="6375400"/>
          </a:xfrm>
          <a:prstGeom prst="rect">
            <a:avLst/>
          </a:prstGeom>
        </p:spPr>
      </p:pic>
      <p:sp>
        <p:nvSpPr>
          <p:cNvPr id="16" name="Rectangle 15"/>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7" name="TextBox 16"/>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schemeClr val="bg1"/>
                </a:solidFill>
                <a:latin typeface="Arial" panose="020B0604020202020204" pitchFamily="34" charset="0"/>
                <a:cs typeface="Arial" panose="020B0604020202020204" pitchFamily="34" charset="0"/>
              </a:rPr>
              <a:t>Software Engineering Institute</a:t>
            </a:r>
          </a:p>
          <a:p>
            <a:r>
              <a:rPr lang="en-US" sz="1400" dirty="0" smtClean="0">
                <a:solidFill>
                  <a:schemeClr val="bg1"/>
                </a:solidFill>
                <a:latin typeface="Arial" panose="020B0604020202020204" pitchFamily="34" charset="0"/>
                <a:cs typeface="Arial" panose="020B0604020202020204" pitchFamily="34" charset="0"/>
              </a:rPr>
              <a:t>Carnegie Mellon University</a:t>
            </a:r>
          </a:p>
          <a:p>
            <a:r>
              <a:rPr lang="en-US" sz="1400" dirty="0" smtClean="0">
                <a:solidFill>
                  <a:schemeClr val="bg1"/>
                </a:solidFill>
                <a:latin typeface="Arial" panose="020B0604020202020204" pitchFamily="34" charset="0"/>
                <a:cs typeface="Arial" panose="020B0604020202020204" pitchFamily="34" charset="0"/>
              </a:rPr>
              <a:t>Pittsburgh, PA  15213</a:t>
            </a:r>
          </a:p>
        </p:txBody>
      </p:sp>
      <p:sp>
        <p:nvSpPr>
          <p:cNvPr id="18" name="Rectangle 17"/>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20" name="Rectangle 73"/>
          <p:cNvSpPr>
            <a:spLocks noChangeArrowheads="1"/>
          </p:cNvSpPr>
          <p:nvPr userDrawn="1"/>
        </p:nvSpPr>
        <p:spPr bwMode="white">
          <a:xfrm>
            <a:off x="4413250" y="6411779"/>
            <a:ext cx="2065908"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21" name="TextBox 20"/>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933118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2_Title Slide">
    <p:spTree>
      <p:nvGrpSpPr>
        <p:cNvPr id="1" name=""/>
        <p:cNvGrpSpPr/>
        <p:nvPr/>
      </p:nvGrpSpPr>
      <p:grpSpPr>
        <a:xfrm>
          <a:off x="0" y="0"/>
          <a:ext cx="0" cy="0"/>
          <a:chOff x="0" y="0"/>
          <a:chExt cx="0" cy="0"/>
        </a:xfrm>
      </p:grpSpPr>
      <p:sp>
        <p:nvSpPr>
          <p:cNvPr id="2" name="Rectangle 2"/>
          <p:cNvSpPr>
            <a:spLocks noChangeArrowheads="1"/>
          </p:cNvSpPr>
          <p:nvPr/>
        </p:nvSpPr>
        <p:spPr bwMode="auto">
          <a:xfrm>
            <a:off x="1058863" y="4967288"/>
            <a:ext cx="7313612" cy="485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1600" b="1">
                <a:cs typeface="+mn-cs"/>
              </a:rPr>
              <a:t>This material is approved for public release. Distribution is limited by the Software Engineering Institute to attendees.</a:t>
            </a:r>
          </a:p>
          <a:p>
            <a:pPr defTabSz="811213" eaLnBrk="0" hangingPunct="0">
              <a:buFontTx/>
              <a:buNone/>
              <a:defRPr/>
            </a:pPr>
            <a:endParaRPr lang="en-US" sz="1600" b="1">
              <a:cs typeface="+mn-cs"/>
            </a:endParaRPr>
          </a:p>
          <a:p>
            <a:pPr defTabSz="811213" eaLnBrk="0" hangingPunct="0">
              <a:buFontTx/>
              <a:buNone/>
              <a:defRPr/>
            </a:pPr>
            <a:r>
              <a:rPr lang="en-US" sz="1600" b="1">
                <a:cs typeface="+mn-cs"/>
              </a:rPr>
              <a:t>Sponsored by the U.S. Department of Defense</a:t>
            </a:r>
          </a:p>
          <a:p>
            <a:pPr defTabSz="811213" eaLnBrk="0" hangingPunct="0">
              <a:buFontTx/>
              <a:buNone/>
              <a:defRPr/>
            </a:pPr>
            <a:r>
              <a:rPr lang="en-US" sz="1600" b="1">
                <a:cs typeface="+mn-cs"/>
              </a:rPr>
              <a:t>© 2006 by Carnegie Mellon University</a:t>
            </a:r>
          </a:p>
        </p:txBody>
      </p:sp>
      <p:sp>
        <p:nvSpPr>
          <p:cNvPr id="3" name="Rectangle 3"/>
          <p:cNvSpPr>
            <a:spLocks noChangeArrowheads="1"/>
          </p:cNvSpPr>
          <p:nvPr/>
        </p:nvSpPr>
        <p:spPr bwMode="auto">
          <a:xfrm>
            <a:off x="4763" y="4763"/>
            <a:ext cx="9129712" cy="6843712"/>
          </a:xfrm>
          <a:prstGeom prst="rect">
            <a:avLst/>
          </a:prstGeom>
          <a:noFill/>
          <a:ln w="127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 name="Line 4"/>
          <p:cNvSpPr>
            <a:spLocks noChangeShapeType="1"/>
          </p:cNvSpPr>
          <p:nvPr/>
        </p:nvSpPr>
        <p:spPr bwMode="auto">
          <a:xfrm>
            <a:off x="1017588" y="730250"/>
            <a:ext cx="74136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5" name="Rectangle 5"/>
          <p:cNvSpPr>
            <a:spLocks noChangeArrowheads="1"/>
          </p:cNvSpPr>
          <p:nvPr/>
        </p:nvSpPr>
        <p:spPr bwMode="auto">
          <a:xfrm>
            <a:off x="4124325" y="6567488"/>
            <a:ext cx="98425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686" tIns="46342" rIns="92686" bIns="46342">
            <a:spAutoFit/>
          </a:bodyPr>
          <a:lstStyle/>
          <a:p>
            <a:pPr algn="ctr" defTabSz="811213" eaLnBrk="0" hangingPunct="0">
              <a:buFontTx/>
              <a:buNone/>
              <a:defRPr/>
            </a:pPr>
            <a:r>
              <a:rPr lang="en-US" sz="1000" b="1">
                <a:cs typeface="+mn-cs"/>
              </a:rPr>
              <a:t>October 2006</a:t>
            </a:r>
            <a:endParaRPr lang="en-US" sz="1000" b="1">
              <a:solidFill>
                <a:srgbClr val="CADEE8"/>
              </a:solidFill>
              <a:cs typeface="+mn-cs"/>
            </a:endParaRPr>
          </a:p>
        </p:txBody>
      </p:sp>
      <p:sp>
        <p:nvSpPr>
          <p:cNvPr id="6" name="Text Box 7"/>
          <p:cNvSpPr txBox="1">
            <a:spLocks noChangeArrowheads="1"/>
          </p:cNvSpPr>
          <p:nvPr/>
        </p:nvSpPr>
        <p:spPr bwMode="auto">
          <a:xfrm>
            <a:off x="942975" y="731838"/>
            <a:ext cx="2117725" cy="284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2667" tIns="51332" rIns="102667" bIns="51332">
            <a:spAutoFit/>
          </a:bodyPr>
          <a:lstStyle>
            <a:lvl1pPr defTabSz="1027113" eaLnBrk="0" hangingPunct="0">
              <a:defRPr sz="2400">
                <a:solidFill>
                  <a:schemeClr val="tx1"/>
                </a:solidFill>
                <a:latin typeface="Times New Roman" charset="0"/>
                <a:ea typeface="ＭＳ Ｐゴシック" charset="0"/>
              </a:defRPr>
            </a:lvl1pPr>
            <a:lvl2pPr marL="512763" defTabSz="1027113" eaLnBrk="0" hangingPunct="0">
              <a:defRPr sz="2400">
                <a:solidFill>
                  <a:schemeClr val="tx1"/>
                </a:solidFill>
                <a:latin typeface="Times New Roman" charset="0"/>
                <a:ea typeface="ＭＳ Ｐゴシック" charset="0"/>
              </a:defRPr>
            </a:lvl2pPr>
            <a:lvl3pPr marL="1027113" defTabSz="1027113" eaLnBrk="0" hangingPunct="0">
              <a:defRPr sz="2400">
                <a:solidFill>
                  <a:schemeClr val="tx1"/>
                </a:solidFill>
                <a:latin typeface="Times New Roman" charset="0"/>
                <a:ea typeface="ＭＳ Ｐゴシック" charset="0"/>
              </a:defRPr>
            </a:lvl3pPr>
            <a:lvl4pPr marL="1538288" defTabSz="1027113" eaLnBrk="0" hangingPunct="0">
              <a:defRPr sz="2400">
                <a:solidFill>
                  <a:schemeClr val="tx1"/>
                </a:solidFill>
                <a:latin typeface="Times New Roman" charset="0"/>
                <a:ea typeface="ＭＳ Ｐゴシック" charset="0"/>
              </a:defRPr>
            </a:lvl4pPr>
            <a:lvl5pPr marL="2054225" defTabSz="1027113" eaLnBrk="0" hangingPunct="0">
              <a:defRPr sz="2400">
                <a:solidFill>
                  <a:schemeClr val="tx1"/>
                </a:solidFill>
                <a:latin typeface="Times New Roman" charset="0"/>
                <a:ea typeface="ＭＳ Ｐゴシック" charset="0"/>
              </a:defRPr>
            </a:lvl5pPr>
            <a:lvl6pPr marL="2511425" defTabSz="1027113" eaLnBrk="0" fontAlgn="base" hangingPunct="0">
              <a:spcBef>
                <a:spcPct val="0"/>
              </a:spcBef>
              <a:spcAft>
                <a:spcPct val="0"/>
              </a:spcAft>
              <a:defRPr sz="2400">
                <a:solidFill>
                  <a:schemeClr val="tx1"/>
                </a:solidFill>
                <a:latin typeface="Times New Roman" charset="0"/>
                <a:ea typeface="ＭＳ Ｐゴシック" charset="0"/>
              </a:defRPr>
            </a:lvl6pPr>
            <a:lvl7pPr marL="2968625" defTabSz="1027113" eaLnBrk="0" fontAlgn="base" hangingPunct="0">
              <a:spcBef>
                <a:spcPct val="0"/>
              </a:spcBef>
              <a:spcAft>
                <a:spcPct val="0"/>
              </a:spcAft>
              <a:defRPr sz="2400">
                <a:solidFill>
                  <a:schemeClr val="tx1"/>
                </a:solidFill>
                <a:latin typeface="Times New Roman" charset="0"/>
                <a:ea typeface="ＭＳ Ｐゴシック" charset="0"/>
              </a:defRPr>
            </a:lvl7pPr>
            <a:lvl8pPr marL="3425825" defTabSz="1027113" eaLnBrk="0" fontAlgn="base" hangingPunct="0">
              <a:spcBef>
                <a:spcPct val="0"/>
              </a:spcBef>
              <a:spcAft>
                <a:spcPct val="0"/>
              </a:spcAft>
              <a:defRPr sz="2400">
                <a:solidFill>
                  <a:schemeClr val="tx1"/>
                </a:solidFill>
                <a:latin typeface="Times New Roman" charset="0"/>
                <a:ea typeface="ＭＳ Ｐゴシック" charset="0"/>
              </a:defRPr>
            </a:lvl8pPr>
            <a:lvl9pPr marL="3883025" defTabSz="1027113"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buFontTx/>
              <a:buNone/>
              <a:defRPr/>
            </a:pPr>
            <a:r>
              <a:rPr lang="en-US" sz="1200" b="1" smtClean="0">
                <a:latin typeface="Arial" charset="0"/>
                <a:cs typeface="+mn-cs"/>
              </a:rPr>
              <a:t>Pittsburgh, PA 15213-3890</a:t>
            </a:r>
            <a:endParaRPr lang="en-US" sz="1200" b="1" smtClean="0">
              <a:solidFill>
                <a:srgbClr val="2B5265"/>
              </a:solidFill>
              <a:latin typeface="Arial" charset="0"/>
              <a:cs typeface="+mn-cs"/>
            </a:endParaRPr>
          </a:p>
        </p:txBody>
      </p:sp>
      <p:pic>
        <p:nvPicPr>
          <p:cNvPr id="7" name="Picture 8" descr="Logo-Rebuilt-Color-crop-reduce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63" y="146050"/>
            <a:ext cx="3979862" cy="544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9"/>
          <p:cNvSpPr>
            <a:spLocks noChangeArrowheads="1"/>
          </p:cNvSpPr>
          <p:nvPr/>
        </p:nvSpPr>
        <p:spPr bwMode="auto">
          <a:xfrm>
            <a:off x="6215063" y="6564313"/>
            <a:ext cx="2928937"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686" tIns="46342" rIns="92686" bIns="46342">
            <a:spAutoFit/>
          </a:bodyPr>
          <a:lstStyle/>
          <a:p>
            <a:pPr algn="r" defTabSz="811213" eaLnBrk="0" hangingPunct="0">
              <a:buFontTx/>
              <a:buNone/>
              <a:defRPr/>
            </a:pPr>
            <a:r>
              <a:rPr lang="en-US" sz="1000" b="1">
                <a:cs typeface="+mn-cs"/>
              </a:rPr>
              <a:t>PSP I - Introduction to PSP and TSP - </a:t>
            </a:r>
            <a:fld id="{252A88D8-DCD8-FE4E-86A9-E8BB55F35600}" type="slidenum">
              <a:rPr lang="en-US" sz="1000" b="1">
                <a:cs typeface="+mn-cs"/>
              </a:rPr>
              <a:pPr algn="r" defTabSz="811213" eaLnBrk="0" hangingPunct="0">
                <a:buFontTx/>
                <a:buNone/>
                <a:defRPr/>
              </a:pPr>
              <a:t>‹#›</a:t>
            </a:fld>
            <a:endParaRPr lang="en-US" sz="1000" b="1">
              <a:cs typeface="+mn-cs"/>
            </a:endParaRPr>
          </a:p>
        </p:txBody>
      </p:sp>
    </p:spTree>
    <p:extLst>
      <p:ext uri="{BB962C8B-B14F-4D97-AF65-F5344CB8AC3E}">
        <p14:creationId xmlns:p14="http://schemas.microsoft.com/office/powerpoint/2010/main" val="11274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7622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919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6475" y="890588"/>
            <a:ext cx="7421563" cy="5619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17588" y="1709738"/>
            <a:ext cx="3630612"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709738"/>
            <a:ext cx="3630613" cy="45926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8824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1990759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411673732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2749968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6422890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2463133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7692443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9212030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9959056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2726636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683115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7516916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9827361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1104914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6964510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766788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22545363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83450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143332854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8939754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30451487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17621696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669656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4117046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1839477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2160030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487128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509499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345489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77348093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46590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26801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464506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2373147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1" name="Rectangle 73"/>
          <p:cNvSpPr>
            <a:spLocks noChangeArrowheads="1"/>
          </p:cNvSpPr>
          <p:nvPr/>
        </p:nvSpPr>
        <p:spPr bwMode="white">
          <a:xfrm>
            <a:off x="4184650" y="6409348"/>
            <a:ext cx="2019300" cy="200055"/>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Title of the Presentation Goes Here</a:t>
            </a:r>
            <a:endParaRPr lang="en-US" sz="700" b="1" dirty="0">
              <a:solidFill>
                <a:srgbClr val="FFFFFF"/>
              </a:solidFill>
              <a:latin typeface="Arial" panose="020B0604020202020204" pitchFamily="34" charset="0"/>
              <a:cs typeface="Arial" panose="020B0604020202020204" pitchFamily="34" charset="0"/>
            </a:endParaRP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2016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4" name="TextBox 13"/>
          <p:cNvSpPr txBox="1"/>
          <p:nvPr/>
        </p:nvSpPr>
        <p:spPr>
          <a:xfrm>
            <a:off x="5724939" y="6411779"/>
            <a:ext cx="3419061" cy="323165"/>
          </a:xfrm>
          <a:prstGeom prst="rect">
            <a:avLst/>
          </a:prstGeom>
          <a:noFill/>
        </p:spPr>
        <p:txBody>
          <a:bodyPr wrap="square" lIns="0" tIns="0" rIns="0" bIns="0" rtlCol="0">
            <a:spAutoFit/>
          </a:bodyPr>
          <a:lstStyle/>
          <a:p>
            <a:r>
              <a:rPr lang="en-US" sz="700" dirty="0" smtClean="0">
                <a:solidFill>
                  <a:srgbClr val="FFFFFF"/>
                </a:solidFill>
                <a:latin typeface="Arial"/>
                <a:cs typeface="Arial"/>
              </a:rPr>
              <a:t>[DISTRIBUTION STATEMENT A] This material has been approved</a:t>
            </a:r>
            <a:r>
              <a:rPr lang="en-US" sz="700" baseline="0" dirty="0" smtClean="0">
                <a:solidFill>
                  <a:srgbClr val="FFFFFF"/>
                </a:solidFill>
                <a:latin typeface="Arial"/>
                <a:cs typeface="Arial"/>
              </a:rPr>
              <a:t> </a:t>
            </a:r>
            <a:r>
              <a:rPr lang="en-US" sz="700" dirty="0" smtClean="0">
                <a:solidFill>
                  <a:srgbClr val="FFFFFF"/>
                </a:solidFill>
                <a:latin typeface="Arial"/>
                <a:cs typeface="Arial"/>
              </a:rPr>
              <a:t>for public release and </a:t>
            </a:r>
          </a:p>
          <a:p>
            <a:r>
              <a:rPr lang="en-US" sz="700" dirty="0" smtClean="0">
                <a:solidFill>
                  <a:srgbClr val="FFFFFF"/>
                </a:solidFill>
                <a:latin typeface="Arial"/>
                <a:cs typeface="Arial"/>
              </a:rPr>
              <a:t>unlimited distribution.</a:t>
            </a:r>
          </a:p>
        </p:txBody>
      </p:sp>
      <p:sp>
        <p:nvSpPr>
          <p:cNvPr id="9" name="Rectangle 8"/>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charset="0"/>
              <a:ea typeface="ＭＳ Ｐゴシック" pitchFamily="1" charset="-128"/>
            </a:endParaRP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6874" y="6479513"/>
            <a:ext cx="3834528" cy="259156"/>
          </a:xfrm>
          <a:prstGeom prst="rect">
            <a:avLst/>
          </a:prstGeom>
        </p:spPr>
      </p:pic>
      <p:sp>
        <p:nvSpPr>
          <p:cNvPr id="17" name="Rectangle 1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73"/>
          <p:cNvSpPr>
            <a:spLocks noChangeArrowheads="1"/>
          </p:cNvSpPr>
          <p:nvPr userDrawn="1"/>
        </p:nvSpPr>
        <p:spPr bwMode="white">
          <a:xfrm>
            <a:off x="4413249" y="6411779"/>
            <a:ext cx="2072699" cy="307777"/>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700" b="1" dirty="0" smtClean="0">
                <a:solidFill>
                  <a:srgbClr val="FFFFFF"/>
                </a:solidFill>
                <a:latin typeface="Arial" panose="020B0604020202020204" pitchFamily="34" charset="0"/>
                <a:cs typeface="Arial" panose="020B0604020202020204" pitchFamily="34" charset="0"/>
              </a:rPr>
              <a:t>Personal Software Process for Engineers: </a:t>
            </a:r>
            <a:br>
              <a:rPr lang="en-US" sz="700" b="1" dirty="0" smtClean="0">
                <a:solidFill>
                  <a:srgbClr val="FFFFFF"/>
                </a:solidFill>
                <a:latin typeface="Arial" panose="020B0604020202020204" pitchFamily="34" charset="0"/>
                <a:cs typeface="Arial" panose="020B0604020202020204" pitchFamily="34" charset="0"/>
              </a:rPr>
            </a:br>
            <a:r>
              <a:rPr lang="en-US" sz="700" b="1" dirty="0" smtClean="0">
                <a:solidFill>
                  <a:srgbClr val="FFFFFF"/>
                </a:solidFill>
                <a:latin typeface="Arial" panose="020B0604020202020204" pitchFamily="34" charset="0"/>
                <a:cs typeface="Arial" panose="020B0604020202020204" pitchFamily="34" charset="0"/>
              </a:rPr>
              <a:t>Part II</a:t>
            </a:r>
          </a:p>
          <a:p>
            <a:pPr marL="0" indent="0" algn="l" eaLnBrk="0" hangingPunct="0">
              <a:lnSpc>
                <a:spcPct val="100000"/>
              </a:lnSpc>
              <a:spcBef>
                <a:spcPct val="0"/>
              </a:spcBef>
            </a:pPr>
            <a:r>
              <a:rPr lang="en-US" sz="600" b="0" spc="0" dirty="0" smtClean="0">
                <a:solidFill>
                  <a:srgbClr val="FFFFFF"/>
                </a:solidFill>
                <a:latin typeface="Arial" panose="020B0604020202020204" pitchFamily="34" charset="0"/>
                <a:cs typeface="Arial" panose="020B0604020202020204" pitchFamily="34" charset="0"/>
              </a:rPr>
              <a:t>©</a:t>
            </a:r>
            <a:r>
              <a:rPr lang="en-US" sz="600" b="0" spc="0" baseline="0" dirty="0" smtClean="0">
                <a:solidFill>
                  <a:srgbClr val="FFFFFF"/>
                </a:solidFill>
                <a:latin typeface="Arial" panose="020B0604020202020204" pitchFamily="34" charset="0"/>
                <a:cs typeface="Arial" panose="020B0604020202020204" pitchFamily="34" charset="0"/>
              </a:rPr>
              <a:t> 2017 Carnegie Mellon University</a:t>
            </a:r>
            <a:endParaRPr lang="en-US" sz="600" b="0" spc="0" dirty="0">
              <a:solidFill>
                <a:srgbClr val="FFFFFF"/>
              </a:solidFill>
              <a:latin typeface="Arial" panose="020B0604020202020204" pitchFamily="34" charset="0"/>
              <a:cs typeface="Arial" panose="020B0604020202020204" pitchFamily="34" charset="0"/>
            </a:endParaRPr>
          </a:p>
        </p:txBody>
      </p:sp>
      <p:sp>
        <p:nvSpPr>
          <p:cNvPr id="19" name="TextBox 18"/>
          <p:cNvSpPr txBox="1"/>
          <p:nvPr userDrawn="1"/>
        </p:nvSpPr>
        <p:spPr>
          <a:xfrm>
            <a:off x="6502400" y="6411779"/>
            <a:ext cx="1873250" cy="276999"/>
          </a:xfrm>
          <a:prstGeom prst="rect">
            <a:avLst/>
          </a:prstGeom>
          <a:noFill/>
        </p:spPr>
        <p:txBody>
          <a:bodyPr wrap="square" lIns="0" tIns="0" rIns="0" bIns="0" rtlCol="0">
            <a:spAutoFit/>
          </a:bodyPr>
          <a:lstStyle/>
          <a:p>
            <a:r>
              <a:rPr lang="en-US" sz="600" dirty="0" smtClean="0">
                <a:solidFill>
                  <a:srgbClr val="FFFFFF"/>
                </a:solidFill>
                <a:latin typeface="Arial"/>
                <a:cs typeface="Arial"/>
              </a:rPr>
              <a:t>[DISTRIBUTION STATEMENT A] This material has been approved for public release and unlimited distribution.</a:t>
            </a:r>
          </a:p>
        </p:txBody>
      </p:sp>
    </p:spTree>
    <p:extLst>
      <p:ext uri="{BB962C8B-B14F-4D97-AF65-F5344CB8AC3E}">
        <p14:creationId xmlns:p14="http://schemas.microsoft.com/office/powerpoint/2010/main" val="1912259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25811625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Introduction to PSP and TSP</a:t>
            </a:r>
            <a:endParaRPr lang="en-US" dirty="0"/>
          </a:p>
        </p:txBody>
      </p:sp>
    </p:spTree>
    <p:extLst>
      <p:ext uri="{BB962C8B-B14F-4D97-AF65-F5344CB8AC3E}">
        <p14:creationId xmlns:p14="http://schemas.microsoft.com/office/powerpoint/2010/main" val="36666774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3" name="Rectangle 73"/>
          <p:cNvSpPr>
            <a:spLocks noChangeArrowheads="1"/>
          </p:cNvSpPr>
          <p:nvPr/>
        </p:nvSpPr>
        <p:spPr bwMode="white">
          <a:xfrm>
            <a:off x="4413250" y="6411779"/>
            <a:ext cx="20193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latin typeface="Arial" panose="020B0604020202020204" pitchFamily="34" charset="0"/>
                <a:cs typeface="Arial" panose="020B0604020202020204" pitchFamily="34" charset="0"/>
              </a:rPr>
              <a:t>Personal Software Process for Engineers: Part I</a:t>
            </a:r>
          </a:p>
          <a:p>
            <a:pPr eaLnBrk="0" hangingPunct="0">
              <a:spcBef>
                <a:spcPct val="0"/>
              </a:spcBef>
            </a:pPr>
            <a:r>
              <a:rPr lang="en-US" sz="600" dirty="0" smtClean="0">
                <a:solidFill>
                  <a:schemeClr val="tx1"/>
                </a:solidFill>
                <a:latin typeface="Arial" panose="020B0604020202020204" pitchFamily="34" charset="0"/>
                <a:cs typeface="Arial" panose="020B0604020202020204" pitchFamily="34" charset="0"/>
              </a:rPr>
              <a:t>December, 2016</a:t>
            </a:r>
          </a:p>
          <a:p>
            <a:pPr marL="0" indent="0" algn="l" eaLnBrk="0" hangingPunct="0">
              <a:lnSpc>
                <a:spcPct val="100000"/>
              </a:lnSpc>
              <a:spcBef>
                <a:spcPct val="0"/>
              </a:spcBef>
            </a:pPr>
            <a:r>
              <a:rPr lang="en-US" sz="600" b="0" spc="0" baseline="0" smtClean="0">
                <a:solidFill>
                  <a:schemeClr val="tx1"/>
                </a:solidFill>
                <a:latin typeface="Arial" panose="020B0604020202020204" pitchFamily="34" charset="0"/>
                <a:cs typeface="Arial" panose="020B0604020202020204" pitchFamily="34" charset="0"/>
              </a:rPr>
              <a:t>2016 </a:t>
            </a:r>
            <a:r>
              <a:rPr lang="en-US" sz="600" b="0" spc="0" baseline="0" dirty="0" smtClean="0">
                <a:solidFill>
                  <a:schemeClr val="tx1"/>
                </a:solidFill>
                <a:latin typeface="Arial" panose="020B0604020202020204" pitchFamily="34" charset="0"/>
                <a:cs typeface="Arial" panose="020B0604020202020204" pitchFamily="34" charset="0"/>
              </a:rPr>
              <a:t>Carnegie Mellon University</a:t>
            </a:r>
            <a:endParaRPr lang="en-US" sz="600" b="0" spc="0" dirty="0">
              <a:solidFill>
                <a:schemeClr val="tx1"/>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3" cstate="screen">
            <a:extLst>
              <a:ext uri="{28A0092B-C50C-407E-A947-70E740481C1C}">
                <a14:useLocalDpi xmlns:a14="http://schemas.microsoft.com/office/drawing/2010/main"/>
              </a:ext>
            </a:extLst>
          </a:blip>
          <a:stretch>
            <a:fillRect/>
          </a:stretch>
        </p:blipFill>
        <p:spPr>
          <a:xfrm>
            <a:off x="285708" y="6470823"/>
            <a:ext cx="3816392" cy="257931"/>
          </a:xfrm>
          <a:prstGeom prst="rect">
            <a:avLst/>
          </a:prstGeom>
        </p:spPr>
      </p:pic>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schemeClr val="tx1"/>
                </a:solidFill>
              </a:rPr>
              <a:pPr/>
              <a:t>‹#›</a:t>
            </a:fld>
            <a:endParaRPr lang="en-US" sz="1400" dirty="0">
              <a:solidFill>
                <a:schemeClr val="tx1"/>
              </a:solidFill>
            </a:endParaRPr>
          </a:p>
        </p:txBody>
      </p:sp>
      <p:sp>
        <p:nvSpPr>
          <p:cNvPr id="10" name="TextBox 9"/>
          <p:cNvSpPr txBox="1"/>
          <p:nvPr/>
        </p:nvSpPr>
        <p:spPr>
          <a:xfrm>
            <a:off x="6157473" y="6513310"/>
            <a:ext cx="2325222" cy="215444"/>
          </a:xfrm>
          <a:prstGeom prst="rect">
            <a:avLst/>
          </a:prstGeom>
          <a:noFill/>
        </p:spPr>
        <p:txBody>
          <a:bodyPr wrap="square" lIns="0" tIns="0" rIns="0" bIns="0" rtlCol="0">
            <a:spAutoFit/>
          </a:bodyPr>
          <a:lstStyle/>
          <a:p>
            <a:r>
              <a:rPr lang="en-US" sz="700" kern="1200" dirty="0" smtClean="0">
                <a:solidFill>
                  <a:schemeClr val="tx1"/>
                </a:solidFill>
                <a:effectLst/>
                <a:latin typeface="Arial" panose="020B0604020202020204" pitchFamily="34" charset="0"/>
                <a:ea typeface="+mn-ea"/>
                <a:cs typeface="Arial" panose="020B0604020202020204" pitchFamily="34" charset="0"/>
              </a:rPr>
              <a:t>[Distribution Statement A] Approved for public release and unlimited distribution.</a:t>
            </a:r>
            <a:r>
              <a:rPr lang="en-US" sz="700" kern="1200" baseline="0" dirty="0" smtClean="0">
                <a:solidFill>
                  <a:schemeClr val="tx1"/>
                </a:solidFill>
                <a:effectLst/>
                <a:latin typeface="Arial" panose="020B0604020202020204" pitchFamily="34" charset="0"/>
                <a:ea typeface="+mn-ea"/>
                <a:cs typeface="Arial" panose="020B0604020202020204" pitchFamily="34" charset="0"/>
              </a:rPr>
              <a:t> </a:t>
            </a:r>
            <a:endParaRPr lang="en-US" sz="7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673285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672" r:id="rId37"/>
    <p:sldLayoutId id="2147483673" r:id="rId38"/>
    <p:sldLayoutId id="2147483677" r:id="rId39"/>
    <p:sldLayoutId id="2147483674" r:id="rId40"/>
    <p:sldLayoutId id="2147483675" r:id="rId41"/>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168" userDrawn="1">
          <p15:clr>
            <a:srgbClr val="A4A3A4"/>
          </p15:clr>
        </p15:guide>
        <p15:guide id="0" pos="240" userDrawn="1">
          <p15:clr>
            <a:srgbClr val="A4A3A4"/>
          </p15:clr>
        </p15:guide>
        <p15:guide id="0" pos="600" userDrawn="1">
          <p15:clr>
            <a:srgbClr val="A4A3A4"/>
          </p15:clr>
        </p15:guide>
        <p15:guide id="0" pos="696" userDrawn="1">
          <p15:clr>
            <a:srgbClr val="A4A3A4"/>
          </p15:clr>
        </p15:guide>
        <p15:guide id="0" pos="1056" userDrawn="1">
          <p15:clr>
            <a:srgbClr val="A4A3A4"/>
          </p15:clr>
        </p15:guide>
        <p15:guide id="0" pos="1152" userDrawn="1">
          <p15:clr>
            <a:srgbClr val="A4A3A4"/>
          </p15:clr>
        </p15:guide>
        <p15:guide id="0" pos="1488" userDrawn="1">
          <p15:clr>
            <a:srgbClr val="A4A3A4"/>
          </p15:clr>
        </p15:guide>
        <p15:guide id="0" pos="1584" userDrawn="1">
          <p15:clr>
            <a:srgbClr val="A4A3A4"/>
          </p15:clr>
        </p15:guide>
        <p15:guide id="0" pos="1944" userDrawn="1">
          <p15:clr>
            <a:srgbClr val="A4A3A4"/>
          </p15:clr>
        </p15:guide>
        <p15:guide id="0" pos="2040" userDrawn="1">
          <p15:clr>
            <a:srgbClr val="A4A3A4"/>
          </p15:clr>
        </p15:guide>
        <p15:guide id="0" pos="2376" userDrawn="1">
          <p15:clr>
            <a:srgbClr val="A4A3A4"/>
          </p15:clr>
        </p15:guide>
        <p15:guide id="0" pos="2472" userDrawn="1">
          <p15:clr>
            <a:srgbClr val="A4A3A4"/>
          </p15:clr>
        </p15:guide>
        <p15:guide id="0" pos="2832" userDrawn="1">
          <p15:clr>
            <a:srgbClr val="A4A3A4"/>
          </p15:clr>
        </p15:guide>
        <p15:guide id="0" pos="2928" userDrawn="1">
          <p15:clr>
            <a:srgbClr val="A4A3A4"/>
          </p15:clr>
        </p15:guide>
        <p15:guide id="0" pos="3264" userDrawn="1">
          <p15:clr>
            <a:srgbClr val="A4A3A4"/>
          </p15:clr>
        </p15:guide>
        <p15:guide id="0" pos="3360" userDrawn="1">
          <p15:clr>
            <a:srgbClr val="A4A3A4"/>
          </p15:clr>
        </p15:guide>
        <p15:guide id="0" pos="3720" userDrawn="1">
          <p15:clr>
            <a:srgbClr val="A4A3A4"/>
          </p15:clr>
        </p15:guide>
        <p15:guide id="0" pos="3816" userDrawn="1">
          <p15:clr>
            <a:srgbClr val="A4A3A4"/>
          </p15:clr>
        </p15:guide>
        <p15:guide id="0" pos="4176" userDrawn="1">
          <p15:clr>
            <a:srgbClr val="A4A3A4"/>
          </p15:clr>
        </p15:guide>
        <p15:guide id="0" pos="4272" userDrawn="1">
          <p15:clr>
            <a:srgbClr val="A4A3A4"/>
          </p15:clr>
        </p15:guide>
        <p15:guide id="0" pos="4608" userDrawn="1">
          <p15:clr>
            <a:srgbClr val="A4A3A4"/>
          </p15:clr>
        </p15:guide>
        <p15:guide id="0" pos="4704" userDrawn="1">
          <p15:clr>
            <a:srgbClr val="A4A3A4"/>
          </p15:clr>
        </p15:guide>
        <p15:guide id="0" pos="5040" userDrawn="1">
          <p15:clr>
            <a:srgbClr val="A4A3A4"/>
          </p15:clr>
        </p15:guide>
        <p15:guide id="0" pos="5136" userDrawn="1">
          <p15:clr>
            <a:srgbClr val="A4A3A4"/>
          </p15:clr>
        </p15:guide>
        <p15:guide id="0" pos="5496" userDrawn="1">
          <p15:clr>
            <a:srgbClr val="A4A3A4"/>
          </p15:clr>
        </p15:guide>
        <p15:guide id="0" orient="horz" pos="600" userDrawn="1">
          <p15:clr>
            <a:srgbClr val="A4A3A4"/>
          </p15:clr>
        </p15:guide>
        <p15:guide id="0" orient="horz" pos="720" userDrawn="1">
          <p15:clr>
            <a:srgbClr val="A4A3A4"/>
          </p15:clr>
        </p15:guide>
        <p15:guide id="0" orient="horz" pos="1104" userDrawn="1">
          <p15:clr>
            <a:srgbClr val="A4A3A4"/>
          </p15:clr>
        </p15:guide>
        <p15:guide id="0" orient="horz" pos="1200" userDrawn="1">
          <p15:clr>
            <a:srgbClr val="A4A3A4"/>
          </p15:clr>
        </p15:guide>
        <p15:guide id="0" orient="horz" pos="1560" userDrawn="1">
          <p15:clr>
            <a:srgbClr val="A4A3A4"/>
          </p15:clr>
        </p15:guide>
        <p15:guide id="0" orient="horz" pos="1656" userDrawn="1">
          <p15:clr>
            <a:srgbClr val="A4A3A4"/>
          </p15:clr>
        </p15:guide>
        <p15:guide id="0" orient="horz" pos="2016" userDrawn="1">
          <p15:clr>
            <a:srgbClr val="A4A3A4"/>
          </p15:clr>
        </p15:guide>
        <p15:guide id="0" orient="horz" pos="2112" userDrawn="1">
          <p15:clr>
            <a:srgbClr val="A4A3A4"/>
          </p15:clr>
        </p15:guide>
        <p15:guide id="0" orient="horz" pos="2472" userDrawn="1">
          <p15:clr>
            <a:srgbClr val="A4A3A4"/>
          </p15:clr>
        </p15:guide>
        <p15:guide id="0" orient="horz" pos="2568" userDrawn="1">
          <p15:clr>
            <a:srgbClr val="A4A3A4"/>
          </p15:clr>
        </p15:guide>
        <p15:guide id="0" orient="horz" pos="2928" userDrawn="1">
          <p15:clr>
            <a:srgbClr val="A4A3A4"/>
          </p15:clr>
        </p15:guide>
        <p15:guide id="0" orient="horz" pos="3024" userDrawn="1">
          <p15:clr>
            <a:srgbClr val="A4A3A4"/>
          </p15:clr>
        </p15:guide>
        <p15:guide id="0" orient="horz" pos="3384" userDrawn="1">
          <p15:clr>
            <a:srgbClr val="A4A3A4"/>
          </p15:clr>
        </p15:guide>
        <p15:guide id="0" orient="horz" pos="3480" userDrawn="1">
          <p15:clr>
            <a:srgbClr val="A4A3A4"/>
          </p15:clr>
        </p15:guide>
        <p15:guide id="0" orient="horz" pos="3840" userDrawn="1">
          <p15:clr>
            <a:srgbClr val="A4A3A4"/>
          </p15:clr>
        </p15:guide>
        <p15:guide id="0" pos="2880" userDrawn="1">
          <p15:clr>
            <a:srgbClr val="F26B43"/>
          </p15:clr>
        </p15:guide>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1.xml"/><Relationship Id="rId1" Type="http://schemas.openxmlformats.org/officeDocument/2006/relationships/vmlDrawing" Target="../drawings/vmlDrawing2.vml"/><Relationship Id="rId6" Type="http://schemas.openxmlformats.org/officeDocument/2006/relationships/image" Target="../media/image16.emf"/><Relationship Id="rId5" Type="http://schemas.openxmlformats.org/officeDocument/2006/relationships/image" Target="../media/image15.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vmlDrawing" Target="../drawings/vmlDrawing3.vml"/><Relationship Id="rId6" Type="http://schemas.openxmlformats.org/officeDocument/2006/relationships/image" Target="../media/image18.emf"/><Relationship Id="rId5" Type="http://schemas.openxmlformats.org/officeDocument/2006/relationships/image" Target="../media/image17.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reativecommons.org/licenses/by/4.0/"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3.xml"/><Relationship Id="rId1" Type="http://schemas.openxmlformats.org/officeDocument/2006/relationships/vmlDrawing" Target="../drawings/vmlDrawing4.vml"/><Relationship Id="rId6" Type="http://schemas.openxmlformats.org/officeDocument/2006/relationships/image" Target="../media/image20.emf"/><Relationship Id="rId5" Type="http://schemas.openxmlformats.org/officeDocument/2006/relationships/image" Target="../media/image19.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4.xml"/><Relationship Id="rId1" Type="http://schemas.openxmlformats.org/officeDocument/2006/relationships/vmlDrawing" Target="../drawings/vmlDrawing5.vml"/><Relationship Id="rId6" Type="http://schemas.openxmlformats.org/officeDocument/2006/relationships/image" Target="../media/image22.emf"/><Relationship Id="rId5" Type="http://schemas.openxmlformats.org/officeDocument/2006/relationships/image" Target="../media/image21.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5.xml"/><Relationship Id="rId1" Type="http://schemas.openxmlformats.org/officeDocument/2006/relationships/vmlDrawing" Target="../drawings/vmlDrawing6.vml"/><Relationship Id="rId6" Type="http://schemas.openxmlformats.org/officeDocument/2006/relationships/image" Target="../media/image24.emf"/><Relationship Id="rId5" Type="http://schemas.openxmlformats.org/officeDocument/2006/relationships/image" Target="../media/image23.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Tutorial: Using PSP2</a:t>
            </a:r>
          </a:p>
        </p:txBody>
      </p:sp>
      <p:sp>
        <p:nvSpPr>
          <p:cNvPr id="3" name="Subtitle 2"/>
          <p:cNvSpPr>
            <a:spLocks noGrp="1"/>
          </p:cNvSpPr>
          <p:nvPr>
            <p:ph type="subTitle" idx="1"/>
          </p:nvPr>
        </p:nvSpPr>
        <p:spPr/>
        <p:txBody>
          <a:bodyPr/>
          <a:lstStyle/>
          <a:p>
            <a:r>
              <a:rPr lang="en-US" dirty="0"/>
              <a:t>Personal Software </a:t>
            </a:r>
            <a:r>
              <a:rPr lang="en-US" dirty="0" err="1" smtClean="0"/>
              <a:t>Process</a:t>
            </a:r>
            <a:r>
              <a:rPr lang="en-US" baseline="30000" dirty="0" err="1" smtClean="0"/>
              <a:t>SM</a:t>
            </a:r>
            <a:r>
              <a:rPr lang="en-US" dirty="0" smtClean="0"/>
              <a:t> </a:t>
            </a:r>
            <a:br>
              <a:rPr lang="en-US" dirty="0" smtClean="0"/>
            </a:br>
            <a:r>
              <a:rPr lang="en-US" dirty="0" smtClean="0"/>
              <a:t>for </a:t>
            </a:r>
            <a:r>
              <a:rPr lang="en-US" dirty="0"/>
              <a:t>Engineers: Part </a:t>
            </a:r>
            <a:r>
              <a:rPr lang="en-US" dirty="0" smtClean="0"/>
              <a:t>II</a:t>
            </a:r>
            <a:endParaRPr lang="en-US" dirty="0"/>
          </a:p>
        </p:txBody>
      </p:sp>
    </p:spTree>
    <p:extLst>
      <p:ext uri="{BB962C8B-B14F-4D97-AF65-F5344CB8AC3E}">
        <p14:creationId xmlns:p14="http://schemas.microsoft.com/office/powerpoint/2010/main" val="4008897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p:txBody>
          <a:bodyPr/>
          <a:lstStyle/>
          <a:p>
            <a:pPr eaLnBrk="1" hangingPunct="1">
              <a:defRPr/>
            </a:pPr>
            <a:r>
              <a:rPr lang="en-US" smtClean="0">
                <a:cs typeface="+mj-cs"/>
              </a:rPr>
              <a:t>Estimating Defects by Phase</a:t>
            </a:r>
          </a:p>
        </p:txBody>
      </p:sp>
      <p:sp>
        <p:nvSpPr>
          <p:cNvPr id="677891" name="Rectangle 3"/>
          <p:cNvSpPr>
            <a:spLocks noGrp="1" noChangeArrowheads="1"/>
          </p:cNvSpPr>
          <p:nvPr>
            <p:ph idx="1"/>
          </p:nvPr>
        </p:nvSpPr>
        <p:spPr/>
        <p:txBody>
          <a:bodyPr/>
          <a:lstStyle/>
          <a:p>
            <a:pPr marL="0" indent="0" eaLnBrk="1" hangingPunct="1">
              <a:defRPr/>
            </a:pPr>
            <a:r>
              <a:rPr lang="en-US" smtClean="0">
                <a:cs typeface="+mn-cs"/>
              </a:rPr>
              <a:t>To estimate defects injected and removed by phase, distribute the planned total defects injected and removed based on historical data.</a:t>
            </a:r>
          </a:p>
          <a:p>
            <a:pPr lvl="1" eaLnBrk="1" hangingPunct="1">
              <a:defRPr/>
            </a:pPr>
            <a:r>
              <a:rPr lang="en-US" i="1" smtClean="0"/>
              <a:t>Planned Total Defects</a:t>
            </a:r>
          </a:p>
          <a:p>
            <a:pPr lvl="1" eaLnBrk="1" hangingPunct="1">
              <a:defRPr/>
            </a:pPr>
            <a:r>
              <a:rPr lang="en-US" i="1" smtClean="0"/>
              <a:t>To Date % </a:t>
            </a:r>
            <a:r>
              <a:rPr lang="en-US" smtClean="0"/>
              <a:t>defects injected in each phase</a:t>
            </a:r>
          </a:p>
          <a:p>
            <a:pPr lvl="1" eaLnBrk="1" hangingPunct="1">
              <a:defRPr/>
            </a:pPr>
            <a:r>
              <a:rPr lang="en-US" i="1" smtClean="0"/>
              <a:t>To Date % </a:t>
            </a:r>
            <a:r>
              <a:rPr lang="en-US" smtClean="0"/>
              <a:t>defects removed in each phase</a:t>
            </a:r>
          </a:p>
          <a:p>
            <a:pPr marL="0" indent="0" eaLnBrk="1" hangingPunct="1">
              <a:defRPr/>
            </a:pPr>
            <a:endParaRPr lang="en-US" i="1" smtClean="0">
              <a:cs typeface="+mn-cs"/>
            </a:endParaRPr>
          </a:p>
        </p:txBody>
      </p:sp>
    </p:spTree>
    <p:extLst>
      <p:ext uri="{BB962C8B-B14F-4D97-AF65-F5344CB8AC3E}">
        <p14:creationId xmlns:p14="http://schemas.microsoft.com/office/powerpoint/2010/main" val="32423972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21" name="Rectangle 81"/>
          <p:cNvSpPr>
            <a:spLocks noGrp="1" noChangeArrowheads="1"/>
          </p:cNvSpPr>
          <p:nvPr>
            <p:ph type="title"/>
          </p:nvPr>
        </p:nvSpPr>
        <p:spPr/>
        <p:txBody>
          <a:bodyPr/>
          <a:lstStyle/>
          <a:p>
            <a:r>
              <a:rPr lang="en-US" smtClean="0"/>
              <a:t>Estimating Review Time</a:t>
            </a:r>
          </a:p>
        </p:txBody>
      </p:sp>
      <p:sp>
        <p:nvSpPr>
          <p:cNvPr id="624722" name="Rectangle 82"/>
          <p:cNvSpPr>
            <a:spLocks noGrp="1" noChangeArrowheads="1"/>
          </p:cNvSpPr>
          <p:nvPr>
            <p:ph idx="1"/>
          </p:nvPr>
        </p:nvSpPr>
        <p:spPr/>
        <p:txBody>
          <a:bodyPr/>
          <a:lstStyle/>
          <a:p>
            <a:r>
              <a:rPr lang="en-US" smtClean="0"/>
              <a:t>These PSP benchmarks can be used to estimate design review and code review time in phase.</a:t>
            </a:r>
          </a:p>
          <a:p>
            <a:endParaRPr lang="en-US" smtClean="0"/>
          </a:p>
        </p:txBody>
      </p:sp>
      <p:pic>
        <p:nvPicPr>
          <p:cNvPr id="21507" name="Picture 83" descr="s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7" y="1999984"/>
            <a:ext cx="7846925" cy="21846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4724" name="Text Box 84"/>
          <p:cNvSpPr txBox="1">
            <a:spLocks noChangeArrowheads="1"/>
          </p:cNvSpPr>
          <p:nvPr/>
        </p:nvSpPr>
        <p:spPr bwMode="auto">
          <a:xfrm>
            <a:off x="388938" y="4642078"/>
            <a:ext cx="8323262" cy="6771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0" tIns="0" rIns="0" bIns="0">
            <a:spAutoFit/>
          </a:bodyPr>
          <a:lstStyle/>
          <a:p>
            <a:pPr>
              <a:spcBef>
                <a:spcPct val="50000"/>
              </a:spcBef>
              <a:buFontTx/>
              <a:buNone/>
              <a:defRPr/>
            </a:pPr>
            <a:r>
              <a:rPr lang="en-US" sz="2200" dirty="0">
                <a:latin typeface="Arial"/>
                <a:cs typeface="Arial"/>
              </a:rPr>
              <a:t>For manual calculations, starting with the code review rate </a:t>
            </a:r>
            <a:r>
              <a:rPr lang="en-US" sz="2200" dirty="0" smtClean="0">
                <a:latin typeface="Arial"/>
                <a:cs typeface="Arial"/>
              </a:rPr>
              <a:t/>
            </a:r>
            <a:br>
              <a:rPr lang="en-US" sz="2200" dirty="0" smtClean="0">
                <a:latin typeface="Arial"/>
                <a:cs typeface="Arial"/>
              </a:rPr>
            </a:br>
            <a:r>
              <a:rPr lang="en-US" sz="2200" dirty="0" smtClean="0">
                <a:latin typeface="Arial"/>
                <a:cs typeface="Arial"/>
              </a:rPr>
              <a:t>is </a:t>
            </a:r>
            <a:r>
              <a:rPr lang="en-US" sz="2200" dirty="0">
                <a:latin typeface="Arial"/>
                <a:cs typeface="Arial"/>
              </a:rPr>
              <a:t>recommended.</a:t>
            </a:r>
          </a:p>
        </p:txBody>
      </p:sp>
    </p:spTree>
    <p:extLst>
      <p:ext uri="{BB962C8B-B14F-4D97-AF65-F5344CB8AC3E}">
        <p14:creationId xmlns:p14="http://schemas.microsoft.com/office/powerpoint/2010/main" val="34334748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6" name="Rectangle 8"/>
          <p:cNvSpPr>
            <a:spLocks noGrp="1" noChangeArrowheads="1"/>
          </p:cNvSpPr>
          <p:nvPr>
            <p:ph type="title"/>
          </p:nvPr>
        </p:nvSpPr>
        <p:spPr/>
        <p:txBody>
          <a:bodyPr/>
          <a:lstStyle/>
          <a:p>
            <a:r>
              <a:rPr lang="en-US" smtClean="0"/>
              <a:t>Estimating With Review Rates -1</a:t>
            </a:r>
          </a:p>
        </p:txBody>
      </p:sp>
      <p:sp>
        <p:nvSpPr>
          <p:cNvPr id="626697" name="Rectangle 9"/>
          <p:cNvSpPr>
            <a:spLocks noGrp="1" noChangeArrowheads="1"/>
          </p:cNvSpPr>
          <p:nvPr>
            <p:ph idx="1"/>
          </p:nvPr>
        </p:nvSpPr>
        <p:spPr/>
        <p:txBody>
          <a:bodyPr/>
          <a:lstStyle/>
          <a:p>
            <a:r>
              <a:rPr lang="en-US" dirty="0" smtClean="0"/>
              <a:t>Benchmark data on code review rates can be used to estimate review time.</a:t>
            </a:r>
          </a:p>
          <a:p>
            <a:endParaRPr lang="en-US" sz="800" dirty="0" smtClean="0"/>
          </a:p>
          <a:p>
            <a:r>
              <a:rPr lang="en-US" dirty="0" smtClean="0"/>
              <a:t>From PSP data, we know that code review rates under 200 LOC/hour generally give high yield.</a:t>
            </a:r>
          </a:p>
          <a:p>
            <a:endParaRPr lang="en-US" sz="800" dirty="0" smtClean="0"/>
          </a:p>
          <a:p>
            <a:r>
              <a:rPr lang="en-US" dirty="0" smtClean="0"/>
              <a:t>Using planned added and modified LOC, code review time can be calculated using this formula.</a:t>
            </a:r>
          </a:p>
        </p:txBody>
      </p:sp>
      <p:graphicFrame>
        <p:nvGraphicFramePr>
          <p:cNvPr id="23555" name="Object 4"/>
          <p:cNvGraphicFramePr>
            <a:graphicFrameLocks noChangeAspect="1"/>
          </p:cNvGraphicFramePr>
          <p:nvPr>
            <p:extLst>
              <p:ext uri="{D42A27DB-BD31-4B8C-83A1-F6EECF244321}">
                <p14:modId xmlns:p14="http://schemas.microsoft.com/office/powerpoint/2010/main" val="3573930165"/>
              </p:ext>
            </p:extLst>
          </p:nvPr>
        </p:nvGraphicFramePr>
        <p:xfrm>
          <a:off x="981075" y="4266741"/>
          <a:ext cx="7635875" cy="779462"/>
        </p:xfrm>
        <a:graphic>
          <a:graphicData uri="http://schemas.openxmlformats.org/presentationml/2006/ole">
            <mc:AlternateContent xmlns:mc="http://schemas.openxmlformats.org/markup-compatibility/2006">
              <mc:Choice xmlns:v="urn:schemas-microsoft-com:vml" Requires="v">
                <p:oleObj spid="_x0000_s20490" name="Equation" r:id="rId4" imgW="3860800" imgH="393700" progId="Equation.3">
                  <p:embed/>
                </p:oleObj>
              </mc:Choice>
              <mc:Fallback>
                <p:oleObj name="Equation" r:id="rId4" imgW="38608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075" y="4266741"/>
                        <a:ext cx="7635875" cy="7794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26693" name="Rectangle 5"/>
          <p:cNvSpPr>
            <a:spLocks noChangeArrowheads="1"/>
          </p:cNvSpPr>
          <p:nvPr/>
        </p:nvSpPr>
        <p:spPr bwMode="auto">
          <a:xfrm>
            <a:off x="388938" y="5399367"/>
            <a:ext cx="8408987" cy="462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9C2108"/>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2200" dirty="0">
                <a:latin typeface="Arial"/>
                <a:cs typeface="Arial"/>
              </a:rPr>
              <a:t>Assume a similar rate for design reviews.</a:t>
            </a:r>
          </a:p>
        </p:txBody>
      </p:sp>
    </p:spTree>
    <p:extLst>
      <p:ext uri="{BB962C8B-B14F-4D97-AF65-F5344CB8AC3E}">
        <p14:creationId xmlns:p14="http://schemas.microsoft.com/office/powerpoint/2010/main" val="4817212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2" name="Rectangle 6"/>
          <p:cNvSpPr>
            <a:spLocks noGrp="1" noChangeArrowheads="1"/>
          </p:cNvSpPr>
          <p:nvPr>
            <p:ph type="title"/>
          </p:nvPr>
        </p:nvSpPr>
        <p:spPr/>
        <p:txBody>
          <a:bodyPr/>
          <a:lstStyle/>
          <a:p>
            <a:pPr eaLnBrk="1" hangingPunct="1">
              <a:defRPr/>
            </a:pPr>
            <a:r>
              <a:rPr lang="en-US" smtClean="0">
                <a:cs typeface="+mj-cs"/>
              </a:rPr>
              <a:t>Estimating With Review Rates -2</a:t>
            </a:r>
          </a:p>
        </p:txBody>
      </p:sp>
      <p:sp>
        <p:nvSpPr>
          <p:cNvPr id="628743" name="Rectangle 7"/>
          <p:cNvSpPr>
            <a:spLocks noGrp="1" noChangeArrowheads="1"/>
          </p:cNvSpPr>
          <p:nvPr>
            <p:ph idx="1"/>
          </p:nvPr>
        </p:nvSpPr>
        <p:spPr/>
        <p:txBody>
          <a:bodyPr/>
          <a:lstStyle/>
          <a:p>
            <a:pPr marL="0" indent="0" eaLnBrk="1" hangingPunct="1">
              <a:defRPr/>
            </a:pPr>
            <a:r>
              <a:rPr lang="en-US" smtClean="0">
                <a:cs typeface="+mn-cs"/>
              </a:rPr>
              <a:t>To add review time to your plan</a:t>
            </a:r>
          </a:p>
          <a:p>
            <a:pPr lvl="1" eaLnBrk="1" hangingPunct="1">
              <a:defRPr/>
            </a:pPr>
            <a:r>
              <a:rPr lang="en-US" smtClean="0"/>
              <a:t>increase the total minutes, and/or</a:t>
            </a:r>
          </a:p>
          <a:p>
            <a:pPr lvl="1" eaLnBrk="1" hangingPunct="1">
              <a:defRPr/>
            </a:pPr>
            <a:r>
              <a:rPr lang="en-US" smtClean="0"/>
              <a:t>reduce compile and test time</a:t>
            </a:r>
          </a:p>
          <a:p>
            <a:pPr marL="0" indent="0" eaLnBrk="1" hangingPunct="1">
              <a:defRPr/>
            </a:pPr>
            <a:endParaRPr lang="en-US" smtClean="0">
              <a:cs typeface="+mn-cs"/>
            </a:endParaRPr>
          </a:p>
          <a:p>
            <a:pPr marL="0" indent="0" eaLnBrk="1" hangingPunct="1">
              <a:defRPr/>
            </a:pPr>
            <a:r>
              <a:rPr lang="en-US" smtClean="0">
                <a:cs typeface="+mn-cs"/>
              </a:rPr>
              <a:t>As a final check of your estimate, make sure that</a:t>
            </a:r>
          </a:p>
          <a:p>
            <a:pPr lvl="1" eaLnBrk="1" hangingPunct="1">
              <a:defRPr/>
            </a:pPr>
            <a:r>
              <a:rPr lang="en-US" smtClean="0"/>
              <a:t>review rates are less than 200 LOC per hour</a:t>
            </a:r>
          </a:p>
          <a:p>
            <a:pPr lvl="1" eaLnBrk="1" hangingPunct="1">
              <a:defRPr/>
            </a:pPr>
            <a:r>
              <a:rPr lang="en-US" smtClean="0"/>
              <a:t>defect removal rates are between</a:t>
            </a:r>
          </a:p>
          <a:p>
            <a:pPr lvl="2" eaLnBrk="1" hangingPunct="1">
              <a:defRPr/>
            </a:pPr>
            <a:r>
              <a:rPr lang="en-US" smtClean="0"/>
              <a:t>3 to 5 per hour for design review</a:t>
            </a:r>
          </a:p>
          <a:p>
            <a:pPr lvl="2" eaLnBrk="1" hangingPunct="1">
              <a:defRPr/>
            </a:pPr>
            <a:r>
              <a:rPr lang="en-US" smtClean="0"/>
              <a:t>5 to 10 per hour for code review</a:t>
            </a:r>
          </a:p>
          <a:p>
            <a:pPr lvl="1" eaLnBrk="1" hangingPunct="1">
              <a:defRPr/>
            </a:pPr>
            <a:r>
              <a:rPr lang="en-US" smtClean="0"/>
              <a:t>A/FR is about 2.0</a:t>
            </a:r>
          </a:p>
        </p:txBody>
      </p:sp>
    </p:spTree>
    <p:extLst>
      <p:ext uri="{BB962C8B-B14F-4D97-AF65-F5344CB8AC3E}">
        <p14:creationId xmlns:p14="http://schemas.microsoft.com/office/powerpoint/2010/main" val="12088611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pPr eaLnBrk="1" hangingPunct="1">
              <a:defRPr/>
            </a:pPr>
            <a:r>
              <a:rPr lang="en-US" smtClean="0">
                <a:cs typeface="+mj-cs"/>
              </a:rPr>
              <a:t>Estimating Considerations</a:t>
            </a:r>
          </a:p>
        </p:txBody>
      </p:sp>
      <p:sp>
        <p:nvSpPr>
          <p:cNvPr id="680963" name="Rectangle 3"/>
          <p:cNvSpPr>
            <a:spLocks noGrp="1" noChangeArrowheads="1"/>
          </p:cNvSpPr>
          <p:nvPr>
            <p:ph idx="1"/>
          </p:nvPr>
        </p:nvSpPr>
        <p:spPr/>
        <p:txBody>
          <a:bodyPr/>
          <a:lstStyle/>
          <a:p>
            <a:pPr marL="0" indent="0" eaLnBrk="1" hangingPunct="1">
              <a:defRPr/>
            </a:pPr>
            <a:r>
              <a:rPr lang="en-US" smtClean="0">
                <a:cs typeface="+mn-cs"/>
              </a:rPr>
              <a:t>Initially no historical data are available for planning defects injected and removed in review phases. </a:t>
            </a:r>
          </a:p>
          <a:p>
            <a:pPr marL="0" indent="0" eaLnBrk="1" hangingPunct="1">
              <a:defRPr/>
            </a:pPr>
            <a:endParaRPr lang="en-US" smtClean="0">
              <a:cs typeface="+mn-cs"/>
            </a:endParaRPr>
          </a:p>
          <a:p>
            <a:pPr marL="0" indent="0" eaLnBrk="1" hangingPunct="1">
              <a:defRPr/>
            </a:pPr>
            <a:r>
              <a:rPr lang="en-US" smtClean="0">
                <a:cs typeface="+mn-cs"/>
              </a:rPr>
              <a:t>Until you have data for design and code review phases, you may want to consider</a:t>
            </a:r>
          </a:p>
          <a:p>
            <a:pPr lvl="1" eaLnBrk="1" hangingPunct="1">
              <a:defRPr/>
            </a:pPr>
            <a:r>
              <a:rPr lang="en-US" smtClean="0"/>
              <a:t>defects injected are 0</a:t>
            </a:r>
          </a:p>
          <a:p>
            <a:pPr lvl="1" eaLnBrk="1" hangingPunct="1">
              <a:defRPr/>
            </a:pPr>
            <a:r>
              <a:rPr lang="en-US" smtClean="0"/>
              <a:t>defects removed should be based on your yield goal</a:t>
            </a:r>
          </a:p>
          <a:p>
            <a:pPr marL="0" indent="0" eaLnBrk="1" hangingPunct="1">
              <a:defRPr/>
            </a:pPr>
            <a:endParaRPr lang="en-US" smtClean="0">
              <a:cs typeface="+mn-cs"/>
            </a:endParaRPr>
          </a:p>
          <a:p>
            <a:pPr marL="0" indent="0" eaLnBrk="1" hangingPunct="1">
              <a:defRPr/>
            </a:pPr>
            <a:r>
              <a:rPr lang="en-US" smtClean="0">
                <a:cs typeface="+mn-cs"/>
              </a:rPr>
              <a:t>Your yield goal should be based on your interim report analysis.  If you do not have a yield goal, you should try to achieve greater than 60% yield.</a:t>
            </a:r>
          </a:p>
        </p:txBody>
      </p:sp>
    </p:spTree>
    <p:extLst>
      <p:ext uri="{BB962C8B-B14F-4D97-AF65-F5344CB8AC3E}">
        <p14:creationId xmlns:p14="http://schemas.microsoft.com/office/powerpoint/2010/main" val="34319731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eaLnBrk="1" hangingPunct="1">
              <a:defRPr/>
            </a:pPr>
            <a:r>
              <a:rPr lang="en-US" smtClean="0">
                <a:cs typeface="+mj-cs"/>
              </a:rPr>
              <a:t>Estimating Defects Removed</a:t>
            </a:r>
          </a:p>
        </p:txBody>
      </p:sp>
      <p:sp>
        <p:nvSpPr>
          <p:cNvPr id="687107" name="Rectangle 3"/>
          <p:cNvSpPr>
            <a:spLocks noGrp="1" noChangeArrowheads="1"/>
          </p:cNvSpPr>
          <p:nvPr>
            <p:ph idx="1"/>
          </p:nvPr>
        </p:nvSpPr>
        <p:spPr/>
        <p:txBody>
          <a:bodyPr/>
          <a:lstStyle/>
          <a:p>
            <a:pPr marL="0" indent="0" eaLnBrk="1" hangingPunct="1">
              <a:defRPr/>
            </a:pPr>
            <a:r>
              <a:rPr lang="en-US" smtClean="0">
                <a:cs typeface="+mn-cs"/>
              </a:rPr>
              <a:t>Defects removed in a review phase are calculated using</a:t>
            </a:r>
          </a:p>
          <a:p>
            <a:pPr lvl="1" eaLnBrk="1" hangingPunct="1">
              <a:defRPr/>
            </a:pPr>
            <a:r>
              <a:rPr lang="en-US" smtClean="0"/>
              <a:t>number of defects escaping from prior phases</a:t>
            </a:r>
          </a:p>
          <a:p>
            <a:pPr lvl="1" eaLnBrk="1" hangingPunct="1">
              <a:defRPr/>
            </a:pPr>
            <a:r>
              <a:rPr lang="en-US" smtClean="0"/>
              <a:t>number of defects injected in a phase</a:t>
            </a:r>
          </a:p>
          <a:p>
            <a:pPr lvl="1" eaLnBrk="1" hangingPunct="1">
              <a:defRPr/>
            </a:pPr>
            <a:r>
              <a:rPr lang="en-US" smtClean="0"/>
              <a:t>percentage of defects removed, i.e. Phase Yield</a:t>
            </a:r>
          </a:p>
        </p:txBody>
      </p:sp>
      <p:graphicFrame>
        <p:nvGraphicFramePr>
          <p:cNvPr id="9" name="Group 44"/>
          <p:cNvGraphicFramePr>
            <a:graphicFrameLocks/>
          </p:cNvGraphicFramePr>
          <p:nvPr>
            <p:extLst>
              <p:ext uri="{D42A27DB-BD31-4B8C-83A1-F6EECF244321}">
                <p14:modId xmlns:p14="http://schemas.microsoft.com/office/powerpoint/2010/main" val="3762870976"/>
              </p:ext>
            </p:extLst>
          </p:nvPr>
        </p:nvGraphicFramePr>
        <p:xfrm>
          <a:off x="1481138" y="3069258"/>
          <a:ext cx="5416550" cy="973722"/>
        </p:xfrm>
        <a:graphic>
          <a:graphicData uri="http://schemas.openxmlformats.org/drawingml/2006/table">
            <a:tbl>
              <a:tblPr/>
              <a:tblGrid>
                <a:gridCol w="2387600"/>
                <a:gridCol w="534987"/>
                <a:gridCol w="2493963"/>
              </a:tblGrid>
              <a:tr h="553034">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Defects present</a:t>
                      </a:r>
                    </a:p>
                  </a:txBody>
                  <a:tcPr marL="0" marR="0" marT="0" marB="0" horzOverflow="overflow">
                    <a:lnL cap="flat">
                      <a:noFill/>
                    </a:lnL>
                    <a:lnR>
                      <a:noFill/>
                    </a:lnR>
                    <a:lnT cap="flat">
                      <a:noFill/>
                    </a:lnT>
                    <a:lnB>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0" marR="0" marT="0" marB="0" horzOverflow="overflow">
                    <a:lnL>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escapes + injected</a:t>
                      </a:r>
                    </a:p>
                  </a:txBody>
                  <a:tcPr marL="0" marR="0" marT="0" marB="0" horzOverflow="overflow">
                    <a:lnL>
                      <a:noFill/>
                    </a:lnL>
                    <a:lnR cap="flat">
                      <a:noFill/>
                    </a:lnR>
                    <a:lnT cap="flat">
                      <a:noFill/>
                    </a:lnT>
                    <a:lnB>
                      <a:noFill/>
                    </a:lnB>
                    <a:lnTlToBr>
                      <a:noFill/>
                    </a:lnTlToBr>
                    <a:lnBlToTr>
                      <a:noFill/>
                    </a:lnBlToTr>
                    <a:noFill/>
                  </a:tcPr>
                </a:tc>
              </a:tr>
              <a:tr h="420688">
                <a:tc>
                  <a:txBody>
                    <a:bodyPr/>
                    <a:lstStyle/>
                    <a:p>
                      <a:pPr marL="0" marR="0" lvl="0" indent="0" algn="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Defects removed</a:t>
                      </a:r>
                    </a:p>
                  </a:txBody>
                  <a:tcPr marL="0" marR="0" marT="0" marB="0" horzOverflow="overflow">
                    <a:lnL cap="flat">
                      <a:noFill/>
                    </a:lnL>
                    <a:lnR>
                      <a:noFill/>
                    </a:lnR>
                    <a:lnT>
                      <a:noFill/>
                    </a:lnT>
                    <a:lnB cap="flat">
                      <a:noFill/>
                    </a:lnB>
                    <a:lnTlToBr>
                      <a:noFill/>
                    </a:lnTlToBr>
                    <a:lnBlToTr>
                      <a:noFill/>
                    </a:lnBlToTr>
                    <a:noFill/>
                  </a:tcPr>
                </a:tc>
                <a:tc>
                  <a:txBody>
                    <a:bodyPr/>
                    <a:lstStyle/>
                    <a:p>
                      <a:pPr marL="0" marR="0" lvl="0" indent="0" algn="ctr"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a:t>
                      </a:r>
                    </a:p>
                  </a:txBody>
                  <a:tcPr marL="0" marR="0" marT="0" marB="0" horzOverflow="overflow">
                    <a:lnL>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present </a:t>
                      </a:r>
                      <a:r>
                        <a:rPr kumimoji="0" lang="en-US" sz="2000" b="0" i="0" u="none" strike="noStrike" cap="none" normalizeH="0" baseline="0" dirty="0">
                          <a:ln>
                            <a:noFill/>
                          </a:ln>
                          <a:solidFill>
                            <a:schemeClr val="tx1"/>
                          </a:solidFill>
                          <a:effectLst/>
                          <a:latin typeface="Arial" charset="0"/>
                          <a:ea typeface="ＭＳ Ｐゴシック" charset="0"/>
                          <a:cs typeface="Arial" charset="0"/>
                        </a:rPr>
                        <a:t>×</a:t>
                      </a:r>
                      <a:r>
                        <a:rPr kumimoji="0" lang="en-US" sz="2000" b="0" i="0" u="none" strike="noStrike" cap="none" normalizeH="0" baseline="0" dirty="0">
                          <a:ln>
                            <a:noFill/>
                          </a:ln>
                          <a:solidFill>
                            <a:schemeClr val="tx1"/>
                          </a:solidFill>
                          <a:effectLst/>
                          <a:latin typeface="Arial" charset="0"/>
                          <a:ea typeface="ＭＳ Ｐゴシック" charset="0"/>
                        </a:rPr>
                        <a:t> phase yield</a:t>
                      </a:r>
                    </a:p>
                  </a:txBody>
                  <a:tcPr marL="0" marR="0" marT="0" marB="0"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37930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pPr eaLnBrk="1" hangingPunct="1">
              <a:defRPr/>
            </a:pPr>
            <a:r>
              <a:rPr lang="en-US" smtClean="0">
                <a:cs typeface="+mj-cs"/>
              </a:rPr>
              <a:t>PSP2 Project Plan Summary</a:t>
            </a:r>
          </a:p>
        </p:txBody>
      </p:sp>
      <p:sp>
        <p:nvSpPr>
          <p:cNvPr id="3" name="Content Placeholder 2"/>
          <p:cNvSpPr>
            <a:spLocks noGrp="1"/>
          </p:cNvSpPr>
          <p:nvPr>
            <p:ph sz="half" idx="1"/>
          </p:nvPr>
        </p:nvSpPr>
        <p:spPr/>
        <p:txBody>
          <a:bodyPr/>
          <a:lstStyle/>
          <a:p>
            <a:pPr>
              <a:defRPr/>
            </a:pPr>
            <a:r>
              <a:rPr lang="en-US" dirty="0"/>
              <a:t>Complete your estimates of</a:t>
            </a:r>
          </a:p>
          <a:p>
            <a:pPr marL="457200" lvl="1" indent="-287338">
              <a:buFontTx/>
              <a:buAutoNum type="arabicPeriod"/>
              <a:defRPr/>
            </a:pPr>
            <a:r>
              <a:rPr lang="en-US" dirty="0"/>
              <a:t>Time in phase</a:t>
            </a:r>
          </a:p>
          <a:p>
            <a:pPr marL="457200" lvl="1" indent="-287338">
              <a:buFontTx/>
              <a:buAutoNum type="arabicPeriod"/>
              <a:defRPr/>
            </a:pPr>
            <a:r>
              <a:rPr lang="en-US" dirty="0"/>
              <a:t>Defects injected in phase</a:t>
            </a:r>
          </a:p>
          <a:p>
            <a:pPr marL="457200" lvl="1" indent="-287338">
              <a:buFontTx/>
              <a:buAutoNum type="arabicPeriod"/>
              <a:defRPr/>
            </a:pPr>
            <a:r>
              <a:rPr lang="en-US" dirty="0"/>
              <a:t>Defects removed in phase</a:t>
            </a:r>
          </a:p>
          <a:p>
            <a:pPr>
              <a:defRPr/>
            </a:pPr>
            <a:endParaRPr lang="en-US" dirty="0"/>
          </a:p>
          <a:p>
            <a:pPr>
              <a:defRPr/>
            </a:pPr>
            <a:r>
              <a:rPr lang="en-US" dirty="0"/>
              <a:t>Enter these values on the PSP2 project plan summary.</a:t>
            </a:r>
          </a:p>
          <a:p>
            <a:endParaRPr lang="en-US" dirty="0"/>
          </a:p>
        </p:txBody>
      </p:sp>
      <p:grpSp>
        <p:nvGrpSpPr>
          <p:cNvPr id="10" name="Group 9"/>
          <p:cNvGrpSpPr/>
          <p:nvPr/>
        </p:nvGrpSpPr>
        <p:grpSpPr>
          <a:xfrm>
            <a:off x="404813" y="1123950"/>
            <a:ext cx="4056270" cy="4378084"/>
            <a:chOff x="4746625" y="1606550"/>
            <a:chExt cx="3641725" cy="3930650"/>
          </a:xfrm>
        </p:grpSpPr>
        <p:pic>
          <p:nvPicPr>
            <p:cNvPr id="11" name="Picture 6"/>
            <p:cNvPicPr>
              <a:picLocks noChangeAspect="1" noChangeArrowheads="1"/>
            </p:cNvPicPr>
            <p:nvPr/>
          </p:nvPicPr>
          <p:blipFill>
            <a:blip r:embed="rId2">
              <a:extLst>
                <a:ext uri="{28A0092B-C50C-407E-A947-70E740481C1C}">
                  <a14:useLocalDpi xmlns:a14="http://schemas.microsoft.com/office/drawing/2010/main" val="0"/>
                </a:ext>
              </a:extLst>
            </a:blip>
            <a:srcRect l="2693" t="14642" r="4129" b="4456"/>
            <a:stretch>
              <a:fillRect/>
            </a:stretch>
          </p:blipFill>
          <p:spPr bwMode="auto">
            <a:xfrm>
              <a:off x="4746625" y="1606550"/>
              <a:ext cx="3641725" cy="3930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2" name="Oval 7"/>
            <p:cNvSpPr>
              <a:spLocks noChangeArrowheads="1"/>
            </p:cNvSpPr>
            <p:nvPr/>
          </p:nvSpPr>
          <p:spPr bwMode="auto">
            <a:xfrm>
              <a:off x="5345113" y="2366963"/>
              <a:ext cx="188912" cy="182562"/>
            </a:xfrm>
            <a:prstGeom prst="ellipse">
              <a:avLst/>
            </a:prstGeom>
            <a:solidFill>
              <a:schemeClr val="accent6"/>
            </a:solidFill>
            <a:ln w="9525">
              <a:solidFill>
                <a:schemeClr val="tx2"/>
              </a:solidFill>
              <a:round/>
              <a:headEnd/>
              <a:tailEnd/>
            </a:ln>
            <a:effectLst/>
            <a:extLst/>
          </p:spPr>
          <p:txBody>
            <a:bodyPr wrap="none" lIns="0" tIns="0" rIns="0" bIns="0" anchor="ctr"/>
            <a:lstStyle/>
            <a:p>
              <a:pPr algn="ctr">
                <a:buFontTx/>
                <a:buNone/>
                <a:defRPr/>
              </a:pPr>
              <a:r>
                <a:rPr lang="en-US" sz="1000" b="1">
                  <a:solidFill>
                    <a:srgbClr val="FFFFFF"/>
                  </a:solidFill>
                  <a:latin typeface="Arial"/>
                  <a:cs typeface="Arial"/>
                </a:rPr>
                <a:t>1</a:t>
              </a:r>
            </a:p>
          </p:txBody>
        </p:sp>
        <p:sp>
          <p:nvSpPr>
            <p:cNvPr id="13" name="Oval 8"/>
            <p:cNvSpPr>
              <a:spLocks noChangeArrowheads="1"/>
            </p:cNvSpPr>
            <p:nvPr/>
          </p:nvSpPr>
          <p:spPr bwMode="auto">
            <a:xfrm>
              <a:off x="5343525" y="3576638"/>
              <a:ext cx="188913" cy="182562"/>
            </a:xfrm>
            <a:prstGeom prst="ellipse">
              <a:avLst/>
            </a:prstGeom>
            <a:solidFill>
              <a:schemeClr val="accent6"/>
            </a:solidFill>
            <a:ln w="9525">
              <a:solidFill>
                <a:schemeClr val="tx2"/>
              </a:solidFill>
              <a:round/>
              <a:headEnd/>
              <a:tailEnd/>
            </a:ln>
            <a:effectLst/>
            <a:extLst/>
          </p:spPr>
          <p:txBody>
            <a:bodyPr wrap="none" lIns="0" tIns="0" rIns="0" bIns="0" anchor="ctr"/>
            <a:lstStyle/>
            <a:p>
              <a:pPr algn="ctr">
                <a:buFontTx/>
                <a:buNone/>
                <a:defRPr/>
              </a:pPr>
              <a:r>
                <a:rPr lang="en-US" sz="1000" b="1">
                  <a:solidFill>
                    <a:srgbClr val="FFFFFF"/>
                  </a:solidFill>
                  <a:latin typeface="Arial"/>
                  <a:cs typeface="Arial"/>
                </a:rPr>
                <a:t>2</a:t>
              </a:r>
            </a:p>
          </p:txBody>
        </p:sp>
        <p:sp>
          <p:nvSpPr>
            <p:cNvPr id="14" name="Oval 9"/>
            <p:cNvSpPr>
              <a:spLocks noChangeArrowheads="1"/>
            </p:cNvSpPr>
            <p:nvPr/>
          </p:nvSpPr>
          <p:spPr bwMode="auto">
            <a:xfrm>
              <a:off x="5343525" y="4778375"/>
              <a:ext cx="188913" cy="182563"/>
            </a:xfrm>
            <a:prstGeom prst="ellipse">
              <a:avLst/>
            </a:prstGeom>
            <a:solidFill>
              <a:schemeClr val="accent6"/>
            </a:solidFill>
            <a:ln w="9525">
              <a:solidFill>
                <a:schemeClr val="tx2"/>
              </a:solidFill>
              <a:round/>
              <a:headEnd/>
              <a:tailEnd/>
            </a:ln>
            <a:effectLst/>
            <a:extLst/>
          </p:spPr>
          <p:txBody>
            <a:bodyPr wrap="none" lIns="0" tIns="0" rIns="0" bIns="0" anchor="ctr"/>
            <a:lstStyle/>
            <a:p>
              <a:pPr algn="ctr">
                <a:buFontTx/>
                <a:buNone/>
                <a:defRPr/>
              </a:pPr>
              <a:r>
                <a:rPr lang="en-US" sz="1000" b="1">
                  <a:solidFill>
                    <a:srgbClr val="FFFFFF"/>
                  </a:solidFill>
                  <a:latin typeface="Arial"/>
                  <a:cs typeface="Arial"/>
                </a:rPr>
                <a:t>3</a:t>
              </a:r>
            </a:p>
          </p:txBody>
        </p:sp>
      </p:grpSp>
    </p:spTree>
    <p:extLst>
      <p:ext uri="{BB962C8B-B14F-4D97-AF65-F5344CB8AC3E}">
        <p14:creationId xmlns:p14="http://schemas.microsoft.com/office/powerpoint/2010/main" val="2341703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pPr eaLnBrk="1" hangingPunct="1">
              <a:defRPr/>
            </a:pPr>
            <a:r>
              <a:rPr lang="en-US" smtClean="0">
                <a:cs typeface="+mj-cs"/>
              </a:rPr>
              <a:t>Derived Quality Measures</a:t>
            </a:r>
          </a:p>
        </p:txBody>
      </p:sp>
      <p:sp>
        <p:nvSpPr>
          <p:cNvPr id="691203" name="Rectangle 3"/>
          <p:cNvSpPr>
            <a:spLocks noGrp="1" noChangeArrowheads="1"/>
          </p:cNvSpPr>
          <p:nvPr>
            <p:ph idx="1"/>
          </p:nvPr>
        </p:nvSpPr>
        <p:spPr/>
        <p:txBody>
          <a:bodyPr/>
          <a:lstStyle/>
          <a:p>
            <a:pPr marL="0" indent="0" eaLnBrk="1" hangingPunct="1">
              <a:defRPr/>
            </a:pPr>
            <a:r>
              <a:rPr lang="en-US" smtClean="0">
                <a:cs typeface="+mn-cs"/>
              </a:rPr>
              <a:t>PSP2 also provides the following derived quality measures.</a:t>
            </a:r>
          </a:p>
          <a:p>
            <a:pPr lvl="1" eaLnBrk="1" hangingPunct="1">
              <a:defRPr/>
            </a:pPr>
            <a:r>
              <a:rPr lang="en-US" smtClean="0"/>
              <a:t>Defect removal efficiency</a:t>
            </a:r>
          </a:p>
          <a:p>
            <a:pPr lvl="1" eaLnBrk="1" hangingPunct="1">
              <a:defRPr/>
            </a:pPr>
            <a:r>
              <a:rPr lang="en-US" smtClean="0"/>
              <a:t>Defect removal leverage</a:t>
            </a:r>
          </a:p>
          <a:p>
            <a:pPr lvl="1" eaLnBrk="1" hangingPunct="1">
              <a:defRPr/>
            </a:pPr>
            <a:r>
              <a:rPr lang="en-US" smtClean="0"/>
              <a:t>Test defects per KLOC</a:t>
            </a:r>
          </a:p>
          <a:p>
            <a:pPr lvl="1" eaLnBrk="1" hangingPunct="1">
              <a:defRPr/>
            </a:pPr>
            <a:r>
              <a:rPr lang="en-US" smtClean="0"/>
              <a:t>Total defects per KLOC</a:t>
            </a:r>
          </a:p>
          <a:p>
            <a:pPr lvl="1" eaLnBrk="1" hangingPunct="1">
              <a:defRPr/>
            </a:pPr>
            <a:r>
              <a:rPr lang="en-US" smtClean="0"/>
              <a:t>Yield</a:t>
            </a:r>
          </a:p>
          <a:p>
            <a:pPr lvl="1" eaLnBrk="1" hangingPunct="1">
              <a:defRPr/>
            </a:pPr>
            <a:endParaRPr lang="en-US" smtClean="0"/>
          </a:p>
        </p:txBody>
      </p:sp>
    </p:spTree>
    <p:extLst>
      <p:ext uri="{BB962C8B-B14F-4D97-AF65-F5344CB8AC3E}">
        <p14:creationId xmlns:p14="http://schemas.microsoft.com/office/powerpoint/2010/main" val="269545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46" name="Rectangle 18"/>
          <p:cNvSpPr>
            <a:spLocks noGrp="1" noChangeArrowheads="1"/>
          </p:cNvSpPr>
          <p:nvPr>
            <p:ph type="title"/>
          </p:nvPr>
        </p:nvSpPr>
        <p:spPr/>
        <p:txBody>
          <a:bodyPr/>
          <a:lstStyle/>
          <a:p>
            <a:r>
              <a:rPr lang="en-US" smtClean="0"/>
              <a:t>Defect Removal Efficiency</a:t>
            </a:r>
          </a:p>
        </p:txBody>
      </p:sp>
      <p:sp>
        <p:nvSpPr>
          <p:cNvPr id="636947" name="Rectangle 19"/>
          <p:cNvSpPr>
            <a:spLocks noGrp="1" noChangeArrowheads="1"/>
          </p:cNvSpPr>
          <p:nvPr>
            <p:ph idx="1"/>
          </p:nvPr>
        </p:nvSpPr>
        <p:spPr/>
        <p:txBody>
          <a:bodyPr/>
          <a:lstStyle/>
          <a:p>
            <a:r>
              <a:rPr lang="en-US" dirty="0" smtClean="0"/>
              <a:t>Defect removal efficiency is calculated automatically and shows the number of defects removed per hour for</a:t>
            </a:r>
          </a:p>
          <a:p>
            <a:pPr marL="569913" lvl="1" indent="-398463">
              <a:buFont typeface="+mj-lt"/>
              <a:buAutoNum type="arabicPeriod"/>
            </a:pPr>
            <a:r>
              <a:rPr lang="en-US" dirty="0" smtClean="0"/>
              <a:t>Design review</a:t>
            </a:r>
          </a:p>
          <a:p>
            <a:pPr marL="569913" lvl="1" indent="-398463">
              <a:buFont typeface="+mj-lt"/>
              <a:buAutoNum type="arabicPeriod"/>
            </a:pPr>
            <a:r>
              <a:rPr lang="en-US" dirty="0" smtClean="0"/>
              <a:t>Code review</a:t>
            </a:r>
          </a:p>
          <a:p>
            <a:pPr marL="569913" lvl="1" indent="-398463">
              <a:buFont typeface="+mj-lt"/>
              <a:buAutoNum type="arabicPeriod"/>
            </a:pPr>
            <a:r>
              <a:rPr lang="en-US" dirty="0" smtClean="0"/>
              <a:t>Compile</a:t>
            </a:r>
          </a:p>
          <a:p>
            <a:pPr marL="569913" lvl="1" indent="-398463">
              <a:buFont typeface="+mj-lt"/>
              <a:buAutoNum type="arabicPeriod"/>
            </a:pPr>
            <a:r>
              <a:rPr lang="en-US" dirty="0" smtClean="0"/>
              <a:t>Test</a:t>
            </a:r>
          </a:p>
        </p:txBody>
      </p:sp>
      <p:graphicFrame>
        <p:nvGraphicFramePr>
          <p:cNvPr id="34819" name="Object 11"/>
          <p:cNvGraphicFramePr>
            <a:graphicFrameLocks noChangeAspect="1"/>
          </p:cNvGraphicFramePr>
          <p:nvPr>
            <p:extLst>
              <p:ext uri="{D42A27DB-BD31-4B8C-83A1-F6EECF244321}">
                <p14:modId xmlns:p14="http://schemas.microsoft.com/office/powerpoint/2010/main" val="267639793"/>
              </p:ext>
            </p:extLst>
          </p:nvPr>
        </p:nvGraphicFramePr>
        <p:xfrm>
          <a:off x="1484313" y="5638265"/>
          <a:ext cx="5803900" cy="630237"/>
        </p:xfrm>
        <a:graphic>
          <a:graphicData uri="http://schemas.openxmlformats.org/presentationml/2006/ole">
            <mc:AlternateContent xmlns:mc="http://schemas.openxmlformats.org/markup-compatibility/2006">
              <mc:Choice xmlns:v="urn:schemas-microsoft-com:vml" Requires="v">
                <p:oleObj spid="_x0000_s31754" name="Equation" r:id="rId4" imgW="3860800" imgH="419100" progId="Equation.3">
                  <p:embed/>
                </p:oleObj>
              </mc:Choice>
              <mc:Fallback>
                <p:oleObj name="Equation" r:id="rId4" imgW="38608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313" y="5638265"/>
                        <a:ext cx="5803900" cy="6302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34820" name="Picture 21" descr="s2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0063" y="3419348"/>
            <a:ext cx="5175250" cy="209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72225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80" name="Rectangle 4"/>
          <p:cNvSpPr>
            <a:spLocks noGrp="1" noChangeArrowheads="1"/>
          </p:cNvSpPr>
          <p:nvPr>
            <p:ph type="title"/>
          </p:nvPr>
        </p:nvSpPr>
        <p:spPr/>
        <p:txBody>
          <a:bodyPr/>
          <a:lstStyle/>
          <a:p>
            <a:r>
              <a:rPr lang="en-US" smtClean="0"/>
              <a:t>Defect Removal Leverage</a:t>
            </a:r>
          </a:p>
        </p:txBody>
      </p:sp>
      <p:sp>
        <p:nvSpPr>
          <p:cNvPr id="638979" name="Rectangle 3"/>
          <p:cNvSpPr>
            <a:spLocks noGrp="1" noChangeArrowheads="1"/>
          </p:cNvSpPr>
          <p:nvPr>
            <p:ph idx="1"/>
          </p:nvPr>
        </p:nvSpPr>
        <p:spPr/>
        <p:txBody>
          <a:bodyPr/>
          <a:lstStyle/>
          <a:p>
            <a:r>
              <a:rPr lang="en-US" dirty="0" smtClean="0"/>
              <a:t>Defect removal leverage is calculated automatically and compares removal efficiency for</a:t>
            </a:r>
          </a:p>
          <a:p>
            <a:pPr marL="569913" lvl="1" indent="-398463">
              <a:buFont typeface="+mj-lt"/>
              <a:buAutoNum type="arabicPeriod"/>
            </a:pPr>
            <a:r>
              <a:rPr lang="en-US" dirty="0" smtClean="0"/>
              <a:t>Design Review vs. Unit Test</a:t>
            </a:r>
          </a:p>
          <a:p>
            <a:pPr marL="569913" lvl="1" indent="-398463">
              <a:buFont typeface="+mj-lt"/>
              <a:buAutoNum type="arabicPeriod"/>
            </a:pPr>
            <a:r>
              <a:rPr lang="en-US" dirty="0" smtClean="0"/>
              <a:t>Code Review vs. Unit Test</a:t>
            </a:r>
          </a:p>
          <a:p>
            <a:pPr marL="569913" lvl="1" indent="-398463">
              <a:buFont typeface="+mj-lt"/>
              <a:buAutoNum type="arabicPeriod"/>
            </a:pPr>
            <a:r>
              <a:rPr lang="en-US" dirty="0" smtClean="0"/>
              <a:t>Compile vs. Unit Test</a:t>
            </a:r>
          </a:p>
        </p:txBody>
      </p:sp>
      <p:graphicFrame>
        <p:nvGraphicFramePr>
          <p:cNvPr id="36867" name="Object 9"/>
          <p:cNvGraphicFramePr>
            <a:graphicFrameLocks noChangeAspect="1"/>
          </p:cNvGraphicFramePr>
          <p:nvPr>
            <p:extLst>
              <p:ext uri="{D42A27DB-BD31-4B8C-83A1-F6EECF244321}">
                <p14:modId xmlns:p14="http://schemas.microsoft.com/office/powerpoint/2010/main" val="1622661649"/>
              </p:ext>
            </p:extLst>
          </p:nvPr>
        </p:nvGraphicFramePr>
        <p:xfrm>
          <a:off x="1614488" y="5249080"/>
          <a:ext cx="5959475" cy="996950"/>
        </p:xfrm>
        <a:graphic>
          <a:graphicData uri="http://schemas.openxmlformats.org/presentationml/2006/ole">
            <mc:AlternateContent xmlns:mc="http://schemas.openxmlformats.org/markup-compatibility/2006">
              <mc:Choice xmlns:v="urn:schemas-microsoft-com:vml" Requires="v">
                <p:oleObj spid="_x0000_s33802" name="Equation" r:id="rId4" imgW="3949700" imgH="660400" progId="Equation.3">
                  <p:embed/>
                </p:oleObj>
              </mc:Choice>
              <mc:Fallback>
                <p:oleObj name="Equation" r:id="rId4" imgW="3949700" imgH="660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488" y="5249080"/>
                        <a:ext cx="5959475" cy="996950"/>
                      </a:xfrm>
                      <a:prstGeom prst="rect">
                        <a:avLst/>
                      </a:prstGeom>
                      <a:noFill/>
                      <a:ln>
                        <a:noFill/>
                      </a:ln>
                      <a:effectLst/>
                    </p:spPr>
                  </p:pic>
                </p:oleObj>
              </mc:Fallback>
            </mc:AlternateContent>
          </a:graphicData>
        </a:graphic>
      </p:graphicFrame>
      <p:pic>
        <p:nvPicPr>
          <p:cNvPr id="36868" name="Picture 15" descr="s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68500" y="3045428"/>
            <a:ext cx="5175250" cy="2098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3228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lnSpcReduction="10000"/>
          </a:bodyPr>
          <a:lstStyle/>
          <a:p>
            <a:endParaRPr lang="en-US"/>
          </a:p>
        </p:txBody>
      </p:sp>
      <p:sp>
        <p:nvSpPr>
          <p:cNvPr id="5" name="Picture Placeholder 4"/>
          <p:cNvSpPr>
            <a:spLocks noGrp="1"/>
          </p:cNvSpPr>
          <p:nvPr>
            <p:ph type="pic" sz="quarter" idx="11"/>
          </p:nvPr>
        </p:nvSpPr>
        <p:spPr/>
      </p:sp>
      <p:sp>
        <p:nvSpPr>
          <p:cNvPr id="7" name="Rectangle 3"/>
          <p:cNvSpPr>
            <a:spLocks noChangeArrowheads="1"/>
          </p:cNvSpPr>
          <p:nvPr/>
        </p:nvSpPr>
        <p:spPr bwMode="auto">
          <a:xfrm>
            <a:off x="0" y="-597498"/>
            <a:ext cx="9144000" cy="11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537993" bIns="634800" numCol="1" anchor="ctr" anchorCtr="0" compatLnSpc="1">
            <a:prstTxWarp prst="textNoShape">
              <a:avLst/>
            </a:prstTxWarp>
            <a:spAutoFit/>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3940" y="5800725"/>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hlinkClick r:id="rId2"/>
          </p:cNvPr>
          <p:cNvPicPr>
            <a:picLocks noChangeAspect="1"/>
          </p:cNvPicPr>
          <p:nvPr/>
        </p:nvPicPr>
        <p:blipFill>
          <a:blip r:embed="rId4"/>
          <a:stretch>
            <a:fillRect/>
          </a:stretch>
        </p:blipFill>
        <p:spPr>
          <a:xfrm>
            <a:off x="331808" y="951177"/>
            <a:ext cx="8630856" cy="4708577"/>
          </a:xfrm>
          <a:prstGeom prst="rect">
            <a:avLst/>
          </a:prstGeom>
        </p:spPr>
      </p:pic>
    </p:spTree>
    <p:extLst>
      <p:ext uri="{BB962C8B-B14F-4D97-AF65-F5344CB8AC3E}">
        <p14:creationId xmlns:p14="http://schemas.microsoft.com/office/powerpoint/2010/main" val="290369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34" name="Rectangle 10"/>
          <p:cNvSpPr>
            <a:spLocks noGrp="1" noChangeArrowheads="1"/>
          </p:cNvSpPr>
          <p:nvPr>
            <p:ph type="title"/>
          </p:nvPr>
        </p:nvSpPr>
        <p:spPr/>
        <p:txBody>
          <a:bodyPr/>
          <a:lstStyle/>
          <a:p>
            <a:r>
              <a:rPr lang="en-US" smtClean="0"/>
              <a:t>Test Defects Per KLOC</a:t>
            </a:r>
          </a:p>
        </p:txBody>
      </p:sp>
      <p:sp>
        <p:nvSpPr>
          <p:cNvPr id="641035" name="Rectangle 11"/>
          <p:cNvSpPr>
            <a:spLocks noGrp="1" noChangeArrowheads="1"/>
          </p:cNvSpPr>
          <p:nvPr>
            <p:ph idx="1"/>
          </p:nvPr>
        </p:nvSpPr>
        <p:spPr>
          <a:xfrm>
            <a:off x="401933" y="1081758"/>
            <a:ext cx="8320035" cy="953560"/>
          </a:xfrm>
        </p:spPr>
        <p:txBody>
          <a:bodyPr/>
          <a:lstStyle/>
          <a:p>
            <a:pPr marL="569913" lvl="1" indent="-398463">
              <a:buFont typeface="+mj-lt"/>
              <a:buAutoNum type="arabicPeriod"/>
            </a:pPr>
            <a:r>
              <a:rPr lang="en-US" dirty="0" smtClean="0"/>
              <a:t>Test defects per KLOC is calculated automatically and is an indicator of the quality of the program that you put into test.</a:t>
            </a:r>
          </a:p>
        </p:txBody>
      </p:sp>
      <p:graphicFrame>
        <p:nvGraphicFramePr>
          <p:cNvPr id="38915" name="Object 7"/>
          <p:cNvGraphicFramePr>
            <a:graphicFrameLocks noChangeAspect="1"/>
          </p:cNvGraphicFramePr>
          <p:nvPr>
            <p:extLst>
              <p:ext uri="{D42A27DB-BD31-4B8C-83A1-F6EECF244321}">
                <p14:modId xmlns:p14="http://schemas.microsoft.com/office/powerpoint/2010/main" val="1790052089"/>
              </p:ext>
            </p:extLst>
          </p:nvPr>
        </p:nvGraphicFramePr>
        <p:xfrm>
          <a:off x="1476375" y="4676339"/>
          <a:ext cx="6024563" cy="631825"/>
        </p:xfrm>
        <a:graphic>
          <a:graphicData uri="http://schemas.openxmlformats.org/presentationml/2006/ole">
            <mc:AlternateContent xmlns:mc="http://schemas.openxmlformats.org/markup-compatibility/2006">
              <mc:Choice xmlns:v="urn:schemas-microsoft-com:vml" Requires="v">
                <p:oleObj spid="_x0000_s35850" name="Equation" r:id="rId4" imgW="4000500" imgH="419100" progId="Equation.3">
                  <p:embed/>
                </p:oleObj>
              </mc:Choice>
              <mc:Fallback>
                <p:oleObj name="Equation" r:id="rId4" imgW="4000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4676339"/>
                        <a:ext cx="6024563" cy="6318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38916" name="Picture 13" descr="s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7238" y="2016912"/>
            <a:ext cx="4967287" cy="2416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34171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83" name="Rectangle 11"/>
          <p:cNvSpPr>
            <a:spLocks noGrp="1" noChangeArrowheads="1"/>
          </p:cNvSpPr>
          <p:nvPr>
            <p:ph type="title"/>
          </p:nvPr>
        </p:nvSpPr>
        <p:spPr/>
        <p:txBody>
          <a:bodyPr/>
          <a:lstStyle/>
          <a:p>
            <a:r>
              <a:rPr lang="en-US" smtClean="0"/>
              <a:t>Total Defects Per KLOC</a:t>
            </a:r>
          </a:p>
        </p:txBody>
      </p:sp>
      <p:sp>
        <p:nvSpPr>
          <p:cNvPr id="643084" name="Rectangle 12"/>
          <p:cNvSpPr>
            <a:spLocks noGrp="1" noChangeArrowheads="1"/>
          </p:cNvSpPr>
          <p:nvPr>
            <p:ph idx="1"/>
          </p:nvPr>
        </p:nvSpPr>
        <p:spPr/>
        <p:txBody>
          <a:bodyPr/>
          <a:lstStyle/>
          <a:p>
            <a:pPr marL="569913" lvl="1" indent="-398463">
              <a:buFont typeface="+mj-lt"/>
              <a:buAutoNum type="arabicPeriod"/>
            </a:pPr>
            <a:r>
              <a:rPr lang="en-US" dirty="0" smtClean="0"/>
              <a:t>Total defects per KLOC is calculated automatically and is a measure of the total defects injected during the process.</a:t>
            </a:r>
          </a:p>
        </p:txBody>
      </p:sp>
      <p:graphicFrame>
        <p:nvGraphicFramePr>
          <p:cNvPr id="40963" name="Object 8"/>
          <p:cNvGraphicFramePr>
            <a:graphicFrameLocks noChangeAspect="1"/>
          </p:cNvGraphicFramePr>
          <p:nvPr>
            <p:extLst>
              <p:ext uri="{D42A27DB-BD31-4B8C-83A1-F6EECF244321}">
                <p14:modId xmlns:p14="http://schemas.microsoft.com/office/powerpoint/2010/main" val="2488664611"/>
              </p:ext>
            </p:extLst>
          </p:nvPr>
        </p:nvGraphicFramePr>
        <p:xfrm>
          <a:off x="1562100" y="4725187"/>
          <a:ext cx="6078538" cy="630238"/>
        </p:xfrm>
        <a:graphic>
          <a:graphicData uri="http://schemas.openxmlformats.org/presentationml/2006/ole">
            <mc:AlternateContent xmlns:mc="http://schemas.openxmlformats.org/markup-compatibility/2006">
              <mc:Choice xmlns:v="urn:schemas-microsoft-com:vml" Requires="v">
                <p:oleObj spid="_x0000_s37898" name="Equation" r:id="rId4" imgW="4038600" imgH="419100" progId="Equation.3">
                  <p:embed/>
                </p:oleObj>
              </mc:Choice>
              <mc:Fallback>
                <p:oleObj name="Equation" r:id="rId4" imgW="40386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4725187"/>
                        <a:ext cx="6078538" cy="6302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40964" name="Picture 13" descr="s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95488" y="1994601"/>
            <a:ext cx="4967287" cy="2414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14164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5" name="Rectangle 15"/>
          <p:cNvSpPr>
            <a:spLocks noGrp="1" noChangeArrowheads="1"/>
          </p:cNvSpPr>
          <p:nvPr>
            <p:ph type="title"/>
          </p:nvPr>
        </p:nvSpPr>
        <p:spPr/>
        <p:txBody>
          <a:bodyPr/>
          <a:lstStyle/>
          <a:p>
            <a:r>
              <a:rPr lang="en-US" smtClean="0"/>
              <a:t>Yield</a:t>
            </a:r>
          </a:p>
        </p:txBody>
      </p:sp>
      <p:sp>
        <p:nvSpPr>
          <p:cNvPr id="645136" name="Rectangle 16"/>
          <p:cNvSpPr>
            <a:spLocks noGrp="1" noChangeArrowheads="1"/>
          </p:cNvSpPr>
          <p:nvPr>
            <p:ph idx="1"/>
          </p:nvPr>
        </p:nvSpPr>
        <p:spPr/>
        <p:txBody>
          <a:bodyPr/>
          <a:lstStyle/>
          <a:p>
            <a:pPr marL="569913" lvl="1" indent="-398463">
              <a:buFont typeface="+mj-lt"/>
              <a:buAutoNum type="arabicPeriod"/>
            </a:pPr>
            <a:r>
              <a:rPr lang="en-US" dirty="0" smtClean="0"/>
              <a:t>Yield (actual and to-date) is calculated automatically for the entire process and is the percentage of defects injected and removed before the first compile.</a:t>
            </a:r>
          </a:p>
        </p:txBody>
      </p:sp>
      <p:graphicFrame>
        <p:nvGraphicFramePr>
          <p:cNvPr id="43011" name="Object 8"/>
          <p:cNvGraphicFramePr>
            <a:graphicFrameLocks noChangeAspect="1"/>
          </p:cNvGraphicFramePr>
          <p:nvPr>
            <p:extLst>
              <p:ext uri="{D42A27DB-BD31-4B8C-83A1-F6EECF244321}">
                <p14:modId xmlns:p14="http://schemas.microsoft.com/office/powerpoint/2010/main" val="961310872"/>
              </p:ext>
            </p:extLst>
          </p:nvPr>
        </p:nvGraphicFramePr>
        <p:xfrm>
          <a:off x="1773238" y="5028324"/>
          <a:ext cx="5392737" cy="631825"/>
        </p:xfrm>
        <a:graphic>
          <a:graphicData uri="http://schemas.openxmlformats.org/presentationml/2006/ole">
            <mc:AlternateContent xmlns:mc="http://schemas.openxmlformats.org/markup-compatibility/2006">
              <mc:Choice xmlns:v="urn:schemas-microsoft-com:vml" Requires="v">
                <p:oleObj spid="_x0000_s39946" name="Equation" r:id="rId4" imgW="3581400" imgH="419100" progId="Equation.3">
                  <p:embed/>
                </p:oleObj>
              </mc:Choice>
              <mc:Fallback>
                <p:oleObj name="Equation" r:id="rId4" imgW="35814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3238" y="5028324"/>
                        <a:ext cx="5392737" cy="6318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43012" name="Picture 17" descr="s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7400" y="2271642"/>
            <a:ext cx="4967288" cy="2414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840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8" name="Rectangle 4"/>
          <p:cNvSpPr>
            <a:spLocks noGrp="1" noChangeArrowheads="1"/>
          </p:cNvSpPr>
          <p:nvPr>
            <p:ph type="title"/>
          </p:nvPr>
        </p:nvSpPr>
        <p:spPr/>
        <p:txBody>
          <a:bodyPr/>
          <a:lstStyle/>
          <a:p>
            <a:pPr eaLnBrk="1" hangingPunct="1">
              <a:defRPr/>
            </a:pPr>
            <a:r>
              <a:rPr lang="en-US" smtClean="0">
                <a:cs typeface="+mj-cs"/>
              </a:rPr>
              <a:t>Messages to Remember</a:t>
            </a:r>
          </a:p>
        </p:txBody>
      </p:sp>
      <p:sp>
        <p:nvSpPr>
          <p:cNvPr id="651269" name="Rectangle 5"/>
          <p:cNvSpPr>
            <a:spLocks noGrp="1" noChangeArrowheads="1"/>
          </p:cNvSpPr>
          <p:nvPr>
            <p:ph idx="1"/>
          </p:nvPr>
        </p:nvSpPr>
        <p:spPr/>
        <p:txBody>
          <a:bodyPr/>
          <a:lstStyle/>
          <a:p>
            <a:pPr marL="0" indent="0" eaLnBrk="1" hangingPunct="1">
              <a:defRPr/>
            </a:pPr>
            <a:r>
              <a:rPr lang="en-US" smtClean="0">
                <a:cs typeface="+mn-cs"/>
              </a:rPr>
              <a:t>You will see more improvement from design and code reviews than any other process change you make.</a:t>
            </a:r>
          </a:p>
          <a:p>
            <a:pPr lvl="1" eaLnBrk="1" hangingPunct="1">
              <a:defRPr/>
            </a:pPr>
            <a:r>
              <a:rPr lang="en-US" smtClean="0"/>
              <a:t>Quality will improve.</a:t>
            </a:r>
          </a:p>
          <a:p>
            <a:pPr lvl="1" eaLnBrk="1" hangingPunct="1">
              <a:defRPr/>
            </a:pPr>
            <a:r>
              <a:rPr lang="en-US" smtClean="0"/>
              <a:t>Productivity will increase.</a:t>
            </a:r>
          </a:p>
          <a:p>
            <a:pPr marL="0" indent="0" eaLnBrk="1" hangingPunct="1">
              <a:defRPr/>
            </a:pPr>
            <a:endParaRPr lang="en-US" smtClean="0">
              <a:cs typeface="+mn-cs"/>
            </a:endParaRPr>
          </a:p>
          <a:p>
            <a:pPr marL="0" indent="0" eaLnBrk="1" hangingPunct="1">
              <a:defRPr/>
            </a:pPr>
            <a:r>
              <a:rPr lang="en-US" smtClean="0">
                <a:cs typeface="+mn-cs"/>
              </a:rPr>
              <a:t>PSP2 provides data that allows you to</a:t>
            </a:r>
          </a:p>
          <a:p>
            <a:pPr lvl="1" eaLnBrk="1" hangingPunct="1">
              <a:defRPr/>
            </a:pPr>
            <a:r>
              <a:rPr lang="en-US" smtClean="0"/>
              <a:t>plan for specific quality levels</a:t>
            </a:r>
          </a:p>
          <a:p>
            <a:pPr lvl="1" eaLnBrk="1" hangingPunct="1">
              <a:defRPr/>
            </a:pPr>
            <a:r>
              <a:rPr lang="en-US" smtClean="0"/>
              <a:t>control quality during development</a:t>
            </a:r>
          </a:p>
          <a:p>
            <a:pPr lvl="1" eaLnBrk="1" hangingPunct="1">
              <a:defRPr/>
            </a:pPr>
            <a:r>
              <a:rPr lang="en-US" smtClean="0"/>
              <a:t>improve the quality of your PSP</a:t>
            </a:r>
          </a:p>
          <a:p>
            <a:pPr lvl="1" eaLnBrk="1" hangingPunct="1">
              <a:defRPr/>
            </a:pPr>
            <a:r>
              <a:rPr lang="en-US" smtClean="0"/>
              <a:t>increase productivity without sacrificing quality</a:t>
            </a:r>
          </a:p>
        </p:txBody>
      </p:sp>
    </p:spTree>
    <p:extLst>
      <p:ext uri="{BB962C8B-B14F-4D97-AF65-F5344CB8AC3E}">
        <p14:creationId xmlns:p14="http://schemas.microsoft.com/office/powerpoint/2010/main" val="172363659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933" y="398469"/>
            <a:ext cx="8320035" cy="5014243"/>
          </a:xfrm>
        </p:spPr>
        <p:txBody>
          <a:bodyPr>
            <a:normAutofit/>
          </a:bodyPr>
          <a:lstStyle/>
          <a:p>
            <a:r>
              <a:rPr lang="en-US" sz="1000" dirty="0">
                <a:latin typeface="Times New Roman" panose="02020603050405020304" pitchFamily="18" charset="0"/>
                <a:cs typeface="Times New Roman" panose="02020603050405020304" pitchFamily="18" charset="0"/>
              </a:rPr>
              <a:t>Copyright 2017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[Distribution Statement A] This material has been approved for public release and unlimited distribution. Please see Copyright notice for non-US Government use and distribution.</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This material is distributed by the Software Engineering Institute (SEI) only to course attendees for their own individual study. Except for the U.S. government purposes described below, this material SHALL NOT be reproduced or used in any other manner without requesting formal permission from the Software Engineering Institute at permission@sei.cmu.edu.</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The U.S. Government's rights to use, modify, reproduce, release, perform, display, or disclose this material are restricted by the Rights in Technical Data-Noncommercial Items clauses (DFAR 252-227.7013 and DFAR 252-227.7013 Alternate I) contained in the above identified contract. Any reproduction of this material or portions thereof marked with this legend must also reproduce the disclaimers contained on this slide.</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Although the rights granted by contract do not require course attendance to use this material for U.S. Government purposes, the SEI recommends attendance to ensure proper understanding.</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PSP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Team Software </a:t>
            </a:r>
            <a:r>
              <a:rPr lang="en-US" sz="1000" dirty="0" err="1">
                <a:latin typeface="Times New Roman" panose="02020603050405020304" pitchFamily="18" charset="0"/>
                <a:cs typeface="Times New Roman" panose="02020603050405020304" pitchFamily="18" charset="0"/>
              </a:rPr>
              <a:t>Process</a:t>
            </a:r>
            <a:r>
              <a:rPr lang="en-US" sz="1000" baseline="30000" dirty="0" err="1">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and TSP</a:t>
            </a:r>
            <a:r>
              <a:rPr lang="en-US" sz="1000" baseline="30000" dirty="0">
                <a:latin typeface="Times New Roman" panose="02020603050405020304" pitchFamily="18" charset="0"/>
                <a:cs typeface="Times New Roman" panose="02020603050405020304" pitchFamily="18" charset="0"/>
              </a:rPr>
              <a:t>SM</a:t>
            </a:r>
            <a:r>
              <a:rPr lang="en-US" sz="1000" dirty="0">
                <a:latin typeface="Times New Roman" panose="02020603050405020304" pitchFamily="18" charset="0"/>
                <a:cs typeface="Times New Roman" panose="02020603050405020304" pitchFamily="18" charset="0"/>
              </a:rPr>
              <a:t> are service marks of Carnegie Mellon University.</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DM-0004449</a:t>
            </a:r>
          </a:p>
        </p:txBody>
      </p:sp>
    </p:spTree>
    <p:extLst>
      <p:ext uri="{BB962C8B-B14F-4D97-AF65-F5344CB8AC3E}">
        <p14:creationId xmlns:p14="http://schemas.microsoft.com/office/powerpoint/2010/main" val="3740651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10" name="Rectangle 6"/>
          <p:cNvSpPr>
            <a:spLocks noGrp="1" noChangeArrowheads="1"/>
          </p:cNvSpPr>
          <p:nvPr>
            <p:ph type="title"/>
          </p:nvPr>
        </p:nvSpPr>
        <p:spPr/>
        <p:txBody>
          <a:bodyPr/>
          <a:lstStyle/>
          <a:p>
            <a:pPr eaLnBrk="1" hangingPunct="1">
              <a:defRPr/>
            </a:pPr>
            <a:r>
              <a:rPr lang="en-US" smtClean="0">
                <a:cs typeface="+mj-cs"/>
              </a:rPr>
              <a:t>Tutorial Objectives</a:t>
            </a:r>
          </a:p>
        </p:txBody>
      </p:sp>
      <p:sp>
        <p:nvSpPr>
          <p:cNvPr id="610311" name="Rectangle 7"/>
          <p:cNvSpPr>
            <a:spLocks noGrp="1" noChangeArrowheads="1"/>
          </p:cNvSpPr>
          <p:nvPr>
            <p:ph sz="half" idx="2"/>
          </p:nvPr>
        </p:nvSpPr>
        <p:spPr/>
        <p:txBody>
          <a:bodyPr/>
          <a:lstStyle/>
          <a:p>
            <a:pPr marL="0" indent="0" eaLnBrk="1" hangingPunct="1">
              <a:defRPr/>
            </a:pPr>
            <a:r>
              <a:rPr lang="en-US" dirty="0" smtClean="0">
                <a:cs typeface="+mn-cs"/>
              </a:rPr>
              <a:t>After this tutorial, you will</a:t>
            </a:r>
          </a:p>
          <a:p>
            <a:pPr lvl="1" eaLnBrk="1" hangingPunct="1">
              <a:defRPr/>
            </a:pPr>
            <a:r>
              <a:rPr lang="en-US" dirty="0" smtClean="0"/>
              <a:t>understand the new PSP2 </a:t>
            </a:r>
            <a:br>
              <a:rPr lang="en-US" dirty="0" smtClean="0"/>
            </a:br>
            <a:r>
              <a:rPr lang="en-US" dirty="0" smtClean="0"/>
              <a:t>process elements</a:t>
            </a:r>
          </a:p>
          <a:p>
            <a:pPr lvl="1" eaLnBrk="1" hangingPunct="1">
              <a:defRPr/>
            </a:pPr>
            <a:r>
              <a:rPr lang="en-US" dirty="0" smtClean="0"/>
              <a:t>know how to use the PSP2 scripts </a:t>
            </a:r>
            <a:br>
              <a:rPr lang="en-US" dirty="0" smtClean="0"/>
            </a:br>
            <a:r>
              <a:rPr lang="en-US" dirty="0" smtClean="0"/>
              <a:t>and forms</a:t>
            </a:r>
          </a:p>
          <a:p>
            <a:pPr lvl="1" eaLnBrk="1" hangingPunct="1">
              <a:defRPr/>
            </a:pPr>
            <a:r>
              <a:rPr lang="en-US" dirty="0" smtClean="0"/>
              <a:t>be prepared to use PSP2 for program 5</a:t>
            </a:r>
          </a:p>
        </p:txBody>
      </p:sp>
    </p:spTree>
    <p:extLst>
      <p:ext uri="{BB962C8B-B14F-4D97-AF65-F5344CB8AC3E}">
        <p14:creationId xmlns:p14="http://schemas.microsoft.com/office/powerpoint/2010/main" val="360081307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8" name="Rectangle 6"/>
          <p:cNvSpPr>
            <a:spLocks noGrp="1" noChangeArrowheads="1"/>
          </p:cNvSpPr>
          <p:nvPr>
            <p:ph type="title"/>
          </p:nvPr>
        </p:nvSpPr>
        <p:spPr/>
        <p:txBody>
          <a:bodyPr/>
          <a:lstStyle/>
          <a:p>
            <a:pPr eaLnBrk="1" hangingPunct="1">
              <a:defRPr/>
            </a:pPr>
            <a:r>
              <a:rPr lang="en-US" smtClean="0">
                <a:cs typeface="+mj-cs"/>
              </a:rPr>
              <a:t>PSP2 Objectives</a:t>
            </a:r>
          </a:p>
        </p:txBody>
      </p:sp>
      <p:sp>
        <p:nvSpPr>
          <p:cNvPr id="612359" name="Rectangle 7"/>
          <p:cNvSpPr>
            <a:spLocks noGrp="1" noChangeArrowheads="1"/>
          </p:cNvSpPr>
          <p:nvPr>
            <p:ph idx="1"/>
          </p:nvPr>
        </p:nvSpPr>
        <p:spPr/>
        <p:txBody>
          <a:bodyPr/>
          <a:lstStyle/>
          <a:p>
            <a:pPr marL="0" indent="0" eaLnBrk="1" hangingPunct="1">
              <a:defRPr/>
            </a:pPr>
            <a:r>
              <a:rPr lang="en-US" smtClean="0">
                <a:cs typeface="+mn-cs"/>
              </a:rPr>
              <a:t>The objectives of PSP2 are to introduce</a:t>
            </a:r>
          </a:p>
          <a:p>
            <a:pPr lvl="1" eaLnBrk="1" hangingPunct="1">
              <a:defRPr/>
            </a:pPr>
            <a:r>
              <a:rPr lang="en-US" smtClean="0"/>
              <a:t>design and code reviews</a:t>
            </a:r>
          </a:p>
          <a:p>
            <a:pPr lvl="1" eaLnBrk="1" hangingPunct="1">
              <a:defRPr/>
            </a:pPr>
            <a:r>
              <a:rPr lang="en-US" smtClean="0"/>
              <a:t>methods for evaluating and improving the quality of your reviews</a:t>
            </a:r>
          </a:p>
        </p:txBody>
      </p:sp>
    </p:spTree>
    <p:extLst>
      <p:ext uri="{BB962C8B-B14F-4D97-AF65-F5344CB8AC3E}">
        <p14:creationId xmlns:p14="http://schemas.microsoft.com/office/powerpoint/2010/main" val="14209729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smtClean="0"/>
              <a:t>New Process Elements</a:t>
            </a:r>
          </a:p>
        </p:txBody>
      </p:sp>
      <p:sp>
        <p:nvSpPr>
          <p:cNvPr id="670723" name="Rectangle 3"/>
          <p:cNvSpPr>
            <a:spLocks noGrp="1" noChangeArrowheads="1"/>
          </p:cNvSpPr>
          <p:nvPr>
            <p:ph idx="1"/>
          </p:nvPr>
        </p:nvSpPr>
        <p:spPr/>
        <p:txBody>
          <a:bodyPr>
            <a:normAutofit lnSpcReduction="10000"/>
          </a:bodyPr>
          <a:lstStyle/>
          <a:p>
            <a:r>
              <a:rPr lang="en-US" dirty="0" smtClean="0"/>
              <a:t>There are two new process elements.</a:t>
            </a:r>
          </a:p>
          <a:p>
            <a:pPr lvl="1"/>
            <a:r>
              <a:rPr lang="en-US" dirty="0" smtClean="0"/>
              <a:t>design review checklist</a:t>
            </a:r>
          </a:p>
          <a:p>
            <a:pPr lvl="1"/>
            <a:r>
              <a:rPr lang="en-US" dirty="0" smtClean="0"/>
              <a:t>code review checklist</a:t>
            </a:r>
          </a:p>
          <a:p>
            <a:endParaRPr lang="en-US" dirty="0" smtClean="0"/>
          </a:p>
          <a:p>
            <a:r>
              <a:rPr lang="en-US" dirty="0" smtClean="0"/>
              <a:t>Design and code review checklists are described separately.</a:t>
            </a:r>
          </a:p>
          <a:p>
            <a:endParaRPr lang="en-US" dirty="0" smtClean="0"/>
          </a:p>
          <a:p>
            <a:r>
              <a:rPr lang="en-US" dirty="0" smtClean="0"/>
              <a:t>PSP2 adds two key capabilities to the PSP</a:t>
            </a:r>
          </a:p>
          <a:p>
            <a:pPr lvl="1"/>
            <a:r>
              <a:rPr lang="en-US" dirty="0" smtClean="0"/>
              <a:t>design and code reviews</a:t>
            </a:r>
          </a:p>
          <a:p>
            <a:pPr lvl="1"/>
            <a:r>
              <a:rPr lang="en-US" dirty="0" smtClean="0"/>
              <a:t>quality planning</a:t>
            </a:r>
          </a:p>
          <a:p>
            <a:endParaRPr lang="en-US" dirty="0" smtClean="0"/>
          </a:p>
          <a:p>
            <a:r>
              <a:rPr lang="en-US" dirty="0" smtClean="0"/>
              <a:t>The PSP2 project plan summary supports these two new capabilities.</a:t>
            </a:r>
          </a:p>
        </p:txBody>
      </p:sp>
    </p:spTree>
    <p:extLst>
      <p:ext uri="{BB962C8B-B14F-4D97-AF65-F5344CB8AC3E}">
        <p14:creationId xmlns:p14="http://schemas.microsoft.com/office/powerpoint/2010/main" val="121332837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smtClean="0"/>
              <a:t>Design and Code Reviews</a:t>
            </a:r>
          </a:p>
        </p:txBody>
      </p:sp>
      <p:sp>
        <p:nvSpPr>
          <p:cNvPr id="672771" name="Rectangle 3"/>
          <p:cNvSpPr>
            <a:spLocks noGrp="1" noChangeArrowheads="1"/>
          </p:cNvSpPr>
          <p:nvPr>
            <p:ph idx="1"/>
          </p:nvPr>
        </p:nvSpPr>
        <p:spPr/>
        <p:txBody>
          <a:bodyPr/>
          <a:lstStyle/>
          <a:p>
            <a:r>
              <a:rPr lang="en-US" dirty="0" smtClean="0"/>
              <a:t>Two phases have been added to the process</a:t>
            </a:r>
          </a:p>
          <a:p>
            <a:pPr lvl="1"/>
            <a:r>
              <a:rPr lang="en-US" dirty="0" smtClean="0"/>
              <a:t>Design reviews (DLDR)</a:t>
            </a:r>
          </a:p>
          <a:p>
            <a:pPr lvl="1"/>
            <a:r>
              <a:rPr lang="en-US" dirty="0" smtClean="0"/>
              <a:t>Code reviews (CR)</a:t>
            </a:r>
          </a:p>
          <a:p>
            <a:endParaRPr lang="en-US" dirty="0" smtClean="0"/>
          </a:p>
        </p:txBody>
      </p:sp>
      <p:sp>
        <p:nvSpPr>
          <p:cNvPr id="672774" name="Rectangle 6"/>
          <p:cNvSpPr>
            <a:spLocks noChangeArrowheads="1"/>
          </p:cNvSpPr>
          <p:nvPr/>
        </p:nvSpPr>
        <p:spPr bwMode="auto">
          <a:xfrm>
            <a:off x="388938" y="2537222"/>
            <a:ext cx="4332648" cy="10530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9C2108"/>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defTabSz="811213">
              <a:buFontTx/>
              <a:buNone/>
              <a:defRPr/>
            </a:pPr>
            <a:r>
              <a:rPr lang="en-US" sz="2000" dirty="0">
                <a:latin typeface="Arial"/>
                <a:cs typeface="Arial"/>
              </a:rPr>
              <a:t>Time and defect data from these phases are summarized on the PSP2 Project </a:t>
            </a:r>
            <a:r>
              <a:rPr lang="en-US" sz="2000" dirty="0" smtClean="0">
                <a:latin typeface="Arial"/>
                <a:cs typeface="Arial"/>
              </a:rPr>
              <a:t>Plan </a:t>
            </a:r>
            <a:r>
              <a:rPr lang="en-US" sz="2000" dirty="0">
                <a:latin typeface="Arial"/>
                <a:cs typeface="Arial"/>
              </a:rPr>
              <a:t>Summary.</a:t>
            </a:r>
          </a:p>
        </p:txBody>
      </p:sp>
      <p:pic>
        <p:nvPicPr>
          <p:cNvPr id="13316" name="Picture 14" descr="s5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938" y="3769616"/>
            <a:ext cx="4337050" cy="246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317" name="Picture 15" descr="s5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6363" y="2383729"/>
            <a:ext cx="3505200" cy="3811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18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20" name="Rectangle 4"/>
          <p:cNvSpPr>
            <a:spLocks noGrp="1" noChangeArrowheads="1"/>
          </p:cNvSpPr>
          <p:nvPr>
            <p:ph type="title"/>
          </p:nvPr>
        </p:nvSpPr>
        <p:spPr/>
        <p:txBody>
          <a:bodyPr/>
          <a:lstStyle/>
          <a:p>
            <a:pPr eaLnBrk="1" hangingPunct="1">
              <a:defRPr/>
            </a:pPr>
            <a:r>
              <a:rPr lang="en-US" smtClean="0">
                <a:cs typeface="+mj-cs"/>
              </a:rPr>
              <a:t>Quality Planning</a:t>
            </a:r>
          </a:p>
        </p:txBody>
      </p:sp>
      <p:sp>
        <p:nvSpPr>
          <p:cNvPr id="674821" name="Rectangle 5"/>
          <p:cNvSpPr>
            <a:spLocks noGrp="1" noChangeArrowheads="1"/>
          </p:cNvSpPr>
          <p:nvPr>
            <p:ph idx="1"/>
          </p:nvPr>
        </p:nvSpPr>
        <p:spPr/>
        <p:txBody>
          <a:bodyPr/>
          <a:lstStyle/>
          <a:p>
            <a:pPr marL="0" indent="0" eaLnBrk="1" hangingPunct="1">
              <a:defRPr/>
            </a:pPr>
            <a:r>
              <a:rPr lang="en-US" dirty="0" smtClean="0">
                <a:cs typeface="+mn-cs"/>
              </a:rPr>
              <a:t>PSP2 introduces quality planning.</a:t>
            </a:r>
          </a:p>
          <a:p>
            <a:pPr marL="0" indent="0" eaLnBrk="1" hangingPunct="1">
              <a:defRPr/>
            </a:pPr>
            <a:endParaRPr lang="en-US" dirty="0" smtClean="0">
              <a:cs typeface="+mn-cs"/>
            </a:endParaRPr>
          </a:p>
          <a:p>
            <a:pPr marL="0" indent="0" eaLnBrk="1" hangingPunct="1">
              <a:defRPr/>
            </a:pPr>
            <a:r>
              <a:rPr lang="en-US" dirty="0" smtClean="0">
                <a:cs typeface="+mn-cs"/>
              </a:rPr>
              <a:t>Quality planning involves</a:t>
            </a:r>
          </a:p>
          <a:p>
            <a:pPr lvl="1" eaLnBrk="1" hangingPunct="1">
              <a:defRPr/>
            </a:pPr>
            <a:r>
              <a:rPr lang="en-US" dirty="0" smtClean="0"/>
              <a:t>estimating the total number of defects that will be injected</a:t>
            </a:r>
          </a:p>
          <a:p>
            <a:pPr lvl="1" eaLnBrk="1" hangingPunct="1">
              <a:defRPr/>
            </a:pPr>
            <a:r>
              <a:rPr lang="en-US" dirty="0" smtClean="0"/>
              <a:t>estimating the number of defects that will be injected and removed in each process phase</a:t>
            </a:r>
          </a:p>
          <a:p>
            <a:pPr lvl="1" eaLnBrk="1" hangingPunct="1">
              <a:defRPr/>
            </a:pPr>
            <a:r>
              <a:rPr lang="en-US" dirty="0" smtClean="0"/>
              <a:t>estimating the amount of time needed for design and </a:t>
            </a:r>
            <a:br>
              <a:rPr lang="en-US" dirty="0" smtClean="0"/>
            </a:br>
            <a:r>
              <a:rPr lang="en-US" dirty="0" smtClean="0"/>
              <a:t>code reviews</a:t>
            </a:r>
          </a:p>
          <a:p>
            <a:pPr lvl="1" eaLnBrk="1" hangingPunct="1">
              <a:defRPr/>
            </a:pPr>
            <a:r>
              <a:rPr lang="en-US" dirty="0" smtClean="0"/>
              <a:t>adjusting these parameters as needed to ensure a high </a:t>
            </a:r>
            <a:br>
              <a:rPr lang="en-US" dirty="0" smtClean="0"/>
            </a:br>
            <a:r>
              <a:rPr lang="en-US" dirty="0" smtClean="0"/>
              <a:t>quality result</a:t>
            </a:r>
          </a:p>
        </p:txBody>
      </p:sp>
    </p:spTree>
    <p:extLst>
      <p:ext uri="{BB962C8B-B14F-4D97-AF65-F5344CB8AC3E}">
        <p14:creationId xmlns:p14="http://schemas.microsoft.com/office/powerpoint/2010/main" val="353311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pPr eaLnBrk="1" hangingPunct="1">
              <a:defRPr/>
            </a:pPr>
            <a:r>
              <a:rPr lang="en-US" smtClean="0">
                <a:cs typeface="+mj-cs"/>
              </a:rPr>
              <a:t>Estimating Total Defects</a:t>
            </a:r>
          </a:p>
        </p:txBody>
      </p:sp>
      <p:sp>
        <p:nvSpPr>
          <p:cNvPr id="7" name="Content Placeholder 6"/>
          <p:cNvSpPr>
            <a:spLocks noGrp="1"/>
          </p:cNvSpPr>
          <p:nvPr>
            <p:ph idx="1"/>
          </p:nvPr>
        </p:nvSpPr>
        <p:spPr/>
        <p:txBody>
          <a:bodyPr/>
          <a:lstStyle/>
          <a:p>
            <a:r>
              <a:rPr lang="en-US" dirty="0"/>
              <a:t>To estimate the total defects injected and removed, use the estimated program size and to-date defect density to calculate the estimated total defects.</a:t>
            </a:r>
          </a:p>
          <a:p>
            <a:endParaRPr lang="en-US" dirty="0"/>
          </a:p>
          <a:p>
            <a:r>
              <a:rPr lang="en-US" dirty="0"/>
              <a:t>Use this formula</a:t>
            </a:r>
          </a:p>
          <a:p>
            <a:endParaRPr lang="en-US" dirty="0"/>
          </a:p>
        </p:txBody>
      </p:sp>
      <p:graphicFrame>
        <p:nvGraphicFramePr>
          <p:cNvPr id="14" name="Group 81"/>
          <p:cNvGraphicFramePr>
            <a:graphicFrameLocks/>
          </p:cNvGraphicFramePr>
          <p:nvPr>
            <p:extLst>
              <p:ext uri="{D42A27DB-BD31-4B8C-83A1-F6EECF244321}">
                <p14:modId xmlns:p14="http://schemas.microsoft.com/office/powerpoint/2010/main" val="1840142753"/>
              </p:ext>
            </p:extLst>
          </p:nvPr>
        </p:nvGraphicFramePr>
        <p:xfrm>
          <a:off x="388938" y="3223625"/>
          <a:ext cx="7673975" cy="723900"/>
        </p:xfrm>
        <a:graphic>
          <a:graphicData uri="http://schemas.openxmlformats.org/drawingml/2006/table">
            <a:tbl>
              <a:tblPr/>
              <a:tblGrid>
                <a:gridCol w="2784475"/>
                <a:gridCol w="4889500"/>
              </a:tblGrid>
              <a:tr h="361950">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Planned total defects = </a:t>
                      </a:r>
                    </a:p>
                  </a:txBody>
                  <a:tcPr marL="0" marR="0" marT="0" marB="0" horzOverflow="overflow">
                    <a:lnL cap="flat">
                      <a:noFill/>
                    </a:lnL>
                    <a:lnR>
                      <a:noFill/>
                    </a:lnR>
                    <a:lnT cap="flat">
                      <a:noFill/>
                    </a:lnT>
                    <a:lnB>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To-date total defects/KLOC </a:t>
                      </a:r>
                      <a:r>
                        <a:rPr kumimoji="0" lang="en-US" sz="2000" b="0" i="0" u="none" strike="noStrike" cap="none" normalizeH="0" baseline="0">
                          <a:ln>
                            <a:noFill/>
                          </a:ln>
                          <a:solidFill>
                            <a:schemeClr val="tx1"/>
                          </a:solidFill>
                          <a:effectLst/>
                          <a:latin typeface="Arial" charset="0"/>
                          <a:ea typeface="ＭＳ Ｐゴシック" charset="0"/>
                          <a:cs typeface="Arial" charset="0"/>
                        </a:rPr>
                        <a:t>×</a:t>
                      </a:r>
                    </a:p>
                  </a:txBody>
                  <a:tcPr marL="0" marR="0" marT="0" marB="0" horzOverflow="overflow">
                    <a:lnL>
                      <a:noFill/>
                    </a:lnL>
                    <a:lnR cap="flat">
                      <a:noFill/>
                    </a:lnR>
                    <a:lnT cap="flat">
                      <a:noFill/>
                    </a:lnT>
                    <a:lnB>
                      <a:noFill/>
                    </a:lnB>
                    <a:lnTlToBr>
                      <a:noFill/>
                    </a:lnTlToBr>
                    <a:lnBlToTr>
                      <a:noFill/>
                    </a:lnBlToTr>
                    <a:noFill/>
                  </a:tcPr>
                </a:tc>
              </a:tr>
              <a:tr h="361950">
                <a:tc>
                  <a:txBody>
                    <a:bodyPr/>
                    <a:lstStyle/>
                    <a:p>
                      <a:pPr marL="0" marR="0" lvl="0" indent="0" algn="l" defTabSz="8112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endParaRPr>
                    </a:p>
                  </a:txBody>
                  <a:tcPr marL="0" marR="0" marT="0" marB="0" horzOverflow="overflow">
                    <a:lnL cap="flat">
                      <a:noFill/>
                    </a:lnL>
                    <a:lnR>
                      <a:noFill/>
                    </a:lnR>
                    <a:lnT>
                      <a:noFill/>
                    </a:lnT>
                    <a:lnB cap="flat">
                      <a:noFill/>
                    </a:lnB>
                    <a:lnTlToBr>
                      <a:noFill/>
                    </a:lnTlToBr>
                    <a:lnBlToTr>
                      <a:noFill/>
                    </a:lnBlToTr>
                    <a:noFill/>
                  </a:tcPr>
                </a:tc>
                <a:tc>
                  <a:txBody>
                    <a:bodyPr/>
                    <a:lstStyle/>
                    <a:p>
                      <a:pPr marL="0" marR="0" lvl="0" indent="0" algn="l" defTabSz="81121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Planned Added and Modified LOC / 1000</a:t>
                      </a:r>
                    </a:p>
                  </a:txBody>
                  <a:tcPr marL="0" marR="0" marT="0" marB="0"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4616776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EI_Template">
  <a:themeElements>
    <a:clrScheme name="Paul_palette">
      <a:dk1>
        <a:sysClr val="windowText" lastClr="000000"/>
      </a:dk1>
      <a:lt1>
        <a:sysClr val="window" lastClr="FFFFFF"/>
      </a:lt1>
      <a:dk2>
        <a:srgbClr val="005695"/>
      </a:dk2>
      <a:lt2>
        <a:srgbClr val="8D9BA9"/>
      </a:lt2>
      <a:accent1>
        <a:srgbClr val="005694"/>
      </a:accent1>
      <a:accent2>
        <a:srgbClr val="FCAC12"/>
      </a:accent2>
      <a:accent3>
        <a:srgbClr val="43AE38"/>
      </a:accent3>
      <a:accent4>
        <a:srgbClr val="FF6E00"/>
      </a:accent4>
      <a:accent5>
        <a:srgbClr val="6C137D"/>
      </a:accent5>
      <a:accent6>
        <a:srgbClr val="E1041B"/>
      </a:accent6>
      <a:hlink>
        <a:srgbClr val="0A50E1"/>
      </a:hlink>
      <a:folHlink>
        <a:srgbClr val="6EB2E6"/>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200" dirty="0" smtClean="0">
            <a:latin typeface="Arial"/>
            <a:cs typeface="Arial"/>
          </a:defRPr>
        </a:defPPr>
      </a:lstStyle>
    </a:txDef>
  </a:objectDefaults>
  <a:extraClrSchemeLst/>
  <a:extLst>
    <a:ext uri="{05A4C25C-085E-4340-85A3-A5531E510DB2}">
      <thm15:themeFamily xmlns:thm15="http://schemas.microsoft.com/office/thememl/2012/main" name="Template.potx" id="{6350BFF4-E8D7-47FD-AABE-126769806450}" vid="{26473FC7-0B68-46E0-BC14-81CE8A24CB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107</TotalTime>
  <Words>830</Words>
  <Application>Microsoft Office PowerPoint</Application>
  <PresentationFormat>On-screen Show (4:3)</PresentationFormat>
  <Paragraphs>154</Paragraphs>
  <Slides>23</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MS PGothic</vt:lpstr>
      <vt:lpstr>Arial</vt:lpstr>
      <vt:lpstr>Calibri</vt:lpstr>
      <vt:lpstr>Times New Roman</vt:lpstr>
      <vt:lpstr>SEI_Template</vt:lpstr>
      <vt:lpstr>Equation</vt:lpstr>
      <vt:lpstr>Tutorial: Using PSP2</vt:lpstr>
      <vt:lpstr>PowerPoint Presentation</vt:lpstr>
      <vt:lpstr>PowerPoint Presentation</vt:lpstr>
      <vt:lpstr>Tutorial Objectives</vt:lpstr>
      <vt:lpstr>PSP2 Objectives</vt:lpstr>
      <vt:lpstr>New Process Elements</vt:lpstr>
      <vt:lpstr>Design and Code Reviews</vt:lpstr>
      <vt:lpstr>Quality Planning</vt:lpstr>
      <vt:lpstr>Estimating Total Defects</vt:lpstr>
      <vt:lpstr>Estimating Defects by Phase</vt:lpstr>
      <vt:lpstr>Estimating Review Time</vt:lpstr>
      <vt:lpstr>Estimating With Review Rates -1</vt:lpstr>
      <vt:lpstr>Estimating With Review Rates -2</vt:lpstr>
      <vt:lpstr>Estimating Considerations</vt:lpstr>
      <vt:lpstr>Estimating Defects Removed</vt:lpstr>
      <vt:lpstr>PSP2 Project Plan Summary</vt:lpstr>
      <vt:lpstr>Derived Quality Measures</vt:lpstr>
      <vt:lpstr>Defect Removal Efficiency</vt:lpstr>
      <vt:lpstr>Defect Removal Leverage</vt:lpstr>
      <vt:lpstr>Test Defects Per KLOC</vt:lpstr>
      <vt:lpstr>Total Defects Per KLOC</vt:lpstr>
      <vt:lpstr>Yield</vt:lpstr>
      <vt:lpstr>Messages to Remember</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khess</dc:creator>
  <cp:lastModifiedBy>wrn_loc_adm</cp:lastModifiedBy>
  <cp:revision>22</cp:revision>
  <cp:lastPrinted>2015-11-05T19:18:24Z</cp:lastPrinted>
  <dcterms:created xsi:type="dcterms:W3CDTF">2016-03-14T18:33:10Z</dcterms:created>
  <dcterms:modified xsi:type="dcterms:W3CDTF">2018-09-06T00:13:18Z</dcterms:modified>
</cp:coreProperties>
</file>