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2"/>
  </p:notesMasterIdLst>
  <p:handoutMasterIdLst>
    <p:handoutMasterId r:id="rId23"/>
  </p:handoutMasterIdLst>
  <p:sldIdLst>
    <p:sldId id="256" r:id="rId2"/>
    <p:sldId id="278" r:id="rId3"/>
    <p:sldId id="27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3">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33"/>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36F4FED-BAE6-A043-9987-FF887F770465}" type="slidenum">
              <a:rPr lang="en-US"/>
              <a:pPr>
                <a:defRPr/>
              </a:pPr>
              <a:t>12</a:t>
            </a:fld>
            <a:endParaRPr lang="en-US"/>
          </a:p>
        </p:txBody>
      </p:sp>
      <p:sp>
        <p:nvSpPr>
          <p:cNvPr id="459778" name="Rectangle 2"/>
          <p:cNvSpPr>
            <a:spLocks noGrp="1" noRot="1" noChangeAspect="1" noChangeArrowheads="1" noTextEdit="1"/>
          </p:cNvSpPr>
          <p:nvPr>
            <p:ph type="sldImg"/>
          </p:nvPr>
        </p:nvSpPr>
        <p:spPr>
          <a:xfrm>
            <a:off x="2109788" y="647700"/>
            <a:ext cx="2868612" cy="2151063"/>
          </a:xfrm>
          <a:ln cap="flat"/>
          <a:extLst>
            <a:ext uri="{FAA26D3D-D897-4be2-8F04-BA451C77F1D7}">
              <ma14:placeholderFlag xmlns="" xmlns:ma14="http://schemas.microsoft.com/office/mac/drawingml/2011/main" val="1"/>
            </a:ext>
          </a:extLst>
        </p:spPr>
      </p:sp>
      <p:sp>
        <p:nvSpPr>
          <p:cNvPr id="459779" name="Rectangle 3"/>
          <p:cNvSpPr>
            <a:spLocks noGrp="1" noChangeArrowheads="1"/>
          </p:cNvSpPr>
          <p:nvPr>
            <p:ph type="body" idx="1"/>
          </p:nvPr>
        </p:nvSpPr>
        <p:spPr>
          <a:xfrm>
            <a:off x="596054" y="2922322"/>
            <a:ext cx="6134947" cy="6105447"/>
          </a:xfrm>
          <a:ln/>
        </p:spPr>
        <p:txBody>
          <a:bodyPr lIns="98011" tIns="49896" rIns="98011" bIns="49896"/>
          <a:lstStyle/>
          <a:p>
            <a:pPr defTabSz="1005240">
              <a:defRPr/>
            </a:pPr>
            <a:endParaRPr lang="en-US" smtClean="0">
              <a:cs typeface="+mn-cs"/>
            </a:endParaRPr>
          </a:p>
        </p:txBody>
      </p:sp>
    </p:spTree>
    <p:extLst>
      <p:ext uri="{BB962C8B-B14F-4D97-AF65-F5344CB8AC3E}">
        <p14:creationId xmlns:p14="http://schemas.microsoft.com/office/powerpoint/2010/main" val="280133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4BE511E-38EA-0746-9925-64F777753839}" type="slidenum">
              <a:rPr lang="en-US"/>
              <a:pPr>
                <a:defRPr/>
              </a:pPr>
              <a:t>13</a:t>
            </a:fld>
            <a:endParaRPr lang="en-US"/>
          </a:p>
        </p:txBody>
      </p:sp>
      <p:sp>
        <p:nvSpPr>
          <p:cNvPr id="440322" name="Rectangle 2"/>
          <p:cNvSpPr>
            <a:spLocks noGrp="1" noRot="1" noChangeAspect="1" noChangeArrowheads="1" noTextEdit="1"/>
          </p:cNvSpPr>
          <p:nvPr>
            <p:ph type="sldImg"/>
          </p:nvPr>
        </p:nvSpPr>
        <p:spPr>
          <a:xfrm>
            <a:off x="2111375" y="650875"/>
            <a:ext cx="2868613" cy="2151063"/>
          </a:xfrm>
          <a:ln cap="flat"/>
          <a:extLst>
            <a:ext uri="{FAA26D3D-D897-4be2-8F04-BA451C77F1D7}">
              <ma14:placeholderFlag xmlns="" xmlns:ma14="http://schemas.microsoft.com/office/mac/drawingml/2011/main" val="1"/>
            </a:ext>
          </a:extLst>
        </p:spPr>
      </p:sp>
      <p:sp>
        <p:nvSpPr>
          <p:cNvPr id="440323" name="Rectangle 3"/>
          <p:cNvSpPr>
            <a:spLocks noGrp="1" noChangeArrowheads="1"/>
          </p:cNvSpPr>
          <p:nvPr>
            <p:ph type="body" idx="1"/>
          </p:nvPr>
        </p:nvSpPr>
        <p:spPr>
          <a:xfrm>
            <a:off x="596054" y="2920652"/>
            <a:ext cx="6134947" cy="6108790"/>
          </a:xfrm>
          <a:ln/>
        </p:spPr>
        <p:txBody>
          <a:bodyPr lIns="98020" tIns="49902" rIns="98020" bIns="49902"/>
          <a:lstStyle/>
          <a:p>
            <a:pPr defTabSz="1011964">
              <a:defRPr/>
            </a:pPr>
            <a:endParaRPr lang="en-US" smtClean="0">
              <a:cs typeface="+mn-cs"/>
            </a:endParaRPr>
          </a:p>
        </p:txBody>
      </p:sp>
    </p:spTree>
    <p:extLst>
      <p:ext uri="{BB962C8B-B14F-4D97-AF65-F5344CB8AC3E}">
        <p14:creationId xmlns:p14="http://schemas.microsoft.com/office/powerpoint/2010/main" val="1533107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8DBE514-FBD3-4244-BFA6-C9FD08CFE59C}" type="slidenum">
              <a:rPr lang="en-US"/>
              <a:pPr>
                <a:defRPr/>
              </a:pPr>
              <a:t>14</a:t>
            </a:fld>
            <a:endParaRPr lang="en-US"/>
          </a:p>
        </p:txBody>
      </p:sp>
      <p:sp>
        <p:nvSpPr>
          <p:cNvPr id="474114" name="Rectangle 2"/>
          <p:cNvSpPr>
            <a:spLocks noGrp="1" noRot="1" noChangeAspect="1" noChangeArrowheads="1" noTextEdit="1"/>
          </p:cNvSpPr>
          <p:nvPr>
            <p:ph type="sldImg"/>
          </p:nvPr>
        </p:nvSpPr>
        <p:spPr>
          <a:xfrm>
            <a:off x="2109788" y="647700"/>
            <a:ext cx="2868612" cy="2151063"/>
          </a:xfrm>
          <a:ln cap="flat"/>
          <a:extLst>
            <a:ext uri="{FAA26D3D-D897-4be2-8F04-BA451C77F1D7}">
              <ma14:placeholderFlag xmlns="" xmlns:ma14="http://schemas.microsoft.com/office/mac/drawingml/2011/main" val="1"/>
            </a:ext>
          </a:extLst>
        </p:spPr>
      </p:sp>
      <p:sp>
        <p:nvSpPr>
          <p:cNvPr id="474115" name="Rectangle 3"/>
          <p:cNvSpPr>
            <a:spLocks noGrp="1" noChangeArrowheads="1"/>
          </p:cNvSpPr>
          <p:nvPr>
            <p:ph type="body" idx="1"/>
          </p:nvPr>
        </p:nvSpPr>
        <p:spPr>
          <a:xfrm>
            <a:off x="596054" y="2922322"/>
            <a:ext cx="6134947" cy="6105447"/>
          </a:xfrm>
          <a:ln/>
        </p:spPr>
        <p:txBody>
          <a:bodyPr lIns="98011" tIns="49896" rIns="98011" bIns="49896"/>
          <a:lstStyle/>
          <a:p>
            <a:pPr defTabSz="1005240">
              <a:defRPr/>
            </a:pPr>
            <a:endParaRPr lang="en-US" smtClean="0">
              <a:cs typeface="+mn-cs"/>
            </a:endParaRPr>
          </a:p>
        </p:txBody>
      </p:sp>
    </p:spTree>
    <p:extLst>
      <p:ext uri="{BB962C8B-B14F-4D97-AF65-F5344CB8AC3E}">
        <p14:creationId xmlns:p14="http://schemas.microsoft.com/office/powerpoint/2010/main" val="144947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2483E07-2A97-B742-BAB2-559320889076}" type="slidenum">
              <a:rPr lang="en-US"/>
              <a:pPr>
                <a:defRPr/>
              </a:pPr>
              <a:t>15</a:t>
            </a:fld>
            <a:endParaRPr lang="en-US"/>
          </a:p>
        </p:txBody>
      </p:sp>
      <p:sp>
        <p:nvSpPr>
          <p:cNvPr id="477186" name="Rectangle 2"/>
          <p:cNvSpPr>
            <a:spLocks noGrp="1" noRot="1" noChangeAspect="1" noChangeArrowheads="1" noTextEdit="1"/>
          </p:cNvSpPr>
          <p:nvPr>
            <p:ph type="sldImg"/>
          </p:nvPr>
        </p:nvSpPr>
        <p:spPr>
          <a:xfrm>
            <a:off x="2109788" y="647700"/>
            <a:ext cx="2868612" cy="2151063"/>
          </a:xfrm>
          <a:ln cap="flat"/>
          <a:extLst>
            <a:ext uri="{FAA26D3D-D897-4be2-8F04-BA451C77F1D7}">
              <ma14:placeholderFlag xmlns="" xmlns:ma14="http://schemas.microsoft.com/office/mac/drawingml/2011/main" val="1"/>
            </a:ext>
          </a:extLst>
        </p:spPr>
      </p:sp>
      <p:sp>
        <p:nvSpPr>
          <p:cNvPr id="477187" name="Rectangle 3"/>
          <p:cNvSpPr>
            <a:spLocks noGrp="1" noChangeArrowheads="1"/>
          </p:cNvSpPr>
          <p:nvPr>
            <p:ph type="body" idx="1"/>
          </p:nvPr>
        </p:nvSpPr>
        <p:spPr>
          <a:xfrm>
            <a:off x="596054" y="2922322"/>
            <a:ext cx="6134947" cy="6105447"/>
          </a:xfrm>
          <a:ln/>
        </p:spPr>
        <p:txBody>
          <a:bodyPr lIns="98011" tIns="49896" rIns="98011" bIns="49896"/>
          <a:lstStyle/>
          <a:p>
            <a:pPr defTabSz="1005240">
              <a:defRPr/>
            </a:pPr>
            <a:endParaRPr lang="en-US" smtClean="0">
              <a:cs typeface="+mn-cs"/>
            </a:endParaRPr>
          </a:p>
        </p:txBody>
      </p:sp>
    </p:spTree>
    <p:extLst>
      <p:ext uri="{BB962C8B-B14F-4D97-AF65-F5344CB8AC3E}">
        <p14:creationId xmlns:p14="http://schemas.microsoft.com/office/powerpoint/2010/main" val="4449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510FFFE-A37F-9C49-851C-1D0D576EC23E}" type="slidenum">
              <a:rPr lang="en-US"/>
              <a:pPr>
                <a:defRPr/>
              </a:pPr>
              <a:t>16</a:t>
            </a:fld>
            <a:endParaRPr lang="en-US"/>
          </a:p>
        </p:txBody>
      </p:sp>
      <p:sp>
        <p:nvSpPr>
          <p:cNvPr id="480258" name="Rectangle 2"/>
          <p:cNvSpPr>
            <a:spLocks noGrp="1" noRot="1" noChangeAspect="1" noChangeArrowheads="1" noTextEdit="1"/>
          </p:cNvSpPr>
          <p:nvPr>
            <p:ph type="sldImg"/>
          </p:nvPr>
        </p:nvSpPr>
        <p:spPr>
          <a:xfrm>
            <a:off x="2109788" y="647700"/>
            <a:ext cx="2868612" cy="2151063"/>
          </a:xfrm>
          <a:ln cap="flat"/>
          <a:extLst>
            <a:ext uri="{FAA26D3D-D897-4be2-8F04-BA451C77F1D7}">
              <ma14:placeholderFlag xmlns="" xmlns:ma14="http://schemas.microsoft.com/office/mac/drawingml/2011/main" val="1"/>
            </a:ext>
          </a:extLst>
        </p:spPr>
      </p:sp>
      <p:sp>
        <p:nvSpPr>
          <p:cNvPr id="480259" name="Rectangle 3"/>
          <p:cNvSpPr>
            <a:spLocks noGrp="1" noChangeArrowheads="1"/>
          </p:cNvSpPr>
          <p:nvPr>
            <p:ph type="body" idx="1"/>
          </p:nvPr>
        </p:nvSpPr>
        <p:spPr>
          <a:xfrm>
            <a:off x="596054" y="2922322"/>
            <a:ext cx="6134947" cy="6105447"/>
          </a:xfrm>
          <a:ln/>
        </p:spPr>
        <p:txBody>
          <a:bodyPr lIns="98011" tIns="49896" rIns="98011" bIns="49896"/>
          <a:lstStyle/>
          <a:p>
            <a:pPr defTabSz="1005240">
              <a:defRPr/>
            </a:pPr>
            <a:endParaRPr lang="en-US" smtClean="0">
              <a:cs typeface="+mn-cs"/>
            </a:endParaRPr>
          </a:p>
        </p:txBody>
      </p:sp>
    </p:spTree>
    <p:extLst>
      <p:ext uri="{BB962C8B-B14F-4D97-AF65-F5344CB8AC3E}">
        <p14:creationId xmlns:p14="http://schemas.microsoft.com/office/powerpoint/2010/main" val="1718587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39D5FB5-BA26-1543-BCAC-73A085769B68}" type="slidenum">
              <a:rPr lang="en-US"/>
              <a:pPr>
                <a:defRPr/>
              </a:pPr>
              <a:t>17</a:t>
            </a:fld>
            <a:endParaRPr lang="en-US"/>
          </a:p>
        </p:txBody>
      </p:sp>
      <p:sp>
        <p:nvSpPr>
          <p:cNvPr id="483330"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83331"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1227832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FB06F20-3F79-6A41-978F-89F436591E5B}" type="slidenum">
              <a:rPr lang="en-US"/>
              <a:pPr>
                <a:defRPr/>
              </a:pPr>
              <a:t>18</a:t>
            </a:fld>
            <a:endParaRPr lang="en-US"/>
          </a:p>
        </p:txBody>
      </p:sp>
      <p:sp>
        <p:nvSpPr>
          <p:cNvPr id="486402"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86403"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184045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4CE0EB9-9EB1-0A4C-9AF8-2303171A7848}" type="slidenum">
              <a:rPr lang="en-US"/>
              <a:pPr>
                <a:defRPr/>
              </a:pPr>
              <a:t>19</a:t>
            </a:fld>
            <a:endParaRPr lang="en-US"/>
          </a:p>
        </p:txBody>
      </p:sp>
      <p:sp>
        <p:nvSpPr>
          <p:cNvPr id="452610"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52611"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122741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02ABBA9-C745-704E-8F09-877BF4E4D35D}" type="slidenum">
              <a:rPr lang="en-US"/>
              <a:pPr>
                <a:defRPr/>
              </a:pPr>
              <a:t>20</a:t>
            </a:fld>
            <a:endParaRPr lang="en-US"/>
          </a:p>
        </p:txBody>
      </p:sp>
      <p:sp>
        <p:nvSpPr>
          <p:cNvPr id="454658"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54659"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161122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9DE28DD-ADC1-A54D-B0E1-A97CC1918656}" type="slidenum">
              <a:rPr lang="en-US"/>
              <a:pPr>
                <a:defRPr/>
              </a:pPr>
              <a:t>4</a:t>
            </a:fld>
            <a:endParaRPr lang="en-US"/>
          </a:p>
        </p:txBody>
      </p:sp>
      <p:sp>
        <p:nvSpPr>
          <p:cNvPr id="421890" name="Rectangle 2"/>
          <p:cNvSpPr>
            <a:spLocks noGrp="1" noRot="1" noChangeAspect="1" noChangeArrowheads="1" noTextEdit="1"/>
          </p:cNvSpPr>
          <p:nvPr>
            <p:ph type="sldImg"/>
          </p:nvPr>
        </p:nvSpPr>
        <p:spPr>
          <a:xfrm>
            <a:off x="2109788" y="649288"/>
            <a:ext cx="2868612" cy="2151062"/>
          </a:xfrm>
          <a:ln cap="flat"/>
          <a:extLst>
            <a:ext uri="{FAA26D3D-D897-4be2-8F04-BA451C77F1D7}">
              <ma14:placeholderFlag xmlns="" xmlns:ma14="http://schemas.microsoft.com/office/mac/drawingml/2011/main" val="1"/>
            </a:ext>
          </a:extLst>
        </p:spPr>
      </p:sp>
      <p:sp>
        <p:nvSpPr>
          <p:cNvPr id="421891" name="Rectangle 3"/>
          <p:cNvSpPr>
            <a:spLocks noGrp="1" noChangeArrowheads="1"/>
          </p:cNvSpPr>
          <p:nvPr>
            <p:ph type="body" idx="1"/>
          </p:nvPr>
        </p:nvSpPr>
        <p:spPr>
          <a:xfrm>
            <a:off x="602827" y="2927339"/>
            <a:ext cx="6119707" cy="6095416"/>
          </a:xfrm>
          <a:ln w="12700" cap="flat">
            <a:solidFill>
              <a:schemeClr val="tx1"/>
            </a:solidFill>
            <a:prstDash val="sysDot"/>
            <a:miter lim="800000"/>
            <a:headEnd/>
            <a:tailEnd/>
          </a:ln>
        </p:spPr>
        <p:txBody>
          <a:bodyPr lIns="95717" tIns="46209" rIns="95717" bIns="46209"/>
          <a:lstStyle/>
          <a:p>
            <a:pPr defTabSz="1005240">
              <a:defRPr/>
            </a:pPr>
            <a:endParaRPr lang="en-US" smtClean="0">
              <a:cs typeface="+mn-cs"/>
            </a:endParaRPr>
          </a:p>
        </p:txBody>
      </p:sp>
    </p:spTree>
    <p:extLst>
      <p:ext uri="{BB962C8B-B14F-4D97-AF65-F5344CB8AC3E}">
        <p14:creationId xmlns:p14="http://schemas.microsoft.com/office/powerpoint/2010/main" val="100502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35F57AA-3C90-0B43-B2A4-12BA72CFB814}" type="slidenum">
              <a:rPr lang="en-US"/>
              <a:pPr>
                <a:defRPr/>
              </a:pPr>
              <a:t>5</a:t>
            </a:fld>
            <a:endParaRPr lang="en-US"/>
          </a:p>
        </p:txBody>
      </p:sp>
      <p:sp>
        <p:nvSpPr>
          <p:cNvPr id="425986" name="Rectangle 2"/>
          <p:cNvSpPr>
            <a:spLocks noGrp="1" noRot="1" noChangeAspect="1" noChangeArrowheads="1" noTextEdit="1"/>
          </p:cNvSpPr>
          <p:nvPr>
            <p:ph type="sldImg"/>
          </p:nvPr>
        </p:nvSpPr>
        <p:spPr>
          <a:xfrm>
            <a:off x="2084388" y="630238"/>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10214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B14A9BB-9E20-D14B-8AD5-F2B5E9DA297E}" type="slidenum">
              <a:rPr lang="en-US"/>
              <a:pPr>
                <a:defRPr/>
              </a:pPr>
              <a:t>6</a:t>
            </a:fld>
            <a:endParaRPr lang="en-US"/>
          </a:p>
        </p:txBody>
      </p:sp>
      <p:sp>
        <p:nvSpPr>
          <p:cNvPr id="490498" name="Rectangle 2"/>
          <p:cNvSpPr>
            <a:spLocks noGrp="1" noRot="1" noChangeAspect="1" noChangeArrowheads="1" noTextEdit="1"/>
          </p:cNvSpPr>
          <p:nvPr>
            <p:ph type="sldImg"/>
          </p:nvPr>
        </p:nvSpPr>
        <p:spPr>
          <a:xfrm>
            <a:off x="1257300" y="719138"/>
            <a:ext cx="4802188" cy="3600450"/>
          </a:xfrm>
          <a:ln/>
          <a:extLst>
            <a:ext uri="{FAA26D3D-D897-4be2-8F04-BA451C77F1D7}">
              <ma14:placeholderFlag xmlns="" xmlns:ma14="http://schemas.microsoft.com/office/mac/drawingml/2011/main" val="1"/>
            </a:ext>
          </a:extLst>
        </p:spPr>
      </p:sp>
      <p:sp>
        <p:nvSpPr>
          <p:cNvPr id="490499" name="Rectangle 3"/>
          <p:cNvSpPr>
            <a:spLocks noGrp="1" noChangeArrowheads="1"/>
          </p:cNvSpPr>
          <p:nvPr>
            <p:ph type="body" idx="1"/>
          </p:nvPr>
        </p:nvSpPr>
        <p:spPr>
          <a:xfrm>
            <a:off x="731520" y="4560695"/>
            <a:ext cx="5852160" cy="4321627"/>
          </a:xfrm>
        </p:spPr>
        <p:txBody>
          <a:bodyPr/>
          <a:lstStyle/>
          <a:p>
            <a:pPr eaLnBrk="1" hangingPunct="1">
              <a:defRPr/>
            </a:pPr>
            <a:r>
              <a:rPr lang="en-US" smtClean="0">
                <a:cs typeface="+mn-cs"/>
              </a:rPr>
              <a:t>From the perspective of the individual achieving a certification, there are four interrelated reasons why individuals want to attain a certification: </a:t>
            </a:r>
          </a:p>
          <a:p>
            <a:pPr eaLnBrk="1" hangingPunct="1">
              <a:buFontTx/>
              <a:buChar char="•"/>
              <a:defRPr/>
            </a:pPr>
            <a:r>
              <a:rPr lang="en-US" smtClean="0">
                <a:cs typeface="+mn-cs"/>
              </a:rPr>
              <a:t>increase in knowledge or skill </a:t>
            </a:r>
          </a:p>
          <a:p>
            <a:pPr eaLnBrk="1" hangingPunct="1">
              <a:buFontTx/>
              <a:buChar char="•"/>
              <a:defRPr/>
            </a:pPr>
            <a:r>
              <a:rPr lang="en-US" smtClean="0">
                <a:cs typeface="+mn-cs"/>
              </a:rPr>
              <a:t>increase in prestige</a:t>
            </a:r>
          </a:p>
          <a:p>
            <a:pPr eaLnBrk="1" hangingPunct="1">
              <a:buFontTx/>
              <a:buChar char="•"/>
              <a:defRPr/>
            </a:pPr>
            <a:r>
              <a:rPr lang="en-US" smtClean="0">
                <a:cs typeface="+mn-cs"/>
              </a:rPr>
              <a:t>increase in marketability </a:t>
            </a:r>
          </a:p>
          <a:p>
            <a:pPr eaLnBrk="1" hangingPunct="1">
              <a:buFontTx/>
              <a:buChar char="•"/>
              <a:defRPr/>
            </a:pPr>
            <a:r>
              <a:rPr lang="en-US" smtClean="0">
                <a:cs typeface="+mn-cs"/>
              </a:rPr>
              <a:t>increase in compensation.</a:t>
            </a:r>
          </a:p>
          <a:p>
            <a:pPr eaLnBrk="1" hangingPunct="1">
              <a:defRPr/>
            </a:pPr>
            <a:endParaRPr lang="en-US" smtClean="0">
              <a:cs typeface="+mn-cs"/>
            </a:endParaRPr>
          </a:p>
          <a:p>
            <a:pPr eaLnBrk="1" hangingPunct="1">
              <a:defRPr/>
            </a:pPr>
            <a:r>
              <a:rPr lang="en-US" smtClean="0">
                <a:cs typeface="+mn-cs"/>
              </a:rPr>
              <a:t>Obviously, by virtue of going through the educational process and completing the knowledge and/or skill demonstration required by a certification, the individual will have gained in knowledge and/or skill. From an interpersonal standpoint, this designation should translate into higher levels of prestige within the individual</a:t>
            </a:r>
            <a:r>
              <a:rPr lang="ja-JP" altLang="en-US" smtClean="0">
                <a:latin typeface="Arial"/>
                <a:cs typeface="+mn-cs"/>
              </a:rPr>
              <a:t>’</a:t>
            </a:r>
            <a:r>
              <a:rPr lang="en-US" smtClean="0">
                <a:cs typeface="+mn-cs"/>
              </a:rPr>
              <a:t>s profession. But, perhaps more importantly from the individual</a:t>
            </a:r>
            <a:r>
              <a:rPr lang="ja-JP" altLang="en-US" smtClean="0">
                <a:latin typeface="Arial"/>
                <a:cs typeface="+mn-cs"/>
              </a:rPr>
              <a:t>’</a:t>
            </a:r>
            <a:r>
              <a:rPr lang="en-US" smtClean="0">
                <a:cs typeface="+mn-cs"/>
              </a:rPr>
              <a:t>s perspective, the attainment of a certification and the accompanying acknowledgement of knowledge and/or skills acquired should translate into increased ability to move within the profession either laterally within or between organizations or vertically to higher-level positions. </a:t>
            </a:r>
          </a:p>
          <a:p>
            <a:pPr eaLnBrk="1" hangingPunct="1">
              <a:defRPr/>
            </a:pPr>
            <a:endParaRPr lang="en-US" smtClean="0">
              <a:cs typeface="+mn-cs"/>
            </a:endParaRPr>
          </a:p>
          <a:p>
            <a:pPr eaLnBrk="1" hangingPunct="1">
              <a:defRPr/>
            </a:pPr>
            <a:r>
              <a:rPr lang="en-US" smtClean="0">
                <a:cs typeface="+mn-cs"/>
              </a:rPr>
              <a:t>Finally, with the attainment of a certification and the acknowledgement of knowledge and skills acquired a justification for increases in compensation exists. And, in fact, most organization, recognize that the attainment of the better known and more applicable certifications do translate into increases in compensation. </a:t>
            </a:r>
          </a:p>
        </p:txBody>
      </p:sp>
    </p:spTree>
    <p:extLst>
      <p:ext uri="{BB962C8B-B14F-4D97-AF65-F5344CB8AC3E}">
        <p14:creationId xmlns:p14="http://schemas.microsoft.com/office/powerpoint/2010/main" val="378251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0B32D02-C1B8-2E4B-ABF7-C03B438E42AA}" type="slidenum">
              <a:rPr lang="en-US"/>
              <a:pPr>
                <a:defRPr/>
              </a:pPr>
              <a:t>7</a:t>
            </a:fld>
            <a:endParaRPr lang="en-US"/>
          </a:p>
        </p:txBody>
      </p:sp>
      <p:sp>
        <p:nvSpPr>
          <p:cNvPr id="428034" name="Rectangle 2"/>
          <p:cNvSpPr>
            <a:spLocks noGrp="1" noRot="1" noChangeAspect="1" noChangeArrowheads="1" noTextEdit="1"/>
          </p:cNvSpPr>
          <p:nvPr>
            <p:ph type="sldImg"/>
          </p:nvPr>
        </p:nvSpPr>
        <p:spPr>
          <a:xfrm>
            <a:off x="2084388" y="630238"/>
            <a:ext cx="2924175" cy="2193925"/>
          </a:xfrm>
          <a:ln>
            <a:noFill/>
          </a:ln>
          <a:extLst>
            <a:ext uri="{91240B29-F687-4f45-9708-019B960494DF}">
              <a14:hiddenLine xmlns="" xmlns:a14="http://schemas.microsoft.com/office/drawing/2010/main" w="12700">
                <a:solidFill>
                  <a:schemeClr val="tx1"/>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19460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286FABA-2F3D-DF4B-81CB-28848D6289FE}" type="slidenum">
              <a:rPr lang="en-US"/>
              <a:pPr>
                <a:defRPr/>
              </a:pPr>
              <a:t>8</a:t>
            </a:fld>
            <a:endParaRPr lang="en-US"/>
          </a:p>
        </p:txBody>
      </p:sp>
      <p:sp>
        <p:nvSpPr>
          <p:cNvPr id="457730" name="Rectangle 2"/>
          <p:cNvSpPr>
            <a:spLocks noGrp="1" noRot="1" noChangeAspect="1" noChangeArrowheads="1" noTextEdit="1"/>
          </p:cNvSpPr>
          <p:nvPr>
            <p:ph type="sldImg"/>
          </p:nvPr>
        </p:nvSpPr>
        <p:spPr>
          <a:xfrm>
            <a:off x="2109788" y="647700"/>
            <a:ext cx="2868612" cy="2151063"/>
          </a:xfrm>
          <a:ln cap="flat"/>
          <a:extLst>
            <a:ext uri="{FAA26D3D-D897-4be2-8F04-BA451C77F1D7}">
              <ma14:placeholderFlag xmlns="" xmlns:ma14="http://schemas.microsoft.com/office/mac/drawingml/2011/main" val="1"/>
            </a:ext>
          </a:extLst>
        </p:spPr>
      </p:sp>
      <p:sp>
        <p:nvSpPr>
          <p:cNvPr id="457731" name="Rectangle 3"/>
          <p:cNvSpPr>
            <a:spLocks noGrp="1" noChangeArrowheads="1"/>
          </p:cNvSpPr>
          <p:nvPr>
            <p:ph type="body" idx="1"/>
          </p:nvPr>
        </p:nvSpPr>
        <p:spPr>
          <a:xfrm>
            <a:off x="596054" y="2922322"/>
            <a:ext cx="6134947" cy="6105447"/>
          </a:xfrm>
          <a:ln/>
        </p:spPr>
        <p:txBody>
          <a:bodyPr lIns="98011" tIns="49896" rIns="98011" bIns="49896"/>
          <a:lstStyle/>
          <a:p>
            <a:pPr defTabSz="1005240">
              <a:defRPr/>
            </a:pPr>
            <a:endParaRPr lang="en-US" smtClean="0">
              <a:cs typeface="+mn-cs"/>
            </a:endParaRPr>
          </a:p>
        </p:txBody>
      </p:sp>
    </p:spTree>
    <p:extLst>
      <p:ext uri="{BB962C8B-B14F-4D97-AF65-F5344CB8AC3E}">
        <p14:creationId xmlns:p14="http://schemas.microsoft.com/office/powerpoint/2010/main" val="295655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9B766B0-DD6D-4344-9532-0758D2C123AA}" type="slidenum">
              <a:rPr lang="en-US"/>
              <a:pPr>
                <a:defRPr/>
              </a:pPr>
              <a:t>9</a:t>
            </a:fld>
            <a:endParaRPr lang="en-US"/>
          </a:p>
        </p:txBody>
      </p:sp>
      <p:sp>
        <p:nvSpPr>
          <p:cNvPr id="432130"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32131"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252881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1AE6E41-A81A-EA41-8AA2-C2B8CC0FF14C}" type="slidenum">
              <a:rPr lang="en-US"/>
              <a:pPr>
                <a:defRPr/>
              </a:pPr>
              <a:t>10</a:t>
            </a:fld>
            <a:endParaRPr lang="en-US"/>
          </a:p>
        </p:txBody>
      </p:sp>
      <p:sp>
        <p:nvSpPr>
          <p:cNvPr id="434178"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34179"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80896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377B911-F9D3-174B-9587-0DD04B30D6F2}" type="slidenum">
              <a:rPr lang="en-US"/>
              <a:pPr>
                <a:defRPr/>
              </a:pPr>
              <a:t>11</a:t>
            </a:fld>
            <a:endParaRPr lang="en-US"/>
          </a:p>
        </p:txBody>
      </p:sp>
      <p:sp>
        <p:nvSpPr>
          <p:cNvPr id="436226" name="Rectangle 2"/>
          <p:cNvSpPr>
            <a:spLocks noGrp="1" noRot="1" noChangeAspect="1" noChangeArrowheads="1" noTextEdit="1"/>
          </p:cNvSpPr>
          <p:nvPr>
            <p:ph type="sldImg"/>
          </p:nvPr>
        </p:nvSpPr>
        <p:spPr>
          <a:xfrm>
            <a:off x="2108200" y="647700"/>
            <a:ext cx="2870200" cy="2152650"/>
          </a:xfrm>
          <a:ln cap="flat"/>
          <a:extLst>
            <a:ext uri="{FAA26D3D-D897-4be2-8F04-BA451C77F1D7}">
              <ma14:placeholderFlag xmlns="" xmlns:ma14="http://schemas.microsoft.com/office/mac/drawingml/2011/main" val="1"/>
            </a:ext>
          </a:extLst>
        </p:spPr>
      </p:sp>
      <p:sp>
        <p:nvSpPr>
          <p:cNvPr id="436227" name="Rectangle 3"/>
          <p:cNvSpPr>
            <a:spLocks noGrp="1" noChangeArrowheads="1"/>
          </p:cNvSpPr>
          <p:nvPr>
            <p:ph type="body" idx="1"/>
          </p:nvPr>
        </p:nvSpPr>
        <p:spPr>
          <a:xfrm>
            <a:off x="596054" y="2920651"/>
            <a:ext cx="6134947" cy="6107118"/>
          </a:xfrm>
          <a:ln/>
        </p:spPr>
        <p:txBody>
          <a:bodyPr lIns="98020" tIns="49902" rIns="98020" bIns="49902"/>
          <a:lstStyle/>
          <a:p>
            <a:pPr defTabSz="1005240">
              <a:defRPr/>
            </a:pPr>
            <a:endParaRPr lang="en-US" smtClean="0">
              <a:cs typeface="+mn-cs"/>
            </a:endParaRPr>
          </a:p>
        </p:txBody>
      </p:sp>
    </p:spTree>
    <p:extLst>
      <p:ext uri="{BB962C8B-B14F-4D97-AF65-F5344CB8AC3E}">
        <p14:creationId xmlns:p14="http://schemas.microsoft.com/office/powerpoint/2010/main" val="4278055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8424010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290344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1738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403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922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9065386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9244099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94571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836931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661295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16681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1650802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11071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2009109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3328177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51114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412311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399570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2514354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4626179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296472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04243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6246495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282528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1542075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9325067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4899786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4062785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169088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124823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13943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6402128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4658947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2664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672" r:id="rId34"/>
    <p:sldLayoutId id="2147483673" r:id="rId35"/>
    <p:sldLayoutId id="2147483677" r:id="rId36"/>
    <p:sldLayoutId id="2147483675" r:id="rId3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L6%20Software%20quality.ppt" TargetMode="External"/><Relationship Id="rId2" Type="http://schemas.openxmlformats.org/officeDocument/2006/relationships/notesSlide" Target="../notesSlides/notesSlide12.xml"/><Relationship Id="rId1" Type="http://schemas.openxmlformats.org/officeDocument/2006/relationships/slideLayout" Target="../slideLayouts/slideLayout27.xml"/><Relationship Id="rId5" Type="http://schemas.openxmlformats.org/officeDocument/2006/relationships/hyperlink" Target="ASGKIT%20PROG5.doc" TargetMode="External"/><Relationship Id="rId4" Type="http://schemas.openxmlformats.org/officeDocument/2006/relationships/hyperlink" Target="Using%20PSP2.ppt"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Week2Day7/Using%20PSP2.1.ppt" TargetMode="External"/><Relationship Id="rId3" Type="http://schemas.openxmlformats.org/officeDocument/2006/relationships/hyperlink" Target="../Week2Day7/L7%20Software%20Design%20I.ppt" TargetMode="External"/><Relationship Id="rId7" Type="http://schemas.openxmlformats.org/officeDocument/2006/relationships/hyperlink" Target="../Week2Day7/LST%20EX.doc"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 Id="rId6" Type="http://schemas.openxmlformats.org/officeDocument/2006/relationships/hyperlink" Target="../Week2Day7/SST%20EX.doc" TargetMode="External"/><Relationship Id="rId5" Type="http://schemas.openxmlformats.org/officeDocument/2006/relationships/hyperlink" Target="../Week2Day7/FST%20EX.doc" TargetMode="External"/><Relationship Id="rId4" Type="http://schemas.openxmlformats.org/officeDocument/2006/relationships/hyperlink" Target="../Week2Day7/OST%20EX.doc" TargetMode="External"/><Relationship Id="rId9" Type="http://schemas.openxmlformats.org/officeDocument/2006/relationships/hyperlink" Target="../Week2Day7/ASGKIT%20PROG6.do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Week2Day8/L8%20Software%20Design%20II.ppt"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5" Type="http://schemas.openxmlformats.org/officeDocument/2006/relationships/hyperlink" Target="../Week2Day8/ASGKIT%20PROG7.doc" TargetMode="External"/><Relationship Id="rId4" Type="http://schemas.openxmlformats.org/officeDocument/2006/relationships/hyperlink" Target="../Week2Day8/State%20Machine%20Verification%20EX.do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Week2Day9/L9%20Design%20verification.ppt" TargetMode="External"/><Relationship Id="rId2" Type="http://schemas.openxmlformats.org/officeDocument/2006/relationships/notesSlide" Target="../notesSlides/notesSlide15.xml"/><Relationship Id="rId1" Type="http://schemas.openxmlformats.org/officeDocument/2006/relationships/slideLayout" Target="../slideLayouts/slideLayout30.xml"/><Relationship Id="rId5" Type="http://schemas.openxmlformats.org/officeDocument/2006/relationships/hyperlink" Target="../Week2Day9/ASGKIT%20PROG8.doc" TargetMode="External"/><Relationship Id="rId4" Type="http://schemas.openxmlformats.org/officeDocument/2006/relationships/hyperlink" Target="../Week2Day9/Design%20Ver.%20EX.do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Week2Day10/L10%20Using%20the%20PSP.ppt" TargetMode="External"/><Relationship Id="rId2" Type="http://schemas.openxmlformats.org/officeDocument/2006/relationships/notesSlide" Target="../notesSlides/notesSlide16.xml"/><Relationship Id="rId1" Type="http://schemas.openxmlformats.org/officeDocument/2006/relationships/slideLayout" Target="../slideLayouts/slideLayout31.xml"/><Relationship Id="rId4" Type="http://schemas.openxmlformats.org/officeDocument/2006/relationships/hyperlink" Target="../Week2Day10/ASGKIT%20Final%20Report%20.do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a:t>
            </a:r>
            <a:r>
              <a:rPr lang="en-US" dirty="0" smtClean="0"/>
              <a:t>Overview</a:t>
            </a:r>
            <a:endParaRPr lang="en-US" dirty="0"/>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Grp="1" noChangeArrowheads="1"/>
          </p:cNvSpPr>
          <p:nvPr>
            <p:ph type="title"/>
          </p:nvPr>
        </p:nvSpPr>
        <p:spPr/>
        <p:txBody>
          <a:bodyPr/>
          <a:lstStyle/>
          <a:p>
            <a:pPr eaLnBrk="1" hangingPunct="1">
              <a:defRPr/>
            </a:pPr>
            <a:r>
              <a:rPr lang="en-US" smtClean="0">
                <a:cs typeface="+mj-cs"/>
              </a:rPr>
              <a:t>Student Evaluation</a:t>
            </a:r>
          </a:p>
        </p:txBody>
      </p:sp>
      <p:sp>
        <p:nvSpPr>
          <p:cNvPr id="433157" name="Rectangle 5"/>
          <p:cNvSpPr>
            <a:spLocks noGrp="1" noChangeArrowheads="1"/>
          </p:cNvSpPr>
          <p:nvPr>
            <p:ph idx="1"/>
          </p:nvPr>
        </p:nvSpPr>
        <p:spPr/>
        <p:txBody>
          <a:bodyPr/>
          <a:lstStyle/>
          <a:p>
            <a:pPr marL="0" indent="0" eaLnBrk="1" hangingPunct="1">
              <a:defRPr/>
            </a:pPr>
            <a:r>
              <a:rPr lang="en-US" smtClean="0">
                <a:cs typeface="+mn-cs"/>
              </a:rPr>
              <a:t>The factors that affect your evaluation are</a:t>
            </a:r>
          </a:p>
          <a:p>
            <a:pPr lvl="1" eaLnBrk="1" hangingPunct="1">
              <a:defRPr/>
            </a:pPr>
            <a:r>
              <a:rPr lang="en-US" smtClean="0"/>
              <a:t>the quality of the data that you submit</a:t>
            </a:r>
          </a:p>
          <a:p>
            <a:pPr lvl="1" eaLnBrk="1" hangingPunct="1">
              <a:defRPr/>
            </a:pPr>
            <a:r>
              <a:rPr lang="en-US" smtClean="0"/>
              <a:t>the completeness and consistency of your results</a:t>
            </a:r>
          </a:p>
          <a:p>
            <a:pPr lvl="1" eaLnBrk="1" hangingPunct="1">
              <a:defRPr/>
            </a:pPr>
            <a:r>
              <a:rPr lang="en-US" smtClean="0"/>
              <a:t>adherence to the proper order and format of assignment submissions</a:t>
            </a:r>
          </a:p>
          <a:p>
            <a:pPr lvl="1" eaLnBrk="1" hangingPunct="1">
              <a:defRPr/>
            </a:pPr>
            <a:r>
              <a:rPr lang="en-US" smtClean="0"/>
              <a:t>your analysis of your PSP data</a:t>
            </a:r>
          </a:p>
        </p:txBody>
      </p:sp>
    </p:spTree>
    <p:extLst>
      <p:ext uri="{BB962C8B-B14F-4D97-AF65-F5344CB8AC3E}">
        <p14:creationId xmlns:p14="http://schemas.microsoft.com/office/powerpoint/2010/main" val="10512580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Grp="1" noChangeArrowheads="1"/>
          </p:cNvSpPr>
          <p:nvPr>
            <p:ph type="title"/>
          </p:nvPr>
        </p:nvSpPr>
        <p:spPr/>
        <p:txBody>
          <a:bodyPr/>
          <a:lstStyle/>
          <a:p>
            <a:pPr eaLnBrk="1" hangingPunct="1">
              <a:defRPr/>
            </a:pPr>
            <a:r>
              <a:rPr lang="en-US" smtClean="0">
                <a:cs typeface="+mj-cs"/>
              </a:rPr>
              <a:t>Instructor Availability</a:t>
            </a:r>
          </a:p>
        </p:txBody>
      </p:sp>
      <p:sp>
        <p:nvSpPr>
          <p:cNvPr id="435205" name="Rectangle 5"/>
          <p:cNvSpPr>
            <a:spLocks noGrp="1" noChangeArrowheads="1"/>
          </p:cNvSpPr>
          <p:nvPr>
            <p:ph idx="1"/>
          </p:nvPr>
        </p:nvSpPr>
        <p:spPr/>
        <p:txBody>
          <a:bodyPr/>
          <a:lstStyle/>
          <a:p>
            <a:pPr marL="0" indent="0" eaLnBrk="1" hangingPunct="1">
              <a:defRPr/>
            </a:pPr>
            <a:r>
              <a:rPr lang="en-US" smtClean="0">
                <a:cs typeface="+mn-cs"/>
              </a:rPr>
              <a:t>Instructors will be available</a:t>
            </a:r>
          </a:p>
          <a:p>
            <a:pPr lvl="1" eaLnBrk="1" hangingPunct="1">
              <a:defRPr/>
            </a:pPr>
            <a:r>
              <a:rPr lang="en-US" smtClean="0"/>
              <a:t>during class hours each day</a:t>
            </a:r>
          </a:p>
          <a:p>
            <a:pPr lvl="1" eaLnBrk="1" hangingPunct="1">
              <a:defRPr/>
            </a:pPr>
            <a:r>
              <a:rPr lang="en-US" smtClean="0"/>
              <a:t>after class by phone or e-mail</a:t>
            </a:r>
          </a:p>
        </p:txBody>
      </p:sp>
    </p:spTree>
    <p:extLst>
      <p:ext uri="{BB962C8B-B14F-4D97-AF65-F5344CB8AC3E}">
        <p14:creationId xmlns:p14="http://schemas.microsoft.com/office/powerpoint/2010/main" val="19008736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6" name="Rectangle 4"/>
          <p:cNvSpPr>
            <a:spLocks noGrp="1" noChangeArrowheads="1"/>
          </p:cNvSpPr>
          <p:nvPr>
            <p:ph type="title"/>
          </p:nvPr>
        </p:nvSpPr>
        <p:spPr/>
        <p:txBody>
          <a:bodyPr/>
          <a:lstStyle/>
          <a:p>
            <a:pPr eaLnBrk="1" hangingPunct="1">
              <a:defRPr/>
            </a:pPr>
            <a:r>
              <a:rPr lang="en-US" smtClean="0">
                <a:cs typeface="+mj-cs"/>
              </a:rPr>
              <a:t>Expectations</a:t>
            </a:r>
          </a:p>
        </p:txBody>
      </p:sp>
      <p:sp>
        <p:nvSpPr>
          <p:cNvPr id="458757" name="Rectangle 5"/>
          <p:cNvSpPr>
            <a:spLocks noGrp="1" noChangeArrowheads="1"/>
          </p:cNvSpPr>
          <p:nvPr>
            <p:ph idx="1"/>
          </p:nvPr>
        </p:nvSpPr>
        <p:spPr/>
        <p:txBody>
          <a:bodyPr/>
          <a:lstStyle/>
          <a:p>
            <a:pPr marL="0" indent="0" eaLnBrk="1" hangingPunct="1">
              <a:defRPr/>
            </a:pPr>
            <a:r>
              <a:rPr lang="en-US" smtClean="0">
                <a:cs typeface="+mn-cs"/>
              </a:rPr>
              <a:t>Students learn the PSP by</a:t>
            </a:r>
          </a:p>
          <a:p>
            <a:pPr lvl="1" eaLnBrk="1" hangingPunct="1">
              <a:defRPr/>
            </a:pPr>
            <a:r>
              <a:rPr lang="en-US" smtClean="0"/>
              <a:t>completing the assigned reading</a:t>
            </a:r>
          </a:p>
          <a:p>
            <a:pPr lvl="1" eaLnBrk="1" hangingPunct="1">
              <a:defRPr/>
            </a:pPr>
            <a:r>
              <a:rPr lang="en-US" smtClean="0"/>
              <a:t>attending the class lectures, tutorials, and workshops</a:t>
            </a:r>
          </a:p>
          <a:p>
            <a:pPr lvl="1" eaLnBrk="1" hangingPunct="1">
              <a:defRPr/>
            </a:pPr>
            <a:r>
              <a:rPr lang="en-US" smtClean="0"/>
              <a:t>completing the assignments</a:t>
            </a:r>
          </a:p>
          <a:p>
            <a:pPr marL="0" indent="0" eaLnBrk="1" hangingPunct="1">
              <a:defRPr/>
            </a:pPr>
            <a:endParaRPr lang="en-US" smtClean="0">
              <a:cs typeface="+mn-cs"/>
            </a:endParaRPr>
          </a:p>
          <a:p>
            <a:pPr marL="0" indent="0" eaLnBrk="1" hangingPunct="1">
              <a:defRPr/>
            </a:pPr>
            <a:r>
              <a:rPr lang="en-US" smtClean="0">
                <a:cs typeface="+mn-cs"/>
              </a:rPr>
              <a:t>You should plan to spend two weeks of classroom time and a few additional days outside of class to complete the course.</a:t>
            </a:r>
          </a:p>
          <a:p>
            <a:pPr marL="0" indent="0" eaLnBrk="1" hangingPunct="1">
              <a:defRPr/>
            </a:pPr>
            <a:endParaRPr lang="en-US" smtClean="0">
              <a:cs typeface="+mn-cs"/>
            </a:endParaRPr>
          </a:p>
          <a:p>
            <a:pPr marL="0" indent="0" eaLnBrk="1" hangingPunct="1">
              <a:defRPr/>
            </a:pPr>
            <a:r>
              <a:rPr lang="en-US" smtClean="0">
                <a:cs typeface="+mn-cs"/>
              </a:rPr>
              <a:t>Each student is expected to make this commitment.</a:t>
            </a:r>
          </a:p>
        </p:txBody>
      </p:sp>
    </p:spTree>
    <p:extLst>
      <p:ext uri="{BB962C8B-B14F-4D97-AF65-F5344CB8AC3E}">
        <p14:creationId xmlns:p14="http://schemas.microsoft.com/office/powerpoint/2010/main" val="8987933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Rectangle 4"/>
          <p:cNvSpPr>
            <a:spLocks noGrp="1" noChangeArrowheads="1"/>
          </p:cNvSpPr>
          <p:nvPr>
            <p:ph type="title"/>
          </p:nvPr>
        </p:nvSpPr>
        <p:spPr/>
        <p:txBody>
          <a:bodyPr/>
          <a:lstStyle/>
          <a:p>
            <a:pPr eaLnBrk="1" hangingPunct="1">
              <a:defRPr/>
            </a:pPr>
            <a:r>
              <a:rPr lang="en-US" smtClean="0">
                <a:cs typeface="+mj-cs"/>
              </a:rPr>
              <a:t>Ground Rules for Class</a:t>
            </a:r>
          </a:p>
        </p:txBody>
      </p:sp>
      <p:sp>
        <p:nvSpPr>
          <p:cNvPr id="439301" name="Rectangle 5"/>
          <p:cNvSpPr>
            <a:spLocks noGrp="1" noChangeArrowheads="1"/>
          </p:cNvSpPr>
          <p:nvPr>
            <p:ph idx="1"/>
          </p:nvPr>
        </p:nvSpPr>
        <p:spPr/>
        <p:txBody>
          <a:bodyPr>
            <a:normAutofit lnSpcReduction="10000"/>
          </a:bodyPr>
          <a:lstStyle/>
          <a:p>
            <a:pPr marL="419100" indent="-419100" eaLnBrk="1" hangingPunct="1">
              <a:buFontTx/>
              <a:buAutoNum type="arabicPeriod"/>
              <a:defRPr/>
            </a:pPr>
            <a:r>
              <a:rPr lang="en-US" smtClean="0">
                <a:cs typeface="+mn-cs"/>
              </a:rPr>
              <a:t>Be here on time; we will start on time each day.</a:t>
            </a:r>
          </a:p>
          <a:p>
            <a:pPr marL="419100" indent="-419100" eaLnBrk="1" hangingPunct="1">
              <a:buFontTx/>
              <a:buAutoNum type="arabicPeriod"/>
              <a:defRPr/>
            </a:pPr>
            <a:endParaRPr lang="en-US" smtClean="0">
              <a:cs typeface="+mn-cs"/>
            </a:endParaRPr>
          </a:p>
          <a:p>
            <a:pPr marL="419100" indent="-419100" eaLnBrk="1" hangingPunct="1">
              <a:buFontTx/>
              <a:buAutoNum type="arabicPeriod"/>
              <a:defRPr/>
            </a:pPr>
            <a:r>
              <a:rPr lang="en-US" smtClean="0">
                <a:cs typeface="+mn-cs"/>
              </a:rPr>
              <a:t>Attend all sessions; discuss any exceptions with instructors.</a:t>
            </a:r>
          </a:p>
          <a:p>
            <a:pPr marL="419100" indent="-419100" eaLnBrk="1" hangingPunct="1">
              <a:buFontTx/>
              <a:buAutoNum type="arabicPeriod"/>
              <a:defRPr/>
            </a:pPr>
            <a:endParaRPr lang="en-US" smtClean="0">
              <a:cs typeface="+mn-cs"/>
            </a:endParaRPr>
          </a:p>
          <a:p>
            <a:pPr marL="419100" indent="-419100" eaLnBrk="1" hangingPunct="1">
              <a:buFontTx/>
              <a:buAutoNum type="arabicPeriod"/>
              <a:defRPr/>
            </a:pPr>
            <a:r>
              <a:rPr lang="en-US" smtClean="0">
                <a:cs typeface="+mn-cs"/>
              </a:rPr>
              <a:t>Keep this room a </a:t>
            </a:r>
            <a:r>
              <a:rPr lang="ja-JP" altLang="en-US" smtClean="0">
                <a:latin typeface="Arial"/>
                <a:cs typeface="+mn-cs"/>
              </a:rPr>
              <a:t>“</a:t>
            </a:r>
            <a:r>
              <a:rPr lang="en-US" smtClean="0">
                <a:cs typeface="+mn-cs"/>
              </a:rPr>
              <a:t>quiet zone</a:t>
            </a:r>
            <a:r>
              <a:rPr lang="ja-JP" altLang="en-US" smtClean="0">
                <a:latin typeface="Arial"/>
                <a:cs typeface="+mn-cs"/>
              </a:rPr>
              <a:t>”</a:t>
            </a:r>
            <a:r>
              <a:rPr lang="en-US" smtClean="0">
                <a:cs typeface="+mn-cs"/>
              </a:rPr>
              <a:t> during lab periods; move conversations outside</a:t>
            </a:r>
          </a:p>
          <a:p>
            <a:pPr marL="419100" indent="-419100" eaLnBrk="1" hangingPunct="1">
              <a:buFontTx/>
              <a:buAutoNum type="arabicPeriod"/>
              <a:defRPr/>
            </a:pPr>
            <a:endParaRPr lang="en-US" smtClean="0">
              <a:cs typeface="+mn-cs"/>
            </a:endParaRPr>
          </a:p>
          <a:p>
            <a:pPr marL="419100" indent="-419100" eaLnBrk="1" hangingPunct="1">
              <a:buFontTx/>
              <a:buAutoNum type="arabicPeriod"/>
              <a:defRPr/>
            </a:pPr>
            <a:r>
              <a:rPr lang="en-US" smtClean="0">
                <a:cs typeface="+mn-cs"/>
              </a:rPr>
              <a:t>You must use the PSP techniques and methods on the assignments. Your goal is to learn the process, not just to write programs.</a:t>
            </a:r>
          </a:p>
          <a:p>
            <a:pPr marL="419100" indent="-419100" eaLnBrk="1" hangingPunct="1">
              <a:buFontTx/>
              <a:buAutoNum type="arabicPeriod"/>
              <a:defRPr/>
            </a:pPr>
            <a:endParaRPr lang="en-US" smtClean="0">
              <a:cs typeface="+mn-cs"/>
            </a:endParaRPr>
          </a:p>
          <a:p>
            <a:pPr marL="419100" indent="-419100" eaLnBrk="1" hangingPunct="1">
              <a:buFontTx/>
              <a:buAutoNum type="arabicPeriod"/>
              <a:defRPr/>
            </a:pPr>
            <a:r>
              <a:rPr lang="en-US" smtClean="0">
                <a:cs typeface="+mn-cs"/>
              </a:rPr>
              <a:t>Turn in assignments that are correct, complete, and in the proper order.</a:t>
            </a:r>
          </a:p>
        </p:txBody>
      </p:sp>
    </p:spTree>
    <p:extLst>
      <p:ext uri="{BB962C8B-B14F-4D97-AF65-F5344CB8AC3E}">
        <p14:creationId xmlns:p14="http://schemas.microsoft.com/office/powerpoint/2010/main" val="232450778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smtClean="0"/>
              <a:t>Course Agenda - Week 2 Day 6</a:t>
            </a:r>
          </a:p>
        </p:txBody>
      </p:sp>
      <p:graphicFrame>
        <p:nvGraphicFramePr>
          <p:cNvPr id="473130" name="Group 42"/>
          <p:cNvGraphicFramePr>
            <a:graphicFrameLocks noGrp="1"/>
          </p:cNvGraphicFramePr>
          <p:nvPr>
            <p:ph sz="half" idx="2"/>
            <p:extLst>
              <p:ext uri="{D42A27DB-BD31-4B8C-83A1-F6EECF244321}">
                <p14:modId xmlns:p14="http://schemas.microsoft.com/office/powerpoint/2010/main" val="832220599"/>
              </p:ext>
            </p:extLst>
          </p:nvPr>
        </p:nvGraphicFramePr>
        <p:xfrm>
          <a:off x="3238500" y="1076325"/>
          <a:ext cx="5486400" cy="5019675"/>
        </p:xfrm>
        <a:graphic>
          <a:graphicData uri="http://schemas.openxmlformats.org/drawingml/2006/table">
            <a:tbl>
              <a:tblPr/>
              <a:tblGrid>
                <a:gridCol w="864666"/>
                <a:gridCol w="4621734"/>
              </a:tblGrid>
              <a:tr h="43814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8:00</a:t>
                      </a:r>
                    </a:p>
                  </a:txBody>
                  <a:tcPr marL="79925" marR="79925" marT="0" marB="107999"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Continental breakfast</a:t>
                      </a:r>
                    </a:p>
                  </a:txBody>
                  <a:tcPr marL="79925" marR="79925" marT="0" marB="107999" horzOverflow="overflow">
                    <a:lnL>
                      <a:noFill/>
                    </a:lnL>
                    <a:lnR cap="flat">
                      <a:noFill/>
                    </a:lnR>
                    <a:lnT cap="flat">
                      <a:noFill/>
                    </a:lnT>
                    <a:lnB>
                      <a:noFill/>
                    </a:lnB>
                    <a:lnTlToBr>
                      <a:noFill/>
                    </a:lnTlToBr>
                    <a:lnBlToTr>
                      <a:noFill/>
                    </a:lnBlToTr>
                    <a:noFill/>
                  </a:tcPr>
                </a:tc>
              </a:tr>
              <a:tr h="43814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8:15</a:t>
                      </a:r>
                    </a:p>
                  </a:txBody>
                  <a:tcPr marL="79925" marR="79925" marT="0" marB="10799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Class data feedback</a:t>
                      </a:r>
                    </a:p>
                  </a:txBody>
                  <a:tcPr marL="79925" marR="79925" marT="0" marB="107999" horzOverflow="overflow">
                    <a:lnL>
                      <a:noFill/>
                    </a:lnL>
                    <a:lnR cap="flat">
                      <a:noFill/>
                    </a:lnR>
                    <a:lnT>
                      <a:noFill/>
                    </a:lnT>
                    <a:lnB>
                      <a:noFill/>
                    </a:lnB>
                    <a:lnTlToBr>
                      <a:noFill/>
                    </a:lnTlToBr>
                    <a:lnBlToTr>
                      <a:noFill/>
                    </a:lnBlToTr>
                    <a:noFill/>
                  </a:tcPr>
                </a:tc>
              </a:tr>
              <a:tr h="717591">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8:30</a:t>
                      </a:r>
                    </a:p>
                  </a:txBody>
                  <a:tcPr marL="79925" marR="79925" marT="0" marB="107999"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Course overview</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3" action="ppaction://hlinkpres?slideindex=1&amp;slidetitle="/>
                        </a:rPr>
                        <a:t>L6. Software quality</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9" horzOverflow="overflow">
                    <a:lnL>
                      <a:noFill/>
                    </a:lnL>
                    <a:lnR cap="flat">
                      <a:noFill/>
                    </a:lnR>
                    <a:lnT>
                      <a:noFill/>
                    </a:lnT>
                    <a:lnB>
                      <a:noFill/>
                    </a:lnB>
                    <a:lnTlToBr>
                      <a:noFill/>
                    </a:lnTlToBr>
                    <a:lnBlToTr>
                      <a:noFill/>
                    </a:lnBlToTr>
                    <a:noFill/>
                  </a:tcPr>
                </a:tc>
              </a:tr>
              <a:tr h="439732">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10:00</a:t>
                      </a:r>
                    </a:p>
                  </a:txBody>
                  <a:tcPr marL="79925" marR="79925" marT="0" marB="10799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Break</a:t>
                      </a:r>
                    </a:p>
                  </a:txBody>
                  <a:tcPr marL="79925" marR="79925" marT="0" marB="107999" horzOverflow="overflow">
                    <a:lnL>
                      <a:noFill/>
                    </a:lnL>
                    <a:lnR cap="flat">
                      <a:noFill/>
                    </a:lnR>
                    <a:lnT>
                      <a:noFill/>
                    </a:lnT>
                    <a:lnB>
                      <a:noFill/>
                    </a:lnB>
                    <a:lnTlToBr>
                      <a:noFill/>
                    </a:lnTlToBr>
                    <a:lnBlToTr>
                      <a:noFill/>
                    </a:lnBlToTr>
                    <a:noFill/>
                  </a:tcPr>
                </a:tc>
              </a:tr>
              <a:tr h="108424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10:30</a:t>
                      </a:r>
                    </a:p>
                  </a:txBody>
                  <a:tcPr marL="79925" marR="79925" marT="0" marB="107999"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4" action="ppaction://hlinkpres?slideindex=1&amp;slidetitle="/>
                        </a:rPr>
                        <a:t>Using PSP2 tutorial</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5" action="ppaction://hlinkfile"/>
                        </a:rPr>
                        <a:t>Program 5 assignment</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9" horzOverflow="overflow">
                    <a:lnL>
                      <a:noFill/>
                    </a:lnL>
                    <a:lnR cap="flat">
                      <a:noFill/>
                    </a:lnR>
                    <a:lnT>
                      <a:noFill/>
                    </a:lnT>
                    <a:lnB>
                      <a:noFill/>
                    </a:lnB>
                    <a:lnTlToBr>
                      <a:noFill/>
                    </a:lnTlToBr>
                    <a:lnBlToTr>
                      <a:noFill/>
                    </a:lnBlToTr>
                    <a:noFill/>
                  </a:tcPr>
                </a:tc>
              </a:tr>
              <a:tr h="439732">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12:00</a:t>
                      </a:r>
                    </a:p>
                  </a:txBody>
                  <a:tcPr marL="79925" marR="79925" marT="0" marB="10799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Lunch</a:t>
                      </a:r>
                    </a:p>
                  </a:txBody>
                  <a:tcPr marL="79925" marR="79925" marT="0" marB="107999" horzOverflow="overflow">
                    <a:lnL>
                      <a:noFill/>
                    </a:lnL>
                    <a:lnR cap="flat">
                      <a:noFill/>
                    </a:lnR>
                    <a:lnT>
                      <a:noFill/>
                    </a:lnT>
                    <a:lnB>
                      <a:noFill/>
                    </a:lnB>
                    <a:lnTlToBr>
                      <a:noFill/>
                    </a:lnTlToBr>
                    <a:lnBlToTr>
                      <a:noFill/>
                    </a:lnBlToTr>
                    <a:noFill/>
                  </a:tcPr>
                </a:tc>
              </a:tr>
              <a:tr h="43814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a:t>
                      </a:r>
                    </a:p>
                  </a:txBody>
                  <a:tcPr marL="79925" marR="79925" marT="0" marB="107999"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Lab session (continued)</a:t>
                      </a:r>
                    </a:p>
                  </a:txBody>
                  <a:tcPr marL="79925" marR="79925" marT="0" marB="107999"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0256362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smtClean="0"/>
              <a:t>Course Agenda - Week 2 Day 7</a:t>
            </a:r>
          </a:p>
        </p:txBody>
      </p:sp>
      <p:graphicFrame>
        <p:nvGraphicFramePr>
          <p:cNvPr id="476206" name="Group 46"/>
          <p:cNvGraphicFramePr>
            <a:graphicFrameLocks noGrp="1"/>
          </p:cNvGraphicFramePr>
          <p:nvPr>
            <p:ph sz="half" idx="2"/>
            <p:extLst>
              <p:ext uri="{D42A27DB-BD31-4B8C-83A1-F6EECF244321}">
                <p14:modId xmlns:p14="http://schemas.microsoft.com/office/powerpoint/2010/main" val="3567298944"/>
              </p:ext>
            </p:extLst>
          </p:nvPr>
        </p:nvGraphicFramePr>
        <p:xfrm>
          <a:off x="3238500" y="1076325"/>
          <a:ext cx="5486400" cy="5019675"/>
        </p:xfrm>
        <a:graphic>
          <a:graphicData uri="http://schemas.openxmlformats.org/drawingml/2006/table">
            <a:tbl>
              <a:tblPr/>
              <a:tblGrid>
                <a:gridCol w="864666"/>
                <a:gridCol w="4621734"/>
              </a:tblGrid>
              <a:tr h="41277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8:00</a:t>
                      </a:r>
                    </a:p>
                  </a:txBody>
                  <a:tcPr marL="79925" marR="79925" marT="0" marB="107993"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Continental breakfast</a:t>
                      </a:r>
                    </a:p>
                  </a:txBody>
                  <a:tcPr marL="79925" marR="79925" marT="0" marB="107993" horzOverflow="overflow">
                    <a:lnL>
                      <a:noFill/>
                    </a:lnL>
                    <a:lnR cap="flat">
                      <a:noFill/>
                    </a:lnR>
                    <a:lnT cap="flat">
                      <a:noFill/>
                    </a:lnT>
                    <a:lnB>
                      <a:noFill/>
                    </a:lnB>
                    <a:lnTlToBr>
                      <a:noFill/>
                    </a:lnTlToBr>
                    <a:lnBlToTr>
                      <a:noFill/>
                    </a:lnBlToTr>
                    <a:noFill/>
                  </a:tcPr>
                </a:tc>
              </a:tr>
              <a:tr h="41277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8:15</a:t>
                      </a:r>
                    </a:p>
                  </a:txBody>
                  <a:tcPr marL="79925" marR="79925" marT="0" marB="107993"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Class data feedback</a:t>
                      </a:r>
                    </a:p>
                  </a:txBody>
                  <a:tcPr marL="79925" marR="79925" marT="0" marB="107993" horzOverflow="overflow">
                    <a:lnL>
                      <a:noFill/>
                    </a:lnL>
                    <a:lnR cap="flat">
                      <a:noFill/>
                    </a:lnR>
                    <a:lnT>
                      <a:noFill/>
                    </a:lnT>
                    <a:lnB>
                      <a:noFill/>
                    </a:lnB>
                    <a:lnTlToBr>
                      <a:noFill/>
                    </a:lnTlToBr>
                    <a:lnBlToTr>
                      <a:noFill/>
                    </a:lnBlToTr>
                    <a:noFill/>
                  </a:tcPr>
                </a:tc>
              </a:tr>
              <a:tr h="163189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8:30</a:t>
                      </a:r>
                    </a:p>
                  </a:txBody>
                  <a:tcPr marL="79925" marR="79925" marT="0" marB="107993"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3" action="ppaction://hlinkpres?slideindex=1&amp;slidetitle="/>
                        </a:rPr>
                        <a:t>L7. Software Design I</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4" action="ppaction://hlinkfile"/>
                        </a:rPr>
                        <a:t>Operational specification template exercise</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5" action="ppaction://hlinkfile"/>
                        </a:rPr>
                        <a:t>Functional specification template exercise</a:t>
                      </a:r>
                      <a:r>
                        <a:rPr kumimoji="0" lang="en-US" sz="2000" b="0" i="0" u="none" strike="noStrike" cap="none" normalizeH="0" baseline="0">
                          <a:ln>
                            <a:noFill/>
                          </a:ln>
                          <a:solidFill>
                            <a:schemeClr val="tx1"/>
                          </a:solidFill>
                          <a:effectLst/>
                          <a:latin typeface="Arial" charset="0"/>
                          <a:ea typeface="ＭＳ Ｐゴシック" charset="0"/>
                        </a:rPr>
                        <a:t/>
                      </a:r>
                      <a:br>
                        <a:rPr kumimoji="0" lang="en-US" sz="2000" b="0" i="0" u="none" strike="noStrike" cap="none" normalizeH="0" baseline="0">
                          <a:ln>
                            <a:noFill/>
                          </a:ln>
                          <a:solidFill>
                            <a:schemeClr val="tx1"/>
                          </a:solidFill>
                          <a:effectLst/>
                          <a:latin typeface="Arial" charset="0"/>
                          <a:ea typeface="ＭＳ Ｐゴシック" charset="0"/>
                        </a:rPr>
                      </a:br>
                      <a:r>
                        <a:rPr kumimoji="0" lang="en-US" sz="2000" b="0" i="0" u="none" strike="noStrike" cap="none" normalizeH="0" baseline="0">
                          <a:ln>
                            <a:noFill/>
                          </a:ln>
                          <a:solidFill>
                            <a:schemeClr val="tx1"/>
                          </a:solidFill>
                          <a:effectLst/>
                          <a:latin typeface="Arial" charset="0"/>
                          <a:ea typeface="ＭＳ Ｐゴシック" charset="0"/>
                          <a:hlinkClick r:id="rId6" action="ppaction://hlinkfile"/>
                        </a:rPr>
                        <a:t>State specification template exercise</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7" action="ppaction://hlinkfile"/>
                        </a:rPr>
                        <a:t>Logic specification template exercise</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3" horzOverflow="overflow">
                    <a:lnL>
                      <a:noFill/>
                    </a:lnL>
                    <a:lnR cap="flat">
                      <a:noFill/>
                    </a:lnR>
                    <a:lnT>
                      <a:noFill/>
                    </a:lnT>
                    <a:lnB>
                      <a:noFill/>
                    </a:lnB>
                    <a:lnTlToBr>
                      <a:noFill/>
                    </a:lnTlToBr>
                    <a:lnBlToTr>
                      <a:noFill/>
                    </a:lnBlToTr>
                    <a:noFill/>
                  </a:tcPr>
                </a:tc>
              </a:tr>
              <a:tr h="41277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10:00</a:t>
                      </a:r>
                    </a:p>
                  </a:txBody>
                  <a:tcPr marL="79925" marR="79925" marT="0" marB="107993"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Break</a:t>
                      </a:r>
                    </a:p>
                  </a:txBody>
                  <a:tcPr marL="79925" marR="79925" marT="0" marB="107993" horzOverflow="overflow">
                    <a:lnL>
                      <a:noFill/>
                    </a:lnL>
                    <a:lnR cap="flat">
                      <a:noFill/>
                    </a:lnR>
                    <a:lnT>
                      <a:noFill/>
                    </a:lnT>
                    <a:lnB>
                      <a:noFill/>
                    </a:lnB>
                    <a:lnTlToBr>
                      <a:noFill/>
                    </a:lnTlToBr>
                    <a:lnBlToTr>
                      <a:noFill/>
                    </a:lnBlToTr>
                    <a:noFill/>
                  </a:tcPr>
                </a:tc>
              </a:tr>
              <a:tr h="1022336">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10:30</a:t>
                      </a:r>
                    </a:p>
                  </a:txBody>
                  <a:tcPr marL="79925" marR="79925" marT="0" marB="107993"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8" action="ppaction://hlinkpres?slideindex=1&amp;slidetitle="/>
                        </a:rPr>
                        <a:t>Using PSP2.1 tutorial</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9" action="ppaction://hlinkfile"/>
                        </a:rPr>
                        <a:t>Program 6 assignment</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3" horzOverflow="overflow">
                    <a:lnL>
                      <a:noFill/>
                    </a:lnL>
                    <a:lnR cap="flat">
                      <a:noFill/>
                    </a:lnR>
                    <a:lnT>
                      <a:noFill/>
                    </a:lnT>
                    <a:lnB>
                      <a:noFill/>
                    </a:lnB>
                    <a:lnTlToBr>
                      <a:noFill/>
                    </a:lnTlToBr>
                    <a:lnBlToTr>
                      <a:noFill/>
                    </a:lnBlToTr>
                    <a:noFill/>
                  </a:tcPr>
                </a:tc>
              </a:tr>
              <a:tr h="41277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12:00</a:t>
                      </a:r>
                    </a:p>
                  </a:txBody>
                  <a:tcPr marL="79925" marR="79925" marT="0" marB="107993"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Lunch</a:t>
                      </a:r>
                    </a:p>
                  </a:txBody>
                  <a:tcPr marL="79925" marR="79925" marT="0" marB="107993" horzOverflow="overflow">
                    <a:lnL>
                      <a:noFill/>
                    </a:lnL>
                    <a:lnR cap="flat">
                      <a:noFill/>
                    </a:lnR>
                    <a:lnT>
                      <a:noFill/>
                    </a:lnT>
                    <a:lnB>
                      <a:noFill/>
                    </a:lnB>
                    <a:lnTlToBr>
                      <a:noFill/>
                    </a:lnTlToBr>
                    <a:lnBlToTr>
                      <a:noFill/>
                    </a:lnBlToTr>
                    <a:noFill/>
                  </a:tcPr>
                </a:tc>
              </a:tr>
              <a:tr h="503207">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a:t>
                      </a:r>
                    </a:p>
                  </a:txBody>
                  <a:tcPr marL="79925" marR="79925" marT="0" marB="107993"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Lab session (continued)</a:t>
                      </a:r>
                    </a:p>
                  </a:txBody>
                  <a:tcPr marL="79925" marR="79925" marT="0" marB="107993"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700819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mtClean="0"/>
              <a:t>Course Agenda - Week 2 Day 8</a:t>
            </a:r>
          </a:p>
        </p:txBody>
      </p:sp>
      <p:graphicFrame>
        <p:nvGraphicFramePr>
          <p:cNvPr id="479288" name="Group 56"/>
          <p:cNvGraphicFramePr>
            <a:graphicFrameLocks noGrp="1"/>
          </p:cNvGraphicFramePr>
          <p:nvPr>
            <p:ph sz="half" idx="2"/>
            <p:extLst>
              <p:ext uri="{D42A27DB-BD31-4B8C-83A1-F6EECF244321}">
                <p14:modId xmlns:p14="http://schemas.microsoft.com/office/powerpoint/2010/main" val="887569895"/>
              </p:ext>
            </p:extLst>
          </p:nvPr>
        </p:nvGraphicFramePr>
        <p:xfrm>
          <a:off x="3238500" y="1076325"/>
          <a:ext cx="5486400" cy="5019675"/>
        </p:xfrm>
        <a:graphic>
          <a:graphicData uri="http://schemas.openxmlformats.org/drawingml/2006/table">
            <a:tbl>
              <a:tblPr/>
              <a:tblGrid>
                <a:gridCol w="864666"/>
                <a:gridCol w="4621734"/>
              </a:tblGrid>
              <a:tr h="41275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8:00</a:t>
                      </a:r>
                    </a:p>
                  </a:txBody>
                  <a:tcPr marL="79925" marR="79925" marT="0" marB="107989"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Continental breakfast</a:t>
                      </a:r>
                    </a:p>
                  </a:txBody>
                  <a:tcPr marL="79925" marR="79925" marT="0" marB="107989" horzOverflow="overflow">
                    <a:lnL>
                      <a:noFill/>
                    </a:lnL>
                    <a:lnR cap="flat">
                      <a:noFill/>
                    </a:lnR>
                    <a:lnT cap="flat">
                      <a:noFill/>
                    </a:lnT>
                    <a:lnB>
                      <a:noFill/>
                    </a:lnB>
                    <a:lnTlToBr>
                      <a:noFill/>
                    </a:lnTlToBr>
                    <a:lnBlToTr>
                      <a:noFill/>
                    </a:lnBlToTr>
                    <a:noFill/>
                  </a:tcPr>
                </a:tc>
              </a:tr>
              <a:tr h="41275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8:15</a:t>
                      </a:r>
                    </a:p>
                  </a:txBody>
                  <a:tcPr marL="79925" marR="79925" marT="0" marB="10798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Class data feedback</a:t>
                      </a:r>
                    </a:p>
                  </a:txBody>
                  <a:tcPr marL="79925" marR="79925" marT="0" marB="107989" horzOverflow="overflow">
                    <a:lnL>
                      <a:noFill/>
                    </a:lnL>
                    <a:lnR cap="flat">
                      <a:noFill/>
                    </a:lnR>
                    <a:lnT>
                      <a:noFill/>
                    </a:lnT>
                    <a:lnB>
                      <a:noFill/>
                    </a:lnB>
                    <a:lnTlToBr>
                      <a:noFill/>
                    </a:lnTlToBr>
                    <a:lnBlToTr>
                      <a:noFill/>
                    </a:lnBlToTr>
                    <a:noFill/>
                  </a:tcPr>
                </a:tc>
              </a:tr>
              <a:tr h="71752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8:30</a:t>
                      </a:r>
                    </a:p>
                  </a:txBody>
                  <a:tcPr marL="79925" marR="79925" marT="0" marB="107989"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3" action="ppaction://hlinkpres?slideindex=1&amp;slidetitle="/>
                        </a:rPr>
                        <a:t>L8. Software design II</a:t>
                      </a:r>
                      <a:r>
                        <a:rPr kumimoji="0" lang="en-US" sz="2000" b="0" i="0" u="none" strike="noStrike" cap="none" normalizeH="0" baseline="0">
                          <a:ln>
                            <a:noFill/>
                          </a:ln>
                          <a:solidFill>
                            <a:schemeClr val="tx1"/>
                          </a:solidFill>
                          <a:effectLst/>
                          <a:latin typeface="Arial" charset="0"/>
                          <a:ea typeface="ＭＳ Ｐゴシック" charset="0"/>
                        </a:rPr>
                        <a:t/>
                      </a:r>
                      <a:br>
                        <a:rPr kumimoji="0" lang="en-US" sz="2000" b="0" i="0" u="none" strike="noStrike" cap="none" normalizeH="0" baseline="0">
                          <a:ln>
                            <a:noFill/>
                          </a:ln>
                          <a:solidFill>
                            <a:schemeClr val="tx1"/>
                          </a:solidFill>
                          <a:effectLst/>
                          <a:latin typeface="Arial" charset="0"/>
                          <a:ea typeface="ＭＳ Ｐゴシック" charset="0"/>
                        </a:rPr>
                      </a:br>
                      <a:r>
                        <a:rPr kumimoji="0" lang="en-US" sz="2000" b="0" i="0" u="none" strike="noStrike" cap="none" normalizeH="0" baseline="0">
                          <a:ln>
                            <a:noFill/>
                          </a:ln>
                          <a:solidFill>
                            <a:schemeClr val="tx1"/>
                          </a:solidFill>
                          <a:effectLst/>
                          <a:latin typeface="Arial" charset="0"/>
                          <a:ea typeface="ＭＳ Ｐゴシック" charset="0"/>
                          <a:hlinkClick r:id="rId4" action="ppaction://hlinkfile"/>
                        </a:rPr>
                        <a:t>State machine verification exercise</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89" horzOverflow="overflow">
                    <a:lnL>
                      <a:noFill/>
                    </a:lnL>
                    <a:lnR cap="flat">
                      <a:noFill/>
                    </a:lnR>
                    <a:lnT>
                      <a:noFill/>
                    </a:lnT>
                    <a:lnB>
                      <a:noFill/>
                    </a:lnB>
                    <a:lnTlToBr>
                      <a:noFill/>
                    </a:lnTlToBr>
                    <a:lnBlToTr>
                      <a:noFill/>
                    </a:lnBlToTr>
                    <a:noFill/>
                  </a:tcPr>
                </a:tc>
              </a:tr>
              <a:tr h="41275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10:00</a:t>
                      </a:r>
                    </a:p>
                  </a:txBody>
                  <a:tcPr marL="79925" marR="79925" marT="0" marB="10798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Break</a:t>
                      </a:r>
                    </a:p>
                  </a:txBody>
                  <a:tcPr marL="79925" marR="79925" marT="0" marB="107989" horzOverflow="overflow">
                    <a:lnL>
                      <a:noFill/>
                    </a:lnL>
                    <a:lnR cap="flat">
                      <a:noFill/>
                    </a:lnR>
                    <a:lnT>
                      <a:noFill/>
                    </a:lnT>
                    <a:lnB>
                      <a:noFill/>
                    </a:lnB>
                    <a:lnTlToBr>
                      <a:noFill/>
                    </a:lnTlToBr>
                    <a:lnBlToTr>
                      <a:noFill/>
                    </a:lnBlToTr>
                    <a:noFill/>
                  </a:tcPr>
                </a:tc>
              </a:tr>
              <a:tr h="71752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10:30</a:t>
                      </a:r>
                    </a:p>
                  </a:txBody>
                  <a:tcPr marL="79925" marR="79925" marT="0" marB="107989"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5" action="ppaction://hlinkfile"/>
                        </a:rPr>
                        <a:t>Program 7 assignment</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89" horzOverflow="overflow">
                    <a:lnL>
                      <a:noFill/>
                    </a:lnL>
                    <a:lnR cap="flat">
                      <a:noFill/>
                    </a:lnR>
                    <a:lnT>
                      <a:noFill/>
                    </a:lnT>
                    <a:lnB>
                      <a:noFill/>
                    </a:lnB>
                    <a:lnTlToBr>
                      <a:noFill/>
                    </a:lnTlToBr>
                    <a:lnBlToTr>
                      <a:noFill/>
                    </a:lnBlToTr>
                    <a:noFill/>
                  </a:tcPr>
                </a:tc>
              </a:tr>
              <a:tr h="41275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12:00</a:t>
                      </a:r>
                    </a:p>
                  </a:txBody>
                  <a:tcPr marL="79925" marR="79925" marT="0" marB="107989"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Lunch</a:t>
                      </a:r>
                    </a:p>
                  </a:txBody>
                  <a:tcPr marL="79925" marR="79925" marT="0" marB="107989" horzOverflow="overflow">
                    <a:lnL>
                      <a:noFill/>
                    </a:lnL>
                    <a:lnR cap="flat">
                      <a:noFill/>
                    </a:lnR>
                    <a:lnT>
                      <a:noFill/>
                    </a:lnT>
                    <a:lnB>
                      <a:noFill/>
                    </a:lnB>
                    <a:lnTlToBr>
                      <a:noFill/>
                    </a:lnTlToBr>
                    <a:lnBlToTr>
                      <a:noFill/>
                    </a:lnBlToTr>
                    <a:noFill/>
                  </a:tcPr>
                </a:tc>
              </a:tr>
              <a:tr h="412759">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a:t>
                      </a:r>
                    </a:p>
                  </a:txBody>
                  <a:tcPr marL="79925" marR="79925" marT="0" marB="107989"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Lab session (continued)</a:t>
                      </a:r>
                    </a:p>
                  </a:txBody>
                  <a:tcPr marL="79925" marR="79925" marT="0" marB="107989"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13184502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smtClean="0"/>
              <a:t>Course Agenda - Week 2 Day 9</a:t>
            </a:r>
          </a:p>
        </p:txBody>
      </p:sp>
      <p:graphicFrame>
        <p:nvGraphicFramePr>
          <p:cNvPr id="482345" name="Group 41"/>
          <p:cNvGraphicFramePr>
            <a:graphicFrameLocks noGrp="1"/>
          </p:cNvGraphicFramePr>
          <p:nvPr>
            <p:ph sz="half" idx="2"/>
            <p:extLst>
              <p:ext uri="{D42A27DB-BD31-4B8C-83A1-F6EECF244321}">
                <p14:modId xmlns:p14="http://schemas.microsoft.com/office/powerpoint/2010/main" val="457108197"/>
              </p:ext>
            </p:extLst>
          </p:nvPr>
        </p:nvGraphicFramePr>
        <p:xfrm>
          <a:off x="3238500" y="1076325"/>
          <a:ext cx="5486400" cy="5019675"/>
        </p:xfrm>
        <a:graphic>
          <a:graphicData uri="http://schemas.openxmlformats.org/drawingml/2006/table">
            <a:tbl>
              <a:tblPr/>
              <a:tblGrid>
                <a:gridCol w="864666"/>
                <a:gridCol w="4621734"/>
              </a:tblGrid>
              <a:tr h="46193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8:00</a:t>
                      </a:r>
                    </a:p>
                  </a:txBody>
                  <a:tcPr marL="79925" marR="79925" marT="0" marB="107994"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Continental breakfast</a:t>
                      </a:r>
                    </a:p>
                  </a:txBody>
                  <a:tcPr marL="79925" marR="79925" marT="0" marB="107994" horzOverflow="overflow">
                    <a:lnL>
                      <a:noFill/>
                    </a:lnL>
                    <a:lnR cap="flat">
                      <a:noFill/>
                    </a:lnR>
                    <a:lnT cap="flat">
                      <a:noFill/>
                    </a:lnT>
                    <a:lnB>
                      <a:noFill/>
                    </a:lnB>
                    <a:lnTlToBr>
                      <a:noFill/>
                    </a:lnTlToBr>
                    <a:lnBlToTr>
                      <a:noFill/>
                    </a:lnBlToTr>
                    <a:noFill/>
                  </a:tcPr>
                </a:tc>
              </a:tr>
              <a:tr h="460350">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8:15</a:t>
                      </a:r>
                    </a:p>
                  </a:txBody>
                  <a:tcPr marL="79925" marR="79925" marT="0" marB="107994"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Class data feedback</a:t>
                      </a:r>
                    </a:p>
                  </a:txBody>
                  <a:tcPr marL="79925" marR="79925" marT="0" marB="107994" horzOverflow="overflow">
                    <a:lnL>
                      <a:noFill/>
                    </a:lnL>
                    <a:lnR cap="flat">
                      <a:noFill/>
                    </a:lnR>
                    <a:lnT>
                      <a:noFill/>
                    </a:lnT>
                    <a:lnB>
                      <a:noFill/>
                    </a:lnB>
                    <a:lnTlToBr>
                      <a:noFill/>
                    </a:lnTlToBr>
                    <a:lnBlToTr>
                      <a:noFill/>
                    </a:lnBlToTr>
                    <a:noFill/>
                  </a:tcPr>
                </a:tc>
              </a:tr>
              <a:tr h="717560">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8:30</a:t>
                      </a:r>
                    </a:p>
                  </a:txBody>
                  <a:tcPr marL="79925" marR="79925" marT="0" marB="107994"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3" action="ppaction://hlinkpres?slideindex=1&amp;slidetitle="/>
                        </a:rPr>
                        <a:t>L9. Design verification</a:t>
                      </a:r>
                      <a:endParaRPr kumimoji="0" lang="en-US" sz="2000" b="0" i="0" u="none" strike="noStrike" cap="none" normalizeH="0" baseline="0">
                        <a:ln>
                          <a:noFill/>
                        </a:ln>
                        <a:solidFill>
                          <a:schemeClr val="tx1"/>
                        </a:solidFill>
                        <a:effectLst/>
                        <a:latin typeface="Arial" charset="0"/>
                        <a:ea typeface="ＭＳ Ｐゴシック" charset="0"/>
                      </a:endParaRP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4" action="ppaction://hlinkfile"/>
                        </a:rPr>
                        <a:t>Design verification exercise</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4" horzOverflow="overflow">
                    <a:lnL>
                      <a:noFill/>
                    </a:lnL>
                    <a:lnR cap="flat">
                      <a:noFill/>
                    </a:lnR>
                    <a:lnT>
                      <a:noFill/>
                    </a:lnT>
                    <a:lnB>
                      <a:noFill/>
                    </a:lnB>
                    <a:lnTlToBr>
                      <a:noFill/>
                    </a:lnTlToBr>
                    <a:lnBlToTr>
                      <a:noFill/>
                    </a:lnBlToTr>
                    <a:noFill/>
                  </a:tcPr>
                </a:tc>
              </a:tr>
              <a:tr h="412777">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10:00</a:t>
                      </a:r>
                    </a:p>
                  </a:txBody>
                  <a:tcPr marL="79925" marR="79925" marT="0" marB="107994"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Break</a:t>
                      </a:r>
                    </a:p>
                  </a:txBody>
                  <a:tcPr marL="79925" marR="79925" marT="0" marB="107994" horzOverflow="overflow">
                    <a:lnL>
                      <a:noFill/>
                    </a:lnL>
                    <a:lnR cap="flat">
                      <a:noFill/>
                    </a:lnR>
                    <a:lnT>
                      <a:noFill/>
                    </a:lnT>
                    <a:lnB>
                      <a:noFill/>
                    </a:lnB>
                    <a:lnTlToBr>
                      <a:noFill/>
                    </a:lnTlToBr>
                    <a:lnBlToTr>
                      <a:noFill/>
                    </a:lnBlToTr>
                    <a:noFill/>
                  </a:tcPr>
                </a:tc>
              </a:tr>
              <a:tr h="717560">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10:30</a:t>
                      </a:r>
                    </a:p>
                  </a:txBody>
                  <a:tcPr marL="79925" marR="79925" marT="0" marB="107994"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5" action="ppaction://hlinkfile"/>
                        </a:rPr>
                        <a:t>Program 8 assignment</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94" horzOverflow="overflow">
                    <a:lnL>
                      <a:noFill/>
                    </a:lnL>
                    <a:lnR cap="flat">
                      <a:noFill/>
                    </a:lnR>
                    <a:lnT>
                      <a:noFill/>
                    </a:lnT>
                    <a:lnB>
                      <a:noFill/>
                    </a:lnB>
                    <a:lnTlToBr>
                      <a:noFill/>
                    </a:lnTlToBr>
                    <a:lnBlToTr>
                      <a:noFill/>
                    </a:lnBlToTr>
                    <a:noFill/>
                  </a:tcPr>
                </a:tc>
              </a:tr>
              <a:tr h="412777">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12:00</a:t>
                      </a:r>
                    </a:p>
                  </a:txBody>
                  <a:tcPr marL="79925" marR="79925" marT="0" marB="107994"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Lunch</a:t>
                      </a:r>
                    </a:p>
                  </a:txBody>
                  <a:tcPr marL="79925" marR="79925" marT="0" marB="107994" horzOverflow="overflow">
                    <a:lnL>
                      <a:noFill/>
                    </a:lnL>
                    <a:lnR cap="flat">
                      <a:noFill/>
                    </a:lnR>
                    <a:lnT>
                      <a:noFill/>
                    </a:lnT>
                    <a:lnB>
                      <a:noFill/>
                    </a:lnB>
                    <a:lnTlToBr>
                      <a:noFill/>
                    </a:lnTlToBr>
                    <a:lnBlToTr>
                      <a:noFill/>
                    </a:lnBlToTr>
                    <a:noFill/>
                  </a:tcPr>
                </a:tc>
              </a:tr>
              <a:tr h="46193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a:t>
                      </a:r>
                    </a:p>
                  </a:txBody>
                  <a:tcPr marL="79925" marR="79925" marT="0" marB="107994"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Lab session (continued)</a:t>
                      </a:r>
                    </a:p>
                  </a:txBody>
                  <a:tcPr marL="79925" marR="79925" marT="0" marB="107994"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5502839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smtClean="0"/>
              <a:t>Course Agenda - Week 2 Day 10</a:t>
            </a:r>
          </a:p>
        </p:txBody>
      </p:sp>
      <p:graphicFrame>
        <p:nvGraphicFramePr>
          <p:cNvPr id="485427" name="Group 51"/>
          <p:cNvGraphicFramePr>
            <a:graphicFrameLocks noGrp="1"/>
          </p:cNvGraphicFramePr>
          <p:nvPr>
            <p:ph sz="half" idx="2"/>
            <p:extLst>
              <p:ext uri="{D42A27DB-BD31-4B8C-83A1-F6EECF244321}">
                <p14:modId xmlns:p14="http://schemas.microsoft.com/office/powerpoint/2010/main" val="367040209"/>
              </p:ext>
            </p:extLst>
          </p:nvPr>
        </p:nvGraphicFramePr>
        <p:xfrm>
          <a:off x="3238500" y="1076325"/>
          <a:ext cx="5486400" cy="5019675"/>
        </p:xfrm>
        <a:graphic>
          <a:graphicData uri="http://schemas.openxmlformats.org/drawingml/2006/table">
            <a:tbl>
              <a:tblPr/>
              <a:tblGrid>
                <a:gridCol w="864666"/>
                <a:gridCol w="4621734"/>
              </a:tblGrid>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8:00</a:t>
                      </a:r>
                    </a:p>
                  </a:txBody>
                  <a:tcPr marL="79925" marR="79925" marT="0" marB="107988"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Continental breakfast</a:t>
                      </a:r>
                    </a:p>
                  </a:txBody>
                  <a:tcPr marL="79925" marR="79925" marT="0" marB="107988" horzOverflow="overflow">
                    <a:lnL>
                      <a:noFill/>
                    </a:lnL>
                    <a:lnR cap="flat">
                      <a:noFill/>
                    </a:lnR>
                    <a:lnT cap="fla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8:15</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Class data feedback</a:t>
                      </a: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8:30</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hlinkClick r:id="rId3" action="ppaction://hlinkpres?slideindex=1&amp;slidetitle="/>
                        </a:rPr>
                        <a:t>L10. Using the PSP</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10:45</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Break</a:t>
                      </a:r>
                    </a:p>
                  </a:txBody>
                  <a:tcPr marL="79925" marR="79925" marT="0" marB="107988" horzOverflow="overflow">
                    <a:lnL>
                      <a:noFill/>
                    </a:lnL>
                    <a:lnR cap="flat">
                      <a:noFill/>
                    </a:lnR>
                    <a:lnT>
                      <a:noFill/>
                    </a:lnT>
                    <a:lnB>
                      <a:noFill/>
                    </a:lnB>
                    <a:lnTlToBr>
                      <a:noFill/>
                    </a:lnTlToBr>
                    <a:lnBlToTr>
                      <a:noFill/>
                    </a:lnBlToTr>
                    <a:noFill/>
                  </a:tcPr>
                </a:tc>
              </a:tr>
              <a:tr h="717520">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11:15</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a:t>
                      </a:r>
                    </a:p>
                    <a:p>
                      <a:pPr marL="0" marR="0" lvl="0" indent="0" algn="l" defTabSz="811213"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a:t>
                      </a:r>
                      <a:r>
                        <a:rPr kumimoji="0" lang="en-US" sz="2000" b="0" i="0" u="none" strike="noStrike" cap="none" normalizeH="0" baseline="0">
                          <a:ln>
                            <a:noFill/>
                          </a:ln>
                          <a:solidFill>
                            <a:schemeClr val="tx1"/>
                          </a:solidFill>
                          <a:effectLst/>
                          <a:latin typeface="Arial" charset="0"/>
                          <a:ea typeface="ＭＳ Ｐゴシック" charset="0"/>
                          <a:hlinkClick r:id="rId4" action="ppaction://hlinkfile"/>
                        </a:rPr>
                        <a:t>Final report assignment</a:t>
                      </a:r>
                      <a:endParaRPr kumimoji="0" lang="en-US" sz="2000" b="0" i="0" u="none" strike="noStrike" cap="none" normalizeH="0" baseline="0">
                        <a:ln>
                          <a:noFill/>
                        </a:ln>
                        <a:solidFill>
                          <a:schemeClr val="tx1"/>
                        </a:solidFill>
                        <a:effectLst/>
                        <a:latin typeface="Arial" charset="0"/>
                        <a:ea typeface="ＭＳ Ｐゴシック" charset="0"/>
                      </a:endParaRP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12:00</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Lunch</a:t>
                      </a: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1:00</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Lab session (continued)</a:t>
                      </a: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2:00</a:t>
                      </a:r>
                    </a:p>
                  </a:txBody>
                  <a:tcPr marL="79925" marR="79925" marT="0" marB="107988"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Course feedback and evaluation</a:t>
                      </a:r>
                    </a:p>
                  </a:txBody>
                  <a:tcPr marL="79925" marR="79925" marT="0" marB="107988" horzOverflow="overflow">
                    <a:lnL>
                      <a:noFill/>
                    </a:lnL>
                    <a:lnR cap="flat">
                      <a:noFill/>
                    </a:lnR>
                    <a:lnT>
                      <a:noFill/>
                    </a:lnT>
                    <a:lnB>
                      <a:noFill/>
                    </a:lnB>
                    <a:lnTlToBr>
                      <a:noFill/>
                    </a:lnTlToBr>
                    <a:lnBlToTr>
                      <a:noFill/>
                    </a:lnBlToTr>
                    <a:noFill/>
                  </a:tcPr>
                </a:tc>
              </a:tr>
              <a:tr h="41275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rPr>
                        <a:t>2:30</a:t>
                      </a:r>
                    </a:p>
                  </a:txBody>
                  <a:tcPr marL="79925" marR="79925" marT="0" marB="107988"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Adjourn</a:t>
                      </a:r>
                    </a:p>
                  </a:txBody>
                  <a:tcPr marL="79925" marR="79925" marT="0" marB="107988"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152837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0" name="Rectangle 3078"/>
          <p:cNvSpPr>
            <a:spLocks noGrp="1" noChangeArrowheads="1"/>
          </p:cNvSpPr>
          <p:nvPr>
            <p:ph type="title"/>
          </p:nvPr>
        </p:nvSpPr>
        <p:spPr/>
        <p:txBody>
          <a:bodyPr/>
          <a:lstStyle/>
          <a:p>
            <a:pPr eaLnBrk="1" hangingPunct="1">
              <a:defRPr/>
            </a:pPr>
            <a:r>
              <a:rPr lang="en-US" smtClean="0">
                <a:cs typeface="+mj-cs"/>
              </a:rPr>
              <a:t>Post-Course Homework</a:t>
            </a:r>
          </a:p>
        </p:txBody>
      </p:sp>
      <p:sp>
        <p:nvSpPr>
          <p:cNvPr id="451591" name="Rectangle 3079"/>
          <p:cNvSpPr>
            <a:spLocks noGrp="1" noChangeArrowheads="1"/>
          </p:cNvSpPr>
          <p:nvPr>
            <p:ph idx="1"/>
          </p:nvPr>
        </p:nvSpPr>
        <p:spPr/>
        <p:txBody>
          <a:bodyPr/>
          <a:lstStyle/>
          <a:p>
            <a:pPr marL="0" indent="0" eaLnBrk="1" hangingPunct="1">
              <a:defRPr/>
            </a:pPr>
            <a:r>
              <a:rPr lang="en-US" b="1" u="sng" smtClean="0">
                <a:cs typeface="+mn-cs"/>
              </a:rPr>
              <a:t>Assignments</a:t>
            </a:r>
          </a:p>
          <a:p>
            <a:pPr marL="0" indent="0" eaLnBrk="1" hangingPunct="1">
              <a:defRPr/>
            </a:pPr>
            <a:endParaRPr lang="en-US" b="1" u="sng" smtClean="0">
              <a:cs typeface="+mn-cs"/>
            </a:endParaRPr>
          </a:p>
          <a:p>
            <a:pPr marL="0" indent="0" eaLnBrk="1" hangingPunct="1">
              <a:defRPr/>
            </a:pPr>
            <a:r>
              <a:rPr lang="en-US" smtClean="0">
                <a:cs typeface="+mn-cs"/>
              </a:rPr>
              <a:t>Complete unfinished program assignments</a:t>
            </a:r>
          </a:p>
          <a:p>
            <a:pPr marL="0" indent="0" eaLnBrk="1" hangingPunct="1">
              <a:defRPr/>
            </a:pPr>
            <a:endParaRPr lang="en-US" smtClean="0">
              <a:cs typeface="+mn-cs"/>
            </a:endParaRPr>
          </a:p>
          <a:p>
            <a:pPr marL="0" indent="0" eaLnBrk="1" hangingPunct="1">
              <a:defRPr/>
            </a:pPr>
            <a:r>
              <a:rPr lang="en-US" smtClean="0">
                <a:cs typeface="+mn-cs"/>
              </a:rPr>
              <a:t>Final report</a:t>
            </a:r>
          </a:p>
          <a:p>
            <a:pPr marL="0" indent="0" eaLnBrk="1" hangingPunct="1">
              <a:defRPr/>
            </a:pPr>
            <a:endParaRPr lang="en-US" smtClean="0">
              <a:cs typeface="+mn-cs"/>
            </a:endParaRPr>
          </a:p>
        </p:txBody>
      </p:sp>
    </p:spTree>
    <p:extLst>
      <p:ext uri="{BB962C8B-B14F-4D97-AF65-F5344CB8AC3E}">
        <p14:creationId xmlns:p14="http://schemas.microsoft.com/office/powerpoint/2010/main" val="29823853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4098"/>
          <p:cNvSpPr>
            <a:spLocks noGrp="1" noChangeArrowheads="1"/>
          </p:cNvSpPr>
          <p:nvPr>
            <p:ph type="title"/>
          </p:nvPr>
        </p:nvSpPr>
        <p:spPr/>
        <p:txBody>
          <a:bodyPr/>
          <a:lstStyle/>
          <a:p>
            <a:r>
              <a:rPr lang="en-US" smtClean="0"/>
              <a:t>Post-Course Schedule</a:t>
            </a:r>
          </a:p>
        </p:txBody>
      </p:sp>
      <p:graphicFrame>
        <p:nvGraphicFramePr>
          <p:cNvPr id="453687" name="Group 4151"/>
          <p:cNvGraphicFramePr>
            <a:graphicFrameLocks noGrp="1"/>
          </p:cNvGraphicFramePr>
          <p:nvPr>
            <p:ph idx="1"/>
            <p:extLst>
              <p:ext uri="{D42A27DB-BD31-4B8C-83A1-F6EECF244321}">
                <p14:modId xmlns:p14="http://schemas.microsoft.com/office/powerpoint/2010/main" val="1541480512"/>
              </p:ext>
            </p:extLst>
          </p:nvPr>
        </p:nvGraphicFramePr>
        <p:xfrm>
          <a:off x="401638" y="1081088"/>
          <a:ext cx="8320087" cy="5014912"/>
        </p:xfrm>
        <a:graphic>
          <a:graphicData uri="http://schemas.openxmlformats.org/drawingml/2006/table">
            <a:tbl>
              <a:tblPr/>
              <a:tblGrid>
                <a:gridCol w="2773956"/>
                <a:gridCol w="3267127"/>
                <a:gridCol w="2279005"/>
              </a:tblGrid>
              <a:tr h="531812">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Assignment</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Estimated Effort</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Due</a:t>
                      </a:r>
                    </a:p>
                  </a:txBody>
                  <a:tcPr marL="0" marR="0" marT="0" marB="0" anchor="ctr" horzOverflow="overflow">
                    <a:lnL>
                      <a:noFill/>
                    </a:lnL>
                    <a:lnR cap="flat">
                      <a:noFill/>
                    </a:lnR>
                    <a:lnT cap="flat">
                      <a:noFill/>
                    </a:lnT>
                    <a:lnB>
                      <a:noFill/>
                    </a:lnB>
                    <a:lnTlToBr>
                      <a:noFill/>
                    </a:lnTlToBr>
                    <a:lnBlToTr>
                      <a:noFill/>
                    </a:lnBlToTr>
                    <a:noFill/>
                  </a:tcPr>
                </a:tc>
              </a:tr>
              <a:tr h="45085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Final report</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10-15 hours</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5605685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981" y="418565"/>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7739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Grp="1" noChangeArrowheads="1"/>
          </p:cNvSpPr>
          <p:nvPr>
            <p:ph type="title"/>
          </p:nvPr>
        </p:nvSpPr>
        <p:spPr/>
        <p:txBody>
          <a:bodyPr/>
          <a:lstStyle/>
          <a:p>
            <a:pPr eaLnBrk="1" hangingPunct="1">
              <a:defRPr/>
            </a:pPr>
            <a:r>
              <a:rPr lang="en-US" smtClean="0">
                <a:cs typeface="+mj-cs"/>
              </a:rPr>
              <a:t>Introductions</a:t>
            </a:r>
          </a:p>
        </p:txBody>
      </p:sp>
      <p:sp>
        <p:nvSpPr>
          <p:cNvPr id="420869" name="Rectangle 5"/>
          <p:cNvSpPr>
            <a:spLocks noGrp="1" noChangeArrowheads="1"/>
          </p:cNvSpPr>
          <p:nvPr>
            <p:ph sz="half" idx="2"/>
          </p:nvPr>
        </p:nvSpPr>
        <p:spPr/>
        <p:txBody>
          <a:bodyPr/>
          <a:lstStyle/>
          <a:p>
            <a:pPr marL="0" indent="0" eaLnBrk="1" hangingPunct="1">
              <a:defRPr/>
            </a:pPr>
            <a:r>
              <a:rPr lang="en-US" smtClean="0">
                <a:cs typeface="+mn-cs"/>
              </a:rPr>
              <a:t>Instructor introductions</a:t>
            </a:r>
          </a:p>
          <a:p>
            <a:pPr marL="0" indent="0" eaLnBrk="1" hangingPunct="1">
              <a:defRPr/>
            </a:pPr>
            <a:endParaRPr lang="en-US" smtClean="0">
              <a:cs typeface="+mn-cs"/>
            </a:endParaRPr>
          </a:p>
          <a:p>
            <a:pPr marL="0" indent="0" eaLnBrk="1" hangingPunct="1">
              <a:defRPr/>
            </a:pPr>
            <a:r>
              <a:rPr lang="en-US" smtClean="0">
                <a:cs typeface="+mn-cs"/>
              </a:rPr>
              <a:t>Course logistics and building facilities</a:t>
            </a:r>
          </a:p>
          <a:p>
            <a:pPr marL="0" indent="0" eaLnBrk="1" hangingPunct="1">
              <a:defRPr/>
            </a:pPr>
            <a:endParaRPr lang="en-US" smtClean="0">
              <a:cs typeface="+mn-cs"/>
            </a:endParaRPr>
          </a:p>
          <a:p>
            <a:pPr marL="0" indent="0" eaLnBrk="1" hangingPunct="1">
              <a:defRPr/>
            </a:pPr>
            <a:r>
              <a:rPr lang="en-US" smtClean="0">
                <a:cs typeface="+mn-cs"/>
              </a:rPr>
              <a:t>Student introductions</a:t>
            </a:r>
          </a:p>
          <a:p>
            <a:pPr lvl="1" eaLnBrk="1" hangingPunct="1">
              <a:defRPr/>
            </a:pPr>
            <a:r>
              <a:rPr lang="en-US" smtClean="0"/>
              <a:t>name and organization</a:t>
            </a:r>
          </a:p>
          <a:p>
            <a:pPr lvl="1" eaLnBrk="1" hangingPunct="1">
              <a:defRPr/>
            </a:pPr>
            <a:r>
              <a:rPr lang="en-US" smtClean="0"/>
              <a:t>course expectations</a:t>
            </a:r>
          </a:p>
          <a:p>
            <a:pPr lvl="1" eaLnBrk="1" hangingPunct="1">
              <a:defRPr/>
            </a:pPr>
            <a:r>
              <a:rPr lang="en-US" smtClean="0"/>
              <a:t>programming language you will use</a:t>
            </a:r>
          </a:p>
        </p:txBody>
      </p:sp>
    </p:spTree>
    <p:extLst>
      <p:ext uri="{BB962C8B-B14F-4D97-AF65-F5344CB8AC3E}">
        <p14:creationId xmlns:p14="http://schemas.microsoft.com/office/powerpoint/2010/main" val="36897317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Rectangle 4"/>
          <p:cNvSpPr>
            <a:spLocks noGrp="1" noChangeArrowheads="1"/>
          </p:cNvSpPr>
          <p:nvPr>
            <p:ph type="title"/>
          </p:nvPr>
        </p:nvSpPr>
        <p:spPr/>
        <p:txBody>
          <a:bodyPr/>
          <a:lstStyle/>
          <a:p>
            <a:pPr eaLnBrk="1" hangingPunct="1">
              <a:defRPr/>
            </a:pPr>
            <a:r>
              <a:rPr lang="en-US" smtClean="0">
                <a:cs typeface="+mj-cs"/>
              </a:rPr>
              <a:t>PSP Course Objectives</a:t>
            </a:r>
          </a:p>
        </p:txBody>
      </p:sp>
      <p:sp>
        <p:nvSpPr>
          <p:cNvPr id="424965" name="Rectangle 5"/>
          <p:cNvSpPr>
            <a:spLocks noGrp="1" noChangeArrowheads="1"/>
          </p:cNvSpPr>
          <p:nvPr>
            <p:ph idx="1"/>
          </p:nvPr>
        </p:nvSpPr>
        <p:spPr/>
        <p:txBody>
          <a:bodyPr/>
          <a:lstStyle/>
          <a:p>
            <a:pPr marL="0" indent="0" eaLnBrk="1" hangingPunct="1">
              <a:defRPr/>
            </a:pPr>
            <a:r>
              <a:rPr lang="en-US" smtClean="0">
                <a:cs typeface="+mn-cs"/>
              </a:rPr>
              <a:t>This is a software process course.  The objectives are to</a:t>
            </a:r>
          </a:p>
          <a:p>
            <a:pPr lvl="1" eaLnBrk="1" hangingPunct="1">
              <a:defRPr/>
            </a:pPr>
            <a:r>
              <a:rPr lang="en-US" smtClean="0"/>
              <a:t>introduce you to a process-based approach for developing software</a:t>
            </a:r>
          </a:p>
          <a:p>
            <a:pPr lvl="1" eaLnBrk="1" hangingPunct="1">
              <a:defRPr/>
            </a:pPr>
            <a:r>
              <a:rPr lang="en-US" smtClean="0"/>
              <a:t>show you how to measure and analyze your personal software process (PSP)</a:t>
            </a:r>
          </a:p>
          <a:p>
            <a:pPr lvl="1" eaLnBrk="1" hangingPunct="1">
              <a:defRPr/>
            </a:pPr>
            <a:r>
              <a:rPr lang="en-US" smtClean="0"/>
              <a:t>show you how to use process data to improve your personal performance </a:t>
            </a:r>
          </a:p>
          <a:p>
            <a:pPr lvl="1" eaLnBrk="1" hangingPunct="1">
              <a:defRPr/>
            </a:pPr>
            <a:r>
              <a:rPr lang="en-US" smtClean="0"/>
              <a:t>show you how to apply these methods to other structured tasks</a:t>
            </a:r>
          </a:p>
        </p:txBody>
      </p:sp>
    </p:spTree>
    <p:extLst>
      <p:ext uri="{BB962C8B-B14F-4D97-AF65-F5344CB8AC3E}">
        <p14:creationId xmlns:p14="http://schemas.microsoft.com/office/powerpoint/2010/main" val="3218332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pPr defTabSz="722313">
              <a:defRPr/>
            </a:pPr>
            <a:r>
              <a:rPr lang="en-US" sz="2400" dirty="0"/>
              <a:t>SEI-certified professionals will realize </a:t>
            </a:r>
            <a:r>
              <a:rPr lang="en-US" sz="2400" dirty="0" smtClean="0"/>
              <a:t/>
            </a:r>
            <a:br>
              <a:rPr lang="en-US" sz="2400" dirty="0" smtClean="0"/>
            </a:br>
            <a:r>
              <a:rPr lang="en-US" sz="2400" dirty="0" smtClean="0"/>
              <a:t>an </a:t>
            </a:r>
            <a:r>
              <a:rPr lang="en-US" sz="2400" dirty="0"/>
              <a:t>increase in</a:t>
            </a:r>
          </a:p>
          <a:p>
            <a:pPr marL="300038" lvl="1" indent="-185738" defTabSz="722313">
              <a:defRPr/>
            </a:pPr>
            <a:r>
              <a:rPr lang="en-US" dirty="0"/>
              <a:t>knowledge and skills</a:t>
            </a:r>
          </a:p>
          <a:p>
            <a:pPr marL="300038" lvl="1" indent="-185738" defTabSz="722313">
              <a:defRPr/>
            </a:pPr>
            <a:r>
              <a:rPr lang="en-US" dirty="0"/>
              <a:t>prestige</a:t>
            </a:r>
          </a:p>
          <a:p>
            <a:pPr marL="300038" lvl="1" indent="-185738" defTabSz="722313">
              <a:defRPr/>
            </a:pPr>
            <a:r>
              <a:rPr lang="en-US" dirty="0"/>
              <a:t>marketability</a:t>
            </a:r>
          </a:p>
          <a:p>
            <a:pPr marL="300038" lvl="1" indent="-185738" defTabSz="722313">
              <a:defRPr/>
            </a:pPr>
            <a:r>
              <a:rPr lang="en-US" dirty="0"/>
              <a:t>professional recognition</a:t>
            </a:r>
          </a:p>
          <a:p>
            <a:pPr marL="300038" lvl="1" indent="-185738" defTabSz="722313">
              <a:defRPr/>
            </a:pPr>
            <a:r>
              <a:rPr lang="en-US" dirty="0"/>
              <a:t>compensation</a:t>
            </a:r>
          </a:p>
          <a:p>
            <a:endParaRPr lang="en-US" dirty="0"/>
          </a:p>
        </p:txBody>
      </p:sp>
      <p:sp>
        <p:nvSpPr>
          <p:cNvPr id="489476" name="Rectangle 4"/>
          <p:cNvSpPr>
            <a:spLocks noGrp="1" noChangeArrowheads="1"/>
          </p:cNvSpPr>
          <p:nvPr>
            <p:ph type="title"/>
          </p:nvPr>
        </p:nvSpPr>
        <p:spPr/>
        <p:txBody>
          <a:bodyPr/>
          <a:lstStyle/>
          <a:p>
            <a:pPr defTabSz="722313" eaLnBrk="1" hangingPunct="1">
              <a:defRPr/>
            </a:pPr>
            <a:r>
              <a:rPr lang="en-US" smtClean="0">
                <a:cs typeface="+mj-cs"/>
              </a:rPr>
              <a:t>SEI-Certified PSP Developer</a:t>
            </a:r>
          </a:p>
        </p:txBody>
      </p:sp>
      <p:sp>
        <p:nvSpPr>
          <p:cNvPr id="11" name="Rectangle 5"/>
          <p:cNvSpPr txBox="1">
            <a:spLocks noChangeArrowheads="1"/>
          </p:cNvSpPr>
          <p:nvPr/>
        </p:nvSpPr>
        <p:spPr>
          <a:xfrm>
            <a:off x="3248549" y="4108178"/>
            <a:ext cx="5463651" cy="1408651"/>
          </a:xfrm>
          <a:prstGeom prst="rect">
            <a:avLst/>
          </a:prstGeom>
          <a:solidFill>
            <a:srgbClr val="DFDBCB"/>
          </a:solidFill>
        </p:spPr>
        <p:txBody>
          <a:bodyPr vert="horz" lIns="182880" tIns="182880" rIns="182880" bIns="18288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71600" algn="l"/>
              </a:tabLst>
              <a:defRPr/>
            </a:pPr>
            <a:r>
              <a:rPr lang="ja-JP" altLang="en-US" sz="1800" dirty="0" smtClean="0">
                <a:latin typeface="Arial"/>
                <a:cs typeface="+mn-cs"/>
              </a:rPr>
              <a:t>“</a:t>
            </a:r>
            <a:r>
              <a:rPr lang="en-US" sz="1800" dirty="0" smtClean="0">
                <a:cs typeface="+mn-cs"/>
              </a:rPr>
              <a:t>Rightly or wrongly, companies place a value on certification, and it will up your salary.</a:t>
            </a:r>
            <a:r>
              <a:rPr lang="ja-JP" altLang="en-US" sz="1800" dirty="0" smtClean="0">
                <a:latin typeface="Arial"/>
                <a:cs typeface="+mn-cs"/>
              </a:rPr>
              <a:t>”</a:t>
            </a:r>
            <a:endParaRPr lang="en-US" sz="1800" dirty="0" smtClean="0">
              <a:cs typeface="+mn-cs"/>
            </a:endParaRPr>
          </a:p>
          <a:p>
            <a:pPr>
              <a:spcBef>
                <a:spcPts val="0"/>
              </a:spcBef>
              <a:tabLst>
                <a:tab pos="1371600" algn="l"/>
              </a:tabLst>
              <a:defRPr/>
            </a:pPr>
            <a:endParaRPr lang="en-US" sz="900" dirty="0" smtClean="0">
              <a:cs typeface="+mn-cs"/>
            </a:endParaRPr>
          </a:p>
          <a:p>
            <a:pPr lvl="1">
              <a:buFontTx/>
              <a:buNone/>
              <a:tabLst>
                <a:tab pos="1371600" algn="l"/>
              </a:tabLst>
              <a:defRPr/>
            </a:pPr>
            <a:r>
              <a:rPr lang="en-US" sz="1800" dirty="0" smtClean="0"/>
              <a:t>		- </a:t>
            </a:r>
            <a:r>
              <a:rPr lang="en-US" sz="1800" i="1" dirty="0" smtClean="0"/>
              <a:t>Information Week</a:t>
            </a:r>
            <a:r>
              <a:rPr lang="en-US" sz="1800" dirty="0" smtClean="0"/>
              <a:t>, April 2004</a:t>
            </a:r>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310" t="17263" r="19728" b="17642"/>
          <a:stretch/>
        </p:blipFill>
        <p:spPr bwMode="auto">
          <a:xfrm>
            <a:off x="369092" y="1137180"/>
            <a:ext cx="2766275" cy="3874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086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pPr eaLnBrk="1" hangingPunct="1">
              <a:defRPr/>
            </a:pPr>
            <a:r>
              <a:rPr lang="en-US" smtClean="0">
                <a:cs typeface="+mj-cs"/>
              </a:rPr>
              <a:t>General Course Information</a:t>
            </a:r>
          </a:p>
        </p:txBody>
      </p:sp>
      <p:sp>
        <p:nvSpPr>
          <p:cNvPr id="427013" name="Rectangle 5"/>
          <p:cNvSpPr>
            <a:spLocks noGrp="1" noChangeArrowheads="1"/>
          </p:cNvSpPr>
          <p:nvPr>
            <p:ph idx="1"/>
          </p:nvPr>
        </p:nvSpPr>
        <p:spPr/>
        <p:txBody>
          <a:bodyPr/>
          <a:lstStyle/>
          <a:p>
            <a:pPr marL="0" indent="0" eaLnBrk="1" hangingPunct="1">
              <a:defRPr/>
            </a:pPr>
            <a:r>
              <a:rPr lang="en-US" dirty="0" smtClean="0">
                <a:cs typeface="+mn-cs"/>
              </a:rPr>
              <a:t>Prerequisites</a:t>
            </a:r>
          </a:p>
          <a:p>
            <a:pPr lvl="1" eaLnBrk="1" hangingPunct="1">
              <a:defRPr/>
            </a:pPr>
            <a:r>
              <a:rPr lang="en-US" dirty="0" smtClean="0"/>
              <a:t>know a programming language</a:t>
            </a:r>
          </a:p>
          <a:p>
            <a:pPr lvl="1" eaLnBrk="1" hangingPunct="1">
              <a:defRPr/>
            </a:pPr>
            <a:r>
              <a:rPr lang="en-US" dirty="0" smtClean="0"/>
              <a:t>complete the pre-reading</a:t>
            </a:r>
            <a:endParaRPr lang="en-US" dirty="0" smtClean="0">
              <a:cs typeface="+mn-cs"/>
            </a:endParaRPr>
          </a:p>
          <a:p>
            <a:pPr marL="0" indent="0" eaLnBrk="1" hangingPunct="1">
              <a:defRPr/>
            </a:pPr>
            <a:endParaRPr lang="en-US" sz="800" dirty="0" smtClean="0">
              <a:cs typeface="+mn-cs"/>
            </a:endParaRPr>
          </a:p>
          <a:p>
            <a:pPr marL="0" indent="0" eaLnBrk="1" hangingPunct="1">
              <a:defRPr/>
            </a:pPr>
            <a:r>
              <a:rPr lang="en-US" dirty="0" smtClean="0">
                <a:cs typeface="+mn-cs"/>
              </a:rPr>
              <a:t>Helpful background</a:t>
            </a:r>
          </a:p>
          <a:p>
            <a:pPr lvl="1" eaLnBrk="1" hangingPunct="1">
              <a:defRPr/>
            </a:pPr>
            <a:r>
              <a:rPr lang="en-US" dirty="0" smtClean="0"/>
              <a:t>familiarity with basic statistics</a:t>
            </a:r>
          </a:p>
          <a:p>
            <a:pPr lvl="1" eaLnBrk="1" hangingPunct="1">
              <a:defRPr/>
            </a:pPr>
            <a:r>
              <a:rPr lang="en-US" dirty="0" smtClean="0"/>
              <a:t>ability to read simple formal notations</a:t>
            </a:r>
          </a:p>
          <a:p>
            <a:pPr marL="0" indent="0" eaLnBrk="1" hangingPunct="1">
              <a:defRPr/>
            </a:pPr>
            <a:endParaRPr lang="en-US" sz="800" dirty="0" smtClean="0">
              <a:cs typeface="+mn-cs"/>
            </a:endParaRPr>
          </a:p>
          <a:p>
            <a:pPr marL="0" indent="0" eaLnBrk="1" hangingPunct="1">
              <a:defRPr/>
            </a:pPr>
            <a:r>
              <a:rPr lang="en-US" dirty="0" smtClean="0">
                <a:cs typeface="+mn-cs"/>
              </a:rPr>
              <a:t>Facilities</a:t>
            </a:r>
          </a:p>
          <a:p>
            <a:pPr lvl="1" eaLnBrk="1" hangingPunct="1">
              <a:defRPr/>
            </a:pPr>
            <a:r>
              <a:rPr lang="en-US" dirty="0" smtClean="0"/>
              <a:t>available development environment </a:t>
            </a:r>
          </a:p>
          <a:p>
            <a:pPr lvl="1" eaLnBrk="1" hangingPunct="1">
              <a:defRPr/>
            </a:pPr>
            <a:r>
              <a:rPr lang="en-US" dirty="0" smtClean="0"/>
              <a:t>Microsoft Word, Excel and Access capability</a:t>
            </a:r>
          </a:p>
        </p:txBody>
      </p:sp>
    </p:spTree>
    <p:extLst>
      <p:ext uri="{BB962C8B-B14F-4D97-AF65-F5344CB8AC3E}">
        <p14:creationId xmlns:p14="http://schemas.microsoft.com/office/powerpoint/2010/main" val="262301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9" name="Rectangle 5"/>
          <p:cNvSpPr>
            <a:spLocks noGrp="1" noChangeArrowheads="1"/>
          </p:cNvSpPr>
          <p:nvPr>
            <p:ph type="title"/>
          </p:nvPr>
        </p:nvSpPr>
        <p:spPr/>
        <p:txBody>
          <a:bodyPr/>
          <a:lstStyle/>
          <a:p>
            <a:pPr eaLnBrk="1" hangingPunct="1">
              <a:defRPr/>
            </a:pPr>
            <a:r>
              <a:rPr lang="en-US" smtClean="0">
                <a:cs typeface="+mj-cs"/>
              </a:rPr>
              <a:t>Course Topics</a:t>
            </a:r>
          </a:p>
        </p:txBody>
      </p:sp>
      <p:sp>
        <p:nvSpPr>
          <p:cNvPr id="456710" name="Rectangle 6"/>
          <p:cNvSpPr>
            <a:spLocks noGrp="1" noChangeArrowheads="1"/>
          </p:cNvSpPr>
          <p:nvPr>
            <p:ph sz="half" idx="1"/>
          </p:nvPr>
        </p:nvSpPr>
        <p:spPr/>
        <p:txBody>
          <a:bodyPr/>
          <a:lstStyle/>
          <a:p>
            <a:pPr marL="0" indent="0" eaLnBrk="1" hangingPunct="1">
              <a:defRPr/>
            </a:pPr>
            <a:r>
              <a:rPr lang="en-US" sz="2200" u="sng" smtClean="0">
                <a:cs typeface="+mn-cs"/>
              </a:rPr>
              <a:t>PSP Part I: Planning</a:t>
            </a:r>
          </a:p>
          <a:p>
            <a:pPr lvl="1" eaLnBrk="1" hangingPunct="1">
              <a:defRPr/>
            </a:pPr>
            <a:r>
              <a:rPr lang="en-US" sz="2200" smtClean="0"/>
              <a:t>Introduction to PSP</a:t>
            </a:r>
            <a:br>
              <a:rPr lang="en-US" sz="2200" smtClean="0"/>
            </a:br>
            <a:r>
              <a:rPr lang="en-US" sz="2200" smtClean="0"/>
              <a:t>and TSP</a:t>
            </a:r>
          </a:p>
          <a:p>
            <a:pPr lvl="1" eaLnBrk="1" hangingPunct="1">
              <a:defRPr/>
            </a:pPr>
            <a:r>
              <a:rPr lang="en-US" sz="2200" smtClean="0"/>
              <a:t>Size measurement</a:t>
            </a:r>
          </a:p>
          <a:p>
            <a:pPr lvl="1" eaLnBrk="1" hangingPunct="1">
              <a:defRPr/>
            </a:pPr>
            <a:r>
              <a:rPr lang="en-US" sz="2200" smtClean="0"/>
              <a:t>Estimating with</a:t>
            </a:r>
            <a:br>
              <a:rPr lang="en-US" sz="2200" smtClean="0"/>
            </a:br>
            <a:r>
              <a:rPr lang="en-US" sz="2200" smtClean="0"/>
              <a:t>PROBE I</a:t>
            </a:r>
          </a:p>
          <a:p>
            <a:pPr lvl="1" eaLnBrk="1" hangingPunct="1">
              <a:defRPr/>
            </a:pPr>
            <a:r>
              <a:rPr lang="en-US" sz="2200" smtClean="0"/>
              <a:t>Estimating with</a:t>
            </a:r>
            <a:br>
              <a:rPr lang="en-US" sz="2200" smtClean="0"/>
            </a:br>
            <a:r>
              <a:rPr lang="en-US" sz="2200" smtClean="0"/>
              <a:t>PROBE II</a:t>
            </a:r>
          </a:p>
          <a:p>
            <a:pPr lvl="1" eaLnBrk="1" hangingPunct="1">
              <a:defRPr/>
            </a:pPr>
            <a:r>
              <a:rPr lang="en-US" sz="2200" smtClean="0"/>
              <a:t>Using PSP data</a:t>
            </a:r>
          </a:p>
        </p:txBody>
      </p:sp>
      <p:sp>
        <p:nvSpPr>
          <p:cNvPr id="456711" name="Rectangle 7"/>
          <p:cNvSpPr>
            <a:spLocks noGrp="1" noChangeArrowheads="1"/>
          </p:cNvSpPr>
          <p:nvPr>
            <p:ph sz="half" idx="2"/>
          </p:nvPr>
        </p:nvSpPr>
        <p:spPr/>
        <p:txBody>
          <a:bodyPr/>
          <a:lstStyle/>
          <a:p>
            <a:pPr marL="0" indent="0" eaLnBrk="1" hangingPunct="1">
              <a:defRPr/>
            </a:pPr>
            <a:r>
              <a:rPr lang="en-US" sz="2200" u="sng" smtClean="0">
                <a:cs typeface="+mn-cs"/>
              </a:rPr>
              <a:t>PSP Part II: Quality</a:t>
            </a:r>
          </a:p>
          <a:p>
            <a:pPr lvl="1" eaLnBrk="1" hangingPunct="1">
              <a:defRPr/>
            </a:pPr>
            <a:r>
              <a:rPr lang="en-US" sz="2200" smtClean="0"/>
              <a:t>Software quality</a:t>
            </a:r>
          </a:p>
          <a:p>
            <a:pPr lvl="1" eaLnBrk="1" hangingPunct="1">
              <a:defRPr/>
            </a:pPr>
            <a:r>
              <a:rPr lang="en-US" sz="2200" smtClean="0"/>
              <a:t>State-machine design</a:t>
            </a:r>
            <a:br>
              <a:rPr lang="en-US" sz="2200" smtClean="0"/>
            </a:br>
            <a:r>
              <a:rPr lang="en-US" sz="2200" smtClean="0"/>
              <a:t>and verification</a:t>
            </a:r>
          </a:p>
          <a:p>
            <a:pPr lvl="1" eaLnBrk="1" hangingPunct="1">
              <a:defRPr/>
            </a:pPr>
            <a:r>
              <a:rPr lang="en-US" sz="2200" smtClean="0"/>
              <a:t>Design</a:t>
            </a:r>
          </a:p>
          <a:p>
            <a:pPr lvl="1" eaLnBrk="1" hangingPunct="1">
              <a:defRPr/>
            </a:pPr>
            <a:r>
              <a:rPr lang="en-US" sz="2200" smtClean="0"/>
              <a:t>Design verification</a:t>
            </a:r>
          </a:p>
          <a:p>
            <a:pPr lvl="1" eaLnBrk="1" hangingPunct="1">
              <a:defRPr/>
            </a:pPr>
            <a:r>
              <a:rPr lang="en-US" sz="2200" smtClean="0"/>
              <a:t>Using the TSP </a:t>
            </a:r>
          </a:p>
        </p:txBody>
      </p:sp>
    </p:spTree>
    <p:extLst>
      <p:ext uri="{BB962C8B-B14F-4D97-AF65-F5344CB8AC3E}">
        <p14:creationId xmlns:p14="http://schemas.microsoft.com/office/powerpoint/2010/main" val="18296518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a:spLocks noGrp="1" noChangeArrowheads="1"/>
          </p:cNvSpPr>
          <p:nvPr>
            <p:ph type="title"/>
          </p:nvPr>
        </p:nvSpPr>
        <p:spPr/>
        <p:txBody>
          <a:bodyPr/>
          <a:lstStyle/>
          <a:p>
            <a:pPr eaLnBrk="1" hangingPunct="1">
              <a:defRPr/>
            </a:pPr>
            <a:r>
              <a:rPr lang="en-US" smtClean="0">
                <a:cs typeface="+mj-cs"/>
              </a:rPr>
              <a:t>Course Structure</a:t>
            </a:r>
          </a:p>
        </p:txBody>
      </p:sp>
      <p:sp>
        <p:nvSpPr>
          <p:cNvPr id="431109" name="Rectangle 5"/>
          <p:cNvSpPr>
            <a:spLocks noGrp="1" noChangeArrowheads="1"/>
          </p:cNvSpPr>
          <p:nvPr>
            <p:ph idx="1"/>
          </p:nvPr>
        </p:nvSpPr>
        <p:spPr/>
        <p:txBody>
          <a:bodyPr/>
          <a:lstStyle/>
          <a:p>
            <a:pPr marL="0" indent="0" eaLnBrk="1" hangingPunct="1">
              <a:defRPr/>
            </a:pPr>
            <a:r>
              <a:rPr lang="en-US" smtClean="0">
                <a:cs typeface="+mn-cs"/>
              </a:rPr>
              <a:t>Pre-course reading assignment</a:t>
            </a:r>
          </a:p>
          <a:p>
            <a:pPr marL="0" indent="0" eaLnBrk="1" hangingPunct="1">
              <a:defRPr/>
            </a:pPr>
            <a:endParaRPr lang="en-US" smtClean="0">
              <a:cs typeface="+mn-cs"/>
            </a:endParaRPr>
          </a:p>
          <a:p>
            <a:pPr marL="0" indent="0" eaLnBrk="1" hangingPunct="1">
              <a:defRPr/>
            </a:pPr>
            <a:r>
              <a:rPr lang="en-US" smtClean="0">
                <a:cs typeface="+mn-cs"/>
              </a:rPr>
              <a:t>Typical course day</a:t>
            </a:r>
          </a:p>
          <a:p>
            <a:pPr lvl="1" eaLnBrk="1" hangingPunct="1">
              <a:defRPr/>
            </a:pPr>
            <a:r>
              <a:rPr lang="en-US" smtClean="0"/>
              <a:t>lecture:  review key topics from textbook</a:t>
            </a:r>
          </a:p>
          <a:p>
            <a:pPr lvl="1" eaLnBrk="1" hangingPunct="1">
              <a:defRPr/>
            </a:pPr>
            <a:r>
              <a:rPr lang="en-US" smtClean="0"/>
              <a:t>lab</a:t>
            </a:r>
          </a:p>
          <a:p>
            <a:pPr lvl="2" eaLnBrk="1" hangingPunct="1">
              <a:defRPr/>
            </a:pPr>
            <a:r>
              <a:rPr lang="en-US" smtClean="0"/>
              <a:t>process tutorial</a:t>
            </a:r>
          </a:p>
          <a:p>
            <a:pPr lvl="2" eaLnBrk="1" hangingPunct="1">
              <a:defRPr/>
            </a:pPr>
            <a:r>
              <a:rPr lang="en-US" smtClean="0"/>
              <a:t>Program or report assignment</a:t>
            </a:r>
          </a:p>
          <a:p>
            <a:pPr lvl="2" eaLnBrk="1" hangingPunct="1">
              <a:defRPr/>
            </a:pPr>
            <a:r>
              <a:rPr lang="en-US" smtClean="0"/>
              <a:t>lab work</a:t>
            </a:r>
          </a:p>
          <a:p>
            <a:pPr marL="0" indent="0" eaLnBrk="1" hangingPunct="1">
              <a:defRPr/>
            </a:pPr>
            <a:endParaRPr lang="en-US" smtClean="0">
              <a:cs typeface="+mn-cs"/>
            </a:endParaRPr>
          </a:p>
          <a:p>
            <a:pPr marL="0" indent="0" eaLnBrk="1" hangingPunct="1">
              <a:defRPr/>
            </a:pPr>
            <a:r>
              <a:rPr lang="en-US" smtClean="0">
                <a:cs typeface="+mn-cs"/>
              </a:rPr>
              <a:t>Post-course homework</a:t>
            </a:r>
          </a:p>
        </p:txBody>
      </p:sp>
    </p:spTree>
    <p:extLst>
      <p:ext uri="{BB962C8B-B14F-4D97-AF65-F5344CB8AC3E}">
        <p14:creationId xmlns:p14="http://schemas.microsoft.com/office/powerpoint/2010/main" val="36102418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110</TotalTime>
  <Words>829</Words>
  <Application>Microsoft Office PowerPoint</Application>
  <PresentationFormat>On-screen Show (4:3)</PresentationFormat>
  <Paragraphs>224</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MS PGothic</vt:lpstr>
      <vt:lpstr>Arial</vt:lpstr>
      <vt:lpstr>Calibri</vt:lpstr>
      <vt:lpstr>Times New Roman</vt:lpstr>
      <vt:lpstr>SEI_Template</vt:lpstr>
      <vt:lpstr>Course Overview</vt:lpstr>
      <vt:lpstr>PowerPoint Presentation</vt:lpstr>
      <vt:lpstr>PowerPoint Presentation</vt:lpstr>
      <vt:lpstr>Introductions</vt:lpstr>
      <vt:lpstr>PSP Course Objectives</vt:lpstr>
      <vt:lpstr>SEI-Certified PSP Developer</vt:lpstr>
      <vt:lpstr>General Course Information</vt:lpstr>
      <vt:lpstr>Course Topics</vt:lpstr>
      <vt:lpstr>Course Structure</vt:lpstr>
      <vt:lpstr>Student Evaluation</vt:lpstr>
      <vt:lpstr>Instructor Availability</vt:lpstr>
      <vt:lpstr>Expectations</vt:lpstr>
      <vt:lpstr>Ground Rules for Class</vt:lpstr>
      <vt:lpstr>Course Agenda - Week 2 Day 6</vt:lpstr>
      <vt:lpstr>Course Agenda - Week 2 Day 7</vt:lpstr>
      <vt:lpstr>Course Agenda - Week 2 Day 8</vt:lpstr>
      <vt:lpstr>Course Agenda - Week 2 Day 9</vt:lpstr>
      <vt:lpstr>Course Agenda - Week 2 Day 10</vt:lpstr>
      <vt:lpstr>Post-Course Homework</vt:lpstr>
      <vt:lpstr>Post-Course Schedule</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22</cp:revision>
  <cp:lastPrinted>2015-11-05T19:18:24Z</cp:lastPrinted>
  <dcterms:created xsi:type="dcterms:W3CDTF">2016-03-14T18:33:10Z</dcterms:created>
  <dcterms:modified xsi:type="dcterms:W3CDTF">2018-09-06T00:13:20Z</dcterms:modified>
</cp:coreProperties>
</file>