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31"/>
  </p:notesMasterIdLst>
  <p:handoutMasterIdLst>
    <p:handoutMasterId r:id="rId32"/>
  </p:handoutMasterIdLst>
  <p:sldIdLst>
    <p:sldId id="256" r:id="rId2"/>
    <p:sldId id="284" r:id="rId3"/>
    <p:sldId id="283"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8">
          <p15:clr>
            <a:srgbClr val="A4A3A4"/>
          </p15:clr>
        </p15:guide>
        <p15:guide id="2" pos="5488">
          <p15:clr>
            <a:srgbClr val="A4A3A4"/>
          </p15:clr>
        </p15:guide>
        <p15:guide id="3" pos="2929">
          <p15:clr>
            <a:srgbClr val="A4A3A4"/>
          </p15:clr>
        </p15:guide>
        <p15:guide id="4" pos="245">
          <p15:clr>
            <a:srgbClr val="A4A3A4"/>
          </p15:clr>
        </p15:guide>
        <p15:guide id="5" pos="2885">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79" autoAdjust="0"/>
    <p:restoredTop sz="94660"/>
  </p:normalViewPr>
  <p:slideViewPr>
    <p:cSldViewPr snapToGrid="0" showGuides="1">
      <p:cViewPr varScale="1">
        <p:scale>
          <a:sx n="81" d="100"/>
          <a:sy n="81" d="100"/>
        </p:scale>
        <p:origin x="48" y="411"/>
      </p:cViewPr>
      <p:guideLst>
        <p:guide orient="horz" pos="708"/>
        <p:guide pos="5488"/>
        <p:guide pos="2929"/>
        <p:guide pos="245"/>
        <p:guide pos="2885"/>
      </p:guideLst>
    </p:cSldViewPr>
  </p:slideViewPr>
  <p:notesTextViewPr>
    <p:cViewPr>
      <p:scale>
        <a:sx n="1" d="1"/>
        <a:sy n="1" d="1"/>
      </p:scale>
      <p:origin x="0" y="0"/>
    </p:cViewPr>
  </p:notesTextViewPr>
  <p:notesViewPr>
    <p:cSldViewPr snapToGrid="0" showGuides="1">
      <p:cViewPr>
        <p:scale>
          <a:sx n="148" d="100"/>
          <a:sy n="148" d="100"/>
        </p:scale>
        <p:origin x="-216" y="4912"/>
      </p:cViewPr>
      <p:guideLst>
        <p:guide orient="horz" pos="3024"/>
        <p:guide pos="2304"/>
      </p:guideLst>
    </p:cSldViewPr>
  </p:notesViewPr>
  <p:gridSpacing cx="36576" cy="36576"/>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6827520" y="9119474"/>
            <a:ext cx="487680" cy="481726"/>
          </a:xfrm>
          <a:prstGeom prst="rect">
            <a:avLst/>
          </a:prstGeom>
        </p:spPr>
        <p:txBody>
          <a:bodyPr vert="horz" lIns="96661" tIns="48331" rIns="96661" bIns="48331" rtlCol="0" anchor="ctr"/>
          <a:lstStyle>
            <a:lvl1pPr algn="r">
              <a:defRPr sz="1300"/>
            </a:lvl1pPr>
          </a:lstStyle>
          <a:p>
            <a:pPr algn="l"/>
            <a:fld id="{697B12D4-4E44-48C5-B3AA-ECDAF4D2CE64}" type="slidenum">
              <a:rPr lang="en-US" b="1" smtClean="0"/>
              <a:pPr algn="l"/>
              <a:t>‹#›</a:t>
            </a:fld>
            <a:endParaRPr lang="en-US" b="1" dirty="0"/>
          </a:p>
        </p:txBody>
      </p:sp>
      <p:sp>
        <p:nvSpPr>
          <p:cNvPr id="7" name="Header Placeholder 6"/>
          <p:cNvSpPr>
            <a:spLocks noGrp="1"/>
          </p:cNvSpPr>
          <p:nvPr>
            <p:ph type="hdr" sz="quarter"/>
          </p:nvPr>
        </p:nvSpPr>
        <p:spPr>
          <a:xfrm>
            <a:off x="590710" y="108175"/>
            <a:ext cx="6110755" cy="481727"/>
          </a:xfrm>
          <a:prstGeom prst="rect">
            <a:avLst/>
          </a:prstGeom>
        </p:spPr>
        <p:txBody>
          <a:bodyPr vert="horz" lIns="0" tIns="96661" rIns="0" bIns="96661" rtlCol="0"/>
          <a:lstStyle>
            <a:lvl1pPr algn="l">
              <a:defRPr sz="1300"/>
            </a:lvl1pPr>
          </a:lstStyle>
          <a:p>
            <a:endParaRPr lang="en-US" dirty="0">
              <a:latin typeface="Arial"/>
              <a:cs typeface="Arial"/>
            </a:endParaRPr>
          </a:p>
        </p:txBody>
      </p:sp>
      <p:cxnSp>
        <p:nvCxnSpPr>
          <p:cNvPr id="10" name="Straight Connector 9"/>
          <p:cNvCxnSpPr/>
          <p:nvPr/>
        </p:nvCxnSpPr>
        <p:spPr>
          <a:xfrm>
            <a:off x="590712" y="9119474"/>
            <a:ext cx="614751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descr="SEI_1Line_CMYK.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92347" y="9196060"/>
            <a:ext cx="3985763" cy="269378"/>
          </a:xfrm>
          <a:prstGeom prst="rect">
            <a:avLst/>
          </a:prstGeom>
        </p:spPr>
      </p:pic>
    </p:spTree>
    <p:extLst>
      <p:ext uri="{BB962C8B-B14F-4D97-AF65-F5344CB8AC3E}">
        <p14:creationId xmlns:p14="http://schemas.microsoft.com/office/powerpoint/2010/main" val="1859218430"/>
      </p:ext>
    </p:extLst>
  </p:cSld>
  <p:clrMap bg1="lt1" tx1="dk1" bg2="lt2" tx2="dk2" accent1="accent1" accent2="accent2" accent3="accent3" accent4="accent4" accent5="accent5" accent6="accent6" hlink="hlink" folHlink="folHlink"/>
  <p:extLst mod="1">
    <p:ext uri="{56416CCD-93CA-4268-BC5B-53C4BB910035}">
      <p15:sldGuideLst xmlns:p15="http://schemas.microsoft.com/office/powerpoint/2012/main">
        <p15:guide id="1" pos="358"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6828076" y="9119474"/>
            <a:ext cx="487680" cy="481726"/>
          </a:xfrm>
          <a:prstGeom prst="rect">
            <a:avLst/>
          </a:prstGeom>
        </p:spPr>
        <p:txBody>
          <a:bodyPr vert="horz" lIns="96661" tIns="48331" rIns="96661" bIns="48331" rtlCol="0" anchor="ctr"/>
          <a:lstStyle>
            <a:lvl1pPr algn="l">
              <a:defRPr sz="1300" b="1"/>
            </a:lvl1pPr>
          </a:lstStyle>
          <a:p>
            <a:fld id="{30F18498-1159-498D-8DC7-E1A69C582DF5}" type="slidenum">
              <a:rPr lang="en-US" smtClean="0"/>
              <a:pPr/>
              <a:t>‹#›</a:t>
            </a:fld>
            <a:endParaRPr lang="en-US" dirty="0"/>
          </a:p>
        </p:txBody>
      </p:sp>
      <p:cxnSp>
        <p:nvCxnSpPr>
          <p:cNvPr id="13" name="Straight Connector 12"/>
          <p:cNvCxnSpPr/>
          <p:nvPr/>
        </p:nvCxnSpPr>
        <p:spPr>
          <a:xfrm>
            <a:off x="590712" y="9119474"/>
            <a:ext cx="614751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Header Placeholder 13"/>
          <p:cNvSpPr>
            <a:spLocks noGrp="1"/>
          </p:cNvSpPr>
          <p:nvPr>
            <p:ph type="hdr" sz="quarter"/>
          </p:nvPr>
        </p:nvSpPr>
        <p:spPr>
          <a:xfrm>
            <a:off x="568959" y="101414"/>
            <a:ext cx="5022188" cy="481727"/>
          </a:xfrm>
          <a:prstGeom prst="rect">
            <a:avLst/>
          </a:prstGeom>
        </p:spPr>
        <p:txBody>
          <a:bodyPr vert="horz" lIns="0" tIns="96661" rIns="0" bIns="96661" rtlCol="0"/>
          <a:lstStyle>
            <a:lvl1pPr algn="l">
              <a:defRPr sz="1300">
                <a:latin typeface="Arial"/>
                <a:cs typeface="Arial"/>
              </a:defRPr>
            </a:lvl1pPr>
          </a:lstStyle>
          <a:p>
            <a:endParaRPr lang="en-US" dirty="0"/>
          </a:p>
        </p:txBody>
      </p:sp>
      <p:pic>
        <p:nvPicPr>
          <p:cNvPr id="8" name="Picture 7" descr="SEI_1Line_CMY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2347" y="9196060"/>
            <a:ext cx="3985763" cy="269378"/>
          </a:xfrm>
          <a:prstGeom prst="rect">
            <a:avLst/>
          </a:prstGeom>
        </p:spPr>
      </p:pic>
    </p:spTree>
    <p:extLst>
      <p:ext uri="{BB962C8B-B14F-4D97-AF65-F5344CB8AC3E}">
        <p14:creationId xmlns:p14="http://schemas.microsoft.com/office/powerpoint/2010/main" val="3950295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pos="35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68F6DBE6-8917-6C45-8FF4-862A362BF03E}" type="slidenum">
              <a:rPr lang="en-US"/>
              <a:pPr>
                <a:defRPr/>
              </a:pPr>
              <a:t>4</a:t>
            </a:fld>
            <a:endParaRPr lang="en-US"/>
          </a:p>
        </p:txBody>
      </p:sp>
      <p:sp>
        <p:nvSpPr>
          <p:cNvPr id="438274" name="Rectangle 2"/>
          <p:cNvSpPr>
            <a:spLocks noGrp="1" noRot="1" noChangeAspect="1" noChangeArrowheads="1" noTextEdit="1"/>
          </p:cNvSpPr>
          <p:nvPr>
            <p:ph type="sldImg"/>
          </p:nvPr>
        </p:nvSpPr>
        <p:spPr>
          <a:xfrm>
            <a:off x="2144713" y="674688"/>
            <a:ext cx="2800350" cy="2100262"/>
          </a:xfrm>
          <a:ln cap="flat"/>
          <a:extLst>
            <a:ext uri="{FAA26D3D-D897-4be2-8F04-BA451C77F1D7}">
              <ma14:placeholderFlag xmlns:ma14="http://schemas.microsoft.com/office/mac/drawingml/2011/main" xmlns="" val="1"/>
            </a:ext>
          </a:extLst>
        </p:spPr>
      </p:sp>
      <p:sp>
        <p:nvSpPr>
          <p:cNvPr id="438275" name="Rectangle 3"/>
          <p:cNvSpPr>
            <a:spLocks noGrp="1" noChangeArrowheads="1"/>
          </p:cNvSpPr>
          <p:nvPr>
            <p:ph type="body" idx="1"/>
          </p:nvPr>
        </p:nvSpPr>
        <p:spPr>
          <a:xfrm>
            <a:off x="596066" y="2921334"/>
            <a:ext cx="6136063" cy="6107215"/>
          </a:xfrm>
          <a:ln/>
        </p:spPr>
        <p:txBody>
          <a:bodyPr lIns="99795" tIns="51681" rIns="99795" bIns="51681"/>
          <a:lstStyle/>
          <a:p>
            <a:pPr defTabSz="1003049">
              <a:defRPr/>
            </a:pPr>
            <a:endParaRPr lang="en-US" smtClean="0">
              <a:cs typeface="+mn-cs"/>
            </a:endParaRPr>
          </a:p>
        </p:txBody>
      </p:sp>
    </p:spTree>
    <p:extLst>
      <p:ext uri="{BB962C8B-B14F-4D97-AF65-F5344CB8AC3E}">
        <p14:creationId xmlns:p14="http://schemas.microsoft.com/office/powerpoint/2010/main" val="40208342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FCC7ED45-32B9-BB40-8704-1FBBBF869FB1}" type="slidenum">
              <a:rPr lang="en-US"/>
              <a:pPr>
                <a:defRPr/>
              </a:pPr>
              <a:t>13</a:t>
            </a:fld>
            <a:endParaRPr lang="en-US"/>
          </a:p>
        </p:txBody>
      </p:sp>
      <p:sp>
        <p:nvSpPr>
          <p:cNvPr id="578562" name="Rectangle 2"/>
          <p:cNvSpPr>
            <a:spLocks noGrp="1" noRot="1" noChangeAspect="1" noChangeArrowheads="1" noTextEdit="1"/>
          </p:cNvSpPr>
          <p:nvPr>
            <p:ph type="sldImg"/>
          </p:nvPr>
        </p:nvSpPr>
        <p:spPr>
          <a:xfrm>
            <a:off x="2081213" y="627063"/>
            <a:ext cx="2924175"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3269057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7E5EC1B0-ACBE-B347-A490-206D292A7E64}" type="slidenum">
              <a:rPr lang="en-US"/>
              <a:pPr>
                <a:defRPr/>
              </a:pPr>
              <a:t>14</a:t>
            </a:fld>
            <a:endParaRPr lang="en-US"/>
          </a:p>
        </p:txBody>
      </p:sp>
      <p:sp>
        <p:nvSpPr>
          <p:cNvPr id="587778" name="Rectangle 2"/>
          <p:cNvSpPr>
            <a:spLocks noGrp="1" noRot="1" noChangeAspect="1" noChangeArrowheads="1" noTextEdit="1"/>
          </p:cNvSpPr>
          <p:nvPr>
            <p:ph type="sldImg"/>
          </p:nvPr>
        </p:nvSpPr>
        <p:spPr>
          <a:xfrm>
            <a:off x="2081213" y="627063"/>
            <a:ext cx="2924175"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888309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CD410FDA-0252-6F45-AB9C-B7D3E4C47EEC}" type="slidenum">
              <a:rPr lang="en-US"/>
              <a:pPr>
                <a:defRPr/>
              </a:pPr>
              <a:t>15</a:t>
            </a:fld>
            <a:endParaRPr lang="en-US"/>
          </a:p>
        </p:txBody>
      </p:sp>
      <p:sp>
        <p:nvSpPr>
          <p:cNvPr id="589826" name="Rectangle 2"/>
          <p:cNvSpPr>
            <a:spLocks noGrp="1" noRot="1" noChangeAspect="1" noChangeArrowheads="1" noTextEdit="1"/>
          </p:cNvSpPr>
          <p:nvPr>
            <p:ph type="sldImg"/>
          </p:nvPr>
        </p:nvSpPr>
        <p:spPr>
          <a:xfrm>
            <a:off x="2081213" y="627063"/>
            <a:ext cx="2924175"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2132771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EC0AE021-D9C4-9746-8DEF-BAAB6A58DE6D}" type="slidenum">
              <a:rPr lang="en-US"/>
              <a:pPr>
                <a:defRPr/>
              </a:pPr>
              <a:t>16</a:t>
            </a:fld>
            <a:endParaRPr lang="en-US"/>
          </a:p>
        </p:txBody>
      </p:sp>
      <p:sp>
        <p:nvSpPr>
          <p:cNvPr id="591874" name="Rectangle 2"/>
          <p:cNvSpPr>
            <a:spLocks noGrp="1" noRot="1" noChangeAspect="1" noChangeArrowheads="1" noTextEdit="1"/>
          </p:cNvSpPr>
          <p:nvPr>
            <p:ph type="sldImg"/>
          </p:nvPr>
        </p:nvSpPr>
        <p:spPr>
          <a:xfrm>
            <a:off x="2081213" y="627063"/>
            <a:ext cx="2924175"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706753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190168B5-2BF1-0A4B-8D91-8D2D1DE2D7C8}" type="slidenum">
              <a:rPr lang="en-US"/>
              <a:pPr>
                <a:defRPr/>
              </a:pPr>
              <a:t>17</a:t>
            </a:fld>
            <a:endParaRPr lang="en-US"/>
          </a:p>
        </p:txBody>
      </p:sp>
      <p:sp>
        <p:nvSpPr>
          <p:cNvPr id="593922" name="Rectangle 2"/>
          <p:cNvSpPr>
            <a:spLocks noGrp="1" noRot="1" noChangeAspect="1" noChangeArrowheads="1" noTextEdit="1"/>
          </p:cNvSpPr>
          <p:nvPr>
            <p:ph type="sldImg"/>
          </p:nvPr>
        </p:nvSpPr>
        <p:spPr>
          <a:xfrm>
            <a:off x="2081213" y="627063"/>
            <a:ext cx="2924175"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3364063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CE3715FE-E7D6-B449-9908-02A5EE8CA242}" type="slidenum">
              <a:rPr lang="en-US"/>
              <a:pPr>
                <a:defRPr/>
              </a:pPr>
              <a:t>20</a:t>
            </a:fld>
            <a:endParaRPr lang="en-US"/>
          </a:p>
        </p:txBody>
      </p:sp>
      <p:sp>
        <p:nvSpPr>
          <p:cNvPr id="451586" name="Rectangle 2"/>
          <p:cNvSpPr>
            <a:spLocks noGrp="1" noRot="1" noChangeAspect="1" noChangeArrowheads="1" noTextEdit="1"/>
          </p:cNvSpPr>
          <p:nvPr>
            <p:ph type="sldImg"/>
          </p:nvPr>
        </p:nvSpPr>
        <p:spPr>
          <a:xfrm>
            <a:off x="2090738" y="641350"/>
            <a:ext cx="2908300" cy="2181225"/>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22635771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116975E4-1AB3-A345-9965-D40E5539DE9B}" type="slidenum">
              <a:rPr lang="en-US"/>
              <a:pPr>
                <a:defRPr/>
              </a:pPr>
              <a:t>21</a:t>
            </a:fld>
            <a:endParaRPr lang="en-US"/>
          </a:p>
        </p:txBody>
      </p:sp>
      <p:sp>
        <p:nvSpPr>
          <p:cNvPr id="466946" name="Rectangle 2"/>
          <p:cNvSpPr>
            <a:spLocks noGrp="1" noRot="1" noChangeAspect="1" noChangeArrowheads="1" noTextEdit="1"/>
          </p:cNvSpPr>
          <p:nvPr>
            <p:ph type="sldImg"/>
          </p:nvPr>
        </p:nvSpPr>
        <p:spPr>
          <a:xfrm>
            <a:off x="2081213" y="627063"/>
            <a:ext cx="2924175"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1311201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BDBBB721-8A36-0146-AB91-9A739522EA93}" type="slidenum">
              <a:rPr lang="en-US"/>
              <a:pPr>
                <a:defRPr/>
              </a:pPr>
              <a:t>22</a:t>
            </a:fld>
            <a:endParaRPr lang="en-US"/>
          </a:p>
        </p:txBody>
      </p:sp>
      <p:sp>
        <p:nvSpPr>
          <p:cNvPr id="468994" name="Rectangle 2"/>
          <p:cNvSpPr>
            <a:spLocks noGrp="1" noRot="1" noChangeAspect="1" noChangeArrowheads="1" noTextEdit="1"/>
          </p:cNvSpPr>
          <p:nvPr>
            <p:ph type="sldImg"/>
          </p:nvPr>
        </p:nvSpPr>
        <p:spPr>
          <a:xfrm>
            <a:off x="2081213" y="627063"/>
            <a:ext cx="2924175"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2546778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64A83D5B-7703-AD4E-83DC-C322D704ED54}" type="slidenum">
              <a:rPr lang="en-US"/>
              <a:pPr>
                <a:defRPr/>
              </a:pPr>
              <a:t>23</a:t>
            </a:fld>
            <a:endParaRPr lang="en-US"/>
          </a:p>
        </p:txBody>
      </p:sp>
      <p:sp>
        <p:nvSpPr>
          <p:cNvPr id="471042" name="Rectangle 2"/>
          <p:cNvSpPr>
            <a:spLocks noGrp="1" noRot="1" noChangeAspect="1" noChangeArrowheads="1" noTextEdit="1"/>
          </p:cNvSpPr>
          <p:nvPr>
            <p:ph type="sldImg"/>
          </p:nvPr>
        </p:nvSpPr>
        <p:spPr>
          <a:xfrm>
            <a:off x="2081213" y="627063"/>
            <a:ext cx="2924175"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0902063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C69F0D95-D93B-6948-B37C-FD825541D192}" type="slidenum">
              <a:rPr lang="en-US"/>
              <a:pPr>
                <a:defRPr/>
              </a:pPr>
              <a:t>24</a:t>
            </a:fld>
            <a:endParaRPr lang="en-US"/>
          </a:p>
        </p:txBody>
      </p:sp>
      <p:sp>
        <p:nvSpPr>
          <p:cNvPr id="473090" name="Rectangle 2"/>
          <p:cNvSpPr>
            <a:spLocks noGrp="1" noRot="1" noChangeAspect="1" noChangeArrowheads="1" noTextEdit="1"/>
          </p:cNvSpPr>
          <p:nvPr>
            <p:ph type="sldImg"/>
          </p:nvPr>
        </p:nvSpPr>
        <p:spPr>
          <a:xfrm>
            <a:off x="2081213" y="627063"/>
            <a:ext cx="2924175"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3737316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A0BACD5E-C67F-724C-A5F3-57935B2BD244}" type="slidenum">
              <a:rPr lang="en-US"/>
              <a:pPr>
                <a:defRPr/>
              </a:pPr>
              <a:t>5</a:t>
            </a:fld>
            <a:endParaRPr lang="en-US"/>
          </a:p>
        </p:txBody>
      </p:sp>
      <p:sp>
        <p:nvSpPr>
          <p:cNvPr id="515074" name="Rectangle 2"/>
          <p:cNvSpPr>
            <a:spLocks noGrp="1" noRot="1" noChangeAspect="1" noChangeArrowheads="1" noTextEdit="1"/>
          </p:cNvSpPr>
          <p:nvPr>
            <p:ph type="sldImg"/>
          </p:nvPr>
        </p:nvSpPr>
        <p:spPr>
          <a:xfrm>
            <a:off x="1265238" y="723900"/>
            <a:ext cx="4786312" cy="3589338"/>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
        <p:nvSpPr>
          <p:cNvPr id="515075" name="Rectangle 3"/>
          <p:cNvSpPr>
            <a:spLocks noGrp="1" noChangeArrowheads="1"/>
          </p:cNvSpPr>
          <p:nvPr>
            <p:ph type="body" idx="1"/>
          </p:nvPr>
        </p:nvSpPr>
        <p:spPr>
          <a:xfrm>
            <a:off x="974494" y="4558635"/>
            <a:ext cx="5366212" cy="4319895"/>
          </a:xfrm>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884183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26B23987-C994-774C-A83E-5061C172458F}" type="slidenum">
              <a:rPr lang="en-US"/>
              <a:pPr>
                <a:defRPr/>
              </a:pPr>
              <a:t>25</a:t>
            </a:fld>
            <a:endParaRPr lang="en-US"/>
          </a:p>
        </p:txBody>
      </p:sp>
      <p:sp>
        <p:nvSpPr>
          <p:cNvPr id="475138" name="Rectangle 2"/>
          <p:cNvSpPr>
            <a:spLocks noGrp="1" noRot="1" noChangeAspect="1" noChangeArrowheads="1" noTextEdit="1"/>
          </p:cNvSpPr>
          <p:nvPr>
            <p:ph type="sldImg"/>
          </p:nvPr>
        </p:nvSpPr>
        <p:spPr>
          <a:xfrm>
            <a:off x="2081213" y="627063"/>
            <a:ext cx="2924175"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3570535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A3AC087A-60FE-834D-89C3-9F1FF34BE820}" type="slidenum">
              <a:rPr lang="en-US"/>
              <a:pPr>
                <a:defRPr/>
              </a:pPr>
              <a:t>26</a:t>
            </a:fld>
            <a:endParaRPr lang="en-US"/>
          </a:p>
        </p:txBody>
      </p:sp>
      <p:sp>
        <p:nvSpPr>
          <p:cNvPr id="537602" name="Rectangle 2"/>
          <p:cNvSpPr>
            <a:spLocks noGrp="1" noRot="1" noChangeAspect="1" noChangeArrowheads="1" noTextEdit="1"/>
          </p:cNvSpPr>
          <p:nvPr>
            <p:ph type="sldImg"/>
          </p:nvPr>
        </p:nvSpPr>
        <p:spPr>
          <a:xfrm>
            <a:off x="1266825" y="725488"/>
            <a:ext cx="4784725" cy="3587750"/>
          </a:xfrm>
          <a:ln/>
          <a:extLst>
            <a:ext uri="{FAA26D3D-D897-4be2-8F04-BA451C77F1D7}">
              <ma14:placeholderFlag xmlns:ma14="http://schemas.microsoft.com/office/mac/drawingml/2011/main" xmlns="" val="1"/>
            </a:ext>
          </a:extLst>
        </p:spPr>
      </p:sp>
      <p:sp>
        <p:nvSpPr>
          <p:cNvPr id="537603" name="Rectangle 3"/>
          <p:cNvSpPr>
            <a:spLocks noGrp="1" noChangeArrowheads="1"/>
          </p:cNvSpPr>
          <p:nvPr>
            <p:ph type="body" idx="1"/>
          </p:nvPr>
        </p:nvSpPr>
        <p:spPr>
          <a:xfrm>
            <a:off x="976119" y="5144192"/>
            <a:ext cx="5362964" cy="3735951"/>
          </a:xfrm>
        </p:spPr>
        <p:txBody>
          <a:bodyPr lIns="93228" tIns="46614" rIns="93228" bIns="46614"/>
          <a:lstStyle/>
          <a:p>
            <a:pPr eaLnBrk="1" hangingPunct="1">
              <a:defRPr/>
            </a:pPr>
            <a:endParaRPr lang="en-US" smtClean="0">
              <a:cs typeface="+mn-cs"/>
            </a:endParaRPr>
          </a:p>
        </p:txBody>
      </p:sp>
    </p:spTree>
    <p:extLst>
      <p:ext uri="{BB962C8B-B14F-4D97-AF65-F5344CB8AC3E}">
        <p14:creationId xmlns:p14="http://schemas.microsoft.com/office/powerpoint/2010/main" val="7544770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4A3B6C8F-C534-3F47-8130-7DB4F9FC576F}" type="slidenum">
              <a:rPr lang="en-US"/>
              <a:pPr>
                <a:defRPr/>
              </a:pPr>
              <a:t>27</a:t>
            </a:fld>
            <a:endParaRPr lang="en-US"/>
          </a:p>
        </p:txBody>
      </p:sp>
      <p:sp>
        <p:nvSpPr>
          <p:cNvPr id="531458" name="Rectangle 2"/>
          <p:cNvSpPr>
            <a:spLocks noGrp="1" noRot="1" noChangeAspect="1" noChangeArrowheads="1" noTextEdit="1"/>
          </p:cNvSpPr>
          <p:nvPr>
            <p:ph type="sldImg"/>
          </p:nvPr>
        </p:nvSpPr>
        <p:spPr>
          <a:xfrm>
            <a:off x="2087563" y="627063"/>
            <a:ext cx="2922587"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41888628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D5C6A9C2-7E35-4641-AE22-21E062A4F671}" type="slidenum">
              <a:rPr lang="en-US"/>
              <a:pPr>
                <a:defRPr/>
              </a:pPr>
              <a:t>28</a:t>
            </a:fld>
            <a:endParaRPr lang="en-US"/>
          </a:p>
        </p:txBody>
      </p:sp>
      <p:sp>
        <p:nvSpPr>
          <p:cNvPr id="539650" name="Rectangle 2"/>
          <p:cNvSpPr>
            <a:spLocks noGrp="1" noRot="1" noChangeAspect="1" noChangeArrowheads="1" noTextEdit="1"/>
          </p:cNvSpPr>
          <p:nvPr>
            <p:ph type="sldImg"/>
          </p:nvPr>
        </p:nvSpPr>
        <p:spPr>
          <a:xfrm>
            <a:off x="2087563" y="627063"/>
            <a:ext cx="2922587"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37923376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2330F7C8-62DA-7744-91DD-3D41D65E4637}" type="slidenum">
              <a:rPr lang="en-US"/>
              <a:pPr>
                <a:defRPr/>
              </a:pPr>
              <a:t>29</a:t>
            </a:fld>
            <a:endParaRPr lang="en-US"/>
          </a:p>
        </p:txBody>
      </p:sp>
      <p:sp>
        <p:nvSpPr>
          <p:cNvPr id="487426" name="Rectangle 2"/>
          <p:cNvSpPr>
            <a:spLocks noGrp="1" noRot="1" noChangeAspect="1" noChangeArrowheads="1" noTextEdit="1"/>
          </p:cNvSpPr>
          <p:nvPr>
            <p:ph type="sldImg"/>
          </p:nvPr>
        </p:nvSpPr>
        <p:spPr>
          <a:xfrm>
            <a:off x="2081213" y="627063"/>
            <a:ext cx="2924175"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488277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477EB5E7-6C7E-E04B-94AC-4DE1325CB069}" type="slidenum">
              <a:rPr lang="en-US"/>
              <a:pPr>
                <a:defRPr/>
              </a:pPr>
              <a:t>6</a:t>
            </a:fld>
            <a:endParaRPr lang="en-US"/>
          </a:p>
        </p:txBody>
      </p:sp>
      <p:sp>
        <p:nvSpPr>
          <p:cNvPr id="523266" name="Rectangle 2"/>
          <p:cNvSpPr>
            <a:spLocks noGrp="1" noRot="1" noChangeAspect="1" noChangeArrowheads="1" noTextEdit="1"/>
          </p:cNvSpPr>
          <p:nvPr>
            <p:ph type="sldImg"/>
          </p:nvPr>
        </p:nvSpPr>
        <p:spPr>
          <a:xfrm>
            <a:off x="1266825" y="725488"/>
            <a:ext cx="4784725" cy="3587750"/>
          </a:xfrm>
          <a:ln/>
          <a:extLst>
            <a:ext uri="{FAA26D3D-D897-4be2-8F04-BA451C77F1D7}">
              <ma14:placeholderFlag xmlns:ma14="http://schemas.microsoft.com/office/mac/drawingml/2011/main" xmlns="" val="1"/>
            </a:ext>
          </a:extLst>
        </p:spPr>
      </p:sp>
      <p:sp>
        <p:nvSpPr>
          <p:cNvPr id="523267" name="Rectangle 3"/>
          <p:cNvSpPr>
            <a:spLocks noGrp="1" noChangeArrowheads="1"/>
          </p:cNvSpPr>
          <p:nvPr>
            <p:ph type="body" idx="1"/>
          </p:nvPr>
        </p:nvSpPr>
        <p:spPr>
          <a:xfrm>
            <a:off x="976119" y="5144192"/>
            <a:ext cx="5362964" cy="3735951"/>
          </a:xfrm>
        </p:spPr>
        <p:txBody>
          <a:bodyPr lIns="93236" tIns="46618" rIns="93236" bIns="46618"/>
          <a:lstStyle/>
          <a:p>
            <a:pPr eaLnBrk="1" hangingPunct="1">
              <a:defRPr/>
            </a:pPr>
            <a:r>
              <a:rPr lang="en-US" smtClean="0">
                <a:cs typeface="+mn-cs"/>
              </a:rPr>
              <a:t>No changes.</a:t>
            </a:r>
          </a:p>
          <a:p>
            <a:pPr eaLnBrk="1" hangingPunct="1">
              <a:defRPr/>
            </a:pPr>
            <a:endParaRPr lang="en-US" smtClean="0">
              <a:cs typeface="+mn-cs"/>
            </a:endParaRPr>
          </a:p>
          <a:p>
            <a:pPr eaLnBrk="1" hangingPunct="1">
              <a:defRPr/>
            </a:pPr>
            <a:endParaRPr lang="en-US" smtClean="0">
              <a:cs typeface="+mn-cs"/>
            </a:endParaRPr>
          </a:p>
        </p:txBody>
      </p:sp>
    </p:spTree>
    <p:extLst>
      <p:ext uri="{BB962C8B-B14F-4D97-AF65-F5344CB8AC3E}">
        <p14:creationId xmlns:p14="http://schemas.microsoft.com/office/powerpoint/2010/main" val="3876881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156F4BCC-B881-C048-A2DA-D136C45B8BFB}" type="slidenum">
              <a:rPr lang="en-US"/>
              <a:pPr>
                <a:defRPr/>
              </a:pPr>
              <a:t>7</a:t>
            </a:fld>
            <a:endParaRPr lang="en-US"/>
          </a:p>
        </p:txBody>
      </p:sp>
      <p:sp>
        <p:nvSpPr>
          <p:cNvPr id="521218" name="Rectangle 2"/>
          <p:cNvSpPr>
            <a:spLocks noGrp="1" noRot="1" noChangeAspect="1" noChangeArrowheads="1" noTextEdit="1"/>
          </p:cNvSpPr>
          <p:nvPr>
            <p:ph type="sldImg"/>
          </p:nvPr>
        </p:nvSpPr>
        <p:spPr>
          <a:xfrm>
            <a:off x="1266825" y="725488"/>
            <a:ext cx="4784725" cy="3587750"/>
          </a:xfrm>
          <a:ln/>
          <a:extLst>
            <a:ext uri="{FAA26D3D-D897-4be2-8F04-BA451C77F1D7}">
              <ma14:placeholderFlag xmlns:ma14="http://schemas.microsoft.com/office/mac/drawingml/2011/main" xmlns="" val="1"/>
            </a:ext>
          </a:extLst>
        </p:spPr>
      </p:sp>
      <p:sp>
        <p:nvSpPr>
          <p:cNvPr id="521219" name="Rectangle 3"/>
          <p:cNvSpPr>
            <a:spLocks noGrp="1" noChangeArrowheads="1"/>
          </p:cNvSpPr>
          <p:nvPr>
            <p:ph type="body" idx="1"/>
          </p:nvPr>
        </p:nvSpPr>
        <p:spPr>
          <a:xfrm>
            <a:off x="976119" y="5144192"/>
            <a:ext cx="5362964" cy="3735951"/>
          </a:xfrm>
        </p:spPr>
        <p:txBody>
          <a:bodyPr lIns="93236" tIns="46618" rIns="93236" bIns="46618"/>
          <a:lstStyle/>
          <a:p>
            <a:pPr eaLnBrk="1" hangingPunct="1">
              <a:defRPr/>
            </a:pPr>
            <a:endParaRPr lang="en-US" smtClean="0">
              <a:cs typeface="+mn-cs"/>
            </a:endParaRPr>
          </a:p>
        </p:txBody>
      </p:sp>
    </p:spTree>
    <p:extLst>
      <p:ext uri="{BB962C8B-B14F-4D97-AF65-F5344CB8AC3E}">
        <p14:creationId xmlns:p14="http://schemas.microsoft.com/office/powerpoint/2010/main" val="1150624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7B02D114-BF8E-BF4B-8893-40DB4F076B55}" type="slidenum">
              <a:rPr lang="en-US"/>
              <a:pPr>
                <a:defRPr/>
              </a:pPr>
              <a:t>8</a:t>
            </a:fld>
            <a:endParaRPr lang="en-US"/>
          </a:p>
        </p:txBody>
      </p:sp>
      <p:sp>
        <p:nvSpPr>
          <p:cNvPr id="448514" name="Rectangle 2"/>
          <p:cNvSpPr>
            <a:spLocks noGrp="1" noRot="1" noChangeAspect="1" noChangeArrowheads="1" noTextEdit="1"/>
          </p:cNvSpPr>
          <p:nvPr>
            <p:ph type="sldImg"/>
          </p:nvPr>
        </p:nvSpPr>
        <p:spPr>
          <a:xfrm>
            <a:off x="2081213" y="627063"/>
            <a:ext cx="2924175"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588590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848C8C5B-D49D-D948-B1E5-6B6DBC1D4B83}" type="slidenum">
              <a:rPr lang="en-US"/>
              <a:pPr>
                <a:defRPr/>
              </a:pPr>
              <a:t>9</a:t>
            </a:fld>
            <a:endParaRPr lang="en-US"/>
          </a:p>
        </p:txBody>
      </p:sp>
      <p:sp>
        <p:nvSpPr>
          <p:cNvPr id="605186" name="Rectangle 2"/>
          <p:cNvSpPr>
            <a:spLocks noGrp="1" noRot="1" noChangeAspect="1" noChangeArrowheads="1" noTextEdit="1"/>
          </p:cNvSpPr>
          <p:nvPr>
            <p:ph type="sldImg"/>
          </p:nvPr>
        </p:nvSpPr>
        <p:spPr>
          <a:xfrm>
            <a:off x="2081213" y="627063"/>
            <a:ext cx="2924175"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24456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B5D2FE2F-0987-354F-9551-C6D2F63DCBF1}" type="slidenum">
              <a:rPr lang="en-US"/>
              <a:pPr>
                <a:defRPr/>
              </a:pPr>
              <a:t>10</a:t>
            </a:fld>
            <a:endParaRPr lang="en-US"/>
          </a:p>
        </p:txBody>
      </p:sp>
      <p:sp>
        <p:nvSpPr>
          <p:cNvPr id="603138" name="Rectangle 2"/>
          <p:cNvSpPr>
            <a:spLocks noGrp="1" noRot="1" noChangeAspect="1" noChangeArrowheads="1" noTextEdit="1"/>
          </p:cNvSpPr>
          <p:nvPr>
            <p:ph type="sldImg"/>
          </p:nvPr>
        </p:nvSpPr>
        <p:spPr>
          <a:xfrm>
            <a:off x="2081213" y="627063"/>
            <a:ext cx="2924175"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080624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B018C979-3CD1-484E-97FC-3B65F0640C3E}" type="slidenum">
              <a:rPr lang="en-US"/>
              <a:pPr>
                <a:defRPr/>
              </a:pPr>
              <a:t>11</a:t>
            </a:fld>
            <a:endParaRPr lang="en-US"/>
          </a:p>
        </p:txBody>
      </p:sp>
      <p:sp>
        <p:nvSpPr>
          <p:cNvPr id="570370" name="Rectangle 2"/>
          <p:cNvSpPr>
            <a:spLocks noGrp="1" noRot="1" noChangeAspect="1" noChangeArrowheads="1" noTextEdit="1"/>
          </p:cNvSpPr>
          <p:nvPr>
            <p:ph type="sldImg"/>
          </p:nvPr>
        </p:nvSpPr>
        <p:spPr>
          <a:xfrm>
            <a:off x="2081213" y="627063"/>
            <a:ext cx="2924175"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96628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95BCC805-3360-084E-8F25-45A776B318B5}" type="slidenum">
              <a:rPr lang="en-US"/>
              <a:pPr>
                <a:defRPr/>
              </a:pPr>
              <a:t>12</a:t>
            </a:fld>
            <a:endParaRPr lang="en-US"/>
          </a:p>
        </p:txBody>
      </p:sp>
      <p:sp>
        <p:nvSpPr>
          <p:cNvPr id="576514" name="Rectangle 2"/>
          <p:cNvSpPr>
            <a:spLocks noGrp="1" noRot="1" noChangeAspect="1" noChangeArrowheads="1" noTextEdit="1"/>
          </p:cNvSpPr>
          <p:nvPr>
            <p:ph type="sldImg"/>
          </p:nvPr>
        </p:nvSpPr>
        <p:spPr>
          <a:xfrm>
            <a:off x="2081213" y="627063"/>
            <a:ext cx="2924175"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2781411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Picture Placeholder 5"/>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059156" y="0"/>
            <a:ext cx="3084843" cy="6375400"/>
          </a:xfrm>
          <a:prstGeom prst="rect">
            <a:avLst/>
          </a:prstGeom>
        </p:spPr>
      </p:pic>
      <p:sp>
        <p:nvSpPr>
          <p:cNvPr id="7" name="Rectangle 6"/>
          <p:cNvSpPr/>
          <p:nvPr/>
        </p:nvSpPr>
        <p:spPr bwMode="auto">
          <a:xfrm>
            <a:off x="2" y="-17418"/>
            <a:ext cx="6059154"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2" name="Title 1"/>
          <p:cNvSpPr>
            <a:spLocks noGrp="1"/>
          </p:cNvSpPr>
          <p:nvPr>
            <p:ph type="ctrTitle" hasCustomPrompt="1"/>
          </p:nvPr>
        </p:nvSpPr>
        <p:spPr>
          <a:xfrm>
            <a:off x="392113" y="266700"/>
            <a:ext cx="4789487" cy="3657600"/>
          </a:xfrm>
        </p:spPr>
        <p:txBody>
          <a:bodyPr anchor="b">
            <a:normAutofit/>
          </a:bodyPr>
          <a:lstStyle>
            <a:lvl1pPr algn="l">
              <a:defRPr sz="32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3" name="Subtitle 2"/>
          <p:cNvSpPr>
            <a:spLocks noGrp="1"/>
          </p:cNvSpPr>
          <p:nvPr>
            <p:ph type="subTitle" idx="1"/>
          </p:nvPr>
        </p:nvSpPr>
        <p:spPr>
          <a:xfrm>
            <a:off x="392113" y="4076700"/>
            <a:ext cx="4789487" cy="1295400"/>
          </a:xfrm>
        </p:spPr>
        <p:txBody>
          <a:bodyP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1" name="TextBox 10"/>
          <p:cNvSpPr txBox="1"/>
          <p:nvPr/>
        </p:nvSpPr>
        <p:spPr>
          <a:xfrm>
            <a:off x="381000" y="5493287"/>
            <a:ext cx="4789487" cy="646331"/>
          </a:xfrm>
          <a:prstGeom prst="rect">
            <a:avLst/>
          </a:prstGeom>
          <a:noFill/>
        </p:spPr>
        <p:txBody>
          <a:bodyPr wrap="square" lIns="0" tIns="0" rIns="0" bIns="0" rtlCol="0">
            <a:spAutoFit/>
          </a:bodyPr>
          <a:lstStyle/>
          <a:p>
            <a:r>
              <a:rPr lang="en-US" sz="1400" dirty="0" smtClean="0">
                <a:solidFill>
                  <a:schemeClr val="bg1"/>
                </a:solidFill>
                <a:latin typeface="Arial" panose="020B0604020202020204" pitchFamily="34" charset="0"/>
                <a:cs typeface="Arial" panose="020B0604020202020204" pitchFamily="34" charset="0"/>
              </a:rPr>
              <a:t>Software Engineering Institute</a:t>
            </a:r>
          </a:p>
          <a:p>
            <a:r>
              <a:rPr lang="en-US" sz="1400" dirty="0" smtClean="0">
                <a:solidFill>
                  <a:schemeClr val="bg1"/>
                </a:solidFill>
                <a:latin typeface="Arial" panose="020B0604020202020204" pitchFamily="34" charset="0"/>
                <a:cs typeface="Arial" panose="020B0604020202020204" pitchFamily="34" charset="0"/>
              </a:rPr>
              <a:t>Carnegie Mellon University</a:t>
            </a:r>
          </a:p>
          <a:p>
            <a:r>
              <a:rPr lang="en-US" sz="1400" dirty="0" smtClean="0">
                <a:solidFill>
                  <a:schemeClr val="bg1"/>
                </a:solidFill>
                <a:latin typeface="Arial" panose="020B0604020202020204" pitchFamily="34" charset="0"/>
                <a:cs typeface="Arial" panose="020B0604020202020204" pitchFamily="34" charset="0"/>
              </a:rPr>
              <a:t>Pittsburgh, PA  15213</a:t>
            </a:r>
          </a:p>
        </p:txBody>
      </p:sp>
      <p:sp>
        <p:nvSpPr>
          <p:cNvPr id="15" name="Rectangle 14"/>
          <p:cNvSpPr/>
          <p:nvPr/>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13" name="Rectangle 73"/>
          <p:cNvSpPr>
            <a:spLocks noChangeArrowheads="1"/>
          </p:cNvSpPr>
          <p:nvPr/>
        </p:nvSpPr>
        <p:spPr bwMode="white">
          <a:xfrm>
            <a:off x="4413249" y="6411779"/>
            <a:ext cx="2061159" cy="307777"/>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Personal Software Process </a:t>
            </a:r>
            <a:br>
              <a:rPr lang="en-US" sz="700" b="1" dirty="0" smtClean="0">
                <a:solidFill>
                  <a:srgbClr val="FFFFFF"/>
                </a:solidFill>
                <a:latin typeface="Arial" panose="020B0604020202020204" pitchFamily="34" charset="0"/>
                <a:cs typeface="Arial" panose="020B0604020202020204" pitchFamily="34" charset="0"/>
              </a:rPr>
            </a:br>
            <a:r>
              <a:rPr lang="en-US" sz="700" b="1" dirty="0" smtClean="0">
                <a:solidFill>
                  <a:srgbClr val="FFFFFF"/>
                </a:solidFill>
                <a:latin typeface="Arial" panose="020B0604020202020204" pitchFamily="34" charset="0"/>
                <a:cs typeface="Arial" panose="020B0604020202020204" pitchFamily="34" charset="0"/>
              </a:rPr>
              <a:t>for Engineers: Part I</a:t>
            </a:r>
          </a:p>
          <a:p>
            <a:pPr marL="0" indent="0" algn="l" eaLnBrk="0" hangingPunct="0">
              <a:lnSpc>
                <a:spcPct val="100000"/>
              </a:lnSpc>
              <a:spcBef>
                <a:spcPct val="0"/>
              </a:spcBef>
            </a:pPr>
            <a:r>
              <a:rPr lang="en-US" sz="600" b="0" spc="0" baseline="0" dirty="0" smtClean="0">
                <a:solidFill>
                  <a:srgbClr val="FFFFFF"/>
                </a:solidFill>
                <a:latin typeface="Arial" panose="020B0604020202020204" pitchFamily="34" charset="0"/>
                <a:cs typeface="Arial" panose="020B0604020202020204" pitchFamily="34" charset="0"/>
              </a:rPr>
              <a:t>2016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4" name="Rectangle 3"/>
          <p:cNvSpPr/>
          <p:nvPr/>
        </p:nvSpPr>
        <p:spPr>
          <a:xfrm>
            <a:off x="6059156" y="6450534"/>
            <a:ext cx="2496196" cy="307777"/>
          </a:xfrm>
          <a:prstGeom prst="rect">
            <a:avLst/>
          </a:prstGeom>
        </p:spPr>
        <p:txBody>
          <a:bodyPr wrap="none">
            <a:spAutoFit/>
          </a:bodyPr>
          <a:lstStyle/>
          <a:p>
            <a:r>
              <a:rPr lang="en-US" sz="700" kern="1200" dirty="0" smtClean="0">
                <a:solidFill>
                  <a:schemeClr val="bg1"/>
                </a:solidFill>
                <a:effectLst/>
                <a:latin typeface="Arial" panose="020B0604020202020204" pitchFamily="34" charset="0"/>
                <a:ea typeface="+mn-ea"/>
                <a:cs typeface="Arial" panose="020B0604020202020204" pitchFamily="34" charset="0"/>
              </a:rPr>
              <a:t>[Distribution Statement A] Approved for public release and</a:t>
            </a:r>
          </a:p>
          <a:p>
            <a:r>
              <a:rPr lang="en-US" sz="700" kern="1200" dirty="0" smtClean="0">
                <a:solidFill>
                  <a:schemeClr val="bg1"/>
                </a:solidFill>
                <a:effectLst/>
                <a:latin typeface="Arial" panose="020B0604020202020204" pitchFamily="34" charset="0"/>
                <a:ea typeface="+mn-ea"/>
                <a:cs typeface="Arial" panose="020B0604020202020204" pitchFamily="34" charset="0"/>
              </a:rPr>
              <a:t> unlimited distribution.</a:t>
            </a:r>
            <a:endParaRPr lang="en-US" sz="700" dirty="0" smtClean="0">
              <a:solidFill>
                <a:schemeClr val="bg1"/>
              </a:solidFill>
              <a:latin typeface="Arial" panose="020B0604020202020204" pitchFamily="34" charset="0"/>
              <a:cs typeface="Arial" panose="020B0604020202020204" pitchFamily="34" charset="0"/>
            </a:endParaRPr>
          </a:p>
        </p:txBody>
      </p:sp>
      <p:pic>
        <p:nvPicPr>
          <p:cNvPr id="14" name="Picture Placeholder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059156" y="0"/>
            <a:ext cx="3084843" cy="6375400"/>
          </a:xfrm>
          <a:prstGeom prst="rect">
            <a:avLst/>
          </a:prstGeom>
        </p:spPr>
      </p:pic>
      <p:sp>
        <p:nvSpPr>
          <p:cNvPr id="16" name="Rectangle 15"/>
          <p:cNvSpPr/>
          <p:nvPr userDrawn="1"/>
        </p:nvSpPr>
        <p:spPr bwMode="auto">
          <a:xfrm>
            <a:off x="2" y="-17418"/>
            <a:ext cx="6059154"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17" name="TextBox 16"/>
          <p:cNvSpPr txBox="1"/>
          <p:nvPr userDrawn="1"/>
        </p:nvSpPr>
        <p:spPr>
          <a:xfrm>
            <a:off x="381000" y="5493287"/>
            <a:ext cx="4789487" cy="646331"/>
          </a:xfrm>
          <a:prstGeom prst="rect">
            <a:avLst/>
          </a:prstGeom>
          <a:noFill/>
        </p:spPr>
        <p:txBody>
          <a:bodyPr wrap="square" lIns="0" tIns="0" rIns="0" bIns="0" rtlCol="0">
            <a:spAutoFit/>
          </a:bodyPr>
          <a:lstStyle/>
          <a:p>
            <a:r>
              <a:rPr lang="en-US" sz="1400" dirty="0" smtClean="0">
                <a:solidFill>
                  <a:schemeClr val="bg1"/>
                </a:solidFill>
                <a:latin typeface="Arial" panose="020B0604020202020204" pitchFamily="34" charset="0"/>
                <a:cs typeface="Arial" panose="020B0604020202020204" pitchFamily="34" charset="0"/>
              </a:rPr>
              <a:t>Software Engineering Institute</a:t>
            </a:r>
          </a:p>
          <a:p>
            <a:r>
              <a:rPr lang="en-US" sz="1400" dirty="0" smtClean="0">
                <a:solidFill>
                  <a:schemeClr val="bg1"/>
                </a:solidFill>
                <a:latin typeface="Arial" panose="020B0604020202020204" pitchFamily="34" charset="0"/>
                <a:cs typeface="Arial" panose="020B0604020202020204" pitchFamily="34" charset="0"/>
              </a:rPr>
              <a:t>Carnegie Mellon University</a:t>
            </a:r>
          </a:p>
          <a:p>
            <a:r>
              <a:rPr lang="en-US" sz="1400" dirty="0" smtClean="0">
                <a:solidFill>
                  <a:schemeClr val="bg1"/>
                </a:solidFill>
                <a:latin typeface="Arial" panose="020B0604020202020204" pitchFamily="34" charset="0"/>
                <a:cs typeface="Arial" panose="020B0604020202020204" pitchFamily="34" charset="0"/>
              </a:rPr>
              <a:t>Pittsburgh, PA  15213</a:t>
            </a:r>
          </a:p>
        </p:txBody>
      </p:sp>
      <p:sp>
        <p:nvSpPr>
          <p:cNvPr id="18" name="Rectangle 17"/>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20" name="Rectangle 73"/>
          <p:cNvSpPr>
            <a:spLocks noChangeArrowheads="1"/>
          </p:cNvSpPr>
          <p:nvPr userDrawn="1"/>
        </p:nvSpPr>
        <p:spPr bwMode="white">
          <a:xfrm>
            <a:off x="4413249" y="6411779"/>
            <a:ext cx="2061159" cy="307777"/>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Personal Software Process </a:t>
            </a:r>
            <a:br>
              <a:rPr lang="en-US" sz="700" b="1" dirty="0" smtClean="0">
                <a:solidFill>
                  <a:srgbClr val="FFFFFF"/>
                </a:solidFill>
                <a:latin typeface="Arial" panose="020B0604020202020204" pitchFamily="34" charset="0"/>
                <a:cs typeface="Arial" panose="020B0604020202020204" pitchFamily="34" charset="0"/>
              </a:rPr>
            </a:br>
            <a:r>
              <a:rPr lang="en-US" sz="700" b="1" dirty="0" smtClean="0">
                <a:solidFill>
                  <a:srgbClr val="FFFFFF"/>
                </a:solidFill>
                <a:latin typeface="Arial" panose="020B0604020202020204" pitchFamily="34" charset="0"/>
                <a:cs typeface="Arial" panose="020B0604020202020204" pitchFamily="34" charset="0"/>
              </a:rPr>
              <a:t>for Engineers: Part I</a:t>
            </a:r>
          </a:p>
          <a:p>
            <a:pPr marL="0" indent="0" algn="l" eaLnBrk="0" hangingPunct="0">
              <a:lnSpc>
                <a:spcPct val="100000"/>
              </a:lnSpc>
              <a:spcBef>
                <a:spcPct val="0"/>
              </a:spcBef>
            </a:pPr>
            <a:r>
              <a:rPr lang="en-US" sz="600" b="0" spc="0" dirty="0" smtClean="0">
                <a:solidFill>
                  <a:srgbClr val="FFFFFF"/>
                </a:solidFill>
                <a:latin typeface="Arial" panose="020B0604020202020204" pitchFamily="34" charset="0"/>
                <a:cs typeface="Arial" panose="020B0604020202020204" pitchFamily="34" charset="0"/>
              </a:rPr>
              <a:t>©</a:t>
            </a:r>
            <a:r>
              <a:rPr lang="en-US" sz="600" b="0" spc="0" baseline="0" dirty="0" smtClean="0">
                <a:solidFill>
                  <a:srgbClr val="FFFFFF"/>
                </a:solidFill>
                <a:latin typeface="Arial" panose="020B0604020202020204" pitchFamily="34" charset="0"/>
                <a:cs typeface="Arial" panose="020B0604020202020204" pitchFamily="34" charset="0"/>
              </a:rPr>
              <a:t> 2016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21" name="Rectangle 20"/>
          <p:cNvSpPr/>
          <p:nvPr userDrawn="1"/>
        </p:nvSpPr>
        <p:spPr>
          <a:xfrm>
            <a:off x="6059156" y="6450534"/>
            <a:ext cx="2496196" cy="307777"/>
          </a:xfrm>
          <a:prstGeom prst="rect">
            <a:avLst/>
          </a:prstGeom>
        </p:spPr>
        <p:txBody>
          <a:bodyPr wrap="none">
            <a:spAutoFit/>
          </a:bodyPr>
          <a:lstStyle/>
          <a:p>
            <a:r>
              <a:rPr lang="en-US" sz="700" kern="1200" dirty="0" smtClean="0">
                <a:solidFill>
                  <a:schemeClr val="bg1"/>
                </a:solidFill>
                <a:effectLst/>
                <a:latin typeface="Arial" panose="020B0604020202020204" pitchFamily="34" charset="0"/>
                <a:ea typeface="+mn-ea"/>
                <a:cs typeface="Arial" panose="020B0604020202020204" pitchFamily="34" charset="0"/>
              </a:rPr>
              <a:t>[Distribution Statement A] Approved for public release and</a:t>
            </a:r>
          </a:p>
          <a:p>
            <a:r>
              <a:rPr lang="en-US" sz="700" kern="1200" dirty="0" smtClean="0">
                <a:solidFill>
                  <a:schemeClr val="bg1"/>
                </a:solidFill>
                <a:effectLst/>
                <a:latin typeface="Arial" panose="020B0604020202020204" pitchFamily="34" charset="0"/>
                <a:ea typeface="+mn-ea"/>
                <a:cs typeface="Arial" panose="020B0604020202020204" pitchFamily="34" charset="0"/>
              </a:rPr>
              <a:t> unlimited distribution.</a:t>
            </a:r>
            <a:endParaRPr lang="en-US" sz="7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739234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2_Title Slide">
    <p:spTree>
      <p:nvGrpSpPr>
        <p:cNvPr id="1" name=""/>
        <p:cNvGrpSpPr/>
        <p:nvPr/>
      </p:nvGrpSpPr>
      <p:grpSpPr>
        <a:xfrm>
          <a:off x="0" y="0"/>
          <a:ext cx="0" cy="0"/>
          <a:chOff x="0" y="0"/>
          <a:chExt cx="0" cy="0"/>
        </a:xfrm>
      </p:grpSpPr>
      <p:sp>
        <p:nvSpPr>
          <p:cNvPr id="2" name="Rectangle 2"/>
          <p:cNvSpPr>
            <a:spLocks noChangeArrowheads="1"/>
          </p:cNvSpPr>
          <p:nvPr/>
        </p:nvSpPr>
        <p:spPr bwMode="auto">
          <a:xfrm>
            <a:off x="1058863" y="4967288"/>
            <a:ext cx="7313612" cy="485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lstStyle/>
          <a:p>
            <a:pPr defTabSz="811213">
              <a:buFontTx/>
              <a:buNone/>
              <a:defRPr/>
            </a:pPr>
            <a:r>
              <a:rPr lang="en-US" sz="1600" b="1">
                <a:cs typeface="+mn-cs"/>
              </a:rPr>
              <a:t>This material is approved for public release. Distribution is limited by the Software Engineering Institute to attendees.</a:t>
            </a:r>
          </a:p>
          <a:p>
            <a:pPr defTabSz="811213" eaLnBrk="0" hangingPunct="0">
              <a:buFontTx/>
              <a:buNone/>
              <a:defRPr/>
            </a:pPr>
            <a:endParaRPr lang="en-US" sz="1600" b="1">
              <a:cs typeface="+mn-cs"/>
            </a:endParaRPr>
          </a:p>
          <a:p>
            <a:pPr defTabSz="811213" eaLnBrk="0" hangingPunct="0">
              <a:buFontTx/>
              <a:buNone/>
              <a:defRPr/>
            </a:pPr>
            <a:r>
              <a:rPr lang="en-US" sz="1600" b="1">
                <a:cs typeface="+mn-cs"/>
              </a:rPr>
              <a:t>Sponsored by the U.S. Department of Defense</a:t>
            </a:r>
          </a:p>
          <a:p>
            <a:pPr defTabSz="811213" eaLnBrk="0" hangingPunct="0">
              <a:buFontTx/>
              <a:buNone/>
              <a:defRPr/>
            </a:pPr>
            <a:r>
              <a:rPr lang="en-US" sz="1600" b="1">
                <a:cs typeface="+mn-cs"/>
              </a:rPr>
              <a:t>© 2006 by Carnegie Mellon University</a:t>
            </a:r>
          </a:p>
        </p:txBody>
      </p:sp>
      <p:sp>
        <p:nvSpPr>
          <p:cNvPr id="3" name="Rectangle 3"/>
          <p:cNvSpPr>
            <a:spLocks noChangeArrowheads="1"/>
          </p:cNvSpPr>
          <p:nvPr/>
        </p:nvSpPr>
        <p:spPr bwMode="auto">
          <a:xfrm>
            <a:off x="4763" y="4763"/>
            <a:ext cx="9129712" cy="6843712"/>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 name="Line 4"/>
          <p:cNvSpPr>
            <a:spLocks noChangeShapeType="1"/>
          </p:cNvSpPr>
          <p:nvPr/>
        </p:nvSpPr>
        <p:spPr bwMode="auto">
          <a:xfrm>
            <a:off x="1017588" y="730250"/>
            <a:ext cx="741362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 name="Rectangle 5"/>
          <p:cNvSpPr>
            <a:spLocks noChangeArrowheads="1"/>
          </p:cNvSpPr>
          <p:nvPr/>
        </p:nvSpPr>
        <p:spPr bwMode="auto">
          <a:xfrm>
            <a:off x="4124325" y="6567488"/>
            <a:ext cx="984250"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686" tIns="46342" rIns="92686" bIns="46342">
            <a:spAutoFit/>
          </a:bodyPr>
          <a:lstStyle/>
          <a:p>
            <a:pPr algn="ctr" defTabSz="811213" eaLnBrk="0" hangingPunct="0">
              <a:buFontTx/>
              <a:buNone/>
              <a:defRPr/>
            </a:pPr>
            <a:r>
              <a:rPr lang="en-US" sz="1000" b="1">
                <a:cs typeface="+mn-cs"/>
              </a:rPr>
              <a:t>October 2006</a:t>
            </a:r>
            <a:endParaRPr lang="en-US" sz="1000" b="1">
              <a:solidFill>
                <a:srgbClr val="CADEE8"/>
              </a:solidFill>
              <a:cs typeface="+mn-cs"/>
            </a:endParaRPr>
          </a:p>
        </p:txBody>
      </p:sp>
      <p:sp>
        <p:nvSpPr>
          <p:cNvPr id="6" name="Text Box 7"/>
          <p:cNvSpPr txBox="1">
            <a:spLocks noChangeArrowheads="1"/>
          </p:cNvSpPr>
          <p:nvPr/>
        </p:nvSpPr>
        <p:spPr bwMode="auto">
          <a:xfrm>
            <a:off x="942975" y="731838"/>
            <a:ext cx="2117725" cy="2841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2667" tIns="51332" rIns="102667" bIns="51332">
            <a:spAutoFit/>
          </a:bodyPr>
          <a:lstStyle>
            <a:lvl1pPr defTabSz="1027113" eaLnBrk="0" hangingPunct="0">
              <a:defRPr sz="2400">
                <a:solidFill>
                  <a:schemeClr val="tx1"/>
                </a:solidFill>
                <a:latin typeface="Times New Roman" charset="0"/>
                <a:ea typeface="ＭＳ Ｐゴシック" charset="0"/>
              </a:defRPr>
            </a:lvl1pPr>
            <a:lvl2pPr marL="512763" defTabSz="1027113" eaLnBrk="0" hangingPunct="0">
              <a:defRPr sz="2400">
                <a:solidFill>
                  <a:schemeClr val="tx1"/>
                </a:solidFill>
                <a:latin typeface="Times New Roman" charset="0"/>
                <a:ea typeface="ＭＳ Ｐゴシック" charset="0"/>
              </a:defRPr>
            </a:lvl2pPr>
            <a:lvl3pPr marL="1027113" defTabSz="1027113" eaLnBrk="0" hangingPunct="0">
              <a:defRPr sz="2400">
                <a:solidFill>
                  <a:schemeClr val="tx1"/>
                </a:solidFill>
                <a:latin typeface="Times New Roman" charset="0"/>
                <a:ea typeface="ＭＳ Ｐゴシック" charset="0"/>
              </a:defRPr>
            </a:lvl3pPr>
            <a:lvl4pPr marL="1538288" defTabSz="1027113" eaLnBrk="0" hangingPunct="0">
              <a:defRPr sz="2400">
                <a:solidFill>
                  <a:schemeClr val="tx1"/>
                </a:solidFill>
                <a:latin typeface="Times New Roman" charset="0"/>
                <a:ea typeface="ＭＳ Ｐゴシック" charset="0"/>
              </a:defRPr>
            </a:lvl4pPr>
            <a:lvl5pPr marL="2054225" defTabSz="1027113" eaLnBrk="0" hangingPunct="0">
              <a:defRPr sz="2400">
                <a:solidFill>
                  <a:schemeClr val="tx1"/>
                </a:solidFill>
                <a:latin typeface="Times New Roman" charset="0"/>
                <a:ea typeface="ＭＳ Ｐゴシック" charset="0"/>
              </a:defRPr>
            </a:lvl5pPr>
            <a:lvl6pPr marL="2511425" defTabSz="1027113" eaLnBrk="0" fontAlgn="base" hangingPunct="0">
              <a:spcBef>
                <a:spcPct val="0"/>
              </a:spcBef>
              <a:spcAft>
                <a:spcPct val="0"/>
              </a:spcAft>
              <a:defRPr sz="2400">
                <a:solidFill>
                  <a:schemeClr val="tx1"/>
                </a:solidFill>
                <a:latin typeface="Times New Roman" charset="0"/>
                <a:ea typeface="ＭＳ Ｐゴシック" charset="0"/>
              </a:defRPr>
            </a:lvl6pPr>
            <a:lvl7pPr marL="2968625" defTabSz="1027113" eaLnBrk="0" fontAlgn="base" hangingPunct="0">
              <a:spcBef>
                <a:spcPct val="0"/>
              </a:spcBef>
              <a:spcAft>
                <a:spcPct val="0"/>
              </a:spcAft>
              <a:defRPr sz="2400">
                <a:solidFill>
                  <a:schemeClr val="tx1"/>
                </a:solidFill>
                <a:latin typeface="Times New Roman" charset="0"/>
                <a:ea typeface="ＭＳ Ｐゴシック" charset="0"/>
              </a:defRPr>
            </a:lvl7pPr>
            <a:lvl8pPr marL="3425825" defTabSz="1027113" eaLnBrk="0" fontAlgn="base" hangingPunct="0">
              <a:spcBef>
                <a:spcPct val="0"/>
              </a:spcBef>
              <a:spcAft>
                <a:spcPct val="0"/>
              </a:spcAft>
              <a:defRPr sz="2400">
                <a:solidFill>
                  <a:schemeClr val="tx1"/>
                </a:solidFill>
                <a:latin typeface="Times New Roman" charset="0"/>
                <a:ea typeface="ＭＳ Ｐゴシック" charset="0"/>
              </a:defRPr>
            </a:lvl8pPr>
            <a:lvl9pPr marL="3883025" defTabSz="1027113"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buFontTx/>
              <a:buNone/>
              <a:defRPr/>
            </a:pPr>
            <a:r>
              <a:rPr lang="en-US" sz="1200" b="1" smtClean="0">
                <a:latin typeface="Arial" charset="0"/>
                <a:cs typeface="+mn-cs"/>
              </a:rPr>
              <a:t>Pittsburgh, PA 15213-3890</a:t>
            </a:r>
            <a:endParaRPr lang="en-US" sz="1200" b="1" smtClean="0">
              <a:solidFill>
                <a:srgbClr val="2B5265"/>
              </a:solidFill>
              <a:latin typeface="Arial" charset="0"/>
              <a:cs typeface="+mn-cs"/>
            </a:endParaRPr>
          </a:p>
        </p:txBody>
      </p:sp>
      <p:pic>
        <p:nvPicPr>
          <p:cNvPr id="7" name="Picture 8" descr="Logo-Rebuilt-Color-crop-reduced"/>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463" y="146050"/>
            <a:ext cx="3979862" cy="544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9"/>
          <p:cNvSpPr>
            <a:spLocks noChangeArrowheads="1"/>
          </p:cNvSpPr>
          <p:nvPr/>
        </p:nvSpPr>
        <p:spPr bwMode="auto">
          <a:xfrm>
            <a:off x="6215063" y="6564313"/>
            <a:ext cx="2928937"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686" tIns="46342" rIns="92686" bIns="46342">
            <a:spAutoFit/>
          </a:bodyPr>
          <a:lstStyle/>
          <a:p>
            <a:pPr algn="r" defTabSz="811213" eaLnBrk="0" hangingPunct="0">
              <a:buFontTx/>
              <a:buNone/>
              <a:defRPr/>
            </a:pPr>
            <a:r>
              <a:rPr lang="en-US" sz="1000" b="1">
                <a:cs typeface="+mn-cs"/>
              </a:rPr>
              <a:t>PSP I - Introduction to PSP and TSP - </a:t>
            </a:r>
            <a:fld id="{252A88D8-DCD8-FE4E-86A9-E8BB55F35600}" type="slidenum">
              <a:rPr lang="en-US" sz="1000" b="1">
                <a:cs typeface="+mn-cs"/>
              </a:rPr>
              <a:pPr algn="r" defTabSz="811213" eaLnBrk="0" hangingPunct="0">
                <a:buFontTx/>
                <a:buNone/>
                <a:defRPr/>
              </a:pPr>
              <a:t>‹#›</a:t>
            </a:fld>
            <a:endParaRPr lang="en-US" sz="1000" b="1">
              <a:cs typeface="+mn-cs"/>
            </a:endParaRPr>
          </a:p>
        </p:txBody>
      </p:sp>
      <p:sp>
        <p:nvSpPr>
          <p:cNvPr id="9" name="Rectangle 9"/>
          <p:cNvSpPr>
            <a:spLocks noChangeArrowheads="1"/>
          </p:cNvSpPr>
          <p:nvPr userDrawn="1"/>
        </p:nvSpPr>
        <p:spPr bwMode="auto">
          <a:xfrm>
            <a:off x="6215063" y="6564313"/>
            <a:ext cx="2928937"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686" tIns="46342" rIns="92686" bIns="46342">
            <a:spAutoFit/>
          </a:bodyPr>
          <a:lstStyle/>
          <a:p>
            <a:pPr algn="r" defTabSz="811213" eaLnBrk="0" hangingPunct="0">
              <a:buFontTx/>
              <a:buNone/>
              <a:defRPr/>
            </a:pPr>
            <a:r>
              <a:rPr lang="en-US" sz="1000" b="1">
                <a:cs typeface="+mn-cs"/>
              </a:rPr>
              <a:t>PSP I - Introduction to PSP and TSP - </a:t>
            </a:r>
            <a:fld id="{252A88D8-DCD8-FE4E-86A9-E8BB55F35600}" type="slidenum">
              <a:rPr lang="en-US" sz="1000" b="1">
                <a:cs typeface="+mn-cs"/>
              </a:rPr>
              <a:pPr algn="r" defTabSz="811213" eaLnBrk="0" hangingPunct="0">
                <a:buFontTx/>
                <a:buNone/>
                <a:defRPr/>
              </a:pPr>
              <a:t>‹#›</a:t>
            </a:fld>
            <a:endParaRPr lang="en-US" sz="1000" b="1">
              <a:cs typeface="+mn-cs"/>
            </a:endParaRPr>
          </a:p>
        </p:txBody>
      </p:sp>
    </p:spTree>
    <p:extLst>
      <p:ext uri="{BB962C8B-B14F-4D97-AF65-F5344CB8AC3E}">
        <p14:creationId xmlns:p14="http://schemas.microsoft.com/office/powerpoint/2010/main" val="3987286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2413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87796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06475" y="890588"/>
            <a:ext cx="7421563" cy="5619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17588" y="1709738"/>
            <a:ext cx="3630612" cy="45926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709738"/>
            <a:ext cx="3630613" cy="45926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02408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7"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92162042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017" y="1098164"/>
            <a:ext cx="3227483" cy="524227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half" idx="2"/>
          </p:nvPr>
        </p:nvSpPr>
        <p:spPr>
          <a:xfrm>
            <a:off x="3238500" y="1076898"/>
            <a:ext cx="5486399" cy="5019102"/>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335532402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8635150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136702048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26841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32385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Content Placeholder 2"/>
          <p:cNvSpPr>
            <a:spLocks noGrp="1"/>
          </p:cNvSpPr>
          <p:nvPr>
            <p:ph sz="half" idx="14"/>
          </p:nvPr>
        </p:nvSpPr>
        <p:spPr>
          <a:xfrm>
            <a:off x="6057900" y="1076898"/>
            <a:ext cx="26670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14871285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19602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Content Placeholder 2"/>
          <p:cNvSpPr>
            <a:spLocks noGrp="1"/>
          </p:cNvSpPr>
          <p:nvPr>
            <p:ph sz="half" idx="13"/>
          </p:nvPr>
        </p:nvSpPr>
        <p:spPr>
          <a:xfrm>
            <a:off x="25146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2"/>
          <p:cNvSpPr>
            <a:spLocks noGrp="1"/>
          </p:cNvSpPr>
          <p:nvPr>
            <p:ph sz="half" idx="14"/>
          </p:nvPr>
        </p:nvSpPr>
        <p:spPr>
          <a:xfrm>
            <a:off x="46482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Content Placeholder 2"/>
          <p:cNvSpPr>
            <a:spLocks noGrp="1"/>
          </p:cNvSpPr>
          <p:nvPr>
            <p:ph sz="half" idx="15"/>
          </p:nvPr>
        </p:nvSpPr>
        <p:spPr>
          <a:xfrm>
            <a:off x="6781800" y="1084704"/>
            <a:ext cx="1943100" cy="501129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397509499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1017" y="1098164"/>
            <a:ext cx="3227483" cy="524227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half" idx="2"/>
          </p:nvPr>
        </p:nvSpPr>
        <p:spPr>
          <a:xfrm>
            <a:off x="3238500" y="1076898"/>
            <a:ext cx="5486399" cy="5019102"/>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017" y="1098164"/>
            <a:ext cx="3227483" cy="5242275"/>
          </a:xfrm>
          <a:prstGeom prst="rect">
            <a:avLst/>
          </a:prstGeom>
        </p:spPr>
      </p:pic>
    </p:spTree>
    <p:extLst>
      <p:ext uri="{BB962C8B-B14F-4D97-AF65-F5344CB8AC3E}">
        <p14:creationId xmlns:p14="http://schemas.microsoft.com/office/powerpoint/2010/main" val="414316815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sp>
        <p:nvSpPr>
          <p:cNvPr id="5" name="Rectangle 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11" name="Rectangle 73"/>
          <p:cNvSpPr>
            <a:spLocks noChangeArrowheads="1"/>
          </p:cNvSpPr>
          <p:nvPr userDrawn="1"/>
        </p:nvSpPr>
        <p:spPr bwMode="white">
          <a:xfrm>
            <a:off x="4184650" y="6409348"/>
            <a:ext cx="2019300" cy="200055"/>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Title of the Presentation Goes Here</a:t>
            </a:r>
            <a:endParaRPr lang="en-US" sz="700" b="1" dirty="0">
              <a:solidFill>
                <a:srgbClr val="FFFFFF"/>
              </a:solidFill>
              <a:latin typeface="Arial" panose="020B0604020202020204" pitchFamily="34" charset="0"/>
              <a:cs typeface="Arial" panose="020B0604020202020204" pitchFamily="34" charset="0"/>
            </a:endParaRPr>
          </a:p>
          <a:p>
            <a:pPr marL="0" indent="0" algn="l" eaLnBrk="0" hangingPunct="0">
              <a:lnSpc>
                <a:spcPct val="100000"/>
              </a:lnSpc>
              <a:spcBef>
                <a:spcPct val="0"/>
              </a:spcBef>
            </a:pPr>
            <a:r>
              <a:rPr lang="en-US" sz="600" b="0" spc="0" dirty="0" smtClean="0">
                <a:solidFill>
                  <a:srgbClr val="FFFFFF"/>
                </a:solidFill>
                <a:latin typeface="Arial" panose="020B0604020202020204" pitchFamily="34" charset="0"/>
                <a:cs typeface="Arial" panose="020B0604020202020204" pitchFamily="34" charset="0"/>
              </a:rPr>
              <a:t>©</a:t>
            </a:r>
            <a:r>
              <a:rPr lang="en-US" sz="600" b="0" spc="0" baseline="0" dirty="0" smtClean="0">
                <a:solidFill>
                  <a:srgbClr val="FFFFFF"/>
                </a:solidFill>
                <a:latin typeface="Arial" panose="020B0604020202020204" pitchFamily="34" charset="0"/>
                <a:cs typeface="Arial" panose="020B0604020202020204" pitchFamily="34" charset="0"/>
              </a:rPr>
              <a:t> 2016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14" name="TextBox 13"/>
          <p:cNvSpPr txBox="1"/>
          <p:nvPr userDrawn="1"/>
        </p:nvSpPr>
        <p:spPr>
          <a:xfrm>
            <a:off x="5724939" y="6411779"/>
            <a:ext cx="3419061" cy="323165"/>
          </a:xfrm>
          <a:prstGeom prst="rect">
            <a:avLst/>
          </a:prstGeom>
          <a:noFill/>
        </p:spPr>
        <p:txBody>
          <a:bodyPr wrap="square" lIns="0" tIns="0" rIns="0" bIns="0" rtlCol="0">
            <a:spAutoFit/>
          </a:bodyPr>
          <a:lstStyle/>
          <a:p>
            <a:r>
              <a:rPr lang="en-US" sz="700" dirty="0" smtClean="0">
                <a:solidFill>
                  <a:srgbClr val="FFFFFF"/>
                </a:solidFill>
                <a:latin typeface="Arial"/>
                <a:cs typeface="Arial"/>
              </a:rPr>
              <a:t>[DISTRIBUTION STATEMENT A] This material has been approved</a:t>
            </a:r>
            <a:r>
              <a:rPr lang="en-US" sz="700" baseline="0" dirty="0" smtClean="0">
                <a:solidFill>
                  <a:srgbClr val="FFFFFF"/>
                </a:solidFill>
                <a:latin typeface="Arial"/>
                <a:cs typeface="Arial"/>
              </a:rPr>
              <a:t> </a:t>
            </a:r>
            <a:r>
              <a:rPr lang="en-US" sz="700" dirty="0" smtClean="0">
                <a:solidFill>
                  <a:srgbClr val="FFFFFF"/>
                </a:solidFill>
                <a:latin typeface="Arial"/>
                <a:cs typeface="Arial"/>
              </a:rPr>
              <a:t>for public release and </a:t>
            </a:r>
          </a:p>
          <a:p>
            <a:r>
              <a:rPr lang="en-US" sz="700" dirty="0" smtClean="0">
                <a:solidFill>
                  <a:srgbClr val="FFFFFF"/>
                </a:solidFill>
                <a:latin typeface="Arial"/>
                <a:cs typeface="Arial"/>
              </a:rPr>
              <a:t>unlimited distribution.</a:t>
            </a:r>
          </a:p>
        </p:txBody>
      </p:sp>
    </p:spTree>
    <p:extLst>
      <p:ext uri="{BB962C8B-B14F-4D97-AF65-F5344CB8AC3E}">
        <p14:creationId xmlns:p14="http://schemas.microsoft.com/office/powerpoint/2010/main" val="3454895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Minor Column">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1000" y="1143000"/>
            <a:ext cx="2705100"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3238500" y="1076898"/>
            <a:ext cx="54863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itle 7"/>
          <p:cNvSpPr>
            <a:spLocks noGrp="1"/>
          </p:cNvSpPr>
          <p:nvPr>
            <p:ph type="title"/>
          </p:nvPr>
        </p:nvSpPr>
        <p:spPr/>
        <p:txBody>
          <a:bodyPr/>
          <a:lstStyle/>
          <a:p>
            <a:r>
              <a:rPr lang="en-US" smtClean="0"/>
              <a:t>Click to edit Master title style</a:t>
            </a:r>
            <a:endParaRPr lang="en-US"/>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30246590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Majo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hasCustomPrompt="1"/>
          </p:nvPr>
        </p:nvSpPr>
        <p:spPr>
          <a:xfrm>
            <a:off x="381000" y="1143000"/>
            <a:ext cx="5524499"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60579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331268016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7"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41734524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384254732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64219568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26841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32385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Content Placeholder 2"/>
          <p:cNvSpPr>
            <a:spLocks noGrp="1"/>
          </p:cNvSpPr>
          <p:nvPr>
            <p:ph sz="half" idx="14"/>
          </p:nvPr>
        </p:nvSpPr>
        <p:spPr>
          <a:xfrm>
            <a:off x="6057900" y="1076898"/>
            <a:ext cx="26670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307377874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19602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Content Placeholder 2"/>
          <p:cNvSpPr>
            <a:spLocks noGrp="1"/>
          </p:cNvSpPr>
          <p:nvPr>
            <p:ph sz="half" idx="13"/>
          </p:nvPr>
        </p:nvSpPr>
        <p:spPr>
          <a:xfrm>
            <a:off x="25146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2"/>
          <p:cNvSpPr>
            <a:spLocks noGrp="1"/>
          </p:cNvSpPr>
          <p:nvPr>
            <p:ph sz="half" idx="14"/>
          </p:nvPr>
        </p:nvSpPr>
        <p:spPr>
          <a:xfrm>
            <a:off x="46482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Content Placeholder 2"/>
          <p:cNvSpPr>
            <a:spLocks noGrp="1"/>
          </p:cNvSpPr>
          <p:nvPr>
            <p:ph sz="half" idx="15"/>
          </p:nvPr>
        </p:nvSpPr>
        <p:spPr>
          <a:xfrm>
            <a:off x="6781800" y="1084704"/>
            <a:ext cx="1943100" cy="501129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53529197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bwMode="auto">
          <a:xfrm>
            <a:off x="2" y="-17418"/>
            <a:ext cx="9143997"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sp>
        <p:nvSpPr>
          <p:cNvPr id="5" name="Rectangle 4"/>
          <p:cNvSpPr/>
          <p:nvPr/>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11" name="Rectangle 73"/>
          <p:cNvSpPr>
            <a:spLocks noChangeArrowheads="1"/>
          </p:cNvSpPr>
          <p:nvPr/>
        </p:nvSpPr>
        <p:spPr bwMode="white">
          <a:xfrm>
            <a:off x="4184650" y="6409348"/>
            <a:ext cx="2019300" cy="200055"/>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Title of the Presentation Goes Here</a:t>
            </a:r>
            <a:endParaRPr lang="en-US" sz="700" b="1" dirty="0">
              <a:solidFill>
                <a:srgbClr val="FFFFFF"/>
              </a:solidFill>
              <a:latin typeface="Arial" panose="020B0604020202020204" pitchFamily="34" charset="0"/>
              <a:cs typeface="Arial" panose="020B0604020202020204" pitchFamily="34" charset="0"/>
            </a:endParaRPr>
          </a:p>
          <a:p>
            <a:pPr marL="0" indent="0" algn="l" eaLnBrk="0" hangingPunct="0">
              <a:lnSpc>
                <a:spcPct val="100000"/>
              </a:lnSpc>
              <a:spcBef>
                <a:spcPct val="0"/>
              </a:spcBef>
            </a:pPr>
            <a:r>
              <a:rPr lang="en-US" sz="600" b="0" spc="0" dirty="0" smtClean="0">
                <a:solidFill>
                  <a:srgbClr val="FFFFFF"/>
                </a:solidFill>
                <a:latin typeface="Arial" panose="020B0604020202020204" pitchFamily="34" charset="0"/>
                <a:cs typeface="Arial" panose="020B0604020202020204" pitchFamily="34" charset="0"/>
              </a:rPr>
              <a:t>©</a:t>
            </a:r>
            <a:r>
              <a:rPr lang="en-US" sz="600" b="0" spc="0" baseline="0" dirty="0" smtClean="0">
                <a:solidFill>
                  <a:srgbClr val="FFFFFF"/>
                </a:solidFill>
                <a:latin typeface="Arial" panose="020B0604020202020204" pitchFamily="34" charset="0"/>
                <a:cs typeface="Arial" panose="020B0604020202020204" pitchFamily="34" charset="0"/>
              </a:rPr>
              <a:t> 2016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14" name="TextBox 13"/>
          <p:cNvSpPr txBox="1"/>
          <p:nvPr/>
        </p:nvSpPr>
        <p:spPr>
          <a:xfrm>
            <a:off x="5724939" y="6411779"/>
            <a:ext cx="3419061" cy="323165"/>
          </a:xfrm>
          <a:prstGeom prst="rect">
            <a:avLst/>
          </a:prstGeom>
          <a:noFill/>
        </p:spPr>
        <p:txBody>
          <a:bodyPr wrap="square" lIns="0" tIns="0" rIns="0" bIns="0" rtlCol="0">
            <a:spAutoFit/>
          </a:bodyPr>
          <a:lstStyle/>
          <a:p>
            <a:r>
              <a:rPr lang="en-US" sz="700" dirty="0" smtClean="0">
                <a:solidFill>
                  <a:srgbClr val="FFFFFF"/>
                </a:solidFill>
                <a:latin typeface="Arial"/>
                <a:cs typeface="Arial"/>
              </a:rPr>
              <a:t>[DISTRIBUTION STATEMENT A] This material has been approved</a:t>
            </a:r>
            <a:r>
              <a:rPr lang="en-US" sz="700" baseline="0" dirty="0" smtClean="0">
                <a:solidFill>
                  <a:srgbClr val="FFFFFF"/>
                </a:solidFill>
                <a:latin typeface="Arial"/>
                <a:cs typeface="Arial"/>
              </a:rPr>
              <a:t> </a:t>
            </a:r>
            <a:r>
              <a:rPr lang="en-US" sz="700" dirty="0" smtClean="0">
                <a:solidFill>
                  <a:srgbClr val="FFFFFF"/>
                </a:solidFill>
                <a:latin typeface="Arial"/>
                <a:cs typeface="Arial"/>
              </a:rPr>
              <a:t>for public release and </a:t>
            </a:r>
          </a:p>
          <a:p>
            <a:r>
              <a:rPr lang="en-US" sz="700" dirty="0" smtClean="0">
                <a:solidFill>
                  <a:srgbClr val="FFFFFF"/>
                </a:solidFill>
                <a:latin typeface="Arial"/>
                <a:cs typeface="Arial"/>
              </a:rPr>
              <a:t>unlimited distribution.</a:t>
            </a:r>
          </a:p>
        </p:txBody>
      </p:sp>
      <p:sp>
        <p:nvSpPr>
          <p:cNvPr id="9" name="Rectangle 8"/>
          <p:cNvSpPr/>
          <p:nvPr userDrawn="1"/>
        </p:nvSpPr>
        <p:spPr bwMode="auto">
          <a:xfrm>
            <a:off x="2" y="-17418"/>
            <a:ext cx="9143997"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15" name="Rectangle 1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17" name="Rectangle 73"/>
          <p:cNvSpPr>
            <a:spLocks noChangeArrowheads="1"/>
          </p:cNvSpPr>
          <p:nvPr userDrawn="1"/>
        </p:nvSpPr>
        <p:spPr bwMode="white">
          <a:xfrm>
            <a:off x="4184650" y="6409348"/>
            <a:ext cx="2019300" cy="200055"/>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Title of the Presentation Goes Here</a:t>
            </a:r>
            <a:endParaRPr lang="en-US" sz="700" b="1" dirty="0">
              <a:solidFill>
                <a:srgbClr val="FFFFFF"/>
              </a:solidFill>
              <a:latin typeface="Arial" panose="020B0604020202020204" pitchFamily="34" charset="0"/>
              <a:cs typeface="Arial" panose="020B0604020202020204" pitchFamily="34" charset="0"/>
            </a:endParaRPr>
          </a:p>
          <a:p>
            <a:pPr marL="0" indent="0" algn="l" eaLnBrk="0" hangingPunct="0">
              <a:lnSpc>
                <a:spcPct val="100000"/>
              </a:lnSpc>
              <a:spcBef>
                <a:spcPct val="0"/>
              </a:spcBef>
            </a:pPr>
            <a:r>
              <a:rPr lang="en-US" sz="600" b="0" spc="0" dirty="0" smtClean="0">
                <a:solidFill>
                  <a:srgbClr val="FFFFFF"/>
                </a:solidFill>
                <a:latin typeface="Arial" panose="020B0604020202020204" pitchFamily="34" charset="0"/>
                <a:cs typeface="Arial" panose="020B0604020202020204" pitchFamily="34" charset="0"/>
              </a:rPr>
              <a:t>©</a:t>
            </a:r>
            <a:r>
              <a:rPr lang="en-US" sz="600" b="0" spc="0" baseline="0" dirty="0" smtClean="0">
                <a:solidFill>
                  <a:srgbClr val="FFFFFF"/>
                </a:solidFill>
                <a:latin typeface="Arial" panose="020B0604020202020204" pitchFamily="34" charset="0"/>
                <a:cs typeface="Arial" panose="020B0604020202020204" pitchFamily="34" charset="0"/>
              </a:rPr>
              <a:t> 2016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18" name="TextBox 17"/>
          <p:cNvSpPr txBox="1"/>
          <p:nvPr userDrawn="1"/>
        </p:nvSpPr>
        <p:spPr>
          <a:xfrm>
            <a:off x="5724939" y="6411779"/>
            <a:ext cx="3419061" cy="323165"/>
          </a:xfrm>
          <a:prstGeom prst="rect">
            <a:avLst/>
          </a:prstGeom>
          <a:noFill/>
        </p:spPr>
        <p:txBody>
          <a:bodyPr wrap="square" lIns="0" tIns="0" rIns="0" bIns="0" rtlCol="0">
            <a:spAutoFit/>
          </a:bodyPr>
          <a:lstStyle/>
          <a:p>
            <a:r>
              <a:rPr lang="en-US" sz="700" dirty="0" smtClean="0">
                <a:solidFill>
                  <a:srgbClr val="FFFFFF"/>
                </a:solidFill>
                <a:latin typeface="Arial"/>
                <a:cs typeface="Arial"/>
              </a:rPr>
              <a:t>[DISTRIBUTION STATEMENT A] This material has been approved</a:t>
            </a:r>
            <a:r>
              <a:rPr lang="en-US" sz="700" baseline="0" dirty="0" smtClean="0">
                <a:solidFill>
                  <a:srgbClr val="FFFFFF"/>
                </a:solidFill>
                <a:latin typeface="Arial"/>
                <a:cs typeface="Arial"/>
              </a:rPr>
              <a:t> </a:t>
            </a:r>
            <a:r>
              <a:rPr lang="en-US" sz="700" dirty="0" smtClean="0">
                <a:solidFill>
                  <a:srgbClr val="FFFFFF"/>
                </a:solidFill>
                <a:latin typeface="Arial"/>
                <a:cs typeface="Arial"/>
              </a:rPr>
              <a:t>for public release and </a:t>
            </a:r>
          </a:p>
          <a:p>
            <a:r>
              <a:rPr lang="en-US" sz="700" dirty="0" smtClean="0">
                <a:solidFill>
                  <a:srgbClr val="FFFFFF"/>
                </a:solidFill>
                <a:latin typeface="Arial"/>
                <a:cs typeface="Arial"/>
              </a:rPr>
              <a:t>unlimited distribution.</a:t>
            </a:r>
          </a:p>
        </p:txBody>
      </p:sp>
    </p:spTree>
    <p:extLst>
      <p:ext uri="{BB962C8B-B14F-4D97-AF65-F5344CB8AC3E}">
        <p14:creationId xmlns:p14="http://schemas.microsoft.com/office/powerpoint/2010/main" val="658398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inor Column">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1000" y="1143000"/>
            <a:ext cx="2705100"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3238500" y="1076898"/>
            <a:ext cx="54863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itle 7"/>
          <p:cNvSpPr>
            <a:spLocks noGrp="1"/>
          </p:cNvSpPr>
          <p:nvPr>
            <p:ph type="title"/>
          </p:nvPr>
        </p:nvSpPr>
        <p:spPr/>
        <p:txBody>
          <a:bodyPr/>
          <a:lstStyle/>
          <a:p>
            <a:r>
              <a:rPr lang="en-US" smtClean="0"/>
              <a:t>Click to edit Master title style</a:t>
            </a:r>
            <a:endParaRPr lang="en-US"/>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4213657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ajo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hasCustomPrompt="1"/>
          </p:nvPr>
        </p:nvSpPr>
        <p:spPr>
          <a:xfrm>
            <a:off x="381000" y="1143000"/>
            <a:ext cx="5524499"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60579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37478239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6340093"/>
            <a:ext cx="9144000" cy="5179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5"/>
          <p:cNvSpPr txBox="1">
            <a:spLocks/>
          </p:cNvSpPr>
          <p:nvPr/>
        </p:nvSpPr>
        <p:spPr>
          <a:xfrm>
            <a:off x="8207618" y="6403976"/>
            <a:ext cx="51435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32F7E23-1C34-42C1-89D5-26D10EBDB3B3}" type="slidenum">
              <a:rPr lang="en-US" sz="1400" smtClean="0">
                <a:solidFill>
                  <a:schemeClr val="tx1"/>
                </a:solidFill>
              </a:rPr>
              <a:pPr/>
              <a:t>‹#›</a:t>
            </a:fld>
            <a:endParaRPr lang="en-US" sz="1400" dirty="0">
              <a:solidFill>
                <a:schemeClr val="tx1"/>
              </a:solidFill>
            </a:endParaRPr>
          </a:p>
        </p:txBody>
      </p:sp>
      <p:sp>
        <p:nvSpPr>
          <p:cNvPr id="13" name="Rectangle 73"/>
          <p:cNvSpPr>
            <a:spLocks noChangeArrowheads="1"/>
          </p:cNvSpPr>
          <p:nvPr/>
        </p:nvSpPr>
        <p:spPr bwMode="white">
          <a:xfrm>
            <a:off x="4413250" y="6411779"/>
            <a:ext cx="2019300" cy="276999"/>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600" b="1" dirty="0" smtClean="0">
                <a:latin typeface="Arial" panose="020B0604020202020204" pitchFamily="34" charset="0"/>
                <a:cs typeface="Arial" panose="020B0604020202020204" pitchFamily="34" charset="0"/>
              </a:rPr>
              <a:t>Personal Software Process for Engineers: Part I</a:t>
            </a:r>
          </a:p>
          <a:p>
            <a:pPr eaLnBrk="0" hangingPunct="0">
              <a:spcBef>
                <a:spcPct val="0"/>
              </a:spcBef>
            </a:pPr>
            <a:r>
              <a:rPr lang="en-US" sz="600" dirty="0" smtClean="0">
                <a:solidFill>
                  <a:schemeClr val="tx1"/>
                </a:solidFill>
                <a:latin typeface="Arial" panose="020B0604020202020204" pitchFamily="34" charset="0"/>
                <a:cs typeface="Arial" panose="020B0604020202020204" pitchFamily="34" charset="0"/>
              </a:rPr>
              <a:t>December, 2016</a:t>
            </a:r>
          </a:p>
          <a:p>
            <a:pPr marL="0" indent="0" algn="l" eaLnBrk="0" hangingPunct="0">
              <a:lnSpc>
                <a:spcPct val="100000"/>
              </a:lnSpc>
              <a:spcBef>
                <a:spcPct val="0"/>
              </a:spcBef>
            </a:pPr>
            <a:r>
              <a:rPr lang="en-US" sz="600" b="0" spc="0" baseline="0" smtClean="0">
                <a:solidFill>
                  <a:schemeClr val="tx1"/>
                </a:solidFill>
                <a:latin typeface="Arial" panose="020B0604020202020204" pitchFamily="34" charset="0"/>
                <a:cs typeface="Arial" panose="020B0604020202020204" pitchFamily="34" charset="0"/>
              </a:rPr>
              <a:t>2016 </a:t>
            </a:r>
            <a:r>
              <a:rPr lang="en-US" sz="600" b="0" spc="0" baseline="0" dirty="0" smtClean="0">
                <a:solidFill>
                  <a:schemeClr val="tx1"/>
                </a:solidFill>
                <a:latin typeface="Arial" panose="020B0604020202020204" pitchFamily="34" charset="0"/>
                <a:cs typeface="Arial" panose="020B0604020202020204" pitchFamily="34" charset="0"/>
              </a:rPr>
              <a:t>Carnegie Mellon University</a:t>
            </a:r>
            <a:endParaRPr lang="en-US" sz="600" b="0" spc="0" dirty="0">
              <a:solidFill>
                <a:schemeClr val="tx1"/>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25" cstate="screen">
            <a:extLst>
              <a:ext uri="{28A0092B-C50C-407E-A947-70E740481C1C}">
                <a14:useLocalDpi xmlns:a14="http://schemas.microsoft.com/office/drawing/2010/main"/>
              </a:ext>
            </a:extLst>
          </a:blip>
          <a:stretch>
            <a:fillRect/>
          </a:stretch>
        </p:blipFill>
        <p:spPr>
          <a:xfrm>
            <a:off x="285708" y="6470823"/>
            <a:ext cx="3816392" cy="257931"/>
          </a:xfrm>
          <a:prstGeom prst="rect">
            <a:avLst/>
          </a:prstGeom>
        </p:spPr>
      </p:pic>
      <p:sp>
        <p:nvSpPr>
          <p:cNvPr id="2" name="Title Placeholder 1"/>
          <p:cNvSpPr>
            <a:spLocks noGrp="1"/>
          </p:cNvSpPr>
          <p:nvPr>
            <p:ph type="title"/>
          </p:nvPr>
        </p:nvSpPr>
        <p:spPr>
          <a:xfrm>
            <a:off x="401934" y="228988"/>
            <a:ext cx="7599066" cy="669854"/>
          </a:xfrm>
          <a:prstGeom prst="rect">
            <a:avLst/>
          </a:prstGeom>
        </p:spPr>
        <p:txBody>
          <a:bodyPr vert="horz" lIns="0" tIns="0" rIns="0" bIns="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01933" y="1081757"/>
            <a:ext cx="8320035" cy="4981191"/>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8" name="Slide Number Placeholder 5"/>
          <p:cNvSpPr txBox="1">
            <a:spLocks/>
          </p:cNvSpPr>
          <p:nvPr/>
        </p:nvSpPr>
        <p:spPr>
          <a:xfrm>
            <a:off x="8207618" y="6403976"/>
            <a:ext cx="51435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32F7E23-1C34-42C1-89D5-26D10EBDB3B3}" type="slidenum">
              <a:rPr lang="en-US" sz="1400" smtClean="0">
                <a:solidFill>
                  <a:schemeClr val="tx1"/>
                </a:solidFill>
              </a:rPr>
              <a:pPr/>
              <a:t>‹#›</a:t>
            </a:fld>
            <a:endParaRPr lang="en-US" sz="1400" dirty="0">
              <a:solidFill>
                <a:schemeClr val="tx1"/>
              </a:solidFill>
            </a:endParaRPr>
          </a:p>
        </p:txBody>
      </p:sp>
      <p:sp>
        <p:nvSpPr>
          <p:cNvPr id="10" name="TextBox 9"/>
          <p:cNvSpPr txBox="1"/>
          <p:nvPr/>
        </p:nvSpPr>
        <p:spPr>
          <a:xfrm>
            <a:off x="6157473" y="6513310"/>
            <a:ext cx="2325222" cy="215444"/>
          </a:xfrm>
          <a:prstGeom prst="rect">
            <a:avLst/>
          </a:prstGeom>
          <a:noFill/>
        </p:spPr>
        <p:txBody>
          <a:bodyPr wrap="square" lIns="0" tIns="0" rIns="0" bIns="0" rtlCol="0">
            <a:spAutoFit/>
          </a:bodyPr>
          <a:lstStyle/>
          <a:p>
            <a:r>
              <a:rPr lang="en-US" sz="700" kern="1200" dirty="0" smtClean="0">
                <a:solidFill>
                  <a:schemeClr val="tx1"/>
                </a:solidFill>
                <a:effectLst/>
                <a:latin typeface="Arial" panose="020B0604020202020204" pitchFamily="34" charset="0"/>
                <a:ea typeface="+mn-ea"/>
                <a:cs typeface="Arial" panose="020B0604020202020204" pitchFamily="34" charset="0"/>
              </a:rPr>
              <a:t>[Distribution Statement A] Approved for public release and unlimited distribution.</a:t>
            </a:r>
            <a:r>
              <a:rPr lang="en-US" sz="700" kern="1200" baseline="0" dirty="0" smtClean="0">
                <a:solidFill>
                  <a:schemeClr val="tx1"/>
                </a:solidFill>
                <a:effectLst/>
                <a:latin typeface="Arial" panose="020B0604020202020204" pitchFamily="34" charset="0"/>
                <a:ea typeface="+mn-ea"/>
                <a:cs typeface="Arial" panose="020B0604020202020204" pitchFamily="34" charset="0"/>
              </a:rPr>
              <a:t> </a:t>
            </a:r>
            <a:endParaRPr lang="en-US" sz="700" dirty="0" smtClean="0">
              <a:solidFill>
                <a:schemeClr val="bg1"/>
              </a:solidFill>
              <a:latin typeface="Arial" panose="020B0604020202020204" pitchFamily="34" charset="0"/>
              <a:cs typeface="Arial" panose="020B0604020202020204" pitchFamily="34" charset="0"/>
            </a:endParaRPr>
          </a:p>
        </p:txBody>
      </p:sp>
      <p:sp>
        <p:nvSpPr>
          <p:cNvPr id="11" name="TextBox 10"/>
          <p:cNvSpPr txBox="1"/>
          <p:nvPr userDrawn="1"/>
        </p:nvSpPr>
        <p:spPr>
          <a:xfrm>
            <a:off x="6157473" y="6513310"/>
            <a:ext cx="2325222" cy="215444"/>
          </a:xfrm>
          <a:prstGeom prst="rect">
            <a:avLst/>
          </a:prstGeom>
          <a:noFill/>
        </p:spPr>
        <p:txBody>
          <a:bodyPr wrap="square" lIns="0" tIns="0" rIns="0" bIns="0" rtlCol="0">
            <a:spAutoFit/>
          </a:bodyPr>
          <a:lstStyle/>
          <a:p>
            <a:r>
              <a:rPr lang="en-US" sz="700" kern="1200" dirty="0" smtClean="0">
                <a:solidFill>
                  <a:schemeClr val="tx1"/>
                </a:solidFill>
                <a:effectLst/>
                <a:latin typeface="Arial" panose="020B0604020202020204" pitchFamily="34" charset="0"/>
                <a:ea typeface="+mn-ea"/>
                <a:cs typeface="Arial" panose="020B0604020202020204" pitchFamily="34" charset="0"/>
              </a:rPr>
              <a:t>[Distribution Statement A] Approved for public release and unlimited distribution.</a:t>
            </a:r>
            <a:r>
              <a:rPr lang="en-US" sz="700" kern="1200" baseline="0" dirty="0" smtClean="0">
                <a:solidFill>
                  <a:schemeClr val="tx1"/>
                </a:solidFill>
                <a:effectLst/>
                <a:latin typeface="Arial" panose="020B0604020202020204" pitchFamily="34" charset="0"/>
                <a:ea typeface="+mn-ea"/>
                <a:cs typeface="Arial" panose="020B0604020202020204" pitchFamily="34" charset="0"/>
              </a:rPr>
              <a:t> </a:t>
            </a:r>
            <a:endParaRPr lang="en-US" sz="7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7838041"/>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676" r:id="rId15"/>
    <p:sldLayoutId id="2147483662" r:id="rId16"/>
    <p:sldLayoutId id="2147483664" r:id="rId17"/>
    <p:sldLayoutId id="2147483672" r:id="rId18"/>
    <p:sldLayoutId id="2147483673" r:id="rId19"/>
    <p:sldLayoutId id="2147483677" r:id="rId20"/>
    <p:sldLayoutId id="2147483674" r:id="rId21"/>
    <p:sldLayoutId id="2147483675" r:id="rId22"/>
    <p:sldLayoutId id="2147483685" r:id="rId23"/>
  </p:sldLayoutIdLst>
  <p:timing>
    <p:tnLst>
      <p:par>
        <p:cTn id="1" dur="indefinite" restart="never" nodeType="tmRoot"/>
      </p:par>
    </p:tnLst>
  </p:timing>
  <p:txStyles>
    <p:titleStyle>
      <a:lvl1pPr algn="l" defTabSz="914400" rtl="0" eaLnBrk="1" latinLnBrk="0" hangingPunct="1">
        <a:lnSpc>
          <a:spcPct val="90000"/>
        </a:lnSpc>
        <a:spcBef>
          <a:spcPct val="0"/>
        </a:spcBef>
        <a:buNone/>
        <a:defRPr sz="28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168" userDrawn="1">
          <p15:clr>
            <a:srgbClr val="A4A3A4"/>
          </p15:clr>
        </p15:guide>
        <p15:guide id="0" pos="240" userDrawn="1">
          <p15:clr>
            <a:srgbClr val="A4A3A4"/>
          </p15:clr>
        </p15:guide>
        <p15:guide id="0" pos="600" userDrawn="1">
          <p15:clr>
            <a:srgbClr val="A4A3A4"/>
          </p15:clr>
        </p15:guide>
        <p15:guide id="0" pos="696" userDrawn="1">
          <p15:clr>
            <a:srgbClr val="A4A3A4"/>
          </p15:clr>
        </p15:guide>
        <p15:guide id="0" pos="1056" userDrawn="1">
          <p15:clr>
            <a:srgbClr val="A4A3A4"/>
          </p15:clr>
        </p15:guide>
        <p15:guide id="0" pos="1152" userDrawn="1">
          <p15:clr>
            <a:srgbClr val="A4A3A4"/>
          </p15:clr>
        </p15:guide>
        <p15:guide id="0" pos="1488" userDrawn="1">
          <p15:clr>
            <a:srgbClr val="A4A3A4"/>
          </p15:clr>
        </p15:guide>
        <p15:guide id="0" pos="1584" userDrawn="1">
          <p15:clr>
            <a:srgbClr val="A4A3A4"/>
          </p15:clr>
        </p15:guide>
        <p15:guide id="0" pos="1944" userDrawn="1">
          <p15:clr>
            <a:srgbClr val="A4A3A4"/>
          </p15:clr>
        </p15:guide>
        <p15:guide id="0" pos="2040" userDrawn="1">
          <p15:clr>
            <a:srgbClr val="A4A3A4"/>
          </p15:clr>
        </p15:guide>
        <p15:guide id="0" pos="2376" userDrawn="1">
          <p15:clr>
            <a:srgbClr val="A4A3A4"/>
          </p15:clr>
        </p15:guide>
        <p15:guide id="0" pos="2472" userDrawn="1">
          <p15:clr>
            <a:srgbClr val="A4A3A4"/>
          </p15:clr>
        </p15:guide>
        <p15:guide id="0" pos="2832" userDrawn="1">
          <p15:clr>
            <a:srgbClr val="A4A3A4"/>
          </p15:clr>
        </p15:guide>
        <p15:guide id="0" pos="2928" userDrawn="1">
          <p15:clr>
            <a:srgbClr val="A4A3A4"/>
          </p15:clr>
        </p15:guide>
        <p15:guide id="0" pos="3264" userDrawn="1">
          <p15:clr>
            <a:srgbClr val="A4A3A4"/>
          </p15:clr>
        </p15:guide>
        <p15:guide id="0" pos="3360" userDrawn="1">
          <p15:clr>
            <a:srgbClr val="A4A3A4"/>
          </p15:clr>
        </p15:guide>
        <p15:guide id="0" pos="3720" userDrawn="1">
          <p15:clr>
            <a:srgbClr val="A4A3A4"/>
          </p15:clr>
        </p15:guide>
        <p15:guide id="0" pos="3816" userDrawn="1">
          <p15:clr>
            <a:srgbClr val="A4A3A4"/>
          </p15:clr>
        </p15:guide>
        <p15:guide id="0" pos="4176" userDrawn="1">
          <p15:clr>
            <a:srgbClr val="A4A3A4"/>
          </p15:clr>
        </p15:guide>
        <p15:guide id="0" pos="4272" userDrawn="1">
          <p15:clr>
            <a:srgbClr val="A4A3A4"/>
          </p15:clr>
        </p15:guide>
        <p15:guide id="0" pos="4608" userDrawn="1">
          <p15:clr>
            <a:srgbClr val="A4A3A4"/>
          </p15:clr>
        </p15:guide>
        <p15:guide id="0" pos="4704" userDrawn="1">
          <p15:clr>
            <a:srgbClr val="A4A3A4"/>
          </p15:clr>
        </p15:guide>
        <p15:guide id="0" pos="5040" userDrawn="1">
          <p15:clr>
            <a:srgbClr val="A4A3A4"/>
          </p15:clr>
        </p15:guide>
        <p15:guide id="0" pos="5136" userDrawn="1">
          <p15:clr>
            <a:srgbClr val="A4A3A4"/>
          </p15:clr>
        </p15:guide>
        <p15:guide id="0" pos="5496" userDrawn="1">
          <p15:clr>
            <a:srgbClr val="A4A3A4"/>
          </p15:clr>
        </p15:guide>
        <p15:guide id="0" orient="horz" pos="600" userDrawn="1">
          <p15:clr>
            <a:srgbClr val="A4A3A4"/>
          </p15:clr>
        </p15:guide>
        <p15:guide id="0" orient="horz" pos="720" userDrawn="1">
          <p15:clr>
            <a:srgbClr val="A4A3A4"/>
          </p15:clr>
        </p15:guide>
        <p15:guide id="0" orient="horz" pos="1104" userDrawn="1">
          <p15:clr>
            <a:srgbClr val="A4A3A4"/>
          </p15:clr>
        </p15:guide>
        <p15:guide id="0" orient="horz" pos="1200" userDrawn="1">
          <p15:clr>
            <a:srgbClr val="A4A3A4"/>
          </p15:clr>
        </p15:guide>
        <p15:guide id="0" orient="horz" pos="1560" userDrawn="1">
          <p15:clr>
            <a:srgbClr val="A4A3A4"/>
          </p15:clr>
        </p15:guide>
        <p15:guide id="0" orient="horz" pos="1656" userDrawn="1">
          <p15:clr>
            <a:srgbClr val="A4A3A4"/>
          </p15:clr>
        </p15:guide>
        <p15:guide id="0" orient="horz" pos="2016" userDrawn="1">
          <p15:clr>
            <a:srgbClr val="A4A3A4"/>
          </p15:clr>
        </p15:guide>
        <p15:guide id="0" orient="horz" pos="2112" userDrawn="1">
          <p15:clr>
            <a:srgbClr val="A4A3A4"/>
          </p15:clr>
        </p15:guide>
        <p15:guide id="0" orient="horz" pos="2472" userDrawn="1">
          <p15:clr>
            <a:srgbClr val="A4A3A4"/>
          </p15:clr>
        </p15:guide>
        <p15:guide id="0" orient="horz" pos="2568" userDrawn="1">
          <p15:clr>
            <a:srgbClr val="A4A3A4"/>
          </p15:clr>
        </p15:guide>
        <p15:guide id="0" orient="horz" pos="2928" userDrawn="1">
          <p15:clr>
            <a:srgbClr val="A4A3A4"/>
          </p15:clr>
        </p15:guide>
        <p15:guide id="0" orient="horz" pos="3024" userDrawn="1">
          <p15:clr>
            <a:srgbClr val="A4A3A4"/>
          </p15:clr>
        </p15:guide>
        <p15:guide id="0" orient="horz" pos="3384" userDrawn="1">
          <p15:clr>
            <a:srgbClr val="A4A3A4"/>
          </p15:clr>
        </p15:guide>
        <p15:guide id="0" orient="horz" pos="3480" userDrawn="1">
          <p15:clr>
            <a:srgbClr val="A4A3A4"/>
          </p15:clr>
        </p15:guide>
        <p15:guide id="0" orient="horz" pos="3840" userDrawn="1">
          <p15:clr>
            <a:srgbClr val="A4A3A4"/>
          </p15:clr>
        </p15:guide>
        <p15:guide id="0" pos="2880" userDrawn="1">
          <p15:clr>
            <a:srgbClr val="F26B43"/>
          </p15:clr>
        </p15:guide>
        <p15:guide id="1"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reativecommons.org/licenses/by/4.0/" TargetMode="Externa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PSP </a:t>
            </a:r>
            <a:r>
              <a:rPr lang="en-US" dirty="0" smtClean="0"/>
              <a:t/>
            </a:r>
            <a:br>
              <a:rPr lang="en-US" dirty="0" smtClean="0"/>
            </a:br>
            <a:r>
              <a:rPr lang="en-US" dirty="0" smtClean="0"/>
              <a:t>and </a:t>
            </a:r>
            <a:r>
              <a:rPr lang="en-US" dirty="0"/>
              <a:t>TSP</a:t>
            </a:r>
          </a:p>
        </p:txBody>
      </p:sp>
      <p:sp>
        <p:nvSpPr>
          <p:cNvPr id="3" name="Subtitle 2"/>
          <p:cNvSpPr>
            <a:spLocks noGrp="1"/>
          </p:cNvSpPr>
          <p:nvPr>
            <p:ph type="subTitle" idx="1"/>
          </p:nvPr>
        </p:nvSpPr>
        <p:spPr/>
        <p:txBody>
          <a:bodyPr/>
          <a:lstStyle/>
          <a:p>
            <a:r>
              <a:rPr lang="en-US" dirty="0"/>
              <a:t>Personal Software </a:t>
            </a:r>
            <a:r>
              <a:rPr lang="en-US" dirty="0" err="1" smtClean="0"/>
              <a:t>Process</a:t>
            </a:r>
            <a:r>
              <a:rPr lang="en-US" baseline="30000" dirty="0" err="1" smtClean="0"/>
              <a:t>SM</a:t>
            </a:r>
            <a:r>
              <a:rPr lang="en-US" dirty="0" smtClean="0"/>
              <a:t> </a:t>
            </a:r>
            <a:br>
              <a:rPr lang="en-US" dirty="0" smtClean="0"/>
            </a:br>
            <a:r>
              <a:rPr lang="en-US" dirty="0" smtClean="0"/>
              <a:t>for </a:t>
            </a:r>
            <a:r>
              <a:rPr lang="en-US" dirty="0"/>
              <a:t>Engineers: Part I</a:t>
            </a:r>
          </a:p>
          <a:p>
            <a:endParaRPr lang="en-US" dirty="0"/>
          </a:p>
        </p:txBody>
      </p:sp>
    </p:spTree>
    <p:extLst>
      <p:ext uri="{BB962C8B-B14F-4D97-AF65-F5344CB8AC3E}">
        <p14:creationId xmlns:p14="http://schemas.microsoft.com/office/powerpoint/2010/main" val="274722064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p:txBody>
          <a:bodyPr/>
          <a:lstStyle/>
          <a:p>
            <a:r>
              <a:rPr lang="en-US" smtClean="0"/>
              <a:t>The Need for Change</a:t>
            </a:r>
          </a:p>
        </p:txBody>
      </p:sp>
      <p:sp>
        <p:nvSpPr>
          <p:cNvPr id="4" name="Content Placeholder 3"/>
          <p:cNvSpPr>
            <a:spLocks noGrp="1"/>
          </p:cNvSpPr>
          <p:nvPr>
            <p:ph idx="1"/>
          </p:nvPr>
        </p:nvSpPr>
        <p:spPr/>
        <p:txBody>
          <a:bodyPr/>
          <a:lstStyle/>
          <a:p>
            <a:pPr>
              <a:defRPr/>
            </a:pPr>
            <a:r>
              <a:rPr lang="en-US" dirty="0"/>
              <a:t>Many lives and businesses now depend on software.</a:t>
            </a:r>
          </a:p>
          <a:p>
            <a:pPr>
              <a:defRPr/>
            </a:pPr>
            <a:endParaRPr lang="en-US" dirty="0"/>
          </a:p>
          <a:p>
            <a:pPr>
              <a:defRPr/>
            </a:pPr>
            <a:r>
              <a:rPr lang="en-US" dirty="0"/>
              <a:t>We now need larger, more complex, and safer software systems on predictable schedules.</a:t>
            </a:r>
          </a:p>
          <a:p>
            <a:pPr>
              <a:defRPr/>
            </a:pPr>
            <a:endParaRPr lang="en-US" dirty="0"/>
          </a:p>
          <a:p>
            <a:pPr>
              <a:defRPr/>
            </a:pPr>
            <a:r>
              <a:rPr lang="en-US" dirty="0"/>
              <a:t>Without different software practices, this will not happen.</a:t>
            </a:r>
          </a:p>
          <a:p>
            <a:pPr>
              <a:defRPr/>
            </a:pPr>
            <a:endParaRPr lang="en-US" dirty="0"/>
          </a:p>
          <a:p>
            <a:pPr>
              <a:defRPr/>
            </a:pPr>
            <a:r>
              <a:rPr lang="en-US" dirty="0"/>
              <a:t>The Team Software Process (TSP) addresses this need. </a:t>
            </a:r>
          </a:p>
          <a:p>
            <a:pPr>
              <a:defRPr/>
            </a:pPr>
            <a:endParaRPr lang="en-US" dirty="0"/>
          </a:p>
          <a:p>
            <a:pPr>
              <a:defRPr/>
            </a:pPr>
            <a:r>
              <a:rPr lang="en-US" dirty="0"/>
              <a:t>The PSP provides the knowledge and skill that developers need to work on TSP teams</a:t>
            </a:r>
            <a:r>
              <a:rPr lang="en-US" dirty="0" smtClean="0"/>
              <a:t>.</a:t>
            </a:r>
            <a:endParaRPr lang="en-US" dirty="0"/>
          </a:p>
        </p:txBody>
      </p:sp>
      <p:sp>
        <p:nvSpPr>
          <p:cNvPr id="5" name="Text Placeholder 4"/>
          <p:cNvSpPr>
            <a:spLocks noGrp="1"/>
          </p:cNvSpPr>
          <p:nvPr>
            <p:ph type="body" sz="quarter" idx="10"/>
          </p:nvPr>
        </p:nvSpPr>
        <p:spPr/>
        <p:txBody>
          <a:bodyPr>
            <a:normAutofit lnSpcReduction="10000"/>
          </a:bodyPr>
          <a:lstStyle/>
          <a:p>
            <a:r>
              <a:rPr lang="en-US" dirty="0"/>
              <a:t>Introduction to PSP and TSP</a:t>
            </a:r>
          </a:p>
          <a:p>
            <a:endParaRPr lang="en-US" dirty="0"/>
          </a:p>
        </p:txBody>
      </p:sp>
    </p:spTree>
    <p:extLst>
      <p:ext uri="{BB962C8B-B14F-4D97-AF65-F5344CB8AC3E}">
        <p14:creationId xmlns:p14="http://schemas.microsoft.com/office/powerpoint/2010/main" val="163386107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r>
              <a:rPr lang="en-US" smtClean="0"/>
              <a:t>Management Support -1</a:t>
            </a:r>
          </a:p>
        </p:txBody>
      </p:sp>
      <p:sp>
        <p:nvSpPr>
          <p:cNvPr id="4" name="Content Placeholder 3"/>
          <p:cNvSpPr>
            <a:spLocks noGrp="1"/>
          </p:cNvSpPr>
          <p:nvPr>
            <p:ph idx="1"/>
          </p:nvPr>
        </p:nvSpPr>
        <p:spPr/>
        <p:txBody>
          <a:bodyPr>
            <a:noAutofit/>
          </a:bodyPr>
          <a:lstStyle/>
          <a:p>
            <a:pPr>
              <a:spcBef>
                <a:spcPts val="200"/>
              </a:spcBef>
              <a:spcAft>
                <a:spcPts val="200"/>
              </a:spcAft>
              <a:defRPr/>
            </a:pPr>
            <a:r>
              <a:rPr lang="en-US" dirty="0"/>
              <a:t>The initial TSP objective is to convince management to let your team be self directed</a:t>
            </a:r>
            <a:r>
              <a:rPr lang="en-US" dirty="0" smtClean="0"/>
              <a:t>.</a:t>
            </a:r>
          </a:p>
          <a:p>
            <a:pPr>
              <a:spcBef>
                <a:spcPts val="200"/>
              </a:spcBef>
              <a:spcAft>
                <a:spcPts val="200"/>
              </a:spcAft>
              <a:defRPr/>
            </a:pPr>
            <a:endParaRPr lang="en-US" dirty="0"/>
          </a:p>
          <a:p>
            <a:pPr>
              <a:spcBef>
                <a:spcPts val="200"/>
              </a:spcBef>
              <a:spcAft>
                <a:spcPts val="200"/>
              </a:spcAft>
              <a:defRPr/>
            </a:pPr>
            <a:r>
              <a:rPr lang="en-US" dirty="0"/>
              <a:t>A self-directed team</a:t>
            </a:r>
          </a:p>
          <a:p>
            <a:pPr>
              <a:spcBef>
                <a:spcPts val="200"/>
              </a:spcBef>
              <a:spcAft>
                <a:spcPts val="200"/>
              </a:spcAft>
              <a:buFontTx/>
              <a:buChar char="•"/>
              <a:defRPr/>
            </a:pPr>
            <a:r>
              <a:rPr lang="en-US" dirty="0"/>
              <a:t> sets its own goals</a:t>
            </a:r>
          </a:p>
          <a:p>
            <a:pPr>
              <a:spcBef>
                <a:spcPts val="200"/>
              </a:spcBef>
              <a:spcAft>
                <a:spcPts val="200"/>
              </a:spcAft>
              <a:buFontTx/>
              <a:buChar char="•"/>
              <a:defRPr/>
            </a:pPr>
            <a:r>
              <a:rPr lang="en-US" dirty="0"/>
              <a:t> establishes its own roles</a:t>
            </a:r>
          </a:p>
          <a:p>
            <a:pPr>
              <a:spcBef>
                <a:spcPts val="200"/>
              </a:spcBef>
              <a:spcAft>
                <a:spcPts val="200"/>
              </a:spcAft>
              <a:buFontTx/>
              <a:buChar char="•"/>
              <a:defRPr/>
            </a:pPr>
            <a:r>
              <a:rPr lang="en-US" dirty="0"/>
              <a:t> decides on its own development strategy</a:t>
            </a:r>
          </a:p>
          <a:p>
            <a:pPr>
              <a:spcBef>
                <a:spcPts val="200"/>
              </a:spcBef>
              <a:spcAft>
                <a:spcPts val="200"/>
              </a:spcAft>
              <a:buFontTx/>
              <a:buChar char="•"/>
              <a:defRPr/>
            </a:pPr>
            <a:r>
              <a:rPr lang="en-US" dirty="0"/>
              <a:t> defines its own processes</a:t>
            </a:r>
          </a:p>
          <a:p>
            <a:pPr>
              <a:spcBef>
                <a:spcPts val="200"/>
              </a:spcBef>
              <a:spcAft>
                <a:spcPts val="200"/>
              </a:spcAft>
              <a:buFontTx/>
              <a:buChar char="•"/>
              <a:defRPr/>
            </a:pPr>
            <a:r>
              <a:rPr lang="en-US" dirty="0"/>
              <a:t> develops its own plans</a:t>
            </a:r>
          </a:p>
          <a:p>
            <a:pPr>
              <a:spcBef>
                <a:spcPts val="200"/>
              </a:spcBef>
              <a:spcAft>
                <a:spcPts val="200"/>
              </a:spcAft>
              <a:buFontTx/>
              <a:buChar char="•"/>
              <a:defRPr/>
            </a:pPr>
            <a:r>
              <a:rPr lang="en-US" dirty="0"/>
              <a:t> measures, manages, and controls its own </a:t>
            </a:r>
            <a:r>
              <a:rPr lang="en-US" dirty="0" smtClean="0"/>
              <a:t>work</a:t>
            </a:r>
          </a:p>
          <a:p>
            <a:pPr>
              <a:spcBef>
                <a:spcPts val="200"/>
              </a:spcBef>
              <a:spcAft>
                <a:spcPts val="200"/>
              </a:spcAft>
              <a:buFontTx/>
              <a:buChar char="•"/>
              <a:defRPr/>
            </a:pPr>
            <a:endParaRPr lang="en-US" dirty="0" smtClean="0"/>
          </a:p>
          <a:p>
            <a:pPr>
              <a:spcBef>
                <a:spcPts val="200"/>
              </a:spcBef>
              <a:spcAft>
                <a:spcPts val="200"/>
              </a:spcAft>
              <a:defRPr/>
            </a:pPr>
            <a:r>
              <a:rPr lang="en-US" dirty="0" smtClean="0"/>
              <a:t>Self-directed </a:t>
            </a:r>
            <a:r>
              <a:rPr lang="en-US" dirty="0"/>
              <a:t>teams do the best work</a:t>
            </a:r>
            <a:r>
              <a:rPr lang="en-US" dirty="0" smtClean="0"/>
              <a:t>.</a:t>
            </a:r>
            <a:endParaRPr lang="en-US" dirty="0"/>
          </a:p>
        </p:txBody>
      </p:sp>
      <p:sp>
        <p:nvSpPr>
          <p:cNvPr id="5" name="Text Placeholder 4"/>
          <p:cNvSpPr>
            <a:spLocks noGrp="1"/>
          </p:cNvSpPr>
          <p:nvPr>
            <p:ph type="body" sz="quarter" idx="10"/>
          </p:nvPr>
        </p:nvSpPr>
        <p:spPr/>
        <p:txBody>
          <a:bodyPr>
            <a:normAutofit lnSpcReduction="10000"/>
          </a:bodyPr>
          <a:lstStyle/>
          <a:p>
            <a:r>
              <a:rPr lang="en-US" dirty="0"/>
              <a:t>Introduction to PSP and TSP</a:t>
            </a:r>
          </a:p>
          <a:p>
            <a:endParaRPr lang="en-US" dirty="0"/>
          </a:p>
        </p:txBody>
      </p:sp>
    </p:spTree>
    <p:extLst>
      <p:ext uri="{BB962C8B-B14F-4D97-AF65-F5344CB8AC3E}">
        <p14:creationId xmlns:p14="http://schemas.microsoft.com/office/powerpoint/2010/main" val="354537838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p:txBody>
          <a:bodyPr/>
          <a:lstStyle/>
          <a:p>
            <a:r>
              <a:rPr lang="en-US" smtClean="0"/>
              <a:t>Management Support -2</a:t>
            </a:r>
          </a:p>
        </p:txBody>
      </p:sp>
      <p:sp>
        <p:nvSpPr>
          <p:cNvPr id="4" name="Content Placeholder 3"/>
          <p:cNvSpPr>
            <a:spLocks noGrp="1"/>
          </p:cNvSpPr>
          <p:nvPr>
            <p:ph idx="1"/>
          </p:nvPr>
        </p:nvSpPr>
        <p:spPr/>
        <p:txBody>
          <a:bodyPr/>
          <a:lstStyle/>
          <a:p>
            <a:pPr>
              <a:defRPr/>
            </a:pPr>
            <a:r>
              <a:rPr lang="en-US" dirty="0"/>
              <a:t>Management will support you as long as you</a:t>
            </a:r>
          </a:p>
          <a:p>
            <a:pPr>
              <a:buFontTx/>
              <a:buChar char="•"/>
              <a:defRPr/>
            </a:pPr>
            <a:r>
              <a:rPr lang="en-US" dirty="0"/>
              <a:t> strive to meet their needs</a:t>
            </a:r>
          </a:p>
          <a:p>
            <a:pPr>
              <a:buFontTx/>
              <a:buChar char="•"/>
              <a:defRPr/>
            </a:pPr>
            <a:r>
              <a:rPr lang="en-US" dirty="0"/>
              <a:t> provide regular reports on your work</a:t>
            </a:r>
          </a:p>
          <a:p>
            <a:pPr>
              <a:buFontTx/>
              <a:buChar char="•"/>
              <a:defRPr/>
            </a:pPr>
            <a:r>
              <a:rPr lang="en-US" dirty="0"/>
              <a:t> convince them that your plans are sound </a:t>
            </a:r>
          </a:p>
          <a:p>
            <a:pPr>
              <a:buFontTx/>
              <a:buChar char="•"/>
              <a:defRPr/>
            </a:pPr>
            <a:r>
              <a:rPr lang="en-US" dirty="0"/>
              <a:t> do quality work</a:t>
            </a:r>
          </a:p>
          <a:p>
            <a:pPr>
              <a:buFontTx/>
              <a:buChar char="•"/>
              <a:defRPr/>
            </a:pPr>
            <a:r>
              <a:rPr lang="en-US" dirty="0"/>
              <a:t> respond to changing needs</a:t>
            </a:r>
          </a:p>
          <a:p>
            <a:pPr>
              <a:buFontTx/>
              <a:buChar char="•"/>
              <a:defRPr/>
            </a:pPr>
            <a:r>
              <a:rPr lang="en-US" dirty="0"/>
              <a:t> come to them for help when you have </a:t>
            </a:r>
            <a:r>
              <a:rPr lang="en-US" dirty="0" smtClean="0"/>
              <a:t>problems</a:t>
            </a:r>
            <a:endParaRPr lang="en-US" dirty="0"/>
          </a:p>
        </p:txBody>
      </p:sp>
      <p:sp>
        <p:nvSpPr>
          <p:cNvPr id="5" name="Text Placeholder 4"/>
          <p:cNvSpPr>
            <a:spLocks noGrp="1"/>
          </p:cNvSpPr>
          <p:nvPr>
            <p:ph type="body" sz="quarter" idx="10"/>
          </p:nvPr>
        </p:nvSpPr>
        <p:spPr/>
        <p:txBody>
          <a:bodyPr>
            <a:normAutofit lnSpcReduction="10000"/>
          </a:bodyPr>
          <a:lstStyle/>
          <a:p>
            <a:r>
              <a:rPr lang="en-US" dirty="0"/>
              <a:t>Introduction to PSP and TSP</a:t>
            </a:r>
          </a:p>
          <a:p>
            <a:endParaRPr lang="en-US" dirty="0"/>
          </a:p>
        </p:txBody>
      </p:sp>
    </p:spTree>
    <p:extLst>
      <p:ext uri="{BB962C8B-B14F-4D97-AF65-F5344CB8AC3E}">
        <p14:creationId xmlns:p14="http://schemas.microsoft.com/office/powerpoint/2010/main" val="79686991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p:txBody>
          <a:bodyPr/>
          <a:lstStyle/>
          <a:p>
            <a:r>
              <a:rPr lang="en-US" smtClean="0"/>
              <a:t>Management Support -3</a:t>
            </a:r>
          </a:p>
        </p:txBody>
      </p:sp>
      <p:sp>
        <p:nvSpPr>
          <p:cNvPr id="4" name="Content Placeholder 3"/>
          <p:cNvSpPr>
            <a:spLocks noGrp="1"/>
          </p:cNvSpPr>
          <p:nvPr>
            <p:ph idx="1"/>
          </p:nvPr>
        </p:nvSpPr>
        <p:spPr/>
        <p:txBody>
          <a:bodyPr>
            <a:noAutofit/>
          </a:bodyPr>
          <a:lstStyle/>
          <a:p>
            <a:pPr>
              <a:spcBef>
                <a:spcPts val="200"/>
              </a:spcBef>
              <a:spcAft>
                <a:spcPts val="200"/>
              </a:spcAft>
              <a:defRPr/>
            </a:pPr>
            <a:r>
              <a:rPr lang="en-US" dirty="0"/>
              <a:t>Self-directed teams are a bargain</a:t>
            </a:r>
            <a:r>
              <a:rPr lang="en-US" dirty="0" smtClean="0"/>
              <a:t>.</a:t>
            </a:r>
          </a:p>
          <a:p>
            <a:pPr>
              <a:spcBef>
                <a:spcPts val="200"/>
              </a:spcBef>
              <a:spcAft>
                <a:spcPts val="200"/>
              </a:spcAft>
              <a:defRPr/>
            </a:pPr>
            <a:endParaRPr lang="en-US" dirty="0"/>
          </a:p>
          <a:p>
            <a:pPr>
              <a:spcBef>
                <a:spcPts val="200"/>
              </a:spcBef>
              <a:spcAft>
                <a:spcPts val="200"/>
              </a:spcAft>
              <a:defRPr/>
            </a:pPr>
            <a:r>
              <a:rPr lang="en-US" dirty="0"/>
              <a:t>Management will agree to your managing your own work as long as they believe that you are doing a superior job</a:t>
            </a:r>
            <a:r>
              <a:rPr lang="en-US" dirty="0" smtClean="0"/>
              <a:t>.</a:t>
            </a:r>
          </a:p>
          <a:p>
            <a:pPr>
              <a:spcBef>
                <a:spcPts val="200"/>
              </a:spcBef>
              <a:spcAft>
                <a:spcPts val="200"/>
              </a:spcAft>
              <a:defRPr/>
            </a:pPr>
            <a:endParaRPr lang="en-US" dirty="0"/>
          </a:p>
          <a:p>
            <a:pPr>
              <a:spcBef>
                <a:spcPts val="200"/>
              </a:spcBef>
              <a:spcAft>
                <a:spcPts val="200"/>
              </a:spcAft>
              <a:defRPr/>
            </a:pPr>
            <a:r>
              <a:rPr lang="en-US" dirty="0"/>
              <a:t>To convince them of this, you must</a:t>
            </a:r>
          </a:p>
          <a:p>
            <a:pPr>
              <a:spcBef>
                <a:spcPts val="200"/>
              </a:spcBef>
              <a:spcAft>
                <a:spcPts val="200"/>
              </a:spcAft>
              <a:buFontTx/>
              <a:buChar char="•"/>
              <a:defRPr/>
            </a:pPr>
            <a:r>
              <a:rPr lang="en-US" dirty="0"/>
              <a:t> maintain precise and accurate plans</a:t>
            </a:r>
          </a:p>
          <a:p>
            <a:pPr>
              <a:spcBef>
                <a:spcPts val="200"/>
              </a:spcBef>
              <a:spcAft>
                <a:spcPts val="200"/>
              </a:spcAft>
              <a:buFontTx/>
              <a:buChar char="•"/>
              <a:defRPr/>
            </a:pPr>
            <a:r>
              <a:rPr lang="en-US" dirty="0"/>
              <a:t> measure and track your work</a:t>
            </a:r>
          </a:p>
          <a:p>
            <a:pPr>
              <a:spcBef>
                <a:spcPts val="200"/>
              </a:spcBef>
              <a:spcAft>
                <a:spcPts val="200"/>
              </a:spcAft>
              <a:buFontTx/>
              <a:buChar char="•"/>
              <a:defRPr/>
            </a:pPr>
            <a:r>
              <a:rPr lang="en-US" dirty="0"/>
              <a:t> regularly show management that you are doing superior </a:t>
            </a:r>
          </a:p>
          <a:p>
            <a:pPr>
              <a:spcBef>
                <a:spcPts val="200"/>
              </a:spcBef>
              <a:spcAft>
                <a:spcPts val="200"/>
              </a:spcAft>
              <a:defRPr/>
            </a:pPr>
            <a:r>
              <a:rPr lang="en-US" dirty="0"/>
              <a:t>  </a:t>
            </a:r>
            <a:r>
              <a:rPr lang="en-US" dirty="0" smtClean="0"/>
              <a:t>work</a:t>
            </a:r>
          </a:p>
          <a:p>
            <a:pPr>
              <a:spcBef>
                <a:spcPts val="200"/>
              </a:spcBef>
              <a:spcAft>
                <a:spcPts val="200"/>
              </a:spcAft>
              <a:defRPr/>
            </a:pPr>
            <a:endParaRPr lang="en-US" dirty="0"/>
          </a:p>
          <a:p>
            <a:pPr>
              <a:spcBef>
                <a:spcPts val="200"/>
              </a:spcBef>
              <a:spcAft>
                <a:spcPts val="200"/>
              </a:spcAft>
              <a:defRPr/>
            </a:pPr>
            <a:r>
              <a:rPr lang="en-US" dirty="0"/>
              <a:t>The PSP shows you how to do this</a:t>
            </a:r>
            <a:r>
              <a:rPr lang="en-US" dirty="0" smtClean="0"/>
              <a:t>.</a:t>
            </a:r>
            <a:endParaRPr lang="en-US" dirty="0"/>
          </a:p>
        </p:txBody>
      </p:sp>
      <p:sp>
        <p:nvSpPr>
          <p:cNvPr id="5" name="Text Placeholder 4"/>
          <p:cNvSpPr>
            <a:spLocks noGrp="1"/>
          </p:cNvSpPr>
          <p:nvPr>
            <p:ph type="body" sz="quarter" idx="10"/>
          </p:nvPr>
        </p:nvSpPr>
        <p:spPr/>
        <p:txBody>
          <a:bodyPr>
            <a:normAutofit lnSpcReduction="10000"/>
          </a:bodyPr>
          <a:lstStyle/>
          <a:p>
            <a:r>
              <a:rPr lang="en-US" dirty="0"/>
              <a:t>Introduction to PSP and TSP</a:t>
            </a:r>
          </a:p>
          <a:p>
            <a:endParaRPr lang="en-US" dirty="0"/>
          </a:p>
        </p:txBody>
      </p:sp>
    </p:spTree>
    <p:extLst>
      <p:ext uri="{BB962C8B-B14F-4D97-AF65-F5344CB8AC3E}">
        <p14:creationId xmlns:p14="http://schemas.microsoft.com/office/powerpoint/2010/main" val="298170916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ChangeArrowheads="1"/>
          </p:cNvSpPr>
          <p:nvPr>
            <p:ph type="title"/>
          </p:nvPr>
        </p:nvSpPr>
        <p:spPr/>
        <p:txBody>
          <a:bodyPr/>
          <a:lstStyle/>
          <a:p>
            <a:r>
              <a:rPr lang="en-US" smtClean="0"/>
              <a:t>PSP Principles -1</a:t>
            </a:r>
          </a:p>
        </p:txBody>
      </p:sp>
      <p:sp>
        <p:nvSpPr>
          <p:cNvPr id="4" name="Content Placeholder 3"/>
          <p:cNvSpPr>
            <a:spLocks noGrp="1"/>
          </p:cNvSpPr>
          <p:nvPr>
            <p:ph idx="1"/>
          </p:nvPr>
        </p:nvSpPr>
        <p:spPr/>
        <p:txBody>
          <a:bodyPr/>
          <a:lstStyle/>
          <a:p>
            <a:pPr>
              <a:defRPr/>
            </a:pPr>
            <a:r>
              <a:rPr lang="en-US" dirty="0"/>
              <a:t>The quality of a software system is determined by the quality of its worst components.</a:t>
            </a:r>
          </a:p>
          <a:p>
            <a:pPr>
              <a:defRPr/>
            </a:pPr>
            <a:endParaRPr lang="en-US" dirty="0"/>
          </a:p>
          <a:p>
            <a:pPr>
              <a:defRPr/>
            </a:pPr>
            <a:r>
              <a:rPr lang="en-US" dirty="0"/>
              <a:t>The quality of a software component is governed by the individual who developed it.</a:t>
            </a:r>
          </a:p>
          <a:p>
            <a:pPr>
              <a:defRPr/>
            </a:pPr>
            <a:endParaRPr lang="en-US" dirty="0"/>
          </a:p>
          <a:p>
            <a:pPr>
              <a:defRPr/>
            </a:pPr>
            <a:r>
              <a:rPr lang="en-US" dirty="0"/>
              <a:t>The quality of a software component is governed by the quality of the process used to develop it.</a:t>
            </a:r>
          </a:p>
          <a:p>
            <a:pPr>
              <a:defRPr/>
            </a:pPr>
            <a:endParaRPr lang="en-US" dirty="0"/>
          </a:p>
          <a:p>
            <a:pPr>
              <a:defRPr/>
            </a:pPr>
            <a:r>
              <a:rPr lang="en-US" dirty="0"/>
              <a:t>The key to quality is the individual developer</a:t>
            </a:r>
            <a:r>
              <a:rPr lang="ja-JP" altLang="en-US" dirty="0">
                <a:latin typeface="Arial"/>
              </a:rPr>
              <a:t>’</a:t>
            </a:r>
            <a:r>
              <a:rPr lang="en-US" dirty="0"/>
              <a:t>s skill, commitment, and personal process discipline</a:t>
            </a:r>
            <a:r>
              <a:rPr lang="en-US" dirty="0" smtClean="0"/>
              <a:t>.</a:t>
            </a:r>
            <a:endParaRPr lang="en-US" dirty="0"/>
          </a:p>
        </p:txBody>
      </p:sp>
      <p:sp>
        <p:nvSpPr>
          <p:cNvPr id="5" name="Text Placeholder 4"/>
          <p:cNvSpPr>
            <a:spLocks noGrp="1"/>
          </p:cNvSpPr>
          <p:nvPr>
            <p:ph type="body" sz="quarter" idx="10"/>
          </p:nvPr>
        </p:nvSpPr>
        <p:spPr/>
        <p:txBody>
          <a:bodyPr>
            <a:normAutofit lnSpcReduction="10000"/>
          </a:bodyPr>
          <a:lstStyle/>
          <a:p>
            <a:r>
              <a:rPr lang="en-US" dirty="0"/>
              <a:t>Introduction to PSP and </a:t>
            </a:r>
            <a:r>
              <a:rPr lang="en-US" dirty="0" smtClean="0"/>
              <a:t>TSP</a:t>
            </a:r>
            <a:endParaRPr lang="en-US" dirty="0"/>
          </a:p>
        </p:txBody>
      </p:sp>
    </p:spTree>
    <p:extLst>
      <p:ext uri="{BB962C8B-B14F-4D97-AF65-F5344CB8AC3E}">
        <p14:creationId xmlns:p14="http://schemas.microsoft.com/office/powerpoint/2010/main" val="299434446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p:txBody>
          <a:bodyPr/>
          <a:lstStyle/>
          <a:p>
            <a:r>
              <a:rPr lang="en-US" smtClean="0"/>
              <a:t>PSP Principles -2</a:t>
            </a:r>
          </a:p>
        </p:txBody>
      </p:sp>
      <p:sp>
        <p:nvSpPr>
          <p:cNvPr id="4" name="Content Placeholder 3"/>
          <p:cNvSpPr>
            <a:spLocks noGrp="1"/>
          </p:cNvSpPr>
          <p:nvPr>
            <p:ph idx="1"/>
          </p:nvPr>
        </p:nvSpPr>
        <p:spPr/>
        <p:txBody>
          <a:bodyPr/>
          <a:lstStyle/>
          <a:p>
            <a:pPr>
              <a:defRPr/>
            </a:pPr>
            <a:r>
              <a:rPr lang="en-US" dirty="0"/>
              <a:t>As a software professional, you are responsible for your personal process.</a:t>
            </a:r>
          </a:p>
          <a:p>
            <a:pPr>
              <a:defRPr/>
            </a:pPr>
            <a:endParaRPr lang="en-US" dirty="0"/>
          </a:p>
          <a:p>
            <a:pPr>
              <a:defRPr/>
            </a:pPr>
            <a:r>
              <a:rPr lang="en-US" dirty="0"/>
              <a:t>You should measure, track, and analyze your work. </a:t>
            </a:r>
          </a:p>
          <a:p>
            <a:pPr>
              <a:defRPr/>
            </a:pPr>
            <a:endParaRPr lang="en-US" dirty="0"/>
          </a:p>
          <a:p>
            <a:pPr>
              <a:defRPr/>
            </a:pPr>
            <a:r>
              <a:rPr lang="en-US" dirty="0"/>
              <a:t>You should learn from your performance variations.</a:t>
            </a:r>
          </a:p>
          <a:p>
            <a:pPr>
              <a:defRPr/>
            </a:pPr>
            <a:endParaRPr lang="en-US" dirty="0"/>
          </a:p>
          <a:p>
            <a:pPr>
              <a:defRPr/>
            </a:pPr>
            <a:r>
              <a:rPr lang="en-US" dirty="0"/>
              <a:t>You should incorporate lessons learned into your personal practices</a:t>
            </a:r>
            <a:r>
              <a:rPr lang="en-US" dirty="0" smtClean="0"/>
              <a:t>.</a:t>
            </a:r>
            <a:endParaRPr lang="en-US" dirty="0"/>
          </a:p>
        </p:txBody>
      </p:sp>
      <p:sp>
        <p:nvSpPr>
          <p:cNvPr id="5" name="Text Placeholder 4"/>
          <p:cNvSpPr>
            <a:spLocks noGrp="1"/>
          </p:cNvSpPr>
          <p:nvPr>
            <p:ph type="body" sz="quarter" idx="10"/>
          </p:nvPr>
        </p:nvSpPr>
        <p:spPr/>
        <p:txBody>
          <a:bodyPr>
            <a:normAutofit lnSpcReduction="10000"/>
          </a:bodyPr>
          <a:lstStyle/>
          <a:p>
            <a:r>
              <a:rPr lang="en-US" dirty="0"/>
              <a:t>Introduction to PSP and </a:t>
            </a:r>
            <a:r>
              <a:rPr lang="en-US" dirty="0" smtClean="0"/>
              <a:t>TSP</a:t>
            </a:r>
            <a:endParaRPr lang="en-US" dirty="0"/>
          </a:p>
        </p:txBody>
      </p:sp>
    </p:spTree>
    <p:extLst>
      <p:ext uri="{BB962C8B-B14F-4D97-AF65-F5344CB8AC3E}">
        <p14:creationId xmlns:p14="http://schemas.microsoft.com/office/powerpoint/2010/main" val="292996434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ChangeArrowheads="1"/>
          </p:cNvSpPr>
          <p:nvPr>
            <p:ph type="title"/>
          </p:nvPr>
        </p:nvSpPr>
        <p:spPr/>
        <p:txBody>
          <a:bodyPr/>
          <a:lstStyle/>
          <a:p>
            <a:r>
              <a:rPr lang="en-US" smtClean="0"/>
              <a:t>What Does a PSP Provide? </a:t>
            </a:r>
          </a:p>
        </p:txBody>
      </p:sp>
      <p:sp>
        <p:nvSpPr>
          <p:cNvPr id="4" name="Content Placeholder 3"/>
          <p:cNvSpPr>
            <a:spLocks noGrp="1"/>
          </p:cNvSpPr>
          <p:nvPr>
            <p:ph idx="1"/>
          </p:nvPr>
        </p:nvSpPr>
        <p:spPr/>
        <p:txBody>
          <a:bodyPr/>
          <a:lstStyle/>
          <a:p>
            <a:pPr>
              <a:defRPr/>
            </a:pPr>
            <a:r>
              <a:rPr lang="en-US" dirty="0"/>
              <a:t>A stable, mature PSP allows you to</a:t>
            </a:r>
          </a:p>
          <a:p>
            <a:pPr lvl="1">
              <a:defRPr/>
            </a:pPr>
            <a:r>
              <a:rPr lang="en-US" dirty="0"/>
              <a:t>estimate and plan your work</a:t>
            </a:r>
          </a:p>
          <a:p>
            <a:pPr lvl="1">
              <a:defRPr/>
            </a:pPr>
            <a:r>
              <a:rPr lang="en-US" dirty="0"/>
              <a:t>meet your commitments</a:t>
            </a:r>
          </a:p>
          <a:p>
            <a:pPr lvl="1">
              <a:defRPr/>
            </a:pPr>
            <a:r>
              <a:rPr lang="en-US" dirty="0"/>
              <a:t>resist unreasonable commitment pressures</a:t>
            </a:r>
          </a:p>
          <a:p>
            <a:pPr>
              <a:defRPr/>
            </a:pPr>
            <a:endParaRPr lang="en-US" dirty="0"/>
          </a:p>
          <a:p>
            <a:pPr>
              <a:defRPr/>
            </a:pPr>
            <a:r>
              <a:rPr lang="en-US" dirty="0"/>
              <a:t>You will also</a:t>
            </a:r>
          </a:p>
          <a:p>
            <a:pPr lvl="1">
              <a:defRPr/>
            </a:pPr>
            <a:r>
              <a:rPr lang="en-US" dirty="0"/>
              <a:t>understand your current performance</a:t>
            </a:r>
          </a:p>
          <a:p>
            <a:pPr lvl="1">
              <a:defRPr/>
            </a:pPr>
            <a:r>
              <a:rPr lang="en-US" dirty="0"/>
              <a:t>be better equipped to improve your capability  </a:t>
            </a:r>
          </a:p>
        </p:txBody>
      </p:sp>
      <p:sp>
        <p:nvSpPr>
          <p:cNvPr id="5" name="Text Placeholder 4"/>
          <p:cNvSpPr>
            <a:spLocks noGrp="1"/>
          </p:cNvSpPr>
          <p:nvPr>
            <p:ph type="body" sz="quarter" idx="10"/>
          </p:nvPr>
        </p:nvSpPr>
        <p:spPr/>
        <p:txBody>
          <a:bodyPr>
            <a:normAutofit lnSpcReduction="10000"/>
          </a:bodyPr>
          <a:lstStyle/>
          <a:p>
            <a:r>
              <a:rPr lang="en-US" dirty="0"/>
              <a:t>Introduction to PSP and </a:t>
            </a:r>
            <a:r>
              <a:rPr lang="en-US" dirty="0" smtClean="0"/>
              <a:t>TSP</a:t>
            </a:r>
            <a:endParaRPr lang="en-US" dirty="0"/>
          </a:p>
        </p:txBody>
      </p:sp>
    </p:spTree>
    <p:extLst>
      <p:ext uri="{BB962C8B-B14F-4D97-AF65-F5344CB8AC3E}">
        <p14:creationId xmlns:p14="http://schemas.microsoft.com/office/powerpoint/2010/main" val="325472023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title"/>
          </p:nvPr>
        </p:nvSpPr>
        <p:spPr/>
        <p:txBody>
          <a:bodyPr/>
          <a:lstStyle/>
          <a:p>
            <a:r>
              <a:rPr lang="en-US" smtClean="0"/>
              <a:t>What Does the PSP Provide? </a:t>
            </a:r>
          </a:p>
        </p:txBody>
      </p:sp>
      <p:sp>
        <p:nvSpPr>
          <p:cNvPr id="5" name="Content Placeholder 4"/>
          <p:cNvSpPr>
            <a:spLocks noGrp="1"/>
          </p:cNvSpPr>
          <p:nvPr>
            <p:ph idx="1"/>
          </p:nvPr>
        </p:nvSpPr>
        <p:spPr/>
        <p:txBody>
          <a:bodyPr/>
          <a:lstStyle/>
          <a:p>
            <a:pPr>
              <a:defRPr/>
            </a:pPr>
            <a:r>
              <a:rPr lang="en-US" dirty="0"/>
              <a:t>The PSP provides</a:t>
            </a:r>
          </a:p>
          <a:p>
            <a:pPr lvl="1">
              <a:defRPr/>
            </a:pPr>
            <a:r>
              <a:rPr lang="en-US" dirty="0"/>
              <a:t>a proven basis for developing and using an industrial-strength personal process</a:t>
            </a:r>
          </a:p>
          <a:p>
            <a:pPr lvl="1">
              <a:defRPr/>
            </a:pPr>
            <a:r>
              <a:rPr lang="en-US" dirty="0"/>
              <a:t>a discipline that shows you how to improve your personal process</a:t>
            </a:r>
          </a:p>
          <a:p>
            <a:pPr lvl="1">
              <a:defRPr/>
            </a:pPr>
            <a:r>
              <a:rPr lang="en-US" dirty="0"/>
              <a:t>the data to continually improve the productivity, quality, and predictability of your </a:t>
            </a:r>
            <a:r>
              <a:rPr lang="en-US" dirty="0" smtClean="0"/>
              <a:t>work</a:t>
            </a:r>
            <a:endParaRPr lang="en-US" dirty="0"/>
          </a:p>
        </p:txBody>
      </p:sp>
      <p:sp>
        <p:nvSpPr>
          <p:cNvPr id="6" name="Text Placeholder 5"/>
          <p:cNvSpPr>
            <a:spLocks noGrp="1"/>
          </p:cNvSpPr>
          <p:nvPr>
            <p:ph type="body" sz="quarter" idx="10"/>
          </p:nvPr>
        </p:nvSpPr>
        <p:spPr/>
        <p:txBody>
          <a:bodyPr>
            <a:normAutofit lnSpcReduction="10000"/>
          </a:bodyPr>
          <a:lstStyle/>
          <a:p>
            <a:r>
              <a:rPr lang="en-US" dirty="0"/>
              <a:t>Introduction to PSP and </a:t>
            </a:r>
            <a:r>
              <a:rPr lang="en-US" dirty="0" smtClean="0"/>
              <a:t>TSP</a:t>
            </a:r>
            <a:endParaRPr lang="en-US" dirty="0"/>
          </a:p>
        </p:txBody>
      </p:sp>
    </p:spTree>
    <p:extLst>
      <p:ext uri="{BB962C8B-B14F-4D97-AF65-F5344CB8AC3E}">
        <p14:creationId xmlns:p14="http://schemas.microsoft.com/office/powerpoint/2010/main" val="130927204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p:txBody>
          <a:bodyPr/>
          <a:lstStyle/>
          <a:p>
            <a:r>
              <a:rPr lang="en-US" smtClean="0"/>
              <a:t>What is the PSP?</a:t>
            </a:r>
          </a:p>
        </p:txBody>
      </p:sp>
      <p:sp>
        <p:nvSpPr>
          <p:cNvPr id="4" name="Content Placeholder 3"/>
          <p:cNvSpPr>
            <a:spLocks noGrp="1"/>
          </p:cNvSpPr>
          <p:nvPr>
            <p:ph idx="1"/>
          </p:nvPr>
        </p:nvSpPr>
        <p:spPr/>
        <p:txBody>
          <a:bodyPr/>
          <a:lstStyle/>
          <a:p>
            <a:pPr>
              <a:defRPr/>
            </a:pPr>
            <a:r>
              <a:rPr lang="en-US" dirty="0"/>
              <a:t>The PSP is a personal process for developing software or for doing any other defined activity.  The PSP includes</a:t>
            </a:r>
          </a:p>
          <a:p>
            <a:pPr lvl="1">
              <a:defRPr/>
            </a:pPr>
            <a:r>
              <a:rPr lang="en-US" dirty="0"/>
              <a:t> defined steps</a:t>
            </a:r>
          </a:p>
          <a:p>
            <a:pPr lvl="1">
              <a:defRPr/>
            </a:pPr>
            <a:r>
              <a:rPr lang="en-US" dirty="0"/>
              <a:t> forms</a:t>
            </a:r>
          </a:p>
          <a:p>
            <a:pPr lvl="1">
              <a:defRPr/>
            </a:pPr>
            <a:r>
              <a:rPr lang="en-US" dirty="0"/>
              <a:t> standards</a:t>
            </a:r>
          </a:p>
          <a:p>
            <a:pPr>
              <a:defRPr/>
            </a:pPr>
            <a:endParaRPr lang="en-US" dirty="0"/>
          </a:p>
          <a:p>
            <a:pPr>
              <a:defRPr/>
            </a:pPr>
            <a:r>
              <a:rPr lang="en-US" dirty="0"/>
              <a:t>It provides a measurement and analysis framework for characterizing and managing your personal work.</a:t>
            </a:r>
          </a:p>
          <a:p>
            <a:pPr>
              <a:defRPr/>
            </a:pPr>
            <a:endParaRPr lang="en-US" dirty="0"/>
          </a:p>
          <a:p>
            <a:pPr>
              <a:defRPr/>
            </a:pPr>
            <a:r>
              <a:rPr lang="en-US" dirty="0"/>
              <a:t>It is also a defined procedure that helps you to improve your personal performance</a:t>
            </a:r>
            <a:r>
              <a:rPr lang="en-US" dirty="0" smtClean="0"/>
              <a:t>.</a:t>
            </a:r>
            <a:endParaRPr lang="en-US" dirty="0"/>
          </a:p>
        </p:txBody>
      </p:sp>
      <p:sp>
        <p:nvSpPr>
          <p:cNvPr id="5" name="Text Placeholder 4"/>
          <p:cNvSpPr>
            <a:spLocks noGrp="1"/>
          </p:cNvSpPr>
          <p:nvPr>
            <p:ph type="body" sz="quarter" idx="10"/>
          </p:nvPr>
        </p:nvSpPr>
        <p:spPr/>
        <p:txBody>
          <a:bodyPr>
            <a:normAutofit lnSpcReduction="10000"/>
          </a:bodyPr>
          <a:lstStyle/>
          <a:p>
            <a:r>
              <a:rPr lang="en-US" dirty="0"/>
              <a:t>Introduction to PSP and </a:t>
            </a:r>
            <a:r>
              <a:rPr lang="en-US" dirty="0" smtClean="0"/>
              <a:t>TSP</a:t>
            </a:r>
            <a:endParaRPr lang="en-US" dirty="0"/>
          </a:p>
        </p:txBody>
      </p:sp>
    </p:spTree>
    <p:extLst>
      <p:ext uri="{BB962C8B-B14F-4D97-AF65-F5344CB8AC3E}">
        <p14:creationId xmlns:p14="http://schemas.microsoft.com/office/powerpoint/2010/main" val="352875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r>
              <a:rPr lang="en-US" smtClean="0"/>
              <a:t>The PSP Process Flow</a:t>
            </a:r>
          </a:p>
        </p:txBody>
      </p:sp>
      <p:sp>
        <p:nvSpPr>
          <p:cNvPr id="6" name="Text Placeholder 5"/>
          <p:cNvSpPr>
            <a:spLocks noGrp="1"/>
          </p:cNvSpPr>
          <p:nvPr>
            <p:ph type="body" sz="quarter" idx="10"/>
          </p:nvPr>
        </p:nvSpPr>
        <p:spPr/>
        <p:txBody>
          <a:bodyPr>
            <a:normAutofit lnSpcReduction="10000"/>
          </a:bodyPr>
          <a:lstStyle/>
          <a:p>
            <a:r>
              <a:rPr lang="en-US" dirty="0"/>
              <a:t>Introduction to PSP and </a:t>
            </a:r>
            <a:r>
              <a:rPr lang="en-US" dirty="0" smtClean="0"/>
              <a:t>TSP</a:t>
            </a:r>
            <a:endParaRPr lang="en-US" dirty="0"/>
          </a:p>
        </p:txBody>
      </p:sp>
      <p:pic>
        <p:nvPicPr>
          <p:cNvPr id="9" name="Picture 31" descr="S1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994" y="1123950"/>
            <a:ext cx="7735887" cy="4894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01742205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a:p>
        </p:txBody>
      </p:sp>
      <p:sp>
        <p:nvSpPr>
          <p:cNvPr id="4" name="Text Placeholder 3"/>
          <p:cNvSpPr>
            <a:spLocks noGrp="1"/>
          </p:cNvSpPr>
          <p:nvPr>
            <p:ph type="body" sz="quarter" idx="10"/>
          </p:nvPr>
        </p:nvSpPr>
        <p:spPr/>
        <p:txBody>
          <a:bodyPr>
            <a:normAutofit lnSpcReduction="10000"/>
          </a:bodyPr>
          <a:lstStyle/>
          <a:p>
            <a:endParaRPr lang="en-US"/>
          </a:p>
        </p:txBody>
      </p:sp>
      <p:sp>
        <p:nvSpPr>
          <p:cNvPr id="5" name="Picture Placeholder 4"/>
          <p:cNvSpPr>
            <a:spLocks noGrp="1"/>
          </p:cNvSpPr>
          <p:nvPr>
            <p:ph type="pic" sz="quarter" idx="11"/>
          </p:nvPr>
        </p:nvSpPr>
        <p:spPr/>
      </p:sp>
      <p:sp>
        <p:nvSpPr>
          <p:cNvPr id="7" name="Rectangle 3"/>
          <p:cNvSpPr>
            <a:spLocks noChangeArrowheads="1"/>
          </p:cNvSpPr>
          <p:nvPr/>
        </p:nvSpPr>
        <p:spPr bwMode="auto">
          <a:xfrm>
            <a:off x="0" y="-597498"/>
            <a:ext cx="9144000" cy="1194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537993" bIns="634800" numCol="1" anchor="ctr" anchorCtr="0" compatLnSpc="1">
            <a:prstTxWarp prst="textNoShape">
              <a:avLst/>
            </a:prstTxWarp>
            <a:spAutoFit/>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2" name="Picture 4"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3940" y="5800725"/>
            <a:ext cx="838200" cy="2952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hlinkClick r:id="rId2"/>
          </p:cNvPr>
          <p:cNvPicPr>
            <a:picLocks noChangeAspect="1"/>
          </p:cNvPicPr>
          <p:nvPr/>
        </p:nvPicPr>
        <p:blipFill>
          <a:blip r:embed="rId4"/>
          <a:stretch>
            <a:fillRect/>
          </a:stretch>
        </p:blipFill>
        <p:spPr>
          <a:xfrm>
            <a:off x="331808" y="951177"/>
            <a:ext cx="8630856" cy="4708577"/>
          </a:xfrm>
          <a:prstGeom prst="rect">
            <a:avLst/>
          </a:prstGeom>
        </p:spPr>
      </p:pic>
    </p:spTree>
    <p:extLst>
      <p:ext uri="{BB962C8B-B14F-4D97-AF65-F5344CB8AC3E}">
        <p14:creationId xmlns:p14="http://schemas.microsoft.com/office/powerpoint/2010/main" val="2903694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p:txBody>
          <a:bodyPr/>
          <a:lstStyle/>
          <a:p>
            <a:r>
              <a:rPr lang="en-US" smtClean="0"/>
              <a:t>The Personal Software Process</a:t>
            </a:r>
          </a:p>
        </p:txBody>
      </p:sp>
      <p:sp>
        <p:nvSpPr>
          <p:cNvPr id="4" name="Content Placeholder 3"/>
          <p:cNvSpPr>
            <a:spLocks noGrp="1"/>
          </p:cNvSpPr>
          <p:nvPr>
            <p:ph idx="1"/>
          </p:nvPr>
        </p:nvSpPr>
        <p:spPr/>
        <p:txBody>
          <a:bodyPr/>
          <a:lstStyle/>
          <a:p>
            <a:pPr>
              <a:defRPr/>
            </a:pPr>
            <a:r>
              <a:rPr lang="en-US" dirty="0"/>
              <a:t>The PSP process is designed for individual use.</a:t>
            </a:r>
          </a:p>
          <a:p>
            <a:pPr>
              <a:defRPr/>
            </a:pPr>
            <a:endParaRPr lang="en-US" dirty="0"/>
          </a:p>
          <a:p>
            <a:pPr>
              <a:defRPr/>
            </a:pPr>
            <a:r>
              <a:rPr lang="en-US" dirty="0"/>
              <a:t>It is based on scaled-down industrial software practice. </a:t>
            </a:r>
          </a:p>
          <a:p>
            <a:pPr>
              <a:defRPr/>
            </a:pPr>
            <a:endParaRPr lang="en-US" dirty="0"/>
          </a:p>
          <a:p>
            <a:pPr>
              <a:defRPr/>
            </a:pPr>
            <a:r>
              <a:rPr lang="en-US" dirty="0"/>
              <a:t>The PSP course demonstrates the value of using a defined and measured process.</a:t>
            </a:r>
          </a:p>
          <a:p>
            <a:pPr>
              <a:defRPr/>
            </a:pPr>
            <a:endParaRPr lang="en-US" dirty="0"/>
          </a:p>
          <a:p>
            <a:pPr>
              <a:defRPr/>
            </a:pPr>
            <a:r>
              <a:rPr lang="en-US" dirty="0"/>
              <a:t>It helps you and your organization meet the increasing demands for high quality and timely software</a:t>
            </a:r>
            <a:r>
              <a:rPr lang="en-US" dirty="0" smtClean="0"/>
              <a:t>.</a:t>
            </a:r>
            <a:endParaRPr lang="en-US" dirty="0"/>
          </a:p>
        </p:txBody>
      </p:sp>
      <p:sp>
        <p:nvSpPr>
          <p:cNvPr id="5" name="Text Placeholder 4"/>
          <p:cNvSpPr>
            <a:spLocks noGrp="1"/>
          </p:cNvSpPr>
          <p:nvPr>
            <p:ph type="body" sz="quarter" idx="10"/>
          </p:nvPr>
        </p:nvSpPr>
        <p:spPr/>
        <p:txBody>
          <a:bodyPr>
            <a:normAutofit lnSpcReduction="10000"/>
          </a:bodyPr>
          <a:lstStyle/>
          <a:p>
            <a:r>
              <a:rPr lang="en-US" dirty="0"/>
              <a:t>Introduction to PSP and </a:t>
            </a:r>
            <a:r>
              <a:rPr lang="en-US" dirty="0" smtClean="0"/>
              <a:t>TSP</a:t>
            </a:r>
            <a:endParaRPr lang="en-US" dirty="0"/>
          </a:p>
        </p:txBody>
      </p:sp>
    </p:spTree>
    <p:extLst>
      <p:ext uri="{BB962C8B-B14F-4D97-AF65-F5344CB8AC3E}">
        <p14:creationId xmlns:p14="http://schemas.microsoft.com/office/powerpoint/2010/main" val="255918938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smtClean="0"/>
              <a:t>Learning the PSP -1 </a:t>
            </a:r>
          </a:p>
        </p:txBody>
      </p:sp>
      <p:sp>
        <p:nvSpPr>
          <p:cNvPr id="6" name="Content Placeholder 5"/>
          <p:cNvSpPr>
            <a:spLocks noGrp="1"/>
          </p:cNvSpPr>
          <p:nvPr>
            <p:ph idx="1"/>
          </p:nvPr>
        </p:nvSpPr>
        <p:spPr/>
        <p:txBody>
          <a:bodyPr/>
          <a:lstStyle/>
          <a:p>
            <a:pPr>
              <a:defRPr/>
            </a:pPr>
            <a:r>
              <a:rPr lang="en-US" dirty="0"/>
              <a:t>The PSP is introduced in six upward-compatible steps.</a:t>
            </a:r>
          </a:p>
          <a:p>
            <a:pPr>
              <a:defRPr/>
            </a:pPr>
            <a:endParaRPr lang="en-US" dirty="0"/>
          </a:p>
          <a:p>
            <a:pPr>
              <a:defRPr/>
            </a:pPr>
            <a:r>
              <a:rPr lang="en-US" dirty="0"/>
              <a:t>You write one or more module-sized programs at each step.</a:t>
            </a:r>
          </a:p>
          <a:p>
            <a:pPr>
              <a:defRPr/>
            </a:pPr>
            <a:endParaRPr lang="en-US" dirty="0"/>
          </a:p>
          <a:p>
            <a:pPr>
              <a:defRPr/>
            </a:pPr>
            <a:r>
              <a:rPr lang="en-US" dirty="0"/>
              <a:t>You gather and analyze data on your work.</a:t>
            </a:r>
          </a:p>
          <a:p>
            <a:pPr>
              <a:defRPr/>
            </a:pPr>
            <a:endParaRPr lang="en-US" dirty="0"/>
          </a:p>
          <a:p>
            <a:pPr>
              <a:defRPr/>
            </a:pPr>
            <a:r>
              <a:rPr lang="en-US" dirty="0"/>
              <a:t>You use the results to improve your personal performance</a:t>
            </a:r>
            <a:r>
              <a:rPr lang="en-US" dirty="0" smtClean="0"/>
              <a:t>.</a:t>
            </a:r>
            <a:endParaRPr lang="en-US" dirty="0"/>
          </a:p>
        </p:txBody>
      </p:sp>
      <p:sp>
        <p:nvSpPr>
          <p:cNvPr id="7" name="Text Placeholder 6"/>
          <p:cNvSpPr>
            <a:spLocks noGrp="1"/>
          </p:cNvSpPr>
          <p:nvPr>
            <p:ph type="body" sz="quarter" idx="10"/>
          </p:nvPr>
        </p:nvSpPr>
        <p:spPr/>
        <p:txBody>
          <a:bodyPr>
            <a:normAutofit lnSpcReduction="10000"/>
          </a:bodyPr>
          <a:lstStyle/>
          <a:p>
            <a:r>
              <a:rPr lang="en-US" dirty="0"/>
              <a:t>Introduction to PSP and </a:t>
            </a:r>
            <a:r>
              <a:rPr lang="en-US" dirty="0" smtClean="0"/>
              <a:t>TSP</a:t>
            </a:r>
            <a:endParaRPr lang="en-US" dirty="0"/>
          </a:p>
        </p:txBody>
      </p:sp>
    </p:spTree>
    <p:extLst>
      <p:ext uri="{BB962C8B-B14F-4D97-AF65-F5344CB8AC3E}">
        <p14:creationId xmlns:p14="http://schemas.microsoft.com/office/powerpoint/2010/main" val="319242395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ChangeArrowheads="1"/>
          </p:cNvSpPr>
          <p:nvPr/>
        </p:nvSpPr>
        <p:spPr bwMode="auto">
          <a:xfrm>
            <a:off x="1143000" y="1320800"/>
            <a:ext cx="7543800" cy="2286000"/>
          </a:xfrm>
          <a:prstGeom prst="rect">
            <a:avLst/>
          </a:prstGeom>
          <a:noFill/>
          <a:ln>
            <a:noFill/>
          </a:ln>
          <a:effectLst/>
          <a:extLst>
            <a:ext uri="{909E8E84-426E-40dd-AFC4-6F175D3DCCD1}">
              <a14:hiddenFill xmlns:a14="http://schemas.microsoft.com/office/drawing/2010/main" xmlns="">
                <a:solidFill>
                  <a:srgbClr val="CC99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67971" name="Rectangle 3"/>
          <p:cNvSpPr>
            <a:spLocks noChangeArrowheads="1"/>
          </p:cNvSpPr>
          <p:nvPr/>
        </p:nvSpPr>
        <p:spPr bwMode="auto">
          <a:xfrm>
            <a:off x="1143000" y="3606800"/>
            <a:ext cx="7543800" cy="2514600"/>
          </a:xfrm>
          <a:prstGeom prst="rect">
            <a:avLst/>
          </a:prstGeom>
          <a:noFill/>
          <a:ln>
            <a:noFill/>
          </a:ln>
          <a:effectLst/>
          <a:extLst>
            <a:ext uri="{909E8E84-426E-40dd-AFC4-6F175D3DCCD1}">
              <a14:hiddenFill xmlns:a14="http://schemas.microsoft.com/office/drawing/2010/main" xmlns="">
                <a:gradFill rotWithShape="0">
                  <a:gsLst>
                    <a:gs pos="0">
                      <a:schemeClr val="tx2"/>
                    </a:gs>
                    <a:gs pos="100000">
                      <a:schemeClr val="tx2">
                        <a:gamma/>
                        <a:tint val="0"/>
                        <a:invGamma/>
                      </a:schemeClr>
                    </a:gs>
                  </a:gsLst>
                  <a:path path="rect">
                    <a:fillToRect l="100000" t="100000"/>
                  </a:path>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67972" name="Rectangle 4"/>
          <p:cNvSpPr>
            <a:spLocks noGrp="1" noChangeArrowheads="1"/>
          </p:cNvSpPr>
          <p:nvPr>
            <p:ph type="title"/>
          </p:nvPr>
        </p:nvSpPr>
        <p:spPr/>
        <p:txBody>
          <a:bodyPr/>
          <a:lstStyle/>
          <a:p>
            <a:r>
              <a:rPr lang="en-US" smtClean="0"/>
              <a:t>Learning the PSP -2 </a:t>
            </a:r>
          </a:p>
        </p:txBody>
      </p:sp>
      <p:sp>
        <p:nvSpPr>
          <p:cNvPr id="5" name="Text Placeholder 4"/>
          <p:cNvSpPr>
            <a:spLocks noGrp="1"/>
          </p:cNvSpPr>
          <p:nvPr>
            <p:ph type="body" sz="quarter" idx="10"/>
          </p:nvPr>
        </p:nvSpPr>
        <p:spPr/>
        <p:txBody>
          <a:bodyPr>
            <a:normAutofit lnSpcReduction="10000"/>
          </a:bodyPr>
          <a:lstStyle/>
          <a:p>
            <a:r>
              <a:rPr lang="en-US" dirty="0"/>
              <a:t>Introduction to PSP and </a:t>
            </a:r>
            <a:r>
              <a:rPr lang="en-US" dirty="0" smtClean="0"/>
              <a:t>TSP</a:t>
            </a:r>
            <a:endParaRPr lang="en-US" dirty="0"/>
          </a:p>
        </p:txBody>
      </p:sp>
      <p:pic>
        <p:nvPicPr>
          <p:cNvPr id="10" name="Picture 17" descr="S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03425" y="1123950"/>
            <a:ext cx="5137150" cy="4521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423522648"/>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a:lstStyle/>
          <a:p>
            <a:r>
              <a:rPr lang="en-US" smtClean="0"/>
              <a:t>Learning the PSP -3</a:t>
            </a:r>
          </a:p>
        </p:txBody>
      </p:sp>
      <p:sp>
        <p:nvSpPr>
          <p:cNvPr id="4" name="Content Placeholder 3"/>
          <p:cNvSpPr>
            <a:spLocks noGrp="1"/>
          </p:cNvSpPr>
          <p:nvPr>
            <p:ph idx="1"/>
          </p:nvPr>
        </p:nvSpPr>
        <p:spPr/>
        <p:txBody>
          <a:bodyPr/>
          <a:lstStyle/>
          <a:p>
            <a:pPr marL="128588" indent="-128588">
              <a:tabLst>
                <a:tab pos="914400" algn="l"/>
              </a:tabLst>
              <a:defRPr/>
            </a:pPr>
            <a:r>
              <a:rPr lang="en-US" dirty="0"/>
              <a:t>PSP0:	You establish a measured performance baseline.</a:t>
            </a:r>
          </a:p>
          <a:p>
            <a:pPr marL="128588" indent="-128588">
              <a:tabLst>
                <a:tab pos="914400" algn="l"/>
              </a:tabLst>
              <a:defRPr/>
            </a:pPr>
            <a:endParaRPr lang="en-US" dirty="0"/>
          </a:p>
          <a:p>
            <a:pPr marL="128588" indent="-128588">
              <a:tabLst>
                <a:tab pos="914400" algn="l"/>
              </a:tabLst>
              <a:defRPr/>
            </a:pPr>
            <a:r>
              <a:rPr lang="en-US" dirty="0"/>
              <a:t>PSP1:	You make size, resource, and schedule plans.</a:t>
            </a:r>
          </a:p>
          <a:p>
            <a:pPr marL="128588" indent="-128588">
              <a:tabLst>
                <a:tab pos="914400" algn="l"/>
              </a:tabLst>
              <a:defRPr/>
            </a:pPr>
            <a:endParaRPr lang="en-US" dirty="0"/>
          </a:p>
          <a:p>
            <a:pPr marL="128588" indent="-128588">
              <a:tabLst>
                <a:tab pos="914400" algn="l"/>
              </a:tabLst>
              <a:defRPr/>
            </a:pPr>
            <a:r>
              <a:rPr lang="en-US" dirty="0"/>
              <a:t>PSP2:	You practice defect and yield management</a:t>
            </a:r>
            <a:r>
              <a:rPr lang="en-US" dirty="0" smtClean="0"/>
              <a:t>.</a:t>
            </a:r>
            <a:endParaRPr lang="en-US" dirty="0"/>
          </a:p>
        </p:txBody>
      </p:sp>
      <p:sp>
        <p:nvSpPr>
          <p:cNvPr id="5" name="Text Placeholder 4"/>
          <p:cNvSpPr>
            <a:spLocks noGrp="1"/>
          </p:cNvSpPr>
          <p:nvPr>
            <p:ph type="body" sz="quarter" idx="10"/>
          </p:nvPr>
        </p:nvSpPr>
        <p:spPr/>
        <p:txBody>
          <a:bodyPr>
            <a:normAutofit lnSpcReduction="10000"/>
          </a:bodyPr>
          <a:lstStyle/>
          <a:p>
            <a:r>
              <a:rPr lang="en-US" dirty="0"/>
              <a:t>Introduction to PSP and </a:t>
            </a:r>
            <a:r>
              <a:rPr lang="en-US" dirty="0" smtClean="0"/>
              <a:t>TSP</a:t>
            </a:r>
            <a:endParaRPr lang="en-US" dirty="0"/>
          </a:p>
        </p:txBody>
      </p:sp>
    </p:spTree>
    <p:extLst>
      <p:ext uri="{BB962C8B-B14F-4D97-AF65-F5344CB8AC3E}">
        <p14:creationId xmlns:p14="http://schemas.microsoft.com/office/powerpoint/2010/main" val="1919426922"/>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p:txBody>
          <a:bodyPr/>
          <a:lstStyle/>
          <a:p>
            <a:r>
              <a:rPr lang="en-US" smtClean="0"/>
              <a:t>At Course Conclusion</a:t>
            </a:r>
          </a:p>
        </p:txBody>
      </p:sp>
      <p:sp>
        <p:nvSpPr>
          <p:cNvPr id="4" name="Content Placeholder 3"/>
          <p:cNvSpPr>
            <a:spLocks noGrp="1"/>
          </p:cNvSpPr>
          <p:nvPr>
            <p:ph idx="1"/>
          </p:nvPr>
        </p:nvSpPr>
        <p:spPr>
          <a:xfrm>
            <a:off x="401933" y="1081758"/>
            <a:ext cx="8320035" cy="3512218"/>
          </a:xfrm>
        </p:spPr>
        <p:txBody>
          <a:bodyPr/>
          <a:lstStyle/>
          <a:p>
            <a:pPr>
              <a:defRPr/>
            </a:pPr>
            <a:r>
              <a:rPr lang="en-US" dirty="0"/>
              <a:t>You will have practiced the key elements of an industrial-strength software process.*</a:t>
            </a:r>
          </a:p>
          <a:p>
            <a:pPr>
              <a:defRPr/>
            </a:pPr>
            <a:endParaRPr lang="en-US" dirty="0"/>
          </a:p>
          <a:p>
            <a:pPr>
              <a:defRPr/>
            </a:pPr>
            <a:r>
              <a:rPr lang="en-US" dirty="0"/>
              <a:t>You will understand which methods are most effective for you.</a:t>
            </a:r>
          </a:p>
          <a:p>
            <a:pPr>
              <a:defRPr/>
            </a:pPr>
            <a:endParaRPr lang="en-US" dirty="0"/>
          </a:p>
          <a:p>
            <a:pPr>
              <a:defRPr/>
            </a:pPr>
            <a:r>
              <a:rPr lang="en-US" dirty="0"/>
              <a:t>You will do better work.</a:t>
            </a:r>
          </a:p>
          <a:p>
            <a:pPr>
              <a:defRPr/>
            </a:pPr>
            <a:endParaRPr lang="en-US" dirty="0"/>
          </a:p>
          <a:p>
            <a:pPr>
              <a:defRPr/>
            </a:pPr>
            <a:r>
              <a:rPr lang="en-US" dirty="0"/>
              <a:t>You will have long-term improvement goals</a:t>
            </a:r>
            <a:r>
              <a:rPr lang="en-US" dirty="0" smtClean="0"/>
              <a:t>.</a:t>
            </a:r>
            <a:endParaRPr lang="en-US" dirty="0"/>
          </a:p>
        </p:txBody>
      </p:sp>
      <p:sp>
        <p:nvSpPr>
          <p:cNvPr id="5" name="Text Placeholder 4"/>
          <p:cNvSpPr>
            <a:spLocks noGrp="1"/>
          </p:cNvSpPr>
          <p:nvPr>
            <p:ph type="body" sz="quarter" idx="10"/>
          </p:nvPr>
        </p:nvSpPr>
        <p:spPr/>
        <p:txBody>
          <a:bodyPr>
            <a:normAutofit lnSpcReduction="10000"/>
          </a:bodyPr>
          <a:lstStyle/>
          <a:p>
            <a:r>
              <a:rPr lang="en-US" dirty="0"/>
              <a:t>Introduction to PSP and </a:t>
            </a:r>
            <a:r>
              <a:rPr lang="en-US" dirty="0" smtClean="0"/>
              <a:t>TSP</a:t>
            </a:r>
            <a:endParaRPr lang="en-US" dirty="0"/>
          </a:p>
        </p:txBody>
      </p:sp>
      <p:sp>
        <p:nvSpPr>
          <p:cNvPr id="472069" name="Text Box 5"/>
          <p:cNvSpPr txBox="1">
            <a:spLocks noChangeArrowheads="1"/>
          </p:cNvSpPr>
          <p:nvPr/>
        </p:nvSpPr>
        <p:spPr bwMode="auto">
          <a:xfrm>
            <a:off x="388938" y="5934349"/>
            <a:ext cx="4191051" cy="2154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spAutoFit/>
          </a:bodyPr>
          <a:lstStyle/>
          <a:p>
            <a:pPr>
              <a:buFontTx/>
              <a:buNone/>
              <a:defRPr/>
            </a:pPr>
            <a:r>
              <a:rPr lang="en-US" sz="1400" dirty="0">
                <a:latin typeface="Arial"/>
                <a:cs typeface="Arial"/>
              </a:rPr>
              <a:t>*These are generally called CMMI level 5 processes.</a:t>
            </a:r>
          </a:p>
        </p:txBody>
      </p:sp>
    </p:spTree>
    <p:extLst>
      <p:ext uri="{BB962C8B-B14F-4D97-AF65-F5344CB8AC3E}">
        <p14:creationId xmlns:p14="http://schemas.microsoft.com/office/powerpoint/2010/main" val="387998999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title"/>
          </p:nvPr>
        </p:nvSpPr>
        <p:spPr/>
        <p:txBody>
          <a:bodyPr/>
          <a:lstStyle/>
          <a:p>
            <a:r>
              <a:rPr lang="en-US" smtClean="0"/>
              <a:t>Course Results</a:t>
            </a:r>
          </a:p>
        </p:txBody>
      </p:sp>
      <p:sp>
        <p:nvSpPr>
          <p:cNvPr id="4" name="Content Placeholder 3"/>
          <p:cNvSpPr>
            <a:spLocks noGrp="1"/>
          </p:cNvSpPr>
          <p:nvPr>
            <p:ph idx="1"/>
          </p:nvPr>
        </p:nvSpPr>
        <p:spPr/>
        <p:txBody>
          <a:bodyPr/>
          <a:lstStyle/>
          <a:p>
            <a:pPr>
              <a:defRPr/>
            </a:pPr>
            <a:r>
              <a:rPr lang="en-US" dirty="0"/>
              <a:t>We now have data on over 30,000 programs written using the PSP.</a:t>
            </a:r>
          </a:p>
          <a:p>
            <a:pPr>
              <a:defRPr/>
            </a:pPr>
            <a:endParaRPr lang="en-US" dirty="0"/>
          </a:p>
          <a:p>
            <a:pPr>
              <a:defRPr/>
            </a:pPr>
            <a:r>
              <a:rPr lang="en-US" dirty="0"/>
              <a:t>The following charts show how others have improved during the PSP course.</a:t>
            </a:r>
          </a:p>
          <a:p>
            <a:pPr lvl="1">
              <a:defRPr/>
            </a:pPr>
            <a:r>
              <a:rPr lang="en-US" dirty="0"/>
              <a:t>effort estimating</a:t>
            </a:r>
          </a:p>
          <a:p>
            <a:pPr lvl="1">
              <a:defRPr/>
            </a:pPr>
            <a:r>
              <a:rPr lang="en-US" dirty="0"/>
              <a:t>compile and test time</a:t>
            </a:r>
          </a:p>
          <a:p>
            <a:pPr lvl="1">
              <a:defRPr/>
            </a:pPr>
            <a:r>
              <a:rPr lang="en-US" dirty="0" smtClean="0"/>
              <a:t>productivity</a:t>
            </a:r>
            <a:endParaRPr lang="en-US" dirty="0"/>
          </a:p>
        </p:txBody>
      </p:sp>
      <p:sp>
        <p:nvSpPr>
          <p:cNvPr id="5" name="Text Placeholder 4"/>
          <p:cNvSpPr>
            <a:spLocks noGrp="1"/>
          </p:cNvSpPr>
          <p:nvPr>
            <p:ph type="body" sz="quarter" idx="10"/>
          </p:nvPr>
        </p:nvSpPr>
        <p:spPr/>
        <p:txBody>
          <a:bodyPr>
            <a:normAutofit lnSpcReduction="10000"/>
          </a:bodyPr>
          <a:lstStyle/>
          <a:p>
            <a:r>
              <a:rPr lang="en-US" dirty="0"/>
              <a:t>Introduction to PSP and </a:t>
            </a:r>
            <a:r>
              <a:rPr lang="en-US" dirty="0" smtClean="0"/>
              <a:t>TSP</a:t>
            </a:r>
            <a:endParaRPr lang="en-US" dirty="0"/>
          </a:p>
        </p:txBody>
      </p:sp>
    </p:spTree>
    <p:extLst>
      <p:ext uri="{BB962C8B-B14F-4D97-AF65-F5344CB8AC3E}">
        <p14:creationId xmlns:p14="http://schemas.microsoft.com/office/powerpoint/2010/main" val="475575064"/>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9" name="Rectangle 3"/>
          <p:cNvSpPr>
            <a:spLocks noGrp="1" noChangeArrowheads="1"/>
          </p:cNvSpPr>
          <p:nvPr>
            <p:ph type="title"/>
          </p:nvPr>
        </p:nvSpPr>
        <p:spPr/>
        <p:txBody>
          <a:bodyPr/>
          <a:lstStyle/>
          <a:p>
            <a:r>
              <a:rPr lang="en-US" smtClean="0"/>
              <a:t>PSP Effort Estimating Accuracy </a:t>
            </a:r>
          </a:p>
        </p:txBody>
      </p:sp>
      <p:sp>
        <p:nvSpPr>
          <p:cNvPr id="5" name="Content Placeholder 4"/>
          <p:cNvSpPr>
            <a:spLocks noGrp="1"/>
          </p:cNvSpPr>
          <p:nvPr>
            <p:ph sz="half" idx="1"/>
          </p:nvPr>
        </p:nvSpPr>
        <p:spPr>
          <a:xfrm>
            <a:off x="388939" y="1076898"/>
            <a:ext cx="3823495" cy="789838"/>
          </a:xfrm>
        </p:spPr>
        <p:txBody>
          <a:bodyPr>
            <a:normAutofit/>
          </a:bodyPr>
          <a:lstStyle/>
          <a:p>
            <a:r>
              <a:rPr lang="en-US" dirty="0"/>
              <a:t>Majority are under</a:t>
            </a:r>
            <a:r>
              <a:rPr lang="en-US" dirty="0" smtClean="0"/>
              <a:t>-</a:t>
            </a:r>
            <a:br>
              <a:rPr lang="en-US" dirty="0" smtClean="0"/>
            </a:br>
            <a:r>
              <a:rPr lang="en-US" dirty="0" smtClean="0"/>
              <a:t>Estimating</a:t>
            </a:r>
            <a:endParaRPr lang="en-US" dirty="0"/>
          </a:p>
          <a:p>
            <a:endParaRPr lang="en-US" dirty="0"/>
          </a:p>
          <a:p>
            <a:endParaRPr lang="en-US" dirty="0"/>
          </a:p>
        </p:txBody>
      </p:sp>
      <p:sp>
        <p:nvSpPr>
          <p:cNvPr id="194" name="Content Placeholder 4"/>
          <p:cNvSpPr>
            <a:spLocks noGrp="1"/>
          </p:cNvSpPr>
          <p:nvPr>
            <p:ph sz="half" idx="2"/>
          </p:nvPr>
        </p:nvSpPr>
        <p:spPr>
          <a:xfrm>
            <a:off x="388939" y="4566216"/>
            <a:ext cx="3823495" cy="811927"/>
          </a:xfrm>
        </p:spPr>
        <p:txBody>
          <a:bodyPr>
            <a:normAutofit/>
          </a:bodyPr>
          <a:lstStyle/>
          <a:p>
            <a:r>
              <a:rPr lang="en-US" dirty="0"/>
              <a:t>Much tighter </a:t>
            </a:r>
            <a:r>
              <a:rPr lang="en-US" dirty="0" smtClean="0"/>
              <a:t>balance </a:t>
            </a:r>
            <a:br>
              <a:rPr lang="en-US" dirty="0" smtClean="0"/>
            </a:br>
            <a:r>
              <a:rPr lang="en-US" dirty="0" smtClean="0"/>
              <a:t>around </a:t>
            </a:r>
            <a:r>
              <a:rPr lang="en-US" dirty="0"/>
              <a:t>zero</a:t>
            </a:r>
          </a:p>
        </p:txBody>
      </p:sp>
      <p:sp>
        <p:nvSpPr>
          <p:cNvPr id="536580" name="Rectangle 4"/>
          <p:cNvSpPr>
            <a:spLocks noGrp="1" noChangeArrowheads="1"/>
          </p:cNvSpPr>
          <p:nvPr>
            <p:ph type="body" sz="quarter" idx="10"/>
          </p:nvPr>
        </p:nvSpPr>
        <p:spPr/>
        <p:txBody>
          <a:bodyPr>
            <a:normAutofit lnSpcReduction="10000"/>
          </a:bodyPr>
          <a:lstStyle/>
          <a:p>
            <a:r>
              <a:rPr lang="en-US" dirty="0"/>
              <a:t>Introduction to PSP and </a:t>
            </a:r>
            <a:r>
              <a:rPr lang="en-US" dirty="0" smtClean="0"/>
              <a:t>TSP</a:t>
            </a:r>
            <a:endParaRPr lang="en-US" dirty="0"/>
          </a:p>
        </p:txBody>
      </p:sp>
      <p:sp>
        <p:nvSpPr>
          <p:cNvPr id="195" name="Content Placeholder 4"/>
          <p:cNvSpPr>
            <a:spLocks noGrp="1"/>
          </p:cNvSpPr>
          <p:nvPr>
            <p:ph sz="half" idx="4294967295"/>
          </p:nvPr>
        </p:nvSpPr>
        <p:spPr>
          <a:xfrm>
            <a:off x="0" y="2832100"/>
            <a:ext cx="3824288" cy="811213"/>
          </a:xfrm>
        </p:spPr>
        <p:txBody>
          <a:bodyPr>
            <a:normAutofit/>
          </a:bodyPr>
          <a:lstStyle/>
          <a:p>
            <a:r>
              <a:rPr lang="en-US" dirty="0"/>
              <a:t>Balance of over- </a:t>
            </a:r>
            <a:r>
              <a:rPr lang="en-US" dirty="0" smtClean="0"/>
              <a:t>and Underestimates</a:t>
            </a:r>
            <a:endParaRPr lang="en-US" dirty="0"/>
          </a:p>
        </p:txBody>
      </p:sp>
      <p:sp>
        <p:nvSpPr>
          <p:cNvPr id="49155" name="AutoShape 5"/>
          <p:cNvSpPr>
            <a:spLocks noChangeAspect="1" noChangeArrowheads="1" noTextEdit="1"/>
          </p:cNvSpPr>
          <p:nvPr/>
        </p:nvSpPr>
        <p:spPr bwMode="auto">
          <a:xfrm>
            <a:off x="4282143" y="1019857"/>
            <a:ext cx="3752850" cy="5303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grpSp>
        <p:nvGrpSpPr>
          <p:cNvPr id="9" name="Group 8"/>
          <p:cNvGrpSpPr/>
          <p:nvPr/>
        </p:nvGrpSpPr>
        <p:grpSpPr>
          <a:xfrm>
            <a:off x="4294843" y="1019857"/>
            <a:ext cx="3729038" cy="1771650"/>
            <a:chOff x="4294843" y="1019857"/>
            <a:chExt cx="3729038" cy="1771650"/>
          </a:xfrm>
        </p:grpSpPr>
        <p:sp>
          <p:nvSpPr>
            <p:cNvPr id="49156" name="Rectangle 7"/>
            <p:cNvSpPr>
              <a:spLocks noChangeArrowheads="1"/>
            </p:cNvSpPr>
            <p:nvPr/>
          </p:nvSpPr>
          <p:spPr bwMode="auto">
            <a:xfrm>
              <a:off x="4642506" y="1326244"/>
              <a:ext cx="842962"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9157" name="Rectangle 8"/>
            <p:cNvSpPr>
              <a:spLocks noChangeArrowheads="1"/>
            </p:cNvSpPr>
            <p:nvPr/>
          </p:nvSpPr>
          <p:spPr bwMode="auto">
            <a:xfrm>
              <a:off x="4734581" y="1380219"/>
              <a:ext cx="72707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800" b="1">
                  <a:solidFill>
                    <a:srgbClr val="020323"/>
                  </a:solidFill>
                </a:rPr>
                <a:t>PSP 0</a:t>
              </a:r>
              <a:endParaRPr lang="en-US"/>
            </a:p>
          </p:txBody>
        </p:sp>
        <p:sp>
          <p:nvSpPr>
            <p:cNvPr id="49163" name="Rectangle 15"/>
            <p:cNvSpPr>
              <a:spLocks noChangeArrowheads="1"/>
            </p:cNvSpPr>
            <p:nvPr/>
          </p:nvSpPr>
          <p:spPr bwMode="auto">
            <a:xfrm>
              <a:off x="7568268" y="2561319"/>
              <a:ext cx="455613" cy="23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9164" name="Rectangle 16"/>
            <p:cNvSpPr>
              <a:spLocks noChangeArrowheads="1"/>
            </p:cNvSpPr>
            <p:nvPr/>
          </p:nvSpPr>
          <p:spPr bwMode="auto">
            <a:xfrm>
              <a:off x="7660343" y="2613707"/>
              <a:ext cx="3063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100%</a:t>
              </a:r>
              <a:endParaRPr lang="en-US"/>
            </a:p>
          </p:txBody>
        </p:sp>
        <p:sp>
          <p:nvSpPr>
            <p:cNvPr id="49165" name="Rectangle 17"/>
            <p:cNvSpPr>
              <a:spLocks noChangeArrowheads="1"/>
            </p:cNvSpPr>
            <p:nvPr/>
          </p:nvSpPr>
          <p:spPr bwMode="auto">
            <a:xfrm>
              <a:off x="6588781" y="2561319"/>
              <a:ext cx="339725" cy="23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9166" name="Rectangle 18"/>
            <p:cNvSpPr>
              <a:spLocks noChangeArrowheads="1"/>
            </p:cNvSpPr>
            <p:nvPr/>
          </p:nvSpPr>
          <p:spPr bwMode="auto">
            <a:xfrm>
              <a:off x="6680856" y="2613707"/>
              <a:ext cx="19208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0%</a:t>
              </a:r>
              <a:endParaRPr lang="en-US"/>
            </a:p>
          </p:txBody>
        </p:sp>
        <p:sp>
          <p:nvSpPr>
            <p:cNvPr id="49167" name="Rectangle 19"/>
            <p:cNvSpPr>
              <a:spLocks noChangeArrowheads="1"/>
            </p:cNvSpPr>
            <p:nvPr/>
          </p:nvSpPr>
          <p:spPr bwMode="auto">
            <a:xfrm>
              <a:off x="5402918" y="2561319"/>
              <a:ext cx="495300" cy="23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9168" name="Rectangle 20"/>
            <p:cNvSpPr>
              <a:spLocks noChangeArrowheads="1"/>
            </p:cNvSpPr>
            <p:nvPr/>
          </p:nvSpPr>
          <p:spPr bwMode="auto">
            <a:xfrm>
              <a:off x="5494993" y="2613707"/>
              <a:ext cx="777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a:t>
              </a:r>
              <a:endParaRPr lang="en-US"/>
            </a:p>
          </p:txBody>
        </p:sp>
        <p:sp>
          <p:nvSpPr>
            <p:cNvPr id="49169" name="Rectangle 21"/>
            <p:cNvSpPr>
              <a:spLocks noChangeArrowheads="1"/>
            </p:cNvSpPr>
            <p:nvPr/>
          </p:nvSpPr>
          <p:spPr bwMode="auto">
            <a:xfrm>
              <a:off x="5533093" y="2613707"/>
              <a:ext cx="3063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100%</a:t>
              </a:r>
              <a:endParaRPr lang="en-US"/>
            </a:p>
          </p:txBody>
        </p:sp>
        <p:sp>
          <p:nvSpPr>
            <p:cNvPr id="49170" name="Rectangle 22"/>
            <p:cNvSpPr>
              <a:spLocks noChangeArrowheads="1"/>
            </p:cNvSpPr>
            <p:nvPr/>
          </p:nvSpPr>
          <p:spPr bwMode="auto">
            <a:xfrm>
              <a:off x="4347231" y="2561319"/>
              <a:ext cx="493712" cy="23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9171" name="Rectangle 23"/>
            <p:cNvSpPr>
              <a:spLocks noChangeArrowheads="1"/>
            </p:cNvSpPr>
            <p:nvPr/>
          </p:nvSpPr>
          <p:spPr bwMode="auto">
            <a:xfrm>
              <a:off x="4437718" y="2613707"/>
              <a:ext cx="777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a:t>
              </a:r>
              <a:endParaRPr lang="en-US"/>
            </a:p>
          </p:txBody>
        </p:sp>
        <p:sp>
          <p:nvSpPr>
            <p:cNvPr id="49172" name="Rectangle 24"/>
            <p:cNvSpPr>
              <a:spLocks noChangeArrowheads="1"/>
            </p:cNvSpPr>
            <p:nvPr/>
          </p:nvSpPr>
          <p:spPr bwMode="auto">
            <a:xfrm>
              <a:off x="4477406" y="2613707"/>
              <a:ext cx="30638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200%</a:t>
              </a:r>
              <a:endParaRPr lang="en-US"/>
            </a:p>
          </p:txBody>
        </p:sp>
        <p:sp>
          <p:nvSpPr>
            <p:cNvPr id="49173" name="Rectangle 25"/>
            <p:cNvSpPr>
              <a:spLocks noChangeArrowheads="1"/>
            </p:cNvSpPr>
            <p:nvPr/>
          </p:nvSpPr>
          <p:spPr bwMode="auto">
            <a:xfrm>
              <a:off x="7568268" y="2561319"/>
              <a:ext cx="455613" cy="23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9174" name="Rectangle 26"/>
            <p:cNvSpPr>
              <a:spLocks noChangeArrowheads="1"/>
            </p:cNvSpPr>
            <p:nvPr/>
          </p:nvSpPr>
          <p:spPr bwMode="auto">
            <a:xfrm>
              <a:off x="7660343" y="2613707"/>
              <a:ext cx="3063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100%</a:t>
              </a:r>
              <a:endParaRPr lang="en-US"/>
            </a:p>
          </p:txBody>
        </p:sp>
        <p:sp>
          <p:nvSpPr>
            <p:cNvPr id="49175" name="Rectangle 27"/>
            <p:cNvSpPr>
              <a:spLocks noChangeArrowheads="1"/>
            </p:cNvSpPr>
            <p:nvPr/>
          </p:nvSpPr>
          <p:spPr bwMode="auto">
            <a:xfrm>
              <a:off x="6588781" y="2561319"/>
              <a:ext cx="339725" cy="23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9176" name="Rectangle 28"/>
            <p:cNvSpPr>
              <a:spLocks noChangeArrowheads="1"/>
            </p:cNvSpPr>
            <p:nvPr/>
          </p:nvSpPr>
          <p:spPr bwMode="auto">
            <a:xfrm>
              <a:off x="6680856" y="2613707"/>
              <a:ext cx="19208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0%</a:t>
              </a:r>
              <a:endParaRPr lang="en-US"/>
            </a:p>
          </p:txBody>
        </p:sp>
        <p:sp>
          <p:nvSpPr>
            <p:cNvPr id="49177" name="Rectangle 29"/>
            <p:cNvSpPr>
              <a:spLocks noChangeArrowheads="1"/>
            </p:cNvSpPr>
            <p:nvPr/>
          </p:nvSpPr>
          <p:spPr bwMode="auto">
            <a:xfrm>
              <a:off x="5402918" y="2561319"/>
              <a:ext cx="495300" cy="23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9178" name="Rectangle 30"/>
            <p:cNvSpPr>
              <a:spLocks noChangeArrowheads="1"/>
            </p:cNvSpPr>
            <p:nvPr/>
          </p:nvSpPr>
          <p:spPr bwMode="auto">
            <a:xfrm>
              <a:off x="5494993" y="2613707"/>
              <a:ext cx="777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a:t>
              </a:r>
              <a:endParaRPr lang="en-US"/>
            </a:p>
          </p:txBody>
        </p:sp>
        <p:sp>
          <p:nvSpPr>
            <p:cNvPr id="49179" name="Rectangle 31"/>
            <p:cNvSpPr>
              <a:spLocks noChangeArrowheads="1"/>
            </p:cNvSpPr>
            <p:nvPr/>
          </p:nvSpPr>
          <p:spPr bwMode="auto">
            <a:xfrm>
              <a:off x="5533093" y="2613707"/>
              <a:ext cx="3063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100%</a:t>
              </a:r>
              <a:endParaRPr lang="en-US"/>
            </a:p>
          </p:txBody>
        </p:sp>
        <p:sp>
          <p:nvSpPr>
            <p:cNvPr id="49180" name="Rectangle 32"/>
            <p:cNvSpPr>
              <a:spLocks noChangeArrowheads="1"/>
            </p:cNvSpPr>
            <p:nvPr/>
          </p:nvSpPr>
          <p:spPr bwMode="auto">
            <a:xfrm>
              <a:off x="4347231" y="2561319"/>
              <a:ext cx="493712" cy="23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9181" name="Rectangle 33"/>
            <p:cNvSpPr>
              <a:spLocks noChangeArrowheads="1"/>
            </p:cNvSpPr>
            <p:nvPr/>
          </p:nvSpPr>
          <p:spPr bwMode="auto">
            <a:xfrm>
              <a:off x="4437718" y="2613707"/>
              <a:ext cx="777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a:t>
              </a:r>
              <a:endParaRPr lang="en-US"/>
            </a:p>
          </p:txBody>
        </p:sp>
        <p:sp>
          <p:nvSpPr>
            <p:cNvPr id="49182" name="Rectangle 34"/>
            <p:cNvSpPr>
              <a:spLocks noChangeArrowheads="1"/>
            </p:cNvSpPr>
            <p:nvPr/>
          </p:nvSpPr>
          <p:spPr bwMode="auto">
            <a:xfrm>
              <a:off x="4477406" y="2613707"/>
              <a:ext cx="30638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200%</a:t>
              </a:r>
              <a:endParaRPr lang="en-US"/>
            </a:p>
          </p:txBody>
        </p:sp>
        <p:sp>
          <p:nvSpPr>
            <p:cNvPr id="49183" name="Line 35"/>
            <p:cNvSpPr>
              <a:spLocks noChangeShapeType="1"/>
            </p:cNvSpPr>
            <p:nvPr/>
          </p:nvSpPr>
          <p:spPr bwMode="auto">
            <a:xfrm flipV="1">
              <a:off x="4656793" y="2505757"/>
              <a:ext cx="1588" cy="619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184" name="Line 36"/>
            <p:cNvSpPr>
              <a:spLocks noChangeShapeType="1"/>
            </p:cNvSpPr>
            <p:nvPr/>
          </p:nvSpPr>
          <p:spPr bwMode="auto">
            <a:xfrm flipV="1">
              <a:off x="5185431" y="2505757"/>
              <a:ext cx="1587" cy="365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185" name="Line 37"/>
            <p:cNvSpPr>
              <a:spLocks noChangeShapeType="1"/>
            </p:cNvSpPr>
            <p:nvPr/>
          </p:nvSpPr>
          <p:spPr bwMode="auto">
            <a:xfrm flipV="1">
              <a:off x="5714068" y="2505757"/>
              <a:ext cx="1588" cy="619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186" name="Line 38"/>
            <p:cNvSpPr>
              <a:spLocks noChangeShapeType="1"/>
            </p:cNvSpPr>
            <p:nvPr/>
          </p:nvSpPr>
          <p:spPr bwMode="auto">
            <a:xfrm flipV="1">
              <a:off x="6255406" y="2505757"/>
              <a:ext cx="1587" cy="365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187" name="Line 39"/>
            <p:cNvSpPr>
              <a:spLocks noChangeShapeType="1"/>
            </p:cNvSpPr>
            <p:nvPr/>
          </p:nvSpPr>
          <p:spPr bwMode="auto">
            <a:xfrm flipV="1">
              <a:off x="6784043" y="2505757"/>
              <a:ext cx="1588" cy="619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188" name="Line 40"/>
            <p:cNvSpPr>
              <a:spLocks noChangeShapeType="1"/>
            </p:cNvSpPr>
            <p:nvPr/>
          </p:nvSpPr>
          <p:spPr bwMode="auto">
            <a:xfrm flipV="1">
              <a:off x="7311093" y="2505757"/>
              <a:ext cx="1588" cy="365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189" name="Line 41"/>
            <p:cNvSpPr>
              <a:spLocks noChangeShapeType="1"/>
            </p:cNvSpPr>
            <p:nvPr/>
          </p:nvSpPr>
          <p:spPr bwMode="auto">
            <a:xfrm flipV="1">
              <a:off x="7839731" y="2505757"/>
              <a:ext cx="1587" cy="619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190" name="Line 42"/>
            <p:cNvSpPr>
              <a:spLocks noChangeShapeType="1"/>
            </p:cNvSpPr>
            <p:nvPr/>
          </p:nvSpPr>
          <p:spPr bwMode="auto">
            <a:xfrm>
              <a:off x="4658381" y="2518457"/>
              <a:ext cx="3168650" cy="1587"/>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191" name="Line 43"/>
            <p:cNvSpPr>
              <a:spLocks noChangeShapeType="1"/>
            </p:cNvSpPr>
            <p:nvPr/>
          </p:nvSpPr>
          <p:spPr bwMode="auto">
            <a:xfrm flipV="1">
              <a:off x="4656793" y="2505757"/>
              <a:ext cx="1588" cy="619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192" name="Line 44"/>
            <p:cNvSpPr>
              <a:spLocks noChangeShapeType="1"/>
            </p:cNvSpPr>
            <p:nvPr/>
          </p:nvSpPr>
          <p:spPr bwMode="auto">
            <a:xfrm flipV="1">
              <a:off x="5185431" y="2505757"/>
              <a:ext cx="1587" cy="365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193" name="Line 45"/>
            <p:cNvSpPr>
              <a:spLocks noChangeShapeType="1"/>
            </p:cNvSpPr>
            <p:nvPr/>
          </p:nvSpPr>
          <p:spPr bwMode="auto">
            <a:xfrm flipV="1">
              <a:off x="5714068" y="2505757"/>
              <a:ext cx="1588" cy="619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194" name="Line 46"/>
            <p:cNvSpPr>
              <a:spLocks noChangeShapeType="1"/>
            </p:cNvSpPr>
            <p:nvPr/>
          </p:nvSpPr>
          <p:spPr bwMode="auto">
            <a:xfrm flipV="1">
              <a:off x="6255406" y="2505757"/>
              <a:ext cx="1587" cy="365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195" name="Line 47"/>
            <p:cNvSpPr>
              <a:spLocks noChangeShapeType="1"/>
            </p:cNvSpPr>
            <p:nvPr/>
          </p:nvSpPr>
          <p:spPr bwMode="auto">
            <a:xfrm flipV="1">
              <a:off x="6784043" y="2505757"/>
              <a:ext cx="1588" cy="619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196" name="Line 48"/>
            <p:cNvSpPr>
              <a:spLocks noChangeShapeType="1"/>
            </p:cNvSpPr>
            <p:nvPr/>
          </p:nvSpPr>
          <p:spPr bwMode="auto">
            <a:xfrm flipV="1">
              <a:off x="7311093" y="2505757"/>
              <a:ext cx="1588" cy="365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197" name="Line 49"/>
            <p:cNvSpPr>
              <a:spLocks noChangeShapeType="1"/>
            </p:cNvSpPr>
            <p:nvPr/>
          </p:nvSpPr>
          <p:spPr bwMode="auto">
            <a:xfrm flipV="1">
              <a:off x="7839731" y="2505757"/>
              <a:ext cx="1587" cy="619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198" name="Line 50"/>
            <p:cNvSpPr>
              <a:spLocks noChangeShapeType="1"/>
            </p:cNvSpPr>
            <p:nvPr/>
          </p:nvSpPr>
          <p:spPr bwMode="auto">
            <a:xfrm>
              <a:off x="4658381" y="2518457"/>
              <a:ext cx="3168650" cy="1587"/>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199" name="Rectangle 51"/>
            <p:cNvSpPr>
              <a:spLocks noChangeArrowheads="1"/>
            </p:cNvSpPr>
            <p:nvPr/>
          </p:nvSpPr>
          <p:spPr bwMode="auto">
            <a:xfrm>
              <a:off x="4372631" y="2407332"/>
              <a:ext cx="242887" cy="230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9200" name="Rectangle 52"/>
            <p:cNvSpPr>
              <a:spLocks noChangeArrowheads="1"/>
            </p:cNvSpPr>
            <p:nvPr/>
          </p:nvSpPr>
          <p:spPr bwMode="auto">
            <a:xfrm>
              <a:off x="4464706" y="2459719"/>
              <a:ext cx="9683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0</a:t>
              </a:r>
              <a:endParaRPr lang="en-US"/>
            </a:p>
          </p:txBody>
        </p:sp>
        <p:sp>
          <p:nvSpPr>
            <p:cNvPr id="49201" name="Rectangle 53"/>
            <p:cNvSpPr>
              <a:spLocks noChangeArrowheads="1"/>
            </p:cNvSpPr>
            <p:nvPr/>
          </p:nvSpPr>
          <p:spPr bwMode="auto">
            <a:xfrm>
              <a:off x="4294843" y="1713594"/>
              <a:ext cx="301625" cy="23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9202" name="Rectangle 54"/>
            <p:cNvSpPr>
              <a:spLocks noChangeArrowheads="1"/>
            </p:cNvSpPr>
            <p:nvPr/>
          </p:nvSpPr>
          <p:spPr bwMode="auto">
            <a:xfrm>
              <a:off x="4386918" y="1765982"/>
              <a:ext cx="1539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20</a:t>
              </a:r>
              <a:endParaRPr lang="en-US"/>
            </a:p>
          </p:txBody>
        </p:sp>
        <p:sp>
          <p:nvSpPr>
            <p:cNvPr id="49203" name="Rectangle 55"/>
            <p:cNvSpPr>
              <a:spLocks noChangeArrowheads="1"/>
            </p:cNvSpPr>
            <p:nvPr/>
          </p:nvSpPr>
          <p:spPr bwMode="auto">
            <a:xfrm>
              <a:off x="4294843" y="1019857"/>
              <a:ext cx="301625" cy="230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9204" name="Rectangle 56"/>
            <p:cNvSpPr>
              <a:spLocks noChangeArrowheads="1"/>
            </p:cNvSpPr>
            <p:nvPr/>
          </p:nvSpPr>
          <p:spPr bwMode="auto">
            <a:xfrm>
              <a:off x="4386918" y="1072244"/>
              <a:ext cx="1539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40</a:t>
              </a:r>
              <a:endParaRPr lang="en-US"/>
            </a:p>
          </p:txBody>
        </p:sp>
        <p:sp>
          <p:nvSpPr>
            <p:cNvPr id="49205" name="Rectangle 57"/>
            <p:cNvSpPr>
              <a:spLocks noChangeArrowheads="1"/>
            </p:cNvSpPr>
            <p:nvPr/>
          </p:nvSpPr>
          <p:spPr bwMode="auto">
            <a:xfrm>
              <a:off x="4372631" y="2407332"/>
              <a:ext cx="242887" cy="230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9206" name="Rectangle 58"/>
            <p:cNvSpPr>
              <a:spLocks noChangeArrowheads="1"/>
            </p:cNvSpPr>
            <p:nvPr/>
          </p:nvSpPr>
          <p:spPr bwMode="auto">
            <a:xfrm>
              <a:off x="4464706" y="2459719"/>
              <a:ext cx="9683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0</a:t>
              </a:r>
              <a:endParaRPr lang="en-US"/>
            </a:p>
          </p:txBody>
        </p:sp>
        <p:sp>
          <p:nvSpPr>
            <p:cNvPr id="49207" name="Rectangle 59"/>
            <p:cNvSpPr>
              <a:spLocks noChangeArrowheads="1"/>
            </p:cNvSpPr>
            <p:nvPr/>
          </p:nvSpPr>
          <p:spPr bwMode="auto">
            <a:xfrm>
              <a:off x="4294843" y="1713594"/>
              <a:ext cx="301625" cy="23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9208" name="Rectangle 60"/>
            <p:cNvSpPr>
              <a:spLocks noChangeArrowheads="1"/>
            </p:cNvSpPr>
            <p:nvPr/>
          </p:nvSpPr>
          <p:spPr bwMode="auto">
            <a:xfrm>
              <a:off x="4386918" y="1765982"/>
              <a:ext cx="1539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20</a:t>
              </a:r>
              <a:endParaRPr lang="en-US"/>
            </a:p>
          </p:txBody>
        </p:sp>
        <p:sp>
          <p:nvSpPr>
            <p:cNvPr id="49209" name="Rectangle 61"/>
            <p:cNvSpPr>
              <a:spLocks noChangeArrowheads="1"/>
            </p:cNvSpPr>
            <p:nvPr/>
          </p:nvSpPr>
          <p:spPr bwMode="auto">
            <a:xfrm>
              <a:off x="4294843" y="1019857"/>
              <a:ext cx="301625" cy="230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9210" name="Rectangle 62"/>
            <p:cNvSpPr>
              <a:spLocks noChangeArrowheads="1"/>
            </p:cNvSpPr>
            <p:nvPr/>
          </p:nvSpPr>
          <p:spPr bwMode="auto">
            <a:xfrm>
              <a:off x="4386918" y="1072244"/>
              <a:ext cx="1539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40</a:t>
              </a:r>
              <a:endParaRPr lang="en-US"/>
            </a:p>
          </p:txBody>
        </p:sp>
        <p:sp>
          <p:nvSpPr>
            <p:cNvPr id="49211" name="Line 63"/>
            <p:cNvSpPr>
              <a:spLocks noChangeShapeType="1"/>
            </p:cNvSpPr>
            <p:nvPr/>
          </p:nvSpPr>
          <p:spPr bwMode="auto">
            <a:xfrm flipH="1">
              <a:off x="4594881" y="2518457"/>
              <a:ext cx="61912" cy="1587"/>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212" name="Line 64"/>
            <p:cNvSpPr>
              <a:spLocks noChangeShapeType="1"/>
            </p:cNvSpPr>
            <p:nvPr/>
          </p:nvSpPr>
          <p:spPr bwMode="auto">
            <a:xfrm flipH="1">
              <a:off x="4594881" y="1824719"/>
              <a:ext cx="61912" cy="158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213" name="Line 65"/>
            <p:cNvSpPr>
              <a:spLocks noChangeShapeType="1"/>
            </p:cNvSpPr>
            <p:nvPr/>
          </p:nvSpPr>
          <p:spPr bwMode="auto">
            <a:xfrm flipH="1">
              <a:off x="4594881" y="1130982"/>
              <a:ext cx="61912" cy="1587"/>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214" name="Line 66"/>
            <p:cNvSpPr>
              <a:spLocks noChangeShapeType="1"/>
            </p:cNvSpPr>
            <p:nvPr/>
          </p:nvSpPr>
          <p:spPr bwMode="auto">
            <a:xfrm flipV="1">
              <a:off x="4656793" y="1118282"/>
              <a:ext cx="1588" cy="1398587"/>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215" name="Line 67"/>
            <p:cNvSpPr>
              <a:spLocks noChangeShapeType="1"/>
            </p:cNvSpPr>
            <p:nvPr/>
          </p:nvSpPr>
          <p:spPr bwMode="auto">
            <a:xfrm flipH="1">
              <a:off x="4594881" y="2518457"/>
              <a:ext cx="61912" cy="1587"/>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216" name="Line 68"/>
            <p:cNvSpPr>
              <a:spLocks noChangeShapeType="1"/>
            </p:cNvSpPr>
            <p:nvPr/>
          </p:nvSpPr>
          <p:spPr bwMode="auto">
            <a:xfrm flipH="1">
              <a:off x="4594881" y="1824719"/>
              <a:ext cx="61912" cy="158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217" name="Line 69"/>
            <p:cNvSpPr>
              <a:spLocks noChangeShapeType="1"/>
            </p:cNvSpPr>
            <p:nvPr/>
          </p:nvSpPr>
          <p:spPr bwMode="auto">
            <a:xfrm flipH="1">
              <a:off x="4594881" y="1130982"/>
              <a:ext cx="61912" cy="1587"/>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218" name="Line 70"/>
            <p:cNvSpPr>
              <a:spLocks noChangeShapeType="1"/>
            </p:cNvSpPr>
            <p:nvPr/>
          </p:nvSpPr>
          <p:spPr bwMode="auto">
            <a:xfrm flipV="1">
              <a:off x="4656793" y="1118282"/>
              <a:ext cx="1588" cy="1398587"/>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219" name="Rectangle 71"/>
            <p:cNvSpPr>
              <a:spLocks noChangeArrowheads="1"/>
            </p:cNvSpPr>
            <p:nvPr/>
          </p:nvSpPr>
          <p:spPr bwMode="auto">
            <a:xfrm>
              <a:off x="4656793" y="1130982"/>
              <a:ext cx="3171825" cy="1376362"/>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9220" name="Freeform 72"/>
            <p:cNvSpPr>
              <a:spLocks/>
            </p:cNvSpPr>
            <p:nvPr/>
          </p:nvSpPr>
          <p:spPr bwMode="auto">
            <a:xfrm>
              <a:off x="4753631" y="1638982"/>
              <a:ext cx="2447925" cy="873125"/>
            </a:xfrm>
            <a:custGeom>
              <a:avLst/>
              <a:gdLst>
                <a:gd name="T0" fmla="*/ 2447925 w 1542"/>
                <a:gd name="T1" fmla="*/ 873125 h 550"/>
                <a:gd name="T2" fmla="*/ 0 w 1542"/>
                <a:gd name="T3" fmla="*/ 873125 h 550"/>
                <a:gd name="T4" fmla="*/ 0 w 1542"/>
                <a:gd name="T5" fmla="*/ 835025 h 550"/>
                <a:gd name="T6" fmla="*/ 528638 w 1542"/>
                <a:gd name="T7" fmla="*/ 835025 h 550"/>
                <a:gd name="T8" fmla="*/ 644525 w 1542"/>
                <a:gd name="T9" fmla="*/ 835025 h 550"/>
                <a:gd name="T10" fmla="*/ 747713 w 1542"/>
                <a:gd name="T11" fmla="*/ 769938 h 550"/>
                <a:gd name="T12" fmla="*/ 850900 w 1542"/>
                <a:gd name="T13" fmla="*/ 809625 h 550"/>
                <a:gd name="T14" fmla="*/ 954088 w 1542"/>
                <a:gd name="T15" fmla="*/ 835025 h 550"/>
                <a:gd name="T16" fmla="*/ 1069975 w 1542"/>
                <a:gd name="T17" fmla="*/ 731838 h 550"/>
                <a:gd name="T18" fmla="*/ 1173163 w 1542"/>
                <a:gd name="T19" fmla="*/ 835025 h 550"/>
                <a:gd name="T20" fmla="*/ 1276350 w 1542"/>
                <a:gd name="T21" fmla="*/ 809625 h 550"/>
                <a:gd name="T22" fmla="*/ 1379538 w 1542"/>
                <a:gd name="T23" fmla="*/ 628650 h 550"/>
                <a:gd name="T24" fmla="*/ 1495425 w 1542"/>
                <a:gd name="T25" fmla="*/ 628650 h 550"/>
                <a:gd name="T26" fmla="*/ 1598613 w 1542"/>
                <a:gd name="T27" fmla="*/ 320675 h 550"/>
                <a:gd name="T28" fmla="*/ 1701800 w 1542"/>
                <a:gd name="T29" fmla="*/ 179388 h 550"/>
                <a:gd name="T30" fmla="*/ 1804988 w 1542"/>
                <a:gd name="T31" fmla="*/ 217488 h 550"/>
                <a:gd name="T32" fmla="*/ 1908175 w 1542"/>
                <a:gd name="T33" fmla="*/ 0 h 550"/>
                <a:gd name="T34" fmla="*/ 1971675 w 1542"/>
                <a:gd name="T35" fmla="*/ 141288 h 550"/>
                <a:gd name="T36" fmla="*/ 2074863 w 1542"/>
                <a:gd name="T37" fmla="*/ 487363 h 550"/>
                <a:gd name="T38" fmla="*/ 2127250 w 1542"/>
                <a:gd name="T39" fmla="*/ 320675 h 550"/>
                <a:gd name="T40" fmla="*/ 2228850 w 1542"/>
                <a:gd name="T41" fmla="*/ 628650 h 550"/>
                <a:gd name="T42" fmla="*/ 2332038 w 1542"/>
                <a:gd name="T43" fmla="*/ 731838 h 550"/>
                <a:gd name="T44" fmla="*/ 2447925 w 1542"/>
                <a:gd name="T45" fmla="*/ 835025 h 550"/>
                <a:gd name="T46" fmla="*/ 2447925 w 1542"/>
                <a:gd name="T47" fmla="*/ 873125 h 55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542" h="550">
                  <a:moveTo>
                    <a:pt x="1542" y="550"/>
                  </a:moveTo>
                  <a:lnTo>
                    <a:pt x="0" y="550"/>
                  </a:lnTo>
                  <a:lnTo>
                    <a:pt x="0" y="526"/>
                  </a:lnTo>
                  <a:lnTo>
                    <a:pt x="333" y="526"/>
                  </a:lnTo>
                  <a:lnTo>
                    <a:pt x="406" y="526"/>
                  </a:lnTo>
                  <a:lnTo>
                    <a:pt x="471" y="485"/>
                  </a:lnTo>
                  <a:lnTo>
                    <a:pt x="536" y="510"/>
                  </a:lnTo>
                  <a:lnTo>
                    <a:pt x="601" y="526"/>
                  </a:lnTo>
                  <a:lnTo>
                    <a:pt x="674" y="461"/>
                  </a:lnTo>
                  <a:lnTo>
                    <a:pt x="739" y="526"/>
                  </a:lnTo>
                  <a:lnTo>
                    <a:pt x="804" y="510"/>
                  </a:lnTo>
                  <a:lnTo>
                    <a:pt x="869" y="396"/>
                  </a:lnTo>
                  <a:lnTo>
                    <a:pt x="942" y="396"/>
                  </a:lnTo>
                  <a:lnTo>
                    <a:pt x="1007" y="202"/>
                  </a:lnTo>
                  <a:lnTo>
                    <a:pt x="1072" y="113"/>
                  </a:lnTo>
                  <a:lnTo>
                    <a:pt x="1137" y="137"/>
                  </a:lnTo>
                  <a:lnTo>
                    <a:pt x="1202" y="0"/>
                  </a:lnTo>
                  <a:lnTo>
                    <a:pt x="1242" y="89"/>
                  </a:lnTo>
                  <a:lnTo>
                    <a:pt x="1307" y="307"/>
                  </a:lnTo>
                  <a:lnTo>
                    <a:pt x="1340" y="202"/>
                  </a:lnTo>
                  <a:lnTo>
                    <a:pt x="1404" y="396"/>
                  </a:lnTo>
                  <a:lnTo>
                    <a:pt x="1469" y="461"/>
                  </a:lnTo>
                  <a:lnTo>
                    <a:pt x="1542" y="526"/>
                  </a:lnTo>
                  <a:lnTo>
                    <a:pt x="1542" y="550"/>
                  </a:lnTo>
                  <a:close/>
                </a:path>
              </a:pathLst>
            </a:custGeom>
            <a:solidFill>
              <a:srgbClr val="DD143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9221" name="Freeform 73"/>
            <p:cNvSpPr>
              <a:spLocks/>
            </p:cNvSpPr>
            <p:nvPr/>
          </p:nvSpPr>
          <p:spPr bwMode="auto">
            <a:xfrm>
              <a:off x="4753631" y="1638982"/>
              <a:ext cx="2447925" cy="873125"/>
            </a:xfrm>
            <a:custGeom>
              <a:avLst/>
              <a:gdLst>
                <a:gd name="T0" fmla="*/ 2447925 w 1542"/>
                <a:gd name="T1" fmla="*/ 873125 h 550"/>
                <a:gd name="T2" fmla="*/ 0 w 1542"/>
                <a:gd name="T3" fmla="*/ 873125 h 550"/>
                <a:gd name="T4" fmla="*/ 0 w 1542"/>
                <a:gd name="T5" fmla="*/ 835025 h 550"/>
                <a:gd name="T6" fmla="*/ 528638 w 1542"/>
                <a:gd name="T7" fmla="*/ 835025 h 550"/>
                <a:gd name="T8" fmla="*/ 644525 w 1542"/>
                <a:gd name="T9" fmla="*/ 835025 h 550"/>
                <a:gd name="T10" fmla="*/ 747713 w 1542"/>
                <a:gd name="T11" fmla="*/ 769938 h 550"/>
                <a:gd name="T12" fmla="*/ 850900 w 1542"/>
                <a:gd name="T13" fmla="*/ 809625 h 550"/>
                <a:gd name="T14" fmla="*/ 954088 w 1542"/>
                <a:gd name="T15" fmla="*/ 835025 h 550"/>
                <a:gd name="T16" fmla="*/ 1069975 w 1542"/>
                <a:gd name="T17" fmla="*/ 731838 h 550"/>
                <a:gd name="T18" fmla="*/ 1173163 w 1542"/>
                <a:gd name="T19" fmla="*/ 835025 h 550"/>
                <a:gd name="T20" fmla="*/ 1276350 w 1542"/>
                <a:gd name="T21" fmla="*/ 809625 h 550"/>
                <a:gd name="T22" fmla="*/ 1379538 w 1542"/>
                <a:gd name="T23" fmla="*/ 628650 h 550"/>
                <a:gd name="T24" fmla="*/ 1495425 w 1542"/>
                <a:gd name="T25" fmla="*/ 628650 h 550"/>
                <a:gd name="T26" fmla="*/ 1598613 w 1542"/>
                <a:gd name="T27" fmla="*/ 320675 h 550"/>
                <a:gd name="T28" fmla="*/ 1701800 w 1542"/>
                <a:gd name="T29" fmla="*/ 179388 h 550"/>
                <a:gd name="T30" fmla="*/ 1804988 w 1542"/>
                <a:gd name="T31" fmla="*/ 217488 h 550"/>
                <a:gd name="T32" fmla="*/ 1908175 w 1542"/>
                <a:gd name="T33" fmla="*/ 0 h 550"/>
                <a:gd name="T34" fmla="*/ 1971675 w 1542"/>
                <a:gd name="T35" fmla="*/ 141288 h 550"/>
                <a:gd name="T36" fmla="*/ 2074863 w 1542"/>
                <a:gd name="T37" fmla="*/ 487363 h 550"/>
                <a:gd name="T38" fmla="*/ 2127250 w 1542"/>
                <a:gd name="T39" fmla="*/ 320675 h 550"/>
                <a:gd name="T40" fmla="*/ 2228850 w 1542"/>
                <a:gd name="T41" fmla="*/ 628650 h 550"/>
                <a:gd name="T42" fmla="*/ 2332038 w 1542"/>
                <a:gd name="T43" fmla="*/ 731838 h 550"/>
                <a:gd name="T44" fmla="*/ 2447925 w 1542"/>
                <a:gd name="T45" fmla="*/ 835025 h 550"/>
                <a:gd name="T46" fmla="*/ 2447925 w 1542"/>
                <a:gd name="T47" fmla="*/ 873125 h 55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542" h="550">
                  <a:moveTo>
                    <a:pt x="1542" y="550"/>
                  </a:moveTo>
                  <a:lnTo>
                    <a:pt x="0" y="550"/>
                  </a:lnTo>
                  <a:lnTo>
                    <a:pt x="0" y="526"/>
                  </a:lnTo>
                  <a:lnTo>
                    <a:pt x="333" y="526"/>
                  </a:lnTo>
                  <a:lnTo>
                    <a:pt x="406" y="526"/>
                  </a:lnTo>
                  <a:lnTo>
                    <a:pt x="471" y="485"/>
                  </a:lnTo>
                  <a:lnTo>
                    <a:pt x="536" y="510"/>
                  </a:lnTo>
                  <a:lnTo>
                    <a:pt x="601" y="526"/>
                  </a:lnTo>
                  <a:lnTo>
                    <a:pt x="674" y="461"/>
                  </a:lnTo>
                  <a:lnTo>
                    <a:pt x="739" y="526"/>
                  </a:lnTo>
                  <a:lnTo>
                    <a:pt x="804" y="510"/>
                  </a:lnTo>
                  <a:lnTo>
                    <a:pt x="869" y="396"/>
                  </a:lnTo>
                  <a:lnTo>
                    <a:pt x="942" y="396"/>
                  </a:lnTo>
                  <a:lnTo>
                    <a:pt x="1007" y="202"/>
                  </a:lnTo>
                  <a:lnTo>
                    <a:pt x="1072" y="113"/>
                  </a:lnTo>
                  <a:lnTo>
                    <a:pt x="1137" y="137"/>
                  </a:lnTo>
                  <a:lnTo>
                    <a:pt x="1202" y="0"/>
                  </a:lnTo>
                  <a:lnTo>
                    <a:pt x="1242" y="89"/>
                  </a:lnTo>
                  <a:lnTo>
                    <a:pt x="1307" y="307"/>
                  </a:lnTo>
                  <a:lnTo>
                    <a:pt x="1340" y="202"/>
                  </a:lnTo>
                  <a:lnTo>
                    <a:pt x="1404" y="396"/>
                  </a:lnTo>
                  <a:lnTo>
                    <a:pt x="1469" y="461"/>
                  </a:lnTo>
                  <a:lnTo>
                    <a:pt x="1542" y="526"/>
                  </a:lnTo>
                  <a:lnTo>
                    <a:pt x="1542" y="550"/>
                  </a:lnTo>
                </a:path>
              </a:pathLst>
            </a:custGeom>
            <a:noFill/>
            <a:ln w="1270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49262" name="Rectangle 115"/>
          <p:cNvSpPr>
            <a:spLocks noChangeArrowheads="1"/>
          </p:cNvSpPr>
          <p:nvPr/>
        </p:nvSpPr>
        <p:spPr bwMode="auto">
          <a:xfrm>
            <a:off x="4282143" y="2651807"/>
            <a:ext cx="301625" cy="230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9268" name="Rectangle 121"/>
          <p:cNvSpPr>
            <a:spLocks noChangeArrowheads="1"/>
          </p:cNvSpPr>
          <p:nvPr/>
        </p:nvSpPr>
        <p:spPr bwMode="auto">
          <a:xfrm>
            <a:off x="4282143" y="2651807"/>
            <a:ext cx="301625" cy="230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grpSp>
        <p:nvGrpSpPr>
          <p:cNvPr id="8" name="Group 7"/>
          <p:cNvGrpSpPr/>
          <p:nvPr/>
        </p:nvGrpSpPr>
        <p:grpSpPr>
          <a:xfrm>
            <a:off x="4282143" y="2818565"/>
            <a:ext cx="3729038" cy="1847850"/>
            <a:chOff x="4282143" y="2704194"/>
            <a:chExt cx="3729038" cy="1847850"/>
          </a:xfrm>
        </p:grpSpPr>
        <p:sp>
          <p:nvSpPr>
            <p:cNvPr id="49158" name="Rectangle 9"/>
            <p:cNvSpPr>
              <a:spLocks noChangeArrowheads="1"/>
            </p:cNvSpPr>
            <p:nvPr/>
          </p:nvSpPr>
          <p:spPr bwMode="auto">
            <a:xfrm>
              <a:off x="4629806" y="2997882"/>
              <a:ext cx="842962"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9159" name="Rectangle 10"/>
            <p:cNvSpPr>
              <a:spLocks noChangeArrowheads="1"/>
            </p:cNvSpPr>
            <p:nvPr/>
          </p:nvSpPr>
          <p:spPr bwMode="auto">
            <a:xfrm>
              <a:off x="4721881" y="3051857"/>
              <a:ext cx="727075"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800" b="1">
                  <a:solidFill>
                    <a:srgbClr val="020323"/>
                  </a:solidFill>
                </a:rPr>
                <a:t>PSP 1</a:t>
              </a:r>
              <a:endParaRPr lang="en-US"/>
            </a:p>
          </p:txBody>
        </p:sp>
        <p:sp>
          <p:nvSpPr>
            <p:cNvPr id="49222" name="Rectangle 75"/>
            <p:cNvSpPr>
              <a:spLocks noChangeArrowheads="1"/>
            </p:cNvSpPr>
            <p:nvPr/>
          </p:nvSpPr>
          <p:spPr bwMode="auto">
            <a:xfrm>
              <a:off x="7555568" y="4193269"/>
              <a:ext cx="455613" cy="23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9223" name="Rectangle 76"/>
            <p:cNvSpPr>
              <a:spLocks noChangeArrowheads="1"/>
            </p:cNvSpPr>
            <p:nvPr/>
          </p:nvSpPr>
          <p:spPr bwMode="auto">
            <a:xfrm>
              <a:off x="7646056" y="4245657"/>
              <a:ext cx="30638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100%</a:t>
              </a:r>
              <a:endParaRPr lang="en-US"/>
            </a:p>
          </p:txBody>
        </p:sp>
        <p:sp>
          <p:nvSpPr>
            <p:cNvPr id="49224" name="Rectangle 77"/>
            <p:cNvSpPr>
              <a:spLocks noChangeArrowheads="1"/>
            </p:cNvSpPr>
            <p:nvPr/>
          </p:nvSpPr>
          <p:spPr bwMode="auto">
            <a:xfrm>
              <a:off x="6576081" y="4193269"/>
              <a:ext cx="339725" cy="23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9225" name="Rectangle 78"/>
            <p:cNvSpPr>
              <a:spLocks noChangeArrowheads="1"/>
            </p:cNvSpPr>
            <p:nvPr/>
          </p:nvSpPr>
          <p:spPr bwMode="auto">
            <a:xfrm>
              <a:off x="6668156" y="4245657"/>
              <a:ext cx="19208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0%</a:t>
              </a:r>
              <a:endParaRPr lang="en-US"/>
            </a:p>
          </p:txBody>
        </p:sp>
        <p:sp>
          <p:nvSpPr>
            <p:cNvPr id="49226" name="Rectangle 79"/>
            <p:cNvSpPr>
              <a:spLocks noChangeArrowheads="1"/>
            </p:cNvSpPr>
            <p:nvPr/>
          </p:nvSpPr>
          <p:spPr bwMode="auto">
            <a:xfrm>
              <a:off x="5390218" y="4193269"/>
              <a:ext cx="495300" cy="23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9227" name="Rectangle 80"/>
            <p:cNvSpPr>
              <a:spLocks noChangeArrowheads="1"/>
            </p:cNvSpPr>
            <p:nvPr/>
          </p:nvSpPr>
          <p:spPr bwMode="auto">
            <a:xfrm>
              <a:off x="5482293" y="4245657"/>
              <a:ext cx="777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a:t>
              </a:r>
              <a:endParaRPr lang="en-US"/>
            </a:p>
          </p:txBody>
        </p:sp>
        <p:sp>
          <p:nvSpPr>
            <p:cNvPr id="49228" name="Rectangle 81"/>
            <p:cNvSpPr>
              <a:spLocks noChangeArrowheads="1"/>
            </p:cNvSpPr>
            <p:nvPr/>
          </p:nvSpPr>
          <p:spPr bwMode="auto">
            <a:xfrm>
              <a:off x="5520393" y="4245657"/>
              <a:ext cx="3063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100%</a:t>
              </a:r>
              <a:endParaRPr lang="en-US"/>
            </a:p>
          </p:txBody>
        </p:sp>
        <p:sp>
          <p:nvSpPr>
            <p:cNvPr id="49229" name="Rectangle 82"/>
            <p:cNvSpPr>
              <a:spLocks noChangeArrowheads="1"/>
            </p:cNvSpPr>
            <p:nvPr/>
          </p:nvSpPr>
          <p:spPr bwMode="auto">
            <a:xfrm>
              <a:off x="4332943" y="4193269"/>
              <a:ext cx="495300" cy="23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9230" name="Rectangle 83"/>
            <p:cNvSpPr>
              <a:spLocks noChangeArrowheads="1"/>
            </p:cNvSpPr>
            <p:nvPr/>
          </p:nvSpPr>
          <p:spPr bwMode="auto">
            <a:xfrm>
              <a:off x="4425018" y="4245657"/>
              <a:ext cx="777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a:t>
              </a:r>
              <a:endParaRPr lang="en-US"/>
            </a:p>
          </p:txBody>
        </p:sp>
        <p:sp>
          <p:nvSpPr>
            <p:cNvPr id="49231" name="Rectangle 84"/>
            <p:cNvSpPr>
              <a:spLocks noChangeArrowheads="1"/>
            </p:cNvSpPr>
            <p:nvPr/>
          </p:nvSpPr>
          <p:spPr bwMode="auto">
            <a:xfrm>
              <a:off x="4464706" y="4245657"/>
              <a:ext cx="30638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200%</a:t>
              </a:r>
              <a:endParaRPr lang="en-US"/>
            </a:p>
          </p:txBody>
        </p:sp>
        <p:sp>
          <p:nvSpPr>
            <p:cNvPr id="49232" name="Rectangle 85"/>
            <p:cNvSpPr>
              <a:spLocks noChangeArrowheads="1"/>
            </p:cNvSpPr>
            <p:nvPr/>
          </p:nvSpPr>
          <p:spPr bwMode="auto">
            <a:xfrm>
              <a:off x="7555568" y="4193269"/>
              <a:ext cx="455613" cy="23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9233" name="Rectangle 86"/>
            <p:cNvSpPr>
              <a:spLocks noChangeArrowheads="1"/>
            </p:cNvSpPr>
            <p:nvPr/>
          </p:nvSpPr>
          <p:spPr bwMode="auto">
            <a:xfrm>
              <a:off x="7646056" y="4245657"/>
              <a:ext cx="30638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100%</a:t>
              </a:r>
              <a:endParaRPr lang="en-US"/>
            </a:p>
          </p:txBody>
        </p:sp>
        <p:sp>
          <p:nvSpPr>
            <p:cNvPr id="49234" name="Rectangle 87"/>
            <p:cNvSpPr>
              <a:spLocks noChangeArrowheads="1"/>
            </p:cNvSpPr>
            <p:nvPr/>
          </p:nvSpPr>
          <p:spPr bwMode="auto">
            <a:xfrm>
              <a:off x="6576081" y="4193269"/>
              <a:ext cx="339725" cy="23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9235" name="Rectangle 88"/>
            <p:cNvSpPr>
              <a:spLocks noChangeArrowheads="1"/>
            </p:cNvSpPr>
            <p:nvPr/>
          </p:nvSpPr>
          <p:spPr bwMode="auto">
            <a:xfrm>
              <a:off x="6668156" y="4245657"/>
              <a:ext cx="19208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0%</a:t>
              </a:r>
              <a:endParaRPr lang="en-US"/>
            </a:p>
          </p:txBody>
        </p:sp>
        <p:sp>
          <p:nvSpPr>
            <p:cNvPr id="49236" name="Rectangle 89"/>
            <p:cNvSpPr>
              <a:spLocks noChangeArrowheads="1"/>
            </p:cNvSpPr>
            <p:nvPr/>
          </p:nvSpPr>
          <p:spPr bwMode="auto">
            <a:xfrm>
              <a:off x="5390218" y="4193269"/>
              <a:ext cx="495300" cy="23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9237" name="Rectangle 90"/>
            <p:cNvSpPr>
              <a:spLocks noChangeArrowheads="1"/>
            </p:cNvSpPr>
            <p:nvPr/>
          </p:nvSpPr>
          <p:spPr bwMode="auto">
            <a:xfrm>
              <a:off x="5482293" y="4245657"/>
              <a:ext cx="777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a:t>
              </a:r>
              <a:endParaRPr lang="en-US"/>
            </a:p>
          </p:txBody>
        </p:sp>
        <p:sp>
          <p:nvSpPr>
            <p:cNvPr id="49238" name="Rectangle 91"/>
            <p:cNvSpPr>
              <a:spLocks noChangeArrowheads="1"/>
            </p:cNvSpPr>
            <p:nvPr/>
          </p:nvSpPr>
          <p:spPr bwMode="auto">
            <a:xfrm>
              <a:off x="5520393" y="4245657"/>
              <a:ext cx="3063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100%</a:t>
              </a:r>
              <a:endParaRPr lang="en-US"/>
            </a:p>
          </p:txBody>
        </p:sp>
        <p:sp>
          <p:nvSpPr>
            <p:cNvPr id="49239" name="Rectangle 92"/>
            <p:cNvSpPr>
              <a:spLocks noChangeArrowheads="1"/>
            </p:cNvSpPr>
            <p:nvPr/>
          </p:nvSpPr>
          <p:spPr bwMode="auto">
            <a:xfrm>
              <a:off x="4332943" y="4193269"/>
              <a:ext cx="495300" cy="23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9240" name="Rectangle 93"/>
            <p:cNvSpPr>
              <a:spLocks noChangeArrowheads="1"/>
            </p:cNvSpPr>
            <p:nvPr/>
          </p:nvSpPr>
          <p:spPr bwMode="auto">
            <a:xfrm>
              <a:off x="4425018" y="4245657"/>
              <a:ext cx="777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a:t>
              </a:r>
              <a:endParaRPr lang="en-US"/>
            </a:p>
          </p:txBody>
        </p:sp>
        <p:sp>
          <p:nvSpPr>
            <p:cNvPr id="49241" name="Rectangle 94"/>
            <p:cNvSpPr>
              <a:spLocks noChangeArrowheads="1"/>
            </p:cNvSpPr>
            <p:nvPr/>
          </p:nvSpPr>
          <p:spPr bwMode="auto">
            <a:xfrm>
              <a:off x="4464706" y="4245657"/>
              <a:ext cx="30638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200%</a:t>
              </a:r>
              <a:endParaRPr lang="en-US"/>
            </a:p>
          </p:txBody>
        </p:sp>
        <p:sp>
          <p:nvSpPr>
            <p:cNvPr id="49242" name="Line 95"/>
            <p:cNvSpPr>
              <a:spLocks noChangeShapeType="1"/>
            </p:cNvSpPr>
            <p:nvPr/>
          </p:nvSpPr>
          <p:spPr bwMode="auto">
            <a:xfrm flipV="1">
              <a:off x="4644093" y="4137707"/>
              <a:ext cx="1588" cy="619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243" name="Line 96"/>
            <p:cNvSpPr>
              <a:spLocks noChangeShapeType="1"/>
            </p:cNvSpPr>
            <p:nvPr/>
          </p:nvSpPr>
          <p:spPr bwMode="auto">
            <a:xfrm flipV="1">
              <a:off x="5172731" y="4137707"/>
              <a:ext cx="1587" cy="365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244" name="Line 97"/>
            <p:cNvSpPr>
              <a:spLocks noChangeShapeType="1"/>
            </p:cNvSpPr>
            <p:nvPr/>
          </p:nvSpPr>
          <p:spPr bwMode="auto">
            <a:xfrm flipV="1">
              <a:off x="5701368" y="4137707"/>
              <a:ext cx="1588" cy="619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245" name="Line 98"/>
            <p:cNvSpPr>
              <a:spLocks noChangeShapeType="1"/>
            </p:cNvSpPr>
            <p:nvPr/>
          </p:nvSpPr>
          <p:spPr bwMode="auto">
            <a:xfrm flipV="1">
              <a:off x="6242706" y="4137707"/>
              <a:ext cx="1587" cy="365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246" name="Line 99"/>
            <p:cNvSpPr>
              <a:spLocks noChangeShapeType="1"/>
            </p:cNvSpPr>
            <p:nvPr/>
          </p:nvSpPr>
          <p:spPr bwMode="auto">
            <a:xfrm flipV="1">
              <a:off x="6771343" y="4137707"/>
              <a:ext cx="1588" cy="619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247" name="Line 100"/>
            <p:cNvSpPr>
              <a:spLocks noChangeShapeType="1"/>
            </p:cNvSpPr>
            <p:nvPr/>
          </p:nvSpPr>
          <p:spPr bwMode="auto">
            <a:xfrm flipV="1">
              <a:off x="7298393" y="4137707"/>
              <a:ext cx="1588" cy="365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248" name="Line 101"/>
            <p:cNvSpPr>
              <a:spLocks noChangeShapeType="1"/>
            </p:cNvSpPr>
            <p:nvPr/>
          </p:nvSpPr>
          <p:spPr bwMode="auto">
            <a:xfrm flipV="1">
              <a:off x="7827031" y="4137707"/>
              <a:ext cx="1587" cy="619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249" name="Line 102"/>
            <p:cNvSpPr>
              <a:spLocks noChangeShapeType="1"/>
            </p:cNvSpPr>
            <p:nvPr/>
          </p:nvSpPr>
          <p:spPr bwMode="auto">
            <a:xfrm>
              <a:off x="4645681" y="4150407"/>
              <a:ext cx="3168650" cy="1587"/>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250" name="Line 103"/>
            <p:cNvSpPr>
              <a:spLocks noChangeShapeType="1"/>
            </p:cNvSpPr>
            <p:nvPr/>
          </p:nvSpPr>
          <p:spPr bwMode="auto">
            <a:xfrm flipV="1">
              <a:off x="4644093" y="4137707"/>
              <a:ext cx="1588" cy="619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251" name="Line 104"/>
            <p:cNvSpPr>
              <a:spLocks noChangeShapeType="1"/>
            </p:cNvSpPr>
            <p:nvPr/>
          </p:nvSpPr>
          <p:spPr bwMode="auto">
            <a:xfrm flipV="1">
              <a:off x="5172731" y="4137707"/>
              <a:ext cx="1587" cy="365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252" name="Line 105"/>
            <p:cNvSpPr>
              <a:spLocks noChangeShapeType="1"/>
            </p:cNvSpPr>
            <p:nvPr/>
          </p:nvSpPr>
          <p:spPr bwMode="auto">
            <a:xfrm flipV="1">
              <a:off x="5701368" y="4137707"/>
              <a:ext cx="1588" cy="619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253" name="Line 106"/>
            <p:cNvSpPr>
              <a:spLocks noChangeShapeType="1"/>
            </p:cNvSpPr>
            <p:nvPr/>
          </p:nvSpPr>
          <p:spPr bwMode="auto">
            <a:xfrm flipV="1">
              <a:off x="6242706" y="4137707"/>
              <a:ext cx="1587" cy="365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254" name="Line 107"/>
            <p:cNvSpPr>
              <a:spLocks noChangeShapeType="1"/>
            </p:cNvSpPr>
            <p:nvPr/>
          </p:nvSpPr>
          <p:spPr bwMode="auto">
            <a:xfrm flipV="1">
              <a:off x="6771343" y="4137707"/>
              <a:ext cx="1588" cy="619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255" name="Line 108"/>
            <p:cNvSpPr>
              <a:spLocks noChangeShapeType="1"/>
            </p:cNvSpPr>
            <p:nvPr/>
          </p:nvSpPr>
          <p:spPr bwMode="auto">
            <a:xfrm flipV="1">
              <a:off x="7298393" y="4137707"/>
              <a:ext cx="1588" cy="365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256" name="Line 109"/>
            <p:cNvSpPr>
              <a:spLocks noChangeShapeType="1"/>
            </p:cNvSpPr>
            <p:nvPr/>
          </p:nvSpPr>
          <p:spPr bwMode="auto">
            <a:xfrm flipV="1">
              <a:off x="7827031" y="4137707"/>
              <a:ext cx="1587" cy="619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257" name="Line 110"/>
            <p:cNvSpPr>
              <a:spLocks noChangeShapeType="1"/>
            </p:cNvSpPr>
            <p:nvPr/>
          </p:nvSpPr>
          <p:spPr bwMode="auto">
            <a:xfrm>
              <a:off x="4645681" y="4150407"/>
              <a:ext cx="3168650" cy="1587"/>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258" name="Rectangle 111"/>
            <p:cNvSpPr>
              <a:spLocks noChangeArrowheads="1"/>
            </p:cNvSpPr>
            <p:nvPr/>
          </p:nvSpPr>
          <p:spPr bwMode="auto">
            <a:xfrm>
              <a:off x="4359931" y="4039282"/>
              <a:ext cx="242887" cy="230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9259" name="Rectangle 112"/>
            <p:cNvSpPr>
              <a:spLocks noChangeArrowheads="1"/>
            </p:cNvSpPr>
            <p:nvPr/>
          </p:nvSpPr>
          <p:spPr bwMode="auto">
            <a:xfrm>
              <a:off x="4452006" y="4091669"/>
              <a:ext cx="9683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0</a:t>
              </a:r>
              <a:endParaRPr lang="en-US"/>
            </a:p>
          </p:txBody>
        </p:sp>
        <p:sp>
          <p:nvSpPr>
            <p:cNvPr id="49260" name="Rectangle 113"/>
            <p:cNvSpPr>
              <a:spLocks noChangeArrowheads="1"/>
            </p:cNvSpPr>
            <p:nvPr/>
          </p:nvSpPr>
          <p:spPr bwMode="auto">
            <a:xfrm>
              <a:off x="4282143" y="3345544"/>
              <a:ext cx="301625" cy="23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9261" name="Rectangle 114"/>
            <p:cNvSpPr>
              <a:spLocks noChangeArrowheads="1"/>
            </p:cNvSpPr>
            <p:nvPr/>
          </p:nvSpPr>
          <p:spPr bwMode="auto">
            <a:xfrm>
              <a:off x="4374218" y="3397932"/>
              <a:ext cx="1539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20</a:t>
              </a:r>
              <a:endParaRPr lang="en-US"/>
            </a:p>
          </p:txBody>
        </p:sp>
        <p:sp>
          <p:nvSpPr>
            <p:cNvPr id="49263" name="Rectangle 116"/>
            <p:cNvSpPr>
              <a:spLocks noChangeArrowheads="1"/>
            </p:cNvSpPr>
            <p:nvPr/>
          </p:nvSpPr>
          <p:spPr bwMode="auto">
            <a:xfrm>
              <a:off x="4374218" y="2704194"/>
              <a:ext cx="1539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40</a:t>
              </a:r>
              <a:endParaRPr lang="en-US"/>
            </a:p>
          </p:txBody>
        </p:sp>
        <p:sp>
          <p:nvSpPr>
            <p:cNvPr id="49264" name="Rectangle 117"/>
            <p:cNvSpPr>
              <a:spLocks noChangeArrowheads="1"/>
            </p:cNvSpPr>
            <p:nvPr/>
          </p:nvSpPr>
          <p:spPr bwMode="auto">
            <a:xfrm>
              <a:off x="4359931" y="4039282"/>
              <a:ext cx="242887" cy="230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9265" name="Rectangle 118"/>
            <p:cNvSpPr>
              <a:spLocks noChangeArrowheads="1"/>
            </p:cNvSpPr>
            <p:nvPr/>
          </p:nvSpPr>
          <p:spPr bwMode="auto">
            <a:xfrm>
              <a:off x="4452006" y="4091669"/>
              <a:ext cx="9683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0</a:t>
              </a:r>
              <a:endParaRPr lang="en-US"/>
            </a:p>
          </p:txBody>
        </p:sp>
        <p:sp>
          <p:nvSpPr>
            <p:cNvPr id="49266" name="Rectangle 119"/>
            <p:cNvSpPr>
              <a:spLocks noChangeArrowheads="1"/>
            </p:cNvSpPr>
            <p:nvPr/>
          </p:nvSpPr>
          <p:spPr bwMode="auto">
            <a:xfrm>
              <a:off x="4282143" y="3345544"/>
              <a:ext cx="301625" cy="23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9267" name="Rectangle 120"/>
            <p:cNvSpPr>
              <a:spLocks noChangeArrowheads="1"/>
            </p:cNvSpPr>
            <p:nvPr/>
          </p:nvSpPr>
          <p:spPr bwMode="auto">
            <a:xfrm>
              <a:off x="4374218" y="3397932"/>
              <a:ext cx="1539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20</a:t>
              </a:r>
              <a:endParaRPr lang="en-US"/>
            </a:p>
          </p:txBody>
        </p:sp>
        <p:sp>
          <p:nvSpPr>
            <p:cNvPr id="49269" name="Rectangle 122"/>
            <p:cNvSpPr>
              <a:spLocks noChangeArrowheads="1"/>
            </p:cNvSpPr>
            <p:nvPr/>
          </p:nvSpPr>
          <p:spPr bwMode="auto">
            <a:xfrm>
              <a:off x="4374218" y="2704194"/>
              <a:ext cx="1539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40</a:t>
              </a:r>
              <a:endParaRPr lang="en-US"/>
            </a:p>
          </p:txBody>
        </p:sp>
        <p:sp>
          <p:nvSpPr>
            <p:cNvPr id="49270" name="Line 123"/>
            <p:cNvSpPr>
              <a:spLocks noChangeShapeType="1"/>
            </p:cNvSpPr>
            <p:nvPr/>
          </p:nvSpPr>
          <p:spPr bwMode="auto">
            <a:xfrm flipH="1">
              <a:off x="4582181" y="4150407"/>
              <a:ext cx="61912" cy="1587"/>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271" name="Line 124"/>
            <p:cNvSpPr>
              <a:spLocks noChangeShapeType="1"/>
            </p:cNvSpPr>
            <p:nvPr/>
          </p:nvSpPr>
          <p:spPr bwMode="auto">
            <a:xfrm flipH="1">
              <a:off x="4582181" y="3456669"/>
              <a:ext cx="61912" cy="158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272" name="Line 125"/>
            <p:cNvSpPr>
              <a:spLocks noChangeShapeType="1"/>
            </p:cNvSpPr>
            <p:nvPr/>
          </p:nvSpPr>
          <p:spPr bwMode="auto">
            <a:xfrm flipH="1">
              <a:off x="4582181" y="2762932"/>
              <a:ext cx="61912" cy="1587"/>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273" name="Line 126"/>
            <p:cNvSpPr>
              <a:spLocks noChangeShapeType="1"/>
            </p:cNvSpPr>
            <p:nvPr/>
          </p:nvSpPr>
          <p:spPr bwMode="auto">
            <a:xfrm flipV="1">
              <a:off x="4644093" y="2750232"/>
              <a:ext cx="1588" cy="1398587"/>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274" name="Line 127"/>
            <p:cNvSpPr>
              <a:spLocks noChangeShapeType="1"/>
            </p:cNvSpPr>
            <p:nvPr/>
          </p:nvSpPr>
          <p:spPr bwMode="auto">
            <a:xfrm flipH="1">
              <a:off x="4582181" y="4150407"/>
              <a:ext cx="61912" cy="1587"/>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275" name="Line 128"/>
            <p:cNvSpPr>
              <a:spLocks noChangeShapeType="1"/>
            </p:cNvSpPr>
            <p:nvPr/>
          </p:nvSpPr>
          <p:spPr bwMode="auto">
            <a:xfrm flipH="1">
              <a:off x="4582181" y="3456669"/>
              <a:ext cx="61912" cy="158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276" name="Line 129"/>
            <p:cNvSpPr>
              <a:spLocks noChangeShapeType="1"/>
            </p:cNvSpPr>
            <p:nvPr/>
          </p:nvSpPr>
          <p:spPr bwMode="auto">
            <a:xfrm flipH="1">
              <a:off x="4582181" y="2762932"/>
              <a:ext cx="61912" cy="1587"/>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277" name="Line 130"/>
            <p:cNvSpPr>
              <a:spLocks noChangeShapeType="1"/>
            </p:cNvSpPr>
            <p:nvPr/>
          </p:nvSpPr>
          <p:spPr bwMode="auto">
            <a:xfrm flipV="1">
              <a:off x="4644093" y="2750232"/>
              <a:ext cx="1588" cy="1398587"/>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278" name="Rectangle 131"/>
            <p:cNvSpPr>
              <a:spLocks noChangeArrowheads="1"/>
            </p:cNvSpPr>
            <p:nvPr/>
          </p:nvSpPr>
          <p:spPr bwMode="auto">
            <a:xfrm>
              <a:off x="4644093" y="2762932"/>
              <a:ext cx="3171825" cy="1376362"/>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9279" name="Freeform 132"/>
            <p:cNvSpPr>
              <a:spLocks/>
            </p:cNvSpPr>
            <p:nvPr/>
          </p:nvSpPr>
          <p:spPr bwMode="auto">
            <a:xfrm>
              <a:off x="4637743" y="3064557"/>
              <a:ext cx="2654300" cy="1079500"/>
            </a:xfrm>
            <a:custGeom>
              <a:avLst/>
              <a:gdLst>
                <a:gd name="T0" fmla="*/ 2654300 w 1672"/>
                <a:gd name="T1" fmla="*/ 1079500 h 680"/>
                <a:gd name="T2" fmla="*/ 0 w 1672"/>
                <a:gd name="T3" fmla="*/ 1079500 h 680"/>
                <a:gd name="T4" fmla="*/ 0 w 1672"/>
                <a:gd name="T5" fmla="*/ 1041400 h 680"/>
                <a:gd name="T6" fmla="*/ 528638 w 1672"/>
                <a:gd name="T7" fmla="*/ 1041400 h 680"/>
                <a:gd name="T8" fmla="*/ 850900 w 1672"/>
                <a:gd name="T9" fmla="*/ 1016000 h 680"/>
                <a:gd name="T10" fmla="*/ 1057275 w 1672"/>
                <a:gd name="T11" fmla="*/ 1016000 h 680"/>
                <a:gd name="T12" fmla="*/ 1276350 w 1672"/>
                <a:gd name="T13" fmla="*/ 938213 h 680"/>
                <a:gd name="T14" fmla="*/ 1379538 w 1672"/>
                <a:gd name="T15" fmla="*/ 976313 h 680"/>
                <a:gd name="T16" fmla="*/ 1482725 w 1672"/>
                <a:gd name="T17" fmla="*/ 1041400 h 680"/>
                <a:gd name="T18" fmla="*/ 1598613 w 1672"/>
                <a:gd name="T19" fmla="*/ 835025 h 680"/>
                <a:gd name="T20" fmla="*/ 1701800 w 1672"/>
                <a:gd name="T21" fmla="*/ 796925 h 680"/>
                <a:gd name="T22" fmla="*/ 1804988 w 1672"/>
                <a:gd name="T23" fmla="*/ 590550 h 680"/>
                <a:gd name="T24" fmla="*/ 1908175 w 1672"/>
                <a:gd name="T25" fmla="*/ 693738 h 680"/>
                <a:gd name="T26" fmla="*/ 2009775 w 1672"/>
                <a:gd name="T27" fmla="*/ 385763 h 680"/>
                <a:gd name="T28" fmla="*/ 2074863 w 1672"/>
                <a:gd name="T29" fmla="*/ 0 h 680"/>
                <a:gd name="T30" fmla="*/ 2178050 w 1672"/>
                <a:gd name="T31" fmla="*/ 423863 h 680"/>
                <a:gd name="T32" fmla="*/ 2228850 w 1672"/>
                <a:gd name="T33" fmla="*/ 347663 h 680"/>
                <a:gd name="T34" fmla="*/ 2332038 w 1672"/>
                <a:gd name="T35" fmla="*/ 590550 h 680"/>
                <a:gd name="T36" fmla="*/ 2435225 w 1672"/>
                <a:gd name="T37" fmla="*/ 873125 h 680"/>
                <a:gd name="T38" fmla="*/ 2551113 w 1672"/>
                <a:gd name="T39" fmla="*/ 938213 h 680"/>
                <a:gd name="T40" fmla="*/ 2654300 w 1672"/>
                <a:gd name="T41" fmla="*/ 1041400 h 680"/>
                <a:gd name="T42" fmla="*/ 2654300 w 1672"/>
                <a:gd name="T43" fmla="*/ 1079500 h 6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72" h="680">
                  <a:moveTo>
                    <a:pt x="1672" y="680"/>
                  </a:moveTo>
                  <a:lnTo>
                    <a:pt x="0" y="680"/>
                  </a:lnTo>
                  <a:lnTo>
                    <a:pt x="0" y="656"/>
                  </a:lnTo>
                  <a:lnTo>
                    <a:pt x="333" y="656"/>
                  </a:lnTo>
                  <a:lnTo>
                    <a:pt x="536" y="640"/>
                  </a:lnTo>
                  <a:lnTo>
                    <a:pt x="666" y="640"/>
                  </a:lnTo>
                  <a:lnTo>
                    <a:pt x="804" y="591"/>
                  </a:lnTo>
                  <a:lnTo>
                    <a:pt x="869" y="615"/>
                  </a:lnTo>
                  <a:lnTo>
                    <a:pt x="934" y="656"/>
                  </a:lnTo>
                  <a:lnTo>
                    <a:pt x="1007" y="526"/>
                  </a:lnTo>
                  <a:lnTo>
                    <a:pt x="1072" y="502"/>
                  </a:lnTo>
                  <a:lnTo>
                    <a:pt x="1137" y="372"/>
                  </a:lnTo>
                  <a:lnTo>
                    <a:pt x="1202" y="437"/>
                  </a:lnTo>
                  <a:lnTo>
                    <a:pt x="1266" y="243"/>
                  </a:lnTo>
                  <a:lnTo>
                    <a:pt x="1307" y="0"/>
                  </a:lnTo>
                  <a:lnTo>
                    <a:pt x="1372" y="267"/>
                  </a:lnTo>
                  <a:lnTo>
                    <a:pt x="1404" y="219"/>
                  </a:lnTo>
                  <a:lnTo>
                    <a:pt x="1469" y="372"/>
                  </a:lnTo>
                  <a:lnTo>
                    <a:pt x="1534" y="550"/>
                  </a:lnTo>
                  <a:lnTo>
                    <a:pt x="1607" y="591"/>
                  </a:lnTo>
                  <a:lnTo>
                    <a:pt x="1672" y="656"/>
                  </a:lnTo>
                  <a:lnTo>
                    <a:pt x="1672" y="680"/>
                  </a:lnTo>
                  <a:close/>
                </a:path>
              </a:pathLst>
            </a:custGeom>
            <a:solidFill>
              <a:srgbClr val="DD143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9280" name="Freeform 133"/>
            <p:cNvSpPr>
              <a:spLocks/>
            </p:cNvSpPr>
            <p:nvPr/>
          </p:nvSpPr>
          <p:spPr bwMode="auto">
            <a:xfrm>
              <a:off x="4637743" y="3064557"/>
              <a:ext cx="2654300" cy="1079500"/>
            </a:xfrm>
            <a:custGeom>
              <a:avLst/>
              <a:gdLst>
                <a:gd name="T0" fmla="*/ 2654300 w 1672"/>
                <a:gd name="T1" fmla="*/ 1079500 h 680"/>
                <a:gd name="T2" fmla="*/ 0 w 1672"/>
                <a:gd name="T3" fmla="*/ 1079500 h 680"/>
                <a:gd name="T4" fmla="*/ 0 w 1672"/>
                <a:gd name="T5" fmla="*/ 1041400 h 680"/>
                <a:gd name="T6" fmla="*/ 528638 w 1672"/>
                <a:gd name="T7" fmla="*/ 1041400 h 680"/>
                <a:gd name="T8" fmla="*/ 850900 w 1672"/>
                <a:gd name="T9" fmla="*/ 1016000 h 680"/>
                <a:gd name="T10" fmla="*/ 1057275 w 1672"/>
                <a:gd name="T11" fmla="*/ 1016000 h 680"/>
                <a:gd name="T12" fmla="*/ 1276350 w 1672"/>
                <a:gd name="T13" fmla="*/ 938213 h 680"/>
                <a:gd name="T14" fmla="*/ 1379538 w 1672"/>
                <a:gd name="T15" fmla="*/ 976313 h 680"/>
                <a:gd name="T16" fmla="*/ 1482725 w 1672"/>
                <a:gd name="T17" fmla="*/ 1041400 h 680"/>
                <a:gd name="T18" fmla="*/ 1598613 w 1672"/>
                <a:gd name="T19" fmla="*/ 835025 h 680"/>
                <a:gd name="T20" fmla="*/ 1701800 w 1672"/>
                <a:gd name="T21" fmla="*/ 796925 h 680"/>
                <a:gd name="T22" fmla="*/ 1804988 w 1672"/>
                <a:gd name="T23" fmla="*/ 590550 h 680"/>
                <a:gd name="T24" fmla="*/ 1908175 w 1672"/>
                <a:gd name="T25" fmla="*/ 693738 h 680"/>
                <a:gd name="T26" fmla="*/ 2009775 w 1672"/>
                <a:gd name="T27" fmla="*/ 385763 h 680"/>
                <a:gd name="T28" fmla="*/ 2074863 w 1672"/>
                <a:gd name="T29" fmla="*/ 0 h 680"/>
                <a:gd name="T30" fmla="*/ 2178050 w 1672"/>
                <a:gd name="T31" fmla="*/ 423863 h 680"/>
                <a:gd name="T32" fmla="*/ 2228850 w 1672"/>
                <a:gd name="T33" fmla="*/ 347663 h 680"/>
                <a:gd name="T34" fmla="*/ 2332038 w 1672"/>
                <a:gd name="T35" fmla="*/ 590550 h 680"/>
                <a:gd name="T36" fmla="*/ 2435225 w 1672"/>
                <a:gd name="T37" fmla="*/ 873125 h 680"/>
                <a:gd name="T38" fmla="*/ 2551113 w 1672"/>
                <a:gd name="T39" fmla="*/ 938213 h 680"/>
                <a:gd name="T40" fmla="*/ 2654300 w 1672"/>
                <a:gd name="T41" fmla="*/ 1041400 h 680"/>
                <a:gd name="T42" fmla="*/ 2654300 w 1672"/>
                <a:gd name="T43" fmla="*/ 1079500 h 6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72" h="680">
                  <a:moveTo>
                    <a:pt x="1672" y="680"/>
                  </a:moveTo>
                  <a:lnTo>
                    <a:pt x="0" y="680"/>
                  </a:lnTo>
                  <a:lnTo>
                    <a:pt x="0" y="656"/>
                  </a:lnTo>
                  <a:lnTo>
                    <a:pt x="333" y="656"/>
                  </a:lnTo>
                  <a:lnTo>
                    <a:pt x="536" y="640"/>
                  </a:lnTo>
                  <a:lnTo>
                    <a:pt x="666" y="640"/>
                  </a:lnTo>
                  <a:lnTo>
                    <a:pt x="804" y="591"/>
                  </a:lnTo>
                  <a:lnTo>
                    <a:pt x="869" y="615"/>
                  </a:lnTo>
                  <a:lnTo>
                    <a:pt x="934" y="656"/>
                  </a:lnTo>
                  <a:lnTo>
                    <a:pt x="1007" y="526"/>
                  </a:lnTo>
                  <a:lnTo>
                    <a:pt x="1072" y="502"/>
                  </a:lnTo>
                  <a:lnTo>
                    <a:pt x="1137" y="372"/>
                  </a:lnTo>
                  <a:lnTo>
                    <a:pt x="1202" y="437"/>
                  </a:lnTo>
                  <a:lnTo>
                    <a:pt x="1266" y="243"/>
                  </a:lnTo>
                  <a:lnTo>
                    <a:pt x="1307" y="0"/>
                  </a:lnTo>
                  <a:lnTo>
                    <a:pt x="1372" y="267"/>
                  </a:lnTo>
                  <a:lnTo>
                    <a:pt x="1404" y="219"/>
                  </a:lnTo>
                  <a:lnTo>
                    <a:pt x="1469" y="372"/>
                  </a:lnTo>
                  <a:lnTo>
                    <a:pt x="1534" y="550"/>
                  </a:lnTo>
                  <a:lnTo>
                    <a:pt x="1607" y="591"/>
                  </a:lnTo>
                  <a:lnTo>
                    <a:pt x="1672" y="656"/>
                  </a:lnTo>
                  <a:lnTo>
                    <a:pt x="1672" y="680"/>
                  </a:lnTo>
                </a:path>
              </a:pathLst>
            </a:custGeom>
            <a:noFill/>
            <a:ln w="1270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9321" name="Rectangle 175"/>
            <p:cNvSpPr>
              <a:spLocks noChangeArrowheads="1"/>
            </p:cNvSpPr>
            <p:nvPr/>
          </p:nvSpPr>
          <p:spPr bwMode="auto">
            <a:xfrm>
              <a:off x="4294843" y="4321857"/>
              <a:ext cx="301625" cy="230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9327" name="Rectangle 181"/>
            <p:cNvSpPr>
              <a:spLocks noChangeArrowheads="1"/>
            </p:cNvSpPr>
            <p:nvPr/>
          </p:nvSpPr>
          <p:spPr bwMode="auto">
            <a:xfrm>
              <a:off x="4294843" y="4321857"/>
              <a:ext cx="301625" cy="230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grpSp>
      <p:grpSp>
        <p:nvGrpSpPr>
          <p:cNvPr id="7" name="Group 6"/>
          <p:cNvGrpSpPr/>
          <p:nvPr/>
        </p:nvGrpSpPr>
        <p:grpSpPr>
          <a:xfrm>
            <a:off x="4294843" y="4568560"/>
            <a:ext cx="3729038" cy="1719263"/>
            <a:chOff x="4294843" y="4492224"/>
            <a:chExt cx="3729038" cy="1719263"/>
          </a:xfrm>
        </p:grpSpPr>
        <p:sp>
          <p:nvSpPr>
            <p:cNvPr id="49160" name="Rectangle 11"/>
            <p:cNvSpPr>
              <a:spLocks noChangeArrowheads="1"/>
            </p:cNvSpPr>
            <p:nvPr/>
          </p:nvSpPr>
          <p:spPr bwMode="auto">
            <a:xfrm>
              <a:off x="4642506" y="4785912"/>
              <a:ext cx="842962"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9161" name="Rectangle 12"/>
            <p:cNvSpPr>
              <a:spLocks noChangeArrowheads="1"/>
            </p:cNvSpPr>
            <p:nvPr/>
          </p:nvSpPr>
          <p:spPr bwMode="auto">
            <a:xfrm>
              <a:off x="4734581" y="4839887"/>
              <a:ext cx="727075"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800" b="1">
                  <a:solidFill>
                    <a:srgbClr val="020323"/>
                  </a:solidFill>
                </a:rPr>
                <a:t>PSP 2</a:t>
              </a:r>
              <a:endParaRPr lang="en-US"/>
            </a:p>
          </p:txBody>
        </p:sp>
        <p:sp>
          <p:nvSpPr>
            <p:cNvPr id="49281" name="Rectangle 135"/>
            <p:cNvSpPr>
              <a:spLocks noChangeArrowheads="1"/>
            </p:cNvSpPr>
            <p:nvPr/>
          </p:nvSpPr>
          <p:spPr bwMode="auto">
            <a:xfrm>
              <a:off x="7568268" y="5982887"/>
              <a:ext cx="455613"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9282" name="Rectangle 136"/>
            <p:cNvSpPr>
              <a:spLocks noChangeArrowheads="1"/>
            </p:cNvSpPr>
            <p:nvPr/>
          </p:nvSpPr>
          <p:spPr bwMode="auto">
            <a:xfrm>
              <a:off x="7660343" y="6035274"/>
              <a:ext cx="3063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100%</a:t>
              </a:r>
              <a:endParaRPr lang="en-US"/>
            </a:p>
          </p:txBody>
        </p:sp>
        <p:sp>
          <p:nvSpPr>
            <p:cNvPr id="49283" name="Rectangle 137"/>
            <p:cNvSpPr>
              <a:spLocks noChangeArrowheads="1"/>
            </p:cNvSpPr>
            <p:nvPr/>
          </p:nvSpPr>
          <p:spPr bwMode="auto">
            <a:xfrm>
              <a:off x="6588781" y="5982887"/>
              <a:ext cx="339725"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9284" name="Rectangle 138"/>
            <p:cNvSpPr>
              <a:spLocks noChangeArrowheads="1"/>
            </p:cNvSpPr>
            <p:nvPr/>
          </p:nvSpPr>
          <p:spPr bwMode="auto">
            <a:xfrm>
              <a:off x="6680856" y="6035274"/>
              <a:ext cx="19208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0%</a:t>
              </a:r>
              <a:endParaRPr lang="en-US"/>
            </a:p>
          </p:txBody>
        </p:sp>
        <p:sp>
          <p:nvSpPr>
            <p:cNvPr id="49285" name="Rectangle 139"/>
            <p:cNvSpPr>
              <a:spLocks noChangeArrowheads="1"/>
            </p:cNvSpPr>
            <p:nvPr/>
          </p:nvSpPr>
          <p:spPr bwMode="auto">
            <a:xfrm>
              <a:off x="5402918" y="5982887"/>
              <a:ext cx="495300"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9286" name="Rectangle 140"/>
            <p:cNvSpPr>
              <a:spLocks noChangeArrowheads="1"/>
            </p:cNvSpPr>
            <p:nvPr/>
          </p:nvSpPr>
          <p:spPr bwMode="auto">
            <a:xfrm>
              <a:off x="5494993" y="6035274"/>
              <a:ext cx="777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a:t>
              </a:r>
              <a:endParaRPr lang="en-US"/>
            </a:p>
          </p:txBody>
        </p:sp>
        <p:sp>
          <p:nvSpPr>
            <p:cNvPr id="49287" name="Rectangle 141"/>
            <p:cNvSpPr>
              <a:spLocks noChangeArrowheads="1"/>
            </p:cNvSpPr>
            <p:nvPr/>
          </p:nvSpPr>
          <p:spPr bwMode="auto">
            <a:xfrm>
              <a:off x="5533093" y="6035274"/>
              <a:ext cx="3063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100%</a:t>
              </a:r>
              <a:endParaRPr lang="en-US"/>
            </a:p>
          </p:txBody>
        </p:sp>
        <p:sp>
          <p:nvSpPr>
            <p:cNvPr id="49288" name="Rectangle 142"/>
            <p:cNvSpPr>
              <a:spLocks noChangeArrowheads="1"/>
            </p:cNvSpPr>
            <p:nvPr/>
          </p:nvSpPr>
          <p:spPr bwMode="auto">
            <a:xfrm>
              <a:off x="4347231" y="5982887"/>
              <a:ext cx="493712"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9289" name="Rectangle 143"/>
            <p:cNvSpPr>
              <a:spLocks noChangeArrowheads="1"/>
            </p:cNvSpPr>
            <p:nvPr/>
          </p:nvSpPr>
          <p:spPr bwMode="auto">
            <a:xfrm>
              <a:off x="4437718" y="6035274"/>
              <a:ext cx="777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a:t>
              </a:r>
              <a:endParaRPr lang="en-US"/>
            </a:p>
          </p:txBody>
        </p:sp>
        <p:sp>
          <p:nvSpPr>
            <p:cNvPr id="49290" name="Rectangle 144"/>
            <p:cNvSpPr>
              <a:spLocks noChangeArrowheads="1"/>
            </p:cNvSpPr>
            <p:nvPr/>
          </p:nvSpPr>
          <p:spPr bwMode="auto">
            <a:xfrm>
              <a:off x="4477406" y="6035274"/>
              <a:ext cx="30638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200%</a:t>
              </a:r>
              <a:endParaRPr lang="en-US"/>
            </a:p>
          </p:txBody>
        </p:sp>
        <p:sp>
          <p:nvSpPr>
            <p:cNvPr id="49291" name="Rectangle 145"/>
            <p:cNvSpPr>
              <a:spLocks noChangeArrowheads="1"/>
            </p:cNvSpPr>
            <p:nvPr/>
          </p:nvSpPr>
          <p:spPr bwMode="auto">
            <a:xfrm>
              <a:off x="7568268" y="5982887"/>
              <a:ext cx="455613"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9292" name="Rectangle 146"/>
            <p:cNvSpPr>
              <a:spLocks noChangeArrowheads="1"/>
            </p:cNvSpPr>
            <p:nvPr/>
          </p:nvSpPr>
          <p:spPr bwMode="auto">
            <a:xfrm>
              <a:off x="7660343" y="6035274"/>
              <a:ext cx="3063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100%</a:t>
              </a:r>
              <a:endParaRPr lang="en-US"/>
            </a:p>
          </p:txBody>
        </p:sp>
        <p:sp>
          <p:nvSpPr>
            <p:cNvPr id="49293" name="Rectangle 147"/>
            <p:cNvSpPr>
              <a:spLocks noChangeArrowheads="1"/>
            </p:cNvSpPr>
            <p:nvPr/>
          </p:nvSpPr>
          <p:spPr bwMode="auto">
            <a:xfrm>
              <a:off x="6588781" y="5982887"/>
              <a:ext cx="339725"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9294" name="Rectangle 148"/>
            <p:cNvSpPr>
              <a:spLocks noChangeArrowheads="1"/>
            </p:cNvSpPr>
            <p:nvPr/>
          </p:nvSpPr>
          <p:spPr bwMode="auto">
            <a:xfrm>
              <a:off x="6680856" y="6035274"/>
              <a:ext cx="19208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0%</a:t>
              </a:r>
              <a:endParaRPr lang="en-US"/>
            </a:p>
          </p:txBody>
        </p:sp>
        <p:sp>
          <p:nvSpPr>
            <p:cNvPr id="49295" name="Rectangle 149"/>
            <p:cNvSpPr>
              <a:spLocks noChangeArrowheads="1"/>
            </p:cNvSpPr>
            <p:nvPr/>
          </p:nvSpPr>
          <p:spPr bwMode="auto">
            <a:xfrm>
              <a:off x="5402918" y="5982887"/>
              <a:ext cx="495300"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9296" name="Rectangle 150"/>
            <p:cNvSpPr>
              <a:spLocks noChangeArrowheads="1"/>
            </p:cNvSpPr>
            <p:nvPr/>
          </p:nvSpPr>
          <p:spPr bwMode="auto">
            <a:xfrm>
              <a:off x="5494993" y="6035274"/>
              <a:ext cx="777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a:t>
              </a:r>
              <a:endParaRPr lang="en-US"/>
            </a:p>
          </p:txBody>
        </p:sp>
        <p:sp>
          <p:nvSpPr>
            <p:cNvPr id="49297" name="Rectangle 151"/>
            <p:cNvSpPr>
              <a:spLocks noChangeArrowheads="1"/>
            </p:cNvSpPr>
            <p:nvPr/>
          </p:nvSpPr>
          <p:spPr bwMode="auto">
            <a:xfrm>
              <a:off x="5533093" y="6035274"/>
              <a:ext cx="3063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100%</a:t>
              </a:r>
              <a:endParaRPr lang="en-US"/>
            </a:p>
          </p:txBody>
        </p:sp>
        <p:sp>
          <p:nvSpPr>
            <p:cNvPr id="49298" name="Rectangle 152"/>
            <p:cNvSpPr>
              <a:spLocks noChangeArrowheads="1"/>
            </p:cNvSpPr>
            <p:nvPr/>
          </p:nvSpPr>
          <p:spPr bwMode="auto">
            <a:xfrm>
              <a:off x="4347231" y="5982887"/>
              <a:ext cx="493712"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9299" name="Rectangle 153"/>
            <p:cNvSpPr>
              <a:spLocks noChangeArrowheads="1"/>
            </p:cNvSpPr>
            <p:nvPr/>
          </p:nvSpPr>
          <p:spPr bwMode="auto">
            <a:xfrm>
              <a:off x="4437718" y="6035274"/>
              <a:ext cx="777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a:t>
              </a:r>
              <a:endParaRPr lang="en-US"/>
            </a:p>
          </p:txBody>
        </p:sp>
        <p:sp>
          <p:nvSpPr>
            <p:cNvPr id="49300" name="Rectangle 154"/>
            <p:cNvSpPr>
              <a:spLocks noChangeArrowheads="1"/>
            </p:cNvSpPr>
            <p:nvPr/>
          </p:nvSpPr>
          <p:spPr bwMode="auto">
            <a:xfrm>
              <a:off x="4477406" y="6035274"/>
              <a:ext cx="30638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200%</a:t>
              </a:r>
              <a:endParaRPr lang="en-US"/>
            </a:p>
          </p:txBody>
        </p:sp>
        <p:sp>
          <p:nvSpPr>
            <p:cNvPr id="49301" name="Line 155"/>
            <p:cNvSpPr>
              <a:spLocks noChangeShapeType="1"/>
            </p:cNvSpPr>
            <p:nvPr/>
          </p:nvSpPr>
          <p:spPr bwMode="auto">
            <a:xfrm flipV="1">
              <a:off x="4656793" y="5925737"/>
              <a:ext cx="1588" cy="6350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302" name="Line 156"/>
            <p:cNvSpPr>
              <a:spLocks noChangeShapeType="1"/>
            </p:cNvSpPr>
            <p:nvPr/>
          </p:nvSpPr>
          <p:spPr bwMode="auto">
            <a:xfrm flipV="1">
              <a:off x="5185431" y="5925737"/>
              <a:ext cx="1587" cy="365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303" name="Line 157"/>
            <p:cNvSpPr>
              <a:spLocks noChangeShapeType="1"/>
            </p:cNvSpPr>
            <p:nvPr/>
          </p:nvSpPr>
          <p:spPr bwMode="auto">
            <a:xfrm flipV="1">
              <a:off x="5714068" y="5925737"/>
              <a:ext cx="1588" cy="6350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304" name="Line 158"/>
            <p:cNvSpPr>
              <a:spLocks noChangeShapeType="1"/>
            </p:cNvSpPr>
            <p:nvPr/>
          </p:nvSpPr>
          <p:spPr bwMode="auto">
            <a:xfrm flipV="1">
              <a:off x="6255406" y="5925737"/>
              <a:ext cx="1587" cy="365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305" name="Line 159"/>
            <p:cNvSpPr>
              <a:spLocks noChangeShapeType="1"/>
            </p:cNvSpPr>
            <p:nvPr/>
          </p:nvSpPr>
          <p:spPr bwMode="auto">
            <a:xfrm flipV="1">
              <a:off x="6784043" y="5925737"/>
              <a:ext cx="1588" cy="6350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306" name="Line 160"/>
            <p:cNvSpPr>
              <a:spLocks noChangeShapeType="1"/>
            </p:cNvSpPr>
            <p:nvPr/>
          </p:nvSpPr>
          <p:spPr bwMode="auto">
            <a:xfrm flipV="1">
              <a:off x="7311093" y="5925737"/>
              <a:ext cx="1588" cy="365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307" name="Line 161"/>
            <p:cNvSpPr>
              <a:spLocks noChangeShapeType="1"/>
            </p:cNvSpPr>
            <p:nvPr/>
          </p:nvSpPr>
          <p:spPr bwMode="auto">
            <a:xfrm flipV="1">
              <a:off x="7839731" y="5925737"/>
              <a:ext cx="1587" cy="6350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308" name="Line 162"/>
            <p:cNvSpPr>
              <a:spLocks noChangeShapeType="1"/>
            </p:cNvSpPr>
            <p:nvPr/>
          </p:nvSpPr>
          <p:spPr bwMode="auto">
            <a:xfrm>
              <a:off x="4658381" y="5938437"/>
              <a:ext cx="3168650" cy="1587"/>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309" name="Line 163"/>
            <p:cNvSpPr>
              <a:spLocks noChangeShapeType="1"/>
            </p:cNvSpPr>
            <p:nvPr/>
          </p:nvSpPr>
          <p:spPr bwMode="auto">
            <a:xfrm flipV="1">
              <a:off x="4656793" y="5925737"/>
              <a:ext cx="1588" cy="6350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310" name="Line 164"/>
            <p:cNvSpPr>
              <a:spLocks noChangeShapeType="1"/>
            </p:cNvSpPr>
            <p:nvPr/>
          </p:nvSpPr>
          <p:spPr bwMode="auto">
            <a:xfrm flipV="1">
              <a:off x="5185431" y="5925737"/>
              <a:ext cx="1587" cy="365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311" name="Line 165"/>
            <p:cNvSpPr>
              <a:spLocks noChangeShapeType="1"/>
            </p:cNvSpPr>
            <p:nvPr/>
          </p:nvSpPr>
          <p:spPr bwMode="auto">
            <a:xfrm flipV="1">
              <a:off x="5714068" y="5925737"/>
              <a:ext cx="1588" cy="6350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312" name="Line 166"/>
            <p:cNvSpPr>
              <a:spLocks noChangeShapeType="1"/>
            </p:cNvSpPr>
            <p:nvPr/>
          </p:nvSpPr>
          <p:spPr bwMode="auto">
            <a:xfrm flipV="1">
              <a:off x="6255406" y="5925737"/>
              <a:ext cx="1587" cy="365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313" name="Line 167"/>
            <p:cNvSpPr>
              <a:spLocks noChangeShapeType="1"/>
            </p:cNvSpPr>
            <p:nvPr/>
          </p:nvSpPr>
          <p:spPr bwMode="auto">
            <a:xfrm flipV="1">
              <a:off x="6784043" y="5925737"/>
              <a:ext cx="1588" cy="6350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314" name="Line 168"/>
            <p:cNvSpPr>
              <a:spLocks noChangeShapeType="1"/>
            </p:cNvSpPr>
            <p:nvPr/>
          </p:nvSpPr>
          <p:spPr bwMode="auto">
            <a:xfrm flipV="1">
              <a:off x="7311093" y="5925737"/>
              <a:ext cx="1588" cy="365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315" name="Line 169"/>
            <p:cNvSpPr>
              <a:spLocks noChangeShapeType="1"/>
            </p:cNvSpPr>
            <p:nvPr/>
          </p:nvSpPr>
          <p:spPr bwMode="auto">
            <a:xfrm flipV="1">
              <a:off x="7839731" y="5925737"/>
              <a:ext cx="1587" cy="6350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316" name="Line 170"/>
            <p:cNvSpPr>
              <a:spLocks noChangeShapeType="1"/>
            </p:cNvSpPr>
            <p:nvPr/>
          </p:nvSpPr>
          <p:spPr bwMode="auto">
            <a:xfrm>
              <a:off x="4658381" y="5938437"/>
              <a:ext cx="3168650" cy="1587"/>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317" name="Rectangle 171"/>
            <p:cNvSpPr>
              <a:spLocks noChangeArrowheads="1"/>
            </p:cNvSpPr>
            <p:nvPr/>
          </p:nvSpPr>
          <p:spPr bwMode="auto">
            <a:xfrm>
              <a:off x="4372631" y="5827312"/>
              <a:ext cx="242887" cy="230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9318" name="Rectangle 172"/>
            <p:cNvSpPr>
              <a:spLocks noChangeArrowheads="1"/>
            </p:cNvSpPr>
            <p:nvPr/>
          </p:nvSpPr>
          <p:spPr bwMode="auto">
            <a:xfrm>
              <a:off x="4464706" y="5881287"/>
              <a:ext cx="9683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0</a:t>
              </a:r>
              <a:endParaRPr lang="en-US"/>
            </a:p>
          </p:txBody>
        </p:sp>
        <p:sp>
          <p:nvSpPr>
            <p:cNvPr id="49319" name="Rectangle 173"/>
            <p:cNvSpPr>
              <a:spLocks noChangeArrowheads="1"/>
            </p:cNvSpPr>
            <p:nvPr/>
          </p:nvSpPr>
          <p:spPr bwMode="auto">
            <a:xfrm>
              <a:off x="4294843" y="5133574"/>
              <a:ext cx="301625" cy="23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9320" name="Rectangle 174"/>
            <p:cNvSpPr>
              <a:spLocks noChangeArrowheads="1"/>
            </p:cNvSpPr>
            <p:nvPr/>
          </p:nvSpPr>
          <p:spPr bwMode="auto">
            <a:xfrm>
              <a:off x="4386918" y="5187549"/>
              <a:ext cx="1539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20</a:t>
              </a:r>
              <a:endParaRPr lang="en-US"/>
            </a:p>
          </p:txBody>
        </p:sp>
        <p:sp>
          <p:nvSpPr>
            <p:cNvPr id="49322" name="Rectangle 176"/>
            <p:cNvSpPr>
              <a:spLocks noChangeArrowheads="1"/>
            </p:cNvSpPr>
            <p:nvPr/>
          </p:nvSpPr>
          <p:spPr bwMode="auto">
            <a:xfrm>
              <a:off x="4386918" y="4492224"/>
              <a:ext cx="1539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40</a:t>
              </a:r>
              <a:endParaRPr lang="en-US"/>
            </a:p>
          </p:txBody>
        </p:sp>
        <p:sp>
          <p:nvSpPr>
            <p:cNvPr id="49323" name="Rectangle 177"/>
            <p:cNvSpPr>
              <a:spLocks noChangeArrowheads="1"/>
            </p:cNvSpPr>
            <p:nvPr/>
          </p:nvSpPr>
          <p:spPr bwMode="auto">
            <a:xfrm>
              <a:off x="4372631" y="5827312"/>
              <a:ext cx="242887" cy="230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9324" name="Rectangle 178"/>
            <p:cNvSpPr>
              <a:spLocks noChangeArrowheads="1"/>
            </p:cNvSpPr>
            <p:nvPr/>
          </p:nvSpPr>
          <p:spPr bwMode="auto">
            <a:xfrm>
              <a:off x="4464706" y="5881287"/>
              <a:ext cx="9683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0</a:t>
              </a:r>
              <a:endParaRPr lang="en-US"/>
            </a:p>
          </p:txBody>
        </p:sp>
        <p:sp>
          <p:nvSpPr>
            <p:cNvPr id="49325" name="Rectangle 179"/>
            <p:cNvSpPr>
              <a:spLocks noChangeArrowheads="1"/>
            </p:cNvSpPr>
            <p:nvPr/>
          </p:nvSpPr>
          <p:spPr bwMode="auto">
            <a:xfrm>
              <a:off x="4294843" y="5133574"/>
              <a:ext cx="301625" cy="23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9326" name="Rectangle 180"/>
            <p:cNvSpPr>
              <a:spLocks noChangeArrowheads="1"/>
            </p:cNvSpPr>
            <p:nvPr/>
          </p:nvSpPr>
          <p:spPr bwMode="auto">
            <a:xfrm>
              <a:off x="4386918" y="5187549"/>
              <a:ext cx="1539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20</a:t>
              </a:r>
              <a:endParaRPr lang="en-US"/>
            </a:p>
          </p:txBody>
        </p:sp>
        <p:sp>
          <p:nvSpPr>
            <p:cNvPr id="49328" name="Rectangle 182"/>
            <p:cNvSpPr>
              <a:spLocks noChangeArrowheads="1"/>
            </p:cNvSpPr>
            <p:nvPr/>
          </p:nvSpPr>
          <p:spPr bwMode="auto">
            <a:xfrm>
              <a:off x="4386918" y="4492224"/>
              <a:ext cx="1539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40</a:t>
              </a:r>
              <a:endParaRPr lang="en-US"/>
            </a:p>
          </p:txBody>
        </p:sp>
        <p:sp>
          <p:nvSpPr>
            <p:cNvPr id="49329" name="Line 183"/>
            <p:cNvSpPr>
              <a:spLocks noChangeShapeType="1"/>
            </p:cNvSpPr>
            <p:nvPr/>
          </p:nvSpPr>
          <p:spPr bwMode="auto">
            <a:xfrm flipH="1">
              <a:off x="4594881" y="5938437"/>
              <a:ext cx="61912" cy="1587"/>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330" name="Line 184"/>
            <p:cNvSpPr>
              <a:spLocks noChangeShapeType="1"/>
            </p:cNvSpPr>
            <p:nvPr/>
          </p:nvSpPr>
          <p:spPr bwMode="auto">
            <a:xfrm flipH="1">
              <a:off x="4594881" y="5244699"/>
              <a:ext cx="61912" cy="158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331" name="Line 185"/>
            <p:cNvSpPr>
              <a:spLocks noChangeShapeType="1"/>
            </p:cNvSpPr>
            <p:nvPr/>
          </p:nvSpPr>
          <p:spPr bwMode="auto">
            <a:xfrm flipH="1">
              <a:off x="4594881" y="4550962"/>
              <a:ext cx="61912" cy="1587"/>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332" name="Line 186"/>
            <p:cNvSpPr>
              <a:spLocks noChangeShapeType="1"/>
            </p:cNvSpPr>
            <p:nvPr/>
          </p:nvSpPr>
          <p:spPr bwMode="auto">
            <a:xfrm flipV="1">
              <a:off x="4656793" y="4538262"/>
              <a:ext cx="1588" cy="1398587"/>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333" name="Line 187"/>
            <p:cNvSpPr>
              <a:spLocks noChangeShapeType="1"/>
            </p:cNvSpPr>
            <p:nvPr/>
          </p:nvSpPr>
          <p:spPr bwMode="auto">
            <a:xfrm flipH="1">
              <a:off x="4594881" y="5938437"/>
              <a:ext cx="61912" cy="1587"/>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334" name="Line 188"/>
            <p:cNvSpPr>
              <a:spLocks noChangeShapeType="1"/>
            </p:cNvSpPr>
            <p:nvPr/>
          </p:nvSpPr>
          <p:spPr bwMode="auto">
            <a:xfrm flipH="1">
              <a:off x="4594881" y="5244699"/>
              <a:ext cx="61912" cy="158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335" name="Line 189"/>
            <p:cNvSpPr>
              <a:spLocks noChangeShapeType="1"/>
            </p:cNvSpPr>
            <p:nvPr/>
          </p:nvSpPr>
          <p:spPr bwMode="auto">
            <a:xfrm flipH="1">
              <a:off x="4594881" y="4550962"/>
              <a:ext cx="61912" cy="1587"/>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336" name="Line 190"/>
            <p:cNvSpPr>
              <a:spLocks noChangeShapeType="1"/>
            </p:cNvSpPr>
            <p:nvPr/>
          </p:nvSpPr>
          <p:spPr bwMode="auto">
            <a:xfrm flipV="1">
              <a:off x="4656793" y="4538262"/>
              <a:ext cx="1588" cy="1398587"/>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337" name="Rectangle 191"/>
            <p:cNvSpPr>
              <a:spLocks noChangeArrowheads="1"/>
            </p:cNvSpPr>
            <p:nvPr/>
          </p:nvSpPr>
          <p:spPr bwMode="auto">
            <a:xfrm>
              <a:off x="4656793" y="4550962"/>
              <a:ext cx="3171825" cy="1376362"/>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nvGrpSpPr>
            <p:cNvPr id="49338" name="Group 194"/>
            <p:cNvGrpSpPr>
              <a:grpSpLocks/>
            </p:cNvGrpSpPr>
            <p:nvPr/>
          </p:nvGrpSpPr>
          <p:grpSpPr bwMode="auto">
            <a:xfrm>
              <a:off x="5282268" y="4582712"/>
              <a:ext cx="1919288" cy="1349375"/>
              <a:chOff x="3702" y="3149"/>
              <a:chExt cx="1209" cy="850"/>
            </a:xfrm>
          </p:grpSpPr>
          <p:sp>
            <p:nvSpPr>
              <p:cNvPr id="49339" name="Freeform 192"/>
              <p:cNvSpPr>
                <a:spLocks/>
              </p:cNvSpPr>
              <p:nvPr/>
            </p:nvSpPr>
            <p:spPr bwMode="auto">
              <a:xfrm>
                <a:off x="3702" y="3149"/>
                <a:ext cx="1209" cy="850"/>
              </a:xfrm>
              <a:custGeom>
                <a:avLst/>
                <a:gdLst>
                  <a:gd name="T0" fmla="*/ 1209 w 1209"/>
                  <a:gd name="T1" fmla="*/ 850 h 850"/>
                  <a:gd name="T2" fmla="*/ 0 w 1209"/>
                  <a:gd name="T3" fmla="*/ 850 h 850"/>
                  <a:gd name="T4" fmla="*/ 0 w 1209"/>
                  <a:gd name="T5" fmla="*/ 826 h 850"/>
                  <a:gd name="T6" fmla="*/ 138 w 1209"/>
                  <a:gd name="T7" fmla="*/ 826 h 850"/>
                  <a:gd name="T8" fmla="*/ 268 w 1209"/>
                  <a:gd name="T9" fmla="*/ 826 h 850"/>
                  <a:gd name="T10" fmla="*/ 471 w 1209"/>
                  <a:gd name="T11" fmla="*/ 826 h 850"/>
                  <a:gd name="T12" fmla="*/ 536 w 1209"/>
                  <a:gd name="T13" fmla="*/ 761 h 850"/>
                  <a:gd name="T14" fmla="*/ 609 w 1209"/>
                  <a:gd name="T15" fmla="*/ 826 h 850"/>
                  <a:gd name="T16" fmla="*/ 674 w 1209"/>
                  <a:gd name="T17" fmla="*/ 786 h 850"/>
                  <a:gd name="T18" fmla="*/ 739 w 1209"/>
                  <a:gd name="T19" fmla="*/ 721 h 850"/>
                  <a:gd name="T20" fmla="*/ 804 w 1209"/>
                  <a:gd name="T21" fmla="*/ 502 h 850"/>
                  <a:gd name="T22" fmla="*/ 869 w 1209"/>
                  <a:gd name="T23" fmla="*/ 437 h 850"/>
                  <a:gd name="T24" fmla="*/ 909 w 1209"/>
                  <a:gd name="T25" fmla="*/ 106 h 850"/>
                  <a:gd name="T26" fmla="*/ 974 w 1209"/>
                  <a:gd name="T27" fmla="*/ 0 h 850"/>
                  <a:gd name="T28" fmla="*/ 1007 w 1209"/>
                  <a:gd name="T29" fmla="*/ 259 h 850"/>
                  <a:gd name="T30" fmla="*/ 1071 w 1209"/>
                  <a:gd name="T31" fmla="*/ 607 h 850"/>
                  <a:gd name="T32" fmla="*/ 1136 w 1209"/>
                  <a:gd name="T33" fmla="*/ 737 h 850"/>
                  <a:gd name="T34" fmla="*/ 1209 w 1209"/>
                  <a:gd name="T35" fmla="*/ 826 h 850"/>
                  <a:gd name="T36" fmla="*/ 1209 w 1209"/>
                  <a:gd name="T37" fmla="*/ 850 h 85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09" h="850">
                    <a:moveTo>
                      <a:pt x="1209" y="850"/>
                    </a:moveTo>
                    <a:lnTo>
                      <a:pt x="0" y="850"/>
                    </a:lnTo>
                    <a:lnTo>
                      <a:pt x="0" y="826"/>
                    </a:lnTo>
                    <a:lnTo>
                      <a:pt x="138" y="826"/>
                    </a:lnTo>
                    <a:lnTo>
                      <a:pt x="268" y="826"/>
                    </a:lnTo>
                    <a:lnTo>
                      <a:pt x="471" y="826"/>
                    </a:lnTo>
                    <a:lnTo>
                      <a:pt x="536" y="761"/>
                    </a:lnTo>
                    <a:lnTo>
                      <a:pt x="609" y="826"/>
                    </a:lnTo>
                    <a:lnTo>
                      <a:pt x="674" y="786"/>
                    </a:lnTo>
                    <a:lnTo>
                      <a:pt x="739" y="721"/>
                    </a:lnTo>
                    <a:lnTo>
                      <a:pt x="804" y="502"/>
                    </a:lnTo>
                    <a:lnTo>
                      <a:pt x="869" y="437"/>
                    </a:lnTo>
                    <a:lnTo>
                      <a:pt x="909" y="106"/>
                    </a:lnTo>
                    <a:lnTo>
                      <a:pt x="974" y="0"/>
                    </a:lnTo>
                    <a:lnTo>
                      <a:pt x="1007" y="259"/>
                    </a:lnTo>
                    <a:lnTo>
                      <a:pt x="1071" y="607"/>
                    </a:lnTo>
                    <a:lnTo>
                      <a:pt x="1136" y="737"/>
                    </a:lnTo>
                    <a:lnTo>
                      <a:pt x="1209" y="826"/>
                    </a:lnTo>
                    <a:lnTo>
                      <a:pt x="1209" y="850"/>
                    </a:lnTo>
                    <a:close/>
                  </a:path>
                </a:pathLst>
              </a:custGeom>
              <a:solidFill>
                <a:srgbClr val="DD143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9340" name="Freeform 193"/>
              <p:cNvSpPr>
                <a:spLocks/>
              </p:cNvSpPr>
              <p:nvPr/>
            </p:nvSpPr>
            <p:spPr bwMode="auto">
              <a:xfrm>
                <a:off x="3702" y="3149"/>
                <a:ext cx="1209" cy="850"/>
              </a:xfrm>
              <a:custGeom>
                <a:avLst/>
                <a:gdLst>
                  <a:gd name="T0" fmla="*/ 1209 w 1209"/>
                  <a:gd name="T1" fmla="*/ 850 h 850"/>
                  <a:gd name="T2" fmla="*/ 0 w 1209"/>
                  <a:gd name="T3" fmla="*/ 850 h 850"/>
                  <a:gd name="T4" fmla="*/ 0 w 1209"/>
                  <a:gd name="T5" fmla="*/ 826 h 850"/>
                  <a:gd name="T6" fmla="*/ 138 w 1209"/>
                  <a:gd name="T7" fmla="*/ 826 h 850"/>
                  <a:gd name="T8" fmla="*/ 268 w 1209"/>
                  <a:gd name="T9" fmla="*/ 826 h 850"/>
                  <a:gd name="T10" fmla="*/ 471 w 1209"/>
                  <a:gd name="T11" fmla="*/ 826 h 850"/>
                  <a:gd name="T12" fmla="*/ 536 w 1209"/>
                  <a:gd name="T13" fmla="*/ 761 h 850"/>
                  <a:gd name="T14" fmla="*/ 609 w 1209"/>
                  <a:gd name="T15" fmla="*/ 826 h 850"/>
                  <a:gd name="T16" fmla="*/ 674 w 1209"/>
                  <a:gd name="T17" fmla="*/ 786 h 850"/>
                  <a:gd name="T18" fmla="*/ 739 w 1209"/>
                  <a:gd name="T19" fmla="*/ 721 h 850"/>
                  <a:gd name="T20" fmla="*/ 804 w 1209"/>
                  <a:gd name="T21" fmla="*/ 502 h 850"/>
                  <a:gd name="T22" fmla="*/ 869 w 1209"/>
                  <a:gd name="T23" fmla="*/ 437 h 850"/>
                  <a:gd name="T24" fmla="*/ 909 w 1209"/>
                  <a:gd name="T25" fmla="*/ 106 h 850"/>
                  <a:gd name="T26" fmla="*/ 974 w 1209"/>
                  <a:gd name="T27" fmla="*/ 0 h 850"/>
                  <a:gd name="T28" fmla="*/ 1007 w 1209"/>
                  <a:gd name="T29" fmla="*/ 259 h 850"/>
                  <a:gd name="T30" fmla="*/ 1071 w 1209"/>
                  <a:gd name="T31" fmla="*/ 607 h 850"/>
                  <a:gd name="T32" fmla="*/ 1136 w 1209"/>
                  <a:gd name="T33" fmla="*/ 737 h 850"/>
                  <a:gd name="T34" fmla="*/ 1209 w 1209"/>
                  <a:gd name="T35" fmla="*/ 826 h 850"/>
                  <a:gd name="T36" fmla="*/ 1209 w 1209"/>
                  <a:gd name="T37" fmla="*/ 850 h 85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09" h="850">
                    <a:moveTo>
                      <a:pt x="1209" y="850"/>
                    </a:moveTo>
                    <a:lnTo>
                      <a:pt x="0" y="850"/>
                    </a:lnTo>
                    <a:lnTo>
                      <a:pt x="0" y="826"/>
                    </a:lnTo>
                    <a:lnTo>
                      <a:pt x="138" y="826"/>
                    </a:lnTo>
                    <a:lnTo>
                      <a:pt x="268" y="826"/>
                    </a:lnTo>
                    <a:lnTo>
                      <a:pt x="471" y="826"/>
                    </a:lnTo>
                    <a:lnTo>
                      <a:pt x="536" y="761"/>
                    </a:lnTo>
                    <a:lnTo>
                      <a:pt x="609" y="826"/>
                    </a:lnTo>
                    <a:lnTo>
                      <a:pt x="674" y="786"/>
                    </a:lnTo>
                    <a:lnTo>
                      <a:pt x="739" y="721"/>
                    </a:lnTo>
                    <a:lnTo>
                      <a:pt x="804" y="502"/>
                    </a:lnTo>
                    <a:lnTo>
                      <a:pt x="869" y="437"/>
                    </a:lnTo>
                    <a:lnTo>
                      <a:pt x="909" y="106"/>
                    </a:lnTo>
                    <a:lnTo>
                      <a:pt x="974" y="0"/>
                    </a:lnTo>
                    <a:lnTo>
                      <a:pt x="1007" y="259"/>
                    </a:lnTo>
                    <a:lnTo>
                      <a:pt x="1071" y="607"/>
                    </a:lnTo>
                    <a:lnTo>
                      <a:pt x="1136" y="737"/>
                    </a:lnTo>
                    <a:lnTo>
                      <a:pt x="1209" y="826"/>
                    </a:lnTo>
                    <a:lnTo>
                      <a:pt x="1209" y="850"/>
                    </a:lnTo>
                  </a:path>
                </a:pathLst>
              </a:custGeom>
              <a:noFill/>
              <a:ln w="1270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grpSp>
    </p:spTree>
    <p:extLst>
      <p:ext uri="{BB962C8B-B14F-4D97-AF65-F5344CB8AC3E}">
        <p14:creationId xmlns:p14="http://schemas.microsoft.com/office/powerpoint/2010/main" val="17074630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p:txBody>
          <a:bodyPr/>
          <a:lstStyle/>
          <a:p>
            <a:r>
              <a:rPr lang="en-US" smtClean="0"/>
              <a:t>Compile and Test Time – 810 Engineers </a:t>
            </a:r>
          </a:p>
        </p:txBody>
      </p:sp>
      <p:sp>
        <p:nvSpPr>
          <p:cNvPr id="6" name="Text Placeholder 5"/>
          <p:cNvSpPr>
            <a:spLocks noGrp="1"/>
          </p:cNvSpPr>
          <p:nvPr>
            <p:ph type="body" sz="quarter" idx="10"/>
          </p:nvPr>
        </p:nvSpPr>
        <p:spPr/>
        <p:txBody>
          <a:bodyPr>
            <a:normAutofit lnSpcReduction="10000"/>
          </a:bodyPr>
          <a:lstStyle/>
          <a:p>
            <a:r>
              <a:rPr lang="en-US" dirty="0"/>
              <a:t>Introduction to PSP and </a:t>
            </a:r>
            <a:r>
              <a:rPr lang="en-US" dirty="0" smtClean="0"/>
              <a:t>TSP</a:t>
            </a:r>
            <a:endParaRPr lang="en-US" dirty="0"/>
          </a:p>
        </p:txBody>
      </p:sp>
      <p:pic>
        <p:nvPicPr>
          <p:cNvPr id="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313285" y="1043088"/>
            <a:ext cx="8478341" cy="4980432"/>
          </a:xfrm>
          <a:prstGeom prst="rect">
            <a:avLst/>
          </a:prstGeom>
          <a:extLst>
            <a:ext uri="{91240B29-F687-4f45-9708-019B960494DF}">
              <a14:hiddenLine xmlns:a14="http://schemas.microsoft.com/office/drawing/2010/main" xmlns=""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val="3642782937"/>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en-US" smtClean="0"/>
              <a:t>Size and LOC/hour – 810 Engineers </a:t>
            </a:r>
          </a:p>
        </p:txBody>
      </p:sp>
      <p:pic>
        <p:nvPicPr>
          <p:cNvPr id="9" name="Picture 14" descr="S26"/>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302300" y="1049618"/>
            <a:ext cx="8518134" cy="5004363"/>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sp>
        <p:nvSpPr>
          <p:cNvPr id="6" name="Text Placeholder 5"/>
          <p:cNvSpPr>
            <a:spLocks noGrp="1"/>
          </p:cNvSpPr>
          <p:nvPr>
            <p:ph type="body" sz="quarter" idx="10"/>
          </p:nvPr>
        </p:nvSpPr>
        <p:spPr/>
        <p:txBody>
          <a:bodyPr>
            <a:normAutofit lnSpcReduction="10000"/>
          </a:bodyPr>
          <a:lstStyle/>
          <a:p>
            <a:r>
              <a:rPr lang="en-US" dirty="0"/>
              <a:t>Introduction to PSP and </a:t>
            </a:r>
            <a:r>
              <a:rPr lang="en-US" dirty="0" smtClean="0"/>
              <a:t>TSP</a:t>
            </a:r>
            <a:endParaRPr lang="en-US" dirty="0"/>
          </a:p>
        </p:txBody>
      </p:sp>
    </p:spTree>
    <p:extLst>
      <p:ext uri="{BB962C8B-B14F-4D97-AF65-F5344CB8AC3E}">
        <p14:creationId xmlns:p14="http://schemas.microsoft.com/office/powerpoint/2010/main" val="201243077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smtClean="0"/>
              <a:t>Messages to Remember</a:t>
            </a:r>
          </a:p>
        </p:txBody>
      </p:sp>
      <p:sp>
        <p:nvSpPr>
          <p:cNvPr id="4" name="Content Placeholder 3"/>
          <p:cNvSpPr>
            <a:spLocks noGrp="1"/>
          </p:cNvSpPr>
          <p:nvPr>
            <p:ph idx="1"/>
          </p:nvPr>
        </p:nvSpPr>
        <p:spPr/>
        <p:txBody>
          <a:bodyPr/>
          <a:lstStyle/>
          <a:p>
            <a:pPr>
              <a:defRPr/>
            </a:pPr>
            <a:r>
              <a:rPr lang="en-US" dirty="0"/>
              <a:t>The PSP is a defined process that helps you do better work.</a:t>
            </a:r>
          </a:p>
          <a:p>
            <a:pPr>
              <a:defRPr/>
            </a:pPr>
            <a:endParaRPr lang="en-US" dirty="0"/>
          </a:p>
          <a:p>
            <a:pPr>
              <a:defRPr/>
            </a:pPr>
            <a:r>
              <a:rPr lang="en-US" dirty="0"/>
              <a:t>Once you have completed the course, you will know how to apply the PSP to your personal needs.</a:t>
            </a:r>
          </a:p>
          <a:p>
            <a:pPr>
              <a:defRPr/>
            </a:pPr>
            <a:endParaRPr lang="en-US" dirty="0"/>
          </a:p>
          <a:p>
            <a:pPr>
              <a:defRPr/>
            </a:pPr>
            <a:r>
              <a:rPr lang="en-US" dirty="0"/>
              <a:t>You will have the knowledge and skill to be on a TSP team.</a:t>
            </a:r>
          </a:p>
          <a:p>
            <a:pPr>
              <a:defRPr/>
            </a:pPr>
            <a:endParaRPr lang="en-US" dirty="0"/>
          </a:p>
          <a:p>
            <a:pPr>
              <a:defRPr/>
            </a:pPr>
            <a:r>
              <a:rPr lang="en-US" dirty="0"/>
              <a:t>With PSP0, the objective is to gather accurate and complete data on your work</a:t>
            </a:r>
            <a:r>
              <a:rPr lang="en-US" dirty="0" smtClean="0"/>
              <a:t>.</a:t>
            </a:r>
            <a:endParaRPr lang="en-US" dirty="0"/>
          </a:p>
        </p:txBody>
      </p:sp>
      <p:sp>
        <p:nvSpPr>
          <p:cNvPr id="5" name="Text Placeholder 4"/>
          <p:cNvSpPr>
            <a:spLocks noGrp="1"/>
          </p:cNvSpPr>
          <p:nvPr>
            <p:ph type="body" sz="quarter" idx="10"/>
          </p:nvPr>
        </p:nvSpPr>
        <p:spPr/>
        <p:txBody>
          <a:bodyPr>
            <a:normAutofit lnSpcReduction="10000"/>
          </a:bodyPr>
          <a:lstStyle/>
          <a:p>
            <a:r>
              <a:rPr lang="en-US" dirty="0"/>
              <a:t>Introduction to PSP and </a:t>
            </a:r>
            <a:r>
              <a:rPr lang="en-US" dirty="0" smtClean="0"/>
              <a:t>TSP</a:t>
            </a:r>
            <a:endParaRPr lang="en-US" dirty="0"/>
          </a:p>
        </p:txBody>
      </p:sp>
    </p:spTree>
    <p:extLst>
      <p:ext uri="{BB962C8B-B14F-4D97-AF65-F5344CB8AC3E}">
        <p14:creationId xmlns:p14="http://schemas.microsoft.com/office/powerpoint/2010/main" val="320216548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08415" y="229703"/>
            <a:ext cx="8320035" cy="5014243"/>
          </a:xfrm>
        </p:spPr>
        <p:txBody>
          <a:bodyPr>
            <a:normAutofit/>
          </a:bodyPr>
          <a:lstStyle/>
          <a:p>
            <a:r>
              <a:rPr lang="en-US" sz="1000" dirty="0">
                <a:latin typeface="Times New Roman" panose="02020603050405020304" pitchFamily="18" charset="0"/>
                <a:cs typeface="Times New Roman" panose="02020603050405020304" pitchFamily="18" charset="0"/>
              </a:rPr>
              <a:t>Copyright 2016 Carnegie Mellon University</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[Distribution Statement A] This material has been approved for public release and unlimited distribution. Please see Copyright notice for non-US Government use and distribution.</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This material is based upon work funded and supported by the Department of Defense under Contract No. FA8721-05-C-0003 with Carnegie Mellon University for the operation of the Software Engineering Institute, a federally funded research and development center.</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NO WARRANTY. THIS CARNEGIE MELLON UNIVERSITY AND SOFTWARE ENGINEERING INSTITUTE MATERIAL IS FURNISHED ON AN “AS-IS” BASIS. CARNEGIE MELLON UNIVERSITY MAKES NO WARRANTIES OF ANY KIND, EITHER EXPRESSED OR IMPLIED, AS TO ANY MATTER INCLUDING, BUT NOT LIMITED TO, WARRANTY OF FITNESS FOR PURPOSE OR MERCHANTABILITY, EXCLUSIVITY, OR RESULTS OBTAINED FROM USE OF THE MATERIAL. CARNEGIE MELLON UNIVERSITY DOES NOT MAKE ANY WARRANTY OF ANY KIND WITH RESPECT TO FREEDOM FROM PATENT, TRADEMARK, OR COPYRIGHT INFRINGEMENT.</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This material is distributed by the Software Engineering Institute (SEI) only to course attendees for their own individual study. Except for the U.S. government purposes described below, this material SHALL NOT be reproduced or used in any other manner without requesting formal permission from the Software Engineering Institute at permission@sei.cmu.edu.</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The U.S. Government's rights to use, modify, reproduce, release, perform, display, or disclose this material are restricted by the Rights in Technical Data-Noncommercial Items clauses (DFAR 252-227.7013 and DFAR 252-227.7013 Alternate I) contained in the above identified contract. Any reproduction of this material or portions thereof marked with this legend must also reproduce the disclaimers contained on this slide.</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Although the rights granted by contract do not require course attendance to use this material for U.S. Government purposes, the SEI recommends attendance to ensure proper understanding.</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Carnegie Mellon</a:t>
            </a:r>
            <a:r>
              <a:rPr lang="en-US" sz="1000" baseline="30000" dirty="0">
                <a:latin typeface="Times New Roman" panose="02020603050405020304" pitchFamily="18" charset="0"/>
                <a:cs typeface="Times New Roman" panose="02020603050405020304" pitchFamily="18" charset="0"/>
              </a:rPr>
              <a:t>®</a:t>
            </a:r>
            <a:r>
              <a:rPr lang="en-US" sz="1000" dirty="0">
                <a:latin typeface="Times New Roman" panose="02020603050405020304" pitchFamily="18" charset="0"/>
                <a:cs typeface="Times New Roman" panose="02020603050405020304" pitchFamily="18" charset="0"/>
              </a:rPr>
              <a:t> is registered in the U.S. Patent and Trademark Office by Carnegie Mellon University.</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Personal Software </a:t>
            </a:r>
            <a:r>
              <a:rPr lang="en-US" sz="1000" dirty="0" err="1">
                <a:latin typeface="Times New Roman" panose="02020603050405020304" pitchFamily="18" charset="0"/>
                <a:cs typeface="Times New Roman" panose="02020603050405020304" pitchFamily="18" charset="0"/>
              </a:rPr>
              <a:t>Process</a:t>
            </a:r>
            <a:r>
              <a:rPr lang="en-US" sz="1000" baseline="30000" dirty="0" err="1">
                <a:latin typeface="Times New Roman" panose="02020603050405020304" pitchFamily="18" charset="0"/>
                <a:cs typeface="Times New Roman" panose="02020603050405020304" pitchFamily="18" charset="0"/>
              </a:rPr>
              <a:t>SM</a:t>
            </a:r>
            <a:r>
              <a:rPr lang="en-US" sz="1000" dirty="0">
                <a:latin typeface="Times New Roman" panose="02020603050405020304" pitchFamily="18" charset="0"/>
                <a:cs typeface="Times New Roman" panose="02020603050405020304" pitchFamily="18" charset="0"/>
              </a:rPr>
              <a:t>, PSP</a:t>
            </a:r>
            <a:r>
              <a:rPr lang="en-US" sz="1000" baseline="30000" dirty="0">
                <a:latin typeface="Times New Roman" panose="02020603050405020304" pitchFamily="18" charset="0"/>
                <a:cs typeface="Times New Roman" panose="02020603050405020304" pitchFamily="18" charset="0"/>
              </a:rPr>
              <a:t>SM</a:t>
            </a:r>
            <a:r>
              <a:rPr lang="en-US" sz="1000" dirty="0">
                <a:latin typeface="Times New Roman" panose="02020603050405020304" pitchFamily="18" charset="0"/>
                <a:cs typeface="Times New Roman" panose="02020603050405020304" pitchFamily="18" charset="0"/>
              </a:rPr>
              <a:t>, Team Software </a:t>
            </a:r>
            <a:r>
              <a:rPr lang="en-US" sz="1000" dirty="0" err="1">
                <a:latin typeface="Times New Roman" panose="02020603050405020304" pitchFamily="18" charset="0"/>
                <a:cs typeface="Times New Roman" panose="02020603050405020304" pitchFamily="18" charset="0"/>
              </a:rPr>
              <a:t>Process</a:t>
            </a:r>
            <a:r>
              <a:rPr lang="en-US" sz="1000" baseline="30000" dirty="0" err="1">
                <a:latin typeface="Times New Roman" panose="02020603050405020304" pitchFamily="18" charset="0"/>
                <a:cs typeface="Times New Roman" panose="02020603050405020304" pitchFamily="18" charset="0"/>
              </a:rPr>
              <a:t>SM</a:t>
            </a:r>
            <a:r>
              <a:rPr lang="en-US" sz="1000" dirty="0">
                <a:latin typeface="Times New Roman" panose="02020603050405020304" pitchFamily="18" charset="0"/>
                <a:cs typeface="Times New Roman" panose="02020603050405020304" pitchFamily="18" charset="0"/>
              </a:rPr>
              <a:t> and TSP</a:t>
            </a:r>
            <a:r>
              <a:rPr lang="en-US" sz="1000" baseline="30000" dirty="0">
                <a:latin typeface="Times New Roman" panose="02020603050405020304" pitchFamily="18" charset="0"/>
                <a:cs typeface="Times New Roman" panose="02020603050405020304" pitchFamily="18" charset="0"/>
              </a:rPr>
              <a:t>SM</a:t>
            </a:r>
            <a:r>
              <a:rPr lang="en-US" sz="1000" dirty="0">
                <a:latin typeface="Times New Roman" panose="02020603050405020304" pitchFamily="18" charset="0"/>
                <a:cs typeface="Times New Roman" panose="02020603050405020304" pitchFamily="18" charset="0"/>
              </a:rPr>
              <a:t> are service marks of Carnegie Mellon University.</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DM-0004310</a:t>
            </a:r>
          </a:p>
        </p:txBody>
      </p:sp>
    </p:spTree>
    <p:extLst>
      <p:ext uri="{BB962C8B-B14F-4D97-AF65-F5344CB8AC3E}">
        <p14:creationId xmlns:p14="http://schemas.microsoft.com/office/powerpoint/2010/main" val="29602028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p:txBody>
          <a:bodyPr/>
          <a:lstStyle/>
          <a:p>
            <a:r>
              <a:rPr lang="en-US" smtClean="0"/>
              <a:t>Lecture Topics</a:t>
            </a:r>
          </a:p>
        </p:txBody>
      </p:sp>
      <p:sp>
        <p:nvSpPr>
          <p:cNvPr id="4" name="Content Placeholder 3"/>
          <p:cNvSpPr>
            <a:spLocks noGrp="1"/>
          </p:cNvSpPr>
          <p:nvPr>
            <p:ph sz="half" idx="2"/>
          </p:nvPr>
        </p:nvSpPr>
        <p:spPr>
          <a:xfrm>
            <a:off x="3238500" y="1076898"/>
            <a:ext cx="5486399" cy="3284514"/>
          </a:xfrm>
        </p:spPr>
        <p:txBody>
          <a:bodyPr>
            <a:normAutofit/>
          </a:bodyPr>
          <a:lstStyle/>
          <a:p>
            <a:pPr>
              <a:spcBef>
                <a:spcPts val="1200"/>
              </a:spcBef>
            </a:pPr>
            <a:r>
              <a:rPr lang="en-US" dirty="0"/>
              <a:t>The need for change</a:t>
            </a:r>
          </a:p>
          <a:p>
            <a:pPr>
              <a:spcBef>
                <a:spcPts val="1200"/>
              </a:spcBef>
            </a:pPr>
            <a:r>
              <a:rPr lang="en-US" dirty="0" smtClean="0"/>
              <a:t>PSPSM </a:t>
            </a:r>
            <a:r>
              <a:rPr lang="en-US" dirty="0"/>
              <a:t>and TSPSM </a:t>
            </a:r>
            <a:r>
              <a:rPr lang="en-US" dirty="0" smtClean="0"/>
              <a:t>principles</a:t>
            </a:r>
            <a:br>
              <a:rPr lang="en-US" dirty="0" smtClean="0"/>
            </a:br>
            <a:r>
              <a:rPr lang="en-US" dirty="0" smtClean="0"/>
              <a:t>and objectives</a:t>
            </a:r>
            <a:endParaRPr lang="en-US" dirty="0"/>
          </a:p>
          <a:p>
            <a:pPr>
              <a:spcBef>
                <a:spcPts val="1200"/>
              </a:spcBef>
            </a:pPr>
            <a:r>
              <a:rPr lang="en-US" dirty="0"/>
              <a:t>What is the TSP</a:t>
            </a:r>
            <a:r>
              <a:rPr lang="en-US" dirty="0" smtClean="0"/>
              <a:t>?</a:t>
            </a:r>
            <a:endParaRPr lang="en-US" dirty="0"/>
          </a:p>
          <a:p>
            <a:pPr>
              <a:spcBef>
                <a:spcPts val="1200"/>
              </a:spcBef>
            </a:pPr>
            <a:r>
              <a:rPr lang="en-US" dirty="0"/>
              <a:t>The need for management </a:t>
            </a:r>
            <a:r>
              <a:rPr lang="en-US" dirty="0" smtClean="0"/>
              <a:t>support</a:t>
            </a:r>
            <a:endParaRPr lang="en-US" dirty="0"/>
          </a:p>
          <a:p>
            <a:pPr>
              <a:spcBef>
                <a:spcPts val="1200"/>
              </a:spcBef>
            </a:pPr>
            <a:r>
              <a:rPr lang="en-US" dirty="0"/>
              <a:t>What is the PSP and how does it help</a:t>
            </a:r>
            <a:r>
              <a:rPr lang="en-US" dirty="0" smtClean="0"/>
              <a:t>?</a:t>
            </a:r>
            <a:endParaRPr lang="en-US" dirty="0"/>
          </a:p>
          <a:p>
            <a:pPr>
              <a:spcBef>
                <a:spcPts val="1200"/>
              </a:spcBef>
            </a:pPr>
            <a:r>
              <a:rPr lang="en-US" dirty="0"/>
              <a:t>Course </a:t>
            </a:r>
            <a:r>
              <a:rPr lang="en-US" dirty="0" smtClean="0"/>
              <a:t>results</a:t>
            </a:r>
            <a:endParaRPr lang="en-US" dirty="0"/>
          </a:p>
        </p:txBody>
      </p:sp>
      <p:sp>
        <p:nvSpPr>
          <p:cNvPr id="437251" name="Rectangle 3"/>
          <p:cNvSpPr>
            <a:spLocks noGrp="1" noChangeArrowheads="1"/>
          </p:cNvSpPr>
          <p:nvPr>
            <p:ph type="body" sz="quarter" idx="10"/>
          </p:nvPr>
        </p:nvSpPr>
        <p:spPr/>
        <p:txBody>
          <a:bodyPr>
            <a:normAutofit lnSpcReduction="10000"/>
          </a:bodyPr>
          <a:lstStyle/>
          <a:p>
            <a:r>
              <a:rPr lang="en-US" dirty="0" smtClean="0"/>
              <a:t>Introduction to PSP and TSP</a:t>
            </a:r>
          </a:p>
        </p:txBody>
      </p:sp>
      <p:sp>
        <p:nvSpPr>
          <p:cNvPr id="9" name="Content Placeholder 3"/>
          <p:cNvSpPr txBox="1">
            <a:spLocks/>
          </p:cNvSpPr>
          <p:nvPr/>
        </p:nvSpPr>
        <p:spPr>
          <a:xfrm>
            <a:off x="3238500" y="5643553"/>
            <a:ext cx="5486399" cy="449596"/>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b="1"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188" lvl="0" indent="-230188" defTabSz="1157288" eaLnBrk="0" hangingPunct="0">
              <a:lnSpc>
                <a:spcPct val="110000"/>
              </a:lnSpc>
              <a:spcBef>
                <a:spcPts val="0"/>
              </a:spcBef>
              <a:defRPr/>
            </a:pPr>
            <a:r>
              <a:rPr lang="en-US" sz="1100" b="0" baseline="30000" dirty="0">
                <a:solidFill>
                  <a:prstClr val="black"/>
                </a:solidFill>
                <a:latin typeface="Arial"/>
                <a:cs typeface="Arial"/>
              </a:rPr>
              <a:t>SM</a:t>
            </a:r>
            <a:r>
              <a:rPr lang="en-US" sz="1100" b="0" dirty="0">
                <a:solidFill>
                  <a:prstClr val="black"/>
                </a:solidFill>
                <a:latin typeface="Arial"/>
                <a:cs typeface="Arial"/>
              </a:rPr>
              <a:t> Personal Software Process, PSP, Team Software Process, and TSP are service marks of Carnegie Mellon University.</a:t>
            </a:r>
          </a:p>
        </p:txBody>
      </p:sp>
    </p:spTree>
    <p:extLst>
      <p:ext uri="{BB962C8B-B14F-4D97-AF65-F5344CB8AC3E}">
        <p14:creationId xmlns:p14="http://schemas.microsoft.com/office/powerpoint/2010/main" val="127424598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lstStyle/>
          <a:p>
            <a:r>
              <a:rPr lang="en-US" smtClean="0"/>
              <a:t>The Changing World of Software</a:t>
            </a:r>
          </a:p>
        </p:txBody>
      </p:sp>
      <p:sp>
        <p:nvSpPr>
          <p:cNvPr id="4" name="Content Placeholder 3"/>
          <p:cNvSpPr>
            <a:spLocks noGrp="1"/>
          </p:cNvSpPr>
          <p:nvPr>
            <p:ph idx="1"/>
          </p:nvPr>
        </p:nvSpPr>
        <p:spPr/>
        <p:txBody>
          <a:bodyPr/>
          <a:lstStyle/>
          <a:p>
            <a:r>
              <a:rPr lang="en-US" dirty="0"/>
              <a:t>Software now controls most business, government, and </a:t>
            </a:r>
            <a:r>
              <a:rPr lang="en-US" dirty="0" smtClean="0"/>
              <a:t/>
            </a:r>
            <a:br>
              <a:rPr lang="en-US" dirty="0" smtClean="0"/>
            </a:br>
            <a:r>
              <a:rPr lang="en-US" dirty="0" smtClean="0"/>
              <a:t>military </a:t>
            </a:r>
            <a:r>
              <a:rPr lang="en-US" dirty="0"/>
              <a:t>systems.</a:t>
            </a:r>
          </a:p>
          <a:p>
            <a:pPr lvl="1"/>
            <a:r>
              <a:rPr lang="en-US" dirty="0"/>
              <a:t>Factories are managed by software.</a:t>
            </a:r>
          </a:p>
          <a:p>
            <a:pPr lvl="1"/>
            <a:r>
              <a:rPr lang="en-US" dirty="0"/>
              <a:t>Most advanced products are controlled by software.</a:t>
            </a:r>
          </a:p>
          <a:p>
            <a:pPr lvl="1"/>
            <a:r>
              <a:rPr lang="en-US" dirty="0"/>
              <a:t>Finance, administrative, and business operations are largely run by software.</a:t>
            </a:r>
          </a:p>
          <a:p>
            <a:endParaRPr lang="en-US" dirty="0"/>
          </a:p>
          <a:p>
            <a:r>
              <a:rPr lang="en-US" dirty="0"/>
              <a:t>The cost, schedule, and quality of software is now a critical business concern</a:t>
            </a:r>
            <a:r>
              <a:rPr lang="en-US" dirty="0" smtClean="0"/>
              <a:t>.</a:t>
            </a:r>
            <a:endParaRPr lang="en-US" dirty="0"/>
          </a:p>
        </p:txBody>
      </p:sp>
      <p:sp>
        <p:nvSpPr>
          <p:cNvPr id="514051" name="Rectangle 3"/>
          <p:cNvSpPr>
            <a:spLocks noGrp="1" noChangeArrowheads="1"/>
          </p:cNvSpPr>
          <p:nvPr>
            <p:ph type="body" sz="quarter" idx="10"/>
          </p:nvPr>
        </p:nvSpPr>
        <p:spPr/>
        <p:txBody>
          <a:bodyPr>
            <a:normAutofit lnSpcReduction="10000"/>
          </a:bodyPr>
          <a:lstStyle/>
          <a:p>
            <a:r>
              <a:rPr lang="en-US" dirty="0"/>
              <a:t>Introduction to PSP and TSP</a:t>
            </a:r>
          </a:p>
          <a:p>
            <a:endParaRPr lang="en-US" dirty="0" smtClean="0"/>
          </a:p>
        </p:txBody>
      </p:sp>
    </p:spTree>
    <p:extLst>
      <p:ext uri="{BB962C8B-B14F-4D97-AF65-F5344CB8AC3E}">
        <p14:creationId xmlns:p14="http://schemas.microsoft.com/office/powerpoint/2010/main" val="238207761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3"/>
          <p:cNvSpPr>
            <a:spLocks noChangeArrowheads="1"/>
          </p:cNvSpPr>
          <p:nvPr/>
        </p:nvSpPr>
        <p:spPr bwMode="auto">
          <a:xfrm>
            <a:off x="2320926" y="1268412"/>
            <a:ext cx="4260850" cy="3028950"/>
          </a:xfrm>
          <a:prstGeom prst="rect">
            <a:avLst/>
          </a:prstGeom>
          <a:solidFill>
            <a:schemeClr val="bg1">
              <a:lumMod val="85000"/>
            </a:schemeClr>
          </a:solidFill>
          <a:ln>
            <a:noFill/>
          </a:ln>
        </p:spPr>
        <p:txBody>
          <a:bodyPr/>
          <a:lstStyle/>
          <a:p>
            <a:endParaRPr lang="en-US"/>
          </a:p>
        </p:txBody>
      </p:sp>
      <p:sp>
        <p:nvSpPr>
          <p:cNvPr id="10242" name="Line 4"/>
          <p:cNvSpPr>
            <a:spLocks noChangeShapeType="1"/>
          </p:cNvSpPr>
          <p:nvPr/>
        </p:nvSpPr>
        <p:spPr bwMode="auto">
          <a:xfrm>
            <a:off x="2320926" y="4297362"/>
            <a:ext cx="4260850" cy="3175"/>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3" name="Line 5"/>
          <p:cNvSpPr>
            <a:spLocks noChangeShapeType="1"/>
          </p:cNvSpPr>
          <p:nvPr/>
        </p:nvSpPr>
        <p:spPr bwMode="auto">
          <a:xfrm>
            <a:off x="2320926" y="3544887"/>
            <a:ext cx="4260850" cy="1588"/>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4" name="Line 6"/>
          <p:cNvSpPr>
            <a:spLocks noChangeShapeType="1"/>
          </p:cNvSpPr>
          <p:nvPr/>
        </p:nvSpPr>
        <p:spPr bwMode="auto">
          <a:xfrm>
            <a:off x="2320926" y="3160712"/>
            <a:ext cx="4260850" cy="1588"/>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5" name="Line 7"/>
          <p:cNvSpPr>
            <a:spLocks noChangeShapeType="1"/>
          </p:cNvSpPr>
          <p:nvPr/>
        </p:nvSpPr>
        <p:spPr bwMode="auto">
          <a:xfrm>
            <a:off x="2320926" y="2792412"/>
            <a:ext cx="4260850" cy="1588"/>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6" name="Line 8"/>
          <p:cNvSpPr>
            <a:spLocks noChangeShapeType="1"/>
          </p:cNvSpPr>
          <p:nvPr/>
        </p:nvSpPr>
        <p:spPr bwMode="auto">
          <a:xfrm>
            <a:off x="2320926" y="2408237"/>
            <a:ext cx="4260850" cy="1588"/>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7" name="Line 9"/>
          <p:cNvSpPr>
            <a:spLocks noChangeShapeType="1"/>
          </p:cNvSpPr>
          <p:nvPr/>
        </p:nvSpPr>
        <p:spPr bwMode="auto">
          <a:xfrm>
            <a:off x="2320926" y="2022475"/>
            <a:ext cx="4260850" cy="1587"/>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8" name="Line 10"/>
          <p:cNvSpPr>
            <a:spLocks noChangeShapeType="1"/>
          </p:cNvSpPr>
          <p:nvPr/>
        </p:nvSpPr>
        <p:spPr bwMode="auto">
          <a:xfrm>
            <a:off x="2320926" y="1654175"/>
            <a:ext cx="4260850" cy="1587"/>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9" name="Line 11"/>
          <p:cNvSpPr>
            <a:spLocks noChangeShapeType="1"/>
          </p:cNvSpPr>
          <p:nvPr/>
        </p:nvSpPr>
        <p:spPr bwMode="auto">
          <a:xfrm>
            <a:off x="2320926" y="1268412"/>
            <a:ext cx="4260850" cy="1588"/>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50" name="Rectangle 12"/>
          <p:cNvSpPr>
            <a:spLocks noChangeArrowheads="1"/>
          </p:cNvSpPr>
          <p:nvPr/>
        </p:nvSpPr>
        <p:spPr bwMode="auto">
          <a:xfrm>
            <a:off x="2320926" y="1268412"/>
            <a:ext cx="4260850" cy="3028950"/>
          </a:xfrm>
          <a:prstGeom prst="rect">
            <a:avLst/>
          </a:prstGeom>
          <a:noFill/>
          <a:ln w="14288">
            <a:solidFill>
              <a:srgbClr val="80808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251" name="Line 13"/>
          <p:cNvSpPr>
            <a:spLocks noChangeShapeType="1"/>
          </p:cNvSpPr>
          <p:nvPr/>
        </p:nvSpPr>
        <p:spPr bwMode="auto">
          <a:xfrm>
            <a:off x="2320926" y="1268412"/>
            <a:ext cx="1587" cy="3028950"/>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52" name="Line 14"/>
          <p:cNvSpPr>
            <a:spLocks noChangeShapeType="1"/>
          </p:cNvSpPr>
          <p:nvPr/>
        </p:nvSpPr>
        <p:spPr bwMode="auto">
          <a:xfrm>
            <a:off x="2239963" y="4297362"/>
            <a:ext cx="80963" cy="3175"/>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53" name="Line 15"/>
          <p:cNvSpPr>
            <a:spLocks noChangeShapeType="1"/>
          </p:cNvSpPr>
          <p:nvPr/>
        </p:nvSpPr>
        <p:spPr bwMode="auto">
          <a:xfrm>
            <a:off x="2239963" y="3913187"/>
            <a:ext cx="80963" cy="1588"/>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54" name="Line 16"/>
          <p:cNvSpPr>
            <a:spLocks noChangeShapeType="1"/>
          </p:cNvSpPr>
          <p:nvPr/>
        </p:nvSpPr>
        <p:spPr bwMode="auto">
          <a:xfrm>
            <a:off x="2239963" y="3544887"/>
            <a:ext cx="80963" cy="1588"/>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55" name="Line 17"/>
          <p:cNvSpPr>
            <a:spLocks noChangeShapeType="1"/>
          </p:cNvSpPr>
          <p:nvPr/>
        </p:nvSpPr>
        <p:spPr bwMode="auto">
          <a:xfrm>
            <a:off x="2239963" y="3160712"/>
            <a:ext cx="80963" cy="1588"/>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56" name="Line 18"/>
          <p:cNvSpPr>
            <a:spLocks noChangeShapeType="1"/>
          </p:cNvSpPr>
          <p:nvPr/>
        </p:nvSpPr>
        <p:spPr bwMode="auto">
          <a:xfrm>
            <a:off x="2239963" y="2792412"/>
            <a:ext cx="80963" cy="1588"/>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57" name="Line 19"/>
          <p:cNvSpPr>
            <a:spLocks noChangeShapeType="1"/>
          </p:cNvSpPr>
          <p:nvPr/>
        </p:nvSpPr>
        <p:spPr bwMode="auto">
          <a:xfrm>
            <a:off x="2239963" y="2408237"/>
            <a:ext cx="80963" cy="1588"/>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58" name="Line 20"/>
          <p:cNvSpPr>
            <a:spLocks noChangeShapeType="1"/>
          </p:cNvSpPr>
          <p:nvPr/>
        </p:nvSpPr>
        <p:spPr bwMode="auto">
          <a:xfrm>
            <a:off x="2239963" y="2022475"/>
            <a:ext cx="80963" cy="1587"/>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59" name="Line 21"/>
          <p:cNvSpPr>
            <a:spLocks noChangeShapeType="1"/>
          </p:cNvSpPr>
          <p:nvPr/>
        </p:nvSpPr>
        <p:spPr bwMode="auto">
          <a:xfrm>
            <a:off x="2239963" y="1654175"/>
            <a:ext cx="80963" cy="1587"/>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60" name="Line 22"/>
          <p:cNvSpPr>
            <a:spLocks noChangeShapeType="1"/>
          </p:cNvSpPr>
          <p:nvPr/>
        </p:nvSpPr>
        <p:spPr bwMode="auto">
          <a:xfrm>
            <a:off x="2239963" y="1268412"/>
            <a:ext cx="80963" cy="1588"/>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61" name="Line 23"/>
          <p:cNvSpPr>
            <a:spLocks noChangeShapeType="1"/>
          </p:cNvSpPr>
          <p:nvPr/>
        </p:nvSpPr>
        <p:spPr bwMode="auto">
          <a:xfrm>
            <a:off x="2320926" y="3913187"/>
            <a:ext cx="4260850" cy="1588"/>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62" name="Line 24"/>
          <p:cNvSpPr>
            <a:spLocks noChangeShapeType="1"/>
          </p:cNvSpPr>
          <p:nvPr/>
        </p:nvSpPr>
        <p:spPr bwMode="auto">
          <a:xfrm flipV="1">
            <a:off x="2320926" y="3913187"/>
            <a:ext cx="1587" cy="80963"/>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63" name="Line 25"/>
          <p:cNvSpPr>
            <a:spLocks noChangeShapeType="1"/>
          </p:cNvSpPr>
          <p:nvPr/>
        </p:nvSpPr>
        <p:spPr bwMode="auto">
          <a:xfrm flipV="1">
            <a:off x="2417763" y="3913187"/>
            <a:ext cx="1588" cy="80963"/>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64" name="Line 26"/>
          <p:cNvSpPr>
            <a:spLocks noChangeShapeType="1"/>
          </p:cNvSpPr>
          <p:nvPr/>
        </p:nvSpPr>
        <p:spPr bwMode="auto">
          <a:xfrm flipV="1">
            <a:off x="2530476" y="3913187"/>
            <a:ext cx="1587" cy="80963"/>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65" name="Line 27"/>
          <p:cNvSpPr>
            <a:spLocks noChangeShapeType="1"/>
          </p:cNvSpPr>
          <p:nvPr/>
        </p:nvSpPr>
        <p:spPr bwMode="auto">
          <a:xfrm flipV="1">
            <a:off x="2625726" y="3913187"/>
            <a:ext cx="3175" cy="80963"/>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66" name="Line 28"/>
          <p:cNvSpPr>
            <a:spLocks noChangeShapeType="1"/>
          </p:cNvSpPr>
          <p:nvPr/>
        </p:nvSpPr>
        <p:spPr bwMode="auto">
          <a:xfrm flipV="1">
            <a:off x="2738438" y="3913187"/>
            <a:ext cx="1588" cy="80963"/>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67" name="Line 29"/>
          <p:cNvSpPr>
            <a:spLocks noChangeShapeType="1"/>
          </p:cNvSpPr>
          <p:nvPr/>
        </p:nvSpPr>
        <p:spPr bwMode="auto">
          <a:xfrm flipV="1">
            <a:off x="2835276" y="3913187"/>
            <a:ext cx="1587" cy="80963"/>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68" name="Line 30"/>
          <p:cNvSpPr>
            <a:spLocks noChangeShapeType="1"/>
          </p:cNvSpPr>
          <p:nvPr/>
        </p:nvSpPr>
        <p:spPr bwMode="auto">
          <a:xfrm flipV="1">
            <a:off x="2947988" y="3913187"/>
            <a:ext cx="1588" cy="80963"/>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69" name="Line 31"/>
          <p:cNvSpPr>
            <a:spLocks noChangeShapeType="1"/>
          </p:cNvSpPr>
          <p:nvPr/>
        </p:nvSpPr>
        <p:spPr bwMode="auto">
          <a:xfrm flipV="1">
            <a:off x="3044826" y="3913187"/>
            <a:ext cx="1587" cy="80963"/>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70" name="Line 32"/>
          <p:cNvSpPr>
            <a:spLocks noChangeShapeType="1"/>
          </p:cNvSpPr>
          <p:nvPr/>
        </p:nvSpPr>
        <p:spPr bwMode="auto">
          <a:xfrm flipV="1">
            <a:off x="3155951" y="3913187"/>
            <a:ext cx="3175" cy="80963"/>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71" name="Line 33"/>
          <p:cNvSpPr>
            <a:spLocks noChangeShapeType="1"/>
          </p:cNvSpPr>
          <p:nvPr/>
        </p:nvSpPr>
        <p:spPr bwMode="auto">
          <a:xfrm flipV="1">
            <a:off x="3252788" y="3913187"/>
            <a:ext cx="1588" cy="80963"/>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72" name="Line 34"/>
          <p:cNvSpPr>
            <a:spLocks noChangeShapeType="1"/>
          </p:cNvSpPr>
          <p:nvPr/>
        </p:nvSpPr>
        <p:spPr bwMode="auto">
          <a:xfrm flipV="1">
            <a:off x="3365501" y="3913187"/>
            <a:ext cx="1587" cy="80963"/>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73" name="Line 35"/>
          <p:cNvSpPr>
            <a:spLocks noChangeShapeType="1"/>
          </p:cNvSpPr>
          <p:nvPr/>
        </p:nvSpPr>
        <p:spPr bwMode="auto">
          <a:xfrm flipV="1">
            <a:off x="3462338" y="3913187"/>
            <a:ext cx="1588" cy="80963"/>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74" name="Line 36"/>
          <p:cNvSpPr>
            <a:spLocks noChangeShapeType="1"/>
          </p:cNvSpPr>
          <p:nvPr/>
        </p:nvSpPr>
        <p:spPr bwMode="auto">
          <a:xfrm flipV="1">
            <a:off x="3575051" y="3913187"/>
            <a:ext cx="1587" cy="80963"/>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75" name="Line 37"/>
          <p:cNvSpPr>
            <a:spLocks noChangeShapeType="1"/>
          </p:cNvSpPr>
          <p:nvPr/>
        </p:nvSpPr>
        <p:spPr bwMode="auto">
          <a:xfrm flipV="1">
            <a:off x="3670301" y="3913187"/>
            <a:ext cx="3175" cy="80963"/>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76" name="Line 38"/>
          <p:cNvSpPr>
            <a:spLocks noChangeShapeType="1"/>
          </p:cNvSpPr>
          <p:nvPr/>
        </p:nvSpPr>
        <p:spPr bwMode="auto">
          <a:xfrm flipV="1">
            <a:off x="3767138" y="3913187"/>
            <a:ext cx="1588" cy="80963"/>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77" name="Line 39"/>
          <p:cNvSpPr>
            <a:spLocks noChangeShapeType="1"/>
          </p:cNvSpPr>
          <p:nvPr/>
        </p:nvSpPr>
        <p:spPr bwMode="auto">
          <a:xfrm flipV="1">
            <a:off x="3879851" y="3913187"/>
            <a:ext cx="1587" cy="80963"/>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78" name="Line 40"/>
          <p:cNvSpPr>
            <a:spLocks noChangeShapeType="1"/>
          </p:cNvSpPr>
          <p:nvPr/>
        </p:nvSpPr>
        <p:spPr bwMode="auto">
          <a:xfrm flipV="1">
            <a:off x="3976688" y="3913187"/>
            <a:ext cx="1588" cy="80963"/>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79" name="Line 41"/>
          <p:cNvSpPr>
            <a:spLocks noChangeShapeType="1"/>
          </p:cNvSpPr>
          <p:nvPr/>
        </p:nvSpPr>
        <p:spPr bwMode="auto">
          <a:xfrm flipV="1">
            <a:off x="4089401" y="3913187"/>
            <a:ext cx="1587" cy="80963"/>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80" name="Line 42"/>
          <p:cNvSpPr>
            <a:spLocks noChangeShapeType="1"/>
          </p:cNvSpPr>
          <p:nvPr/>
        </p:nvSpPr>
        <p:spPr bwMode="auto">
          <a:xfrm flipV="1">
            <a:off x="4184651" y="3913187"/>
            <a:ext cx="1587" cy="80963"/>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81" name="Line 43"/>
          <p:cNvSpPr>
            <a:spLocks noChangeShapeType="1"/>
          </p:cNvSpPr>
          <p:nvPr/>
        </p:nvSpPr>
        <p:spPr bwMode="auto">
          <a:xfrm flipV="1">
            <a:off x="4298951" y="3913187"/>
            <a:ext cx="1587" cy="80963"/>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82" name="Line 44"/>
          <p:cNvSpPr>
            <a:spLocks noChangeShapeType="1"/>
          </p:cNvSpPr>
          <p:nvPr/>
        </p:nvSpPr>
        <p:spPr bwMode="auto">
          <a:xfrm flipV="1">
            <a:off x="4395788" y="3913187"/>
            <a:ext cx="1588" cy="80963"/>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83" name="Line 45"/>
          <p:cNvSpPr>
            <a:spLocks noChangeShapeType="1"/>
          </p:cNvSpPr>
          <p:nvPr/>
        </p:nvSpPr>
        <p:spPr bwMode="auto">
          <a:xfrm flipV="1">
            <a:off x="4508501" y="3913187"/>
            <a:ext cx="1587" cy="80963"/>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84" name="Line 46"/>
          <p:cNvSpPr>
            <a:spLocks noChangeShapeType="1"/>
          </p:cNvSpPr>
          <p:nvPr/>
        </p:nvSpPr>
        <p:spPr bwMode="auto">
          <a:xfrm flipV="1">
            <a:off x="4605338" y="3913187"/>
            <a:ext cx="1588" cy="80963"/>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85" name="Line 47"/>
          <p:cNvSpPr>
            <a:spLocks noChangeShapeType="1"/>
          </p:cNvSpPr>
          <p:nvPr/>
        </p:nvSpPr>
        <p:spPr bwMode="auto">
          <a:xfrm flipV="1">
            <a:off x="4718051" y="3913187"/>
            <a:ext cx="1587" cy="80963"/>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86" name="Line 48"/>
          <p:cNvSpPr>
            <a:spLocks noChangeShapeType="1"/>
          </p:cNvSpPr>
          <p:nvPr/>
        </p:nvSpPr>
        <p:spPr bwMode="auto">
          <a:xfrm flipV="1">
            <a:off x="4813301" y="3913187"/>
            <a:ext cx="1587" cy="80963"/>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87" name="Line 49"/>
          <p:cNvSpPr>
            <a:spLocks noChangeShapeType="1"/>
          </p:cNvSpPr>
          <p:nvPr/>
        </p:nvSpPr>
        <p:spPr bwMode="auto">
          <a:xfrm flipV="1">
            <a:off x="4926013" y="3913187"/>
            <a:ext cx="1588" cy="80963"/>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88" name="Line 50"/>
          <p:cNvSpPr>
            <a:spLocks noChangeShapeType="1"/>
          </p:cNvSpPr>
          <p:nvPr/>
        </p:nvSpPr>
        <p:spPr bwMode="auto">
          <a:xfrm flipV="1">
            <a:off x="5022851" y="3913187"/>
            <a:ext cx="1587" cy="80963"/>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89" name="Line 51"/>
          <p:cNvSpPr>
            <a:spLocks noChangeShapeType="1"/>
          </p:cNvSpPr>
          <p:nvPr/>
        </p:nvSpPr>
        <p:spPr bwMode="auto">
          <a:xfrm flipV="1">
            <a:off x="5135563" y="3913187"/>
            <a:ext cx="1588" cy="80963"/>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90" name="Line 52"/>
          <p:cNvSpPr>
            <a:spLocks noChangeShapeType="1"/>
          </p:cNvSpPr>
          <p:nvPr/>
        </p:nvSpPr>
        <p:spPr bwMode="auto">
          <a:xfrm flipV="1">
            <a:off x="5230813" y="3913187"/>
            <a:ext cx="3175" cy="80963"/>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91" name="Line 53"/>
          <p:cNvSpPr>
            <a:spLocks noChangeShapeType="1"/>
          </p:cNvSpPr>
          <p:nvPr/>
        </p:nvSpPr>
        <p:spPr bwMode="auto">
          <a:xfrm flipV="1">
            <a:off x="5327651" y="3913187"/>
            <a:ext cx="1587" cy="80963"/>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92" name="Line 54"/>
          <p:cNvSpPr>
            <a:spLocks noChangeShapeType="1"/>
          </p:cNvSpPr>
          <p:nvPr/>
        </p:nvSpPr>
        <p:spPr bwMode="auto">
          <a:xfrm flipV="1">
            <a:off x="5440363" y="3913187"/>
            <a:ext cx="1588" cy="80963"/>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93" name="Line 55"/>
          <p:cNvSpPr>
            <a:spLocks noChangeShapeType="1"/>
          </p:cNvSpPr>
          <p:nvPr/>
        </p:nvSpPr>
        <p:spPr bwMode="auto">
          <a:xfrm flipV="1">
            <a:off x="5537201" y="3913187"/>
            <a:ext cx="1587" cy="80963"/>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94" name="Line 56"/>
          <p:cNvSpPr>
            <a:spLocks noChangeShapeType="1"/>
          </p:cNvSpPr>
          <p:nvPr/>
        </p:nvSpPr>
        <p:spPr bwMode="auto">
          <a:xfrm flipV="1">
            <a:off x="5649913" y="3913187"/>
            <a:ext cx="1588" cy="80963"/>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95" name="Line 57"/>
          <p:cNvSpPr>
            <a:spLocks noChangeShapeType="1"/>
          </p:cNvSpPr>
          <p:nvPr/>
        </p:nvSpPr>
        <p:spPr bwMode="auto">
          <a:xfrm flipV="1">
            <a:off x="5745163" y="3913187"/>
            <a:ext cx="1588" cy="80963"/>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96" name="Line 58"/>
          <p:cNvSpPr>
            <a:spLocks noChangeShapeType="1"/>
          </p:cNvSpPr>
          <p:nvPr/>
        </p:nvSpPr>
        <p:spPr bwMode="auto">
          <a:xfrm flipV="1">
            <a:off x="5857876" y="3913187"/>
            <a:ext cx="1587" cy="80963"/>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97" name="Line 59"/>
          <p:cNvSpPr>
            <a:spLocks noChangeShapeType="1"/>
          </p:cNvSpPr>
          <p:nvPr/>
        </p:nvSpPr>
        <p:spPr bwMode="auto">
          <a:xfrm flipV="1">
            <a:off x="5954713" y="3913187"/>
            <a:ext cx="1588" cy="80963"/>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98" name="Line 60"/>
          <p:cNvSpPr>
            <a:spLocks noChangeShapeType="1"/>
          </p:cNvSpPr>
          <p:nvPr/>
        </p:nvSpPr>
        <p:spPr bwMode="auto">
          <a:xfrm flipV="1">
            <a:off x="6067426" y="3913187"/>
            <a:ext cx="1587" cy="80963"/>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99" name="Line 61"/>
          <p:cNvSpPr>
            <a:spLocks noChangeShapeType="1"/>
          </p:cNvSpPr>
          <p:nvPr/>
        </p:nvSpPr>
        <p:spPr bwMode="auto">
          <a:xfrm flipV="1">
            <a:off x="6164263" y="3913187"/>
            <a:ext cx="1588" cy="80963"/>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300" name="Line 62"/>
          <p:cNvSpPr>
            <a:spLocks noChangeShapeType="1"/>
          </p:cNvSpPr>
          <p:nvPr/>
        </p:nvSpPr>
        <p:spPr bwMode="auto">
          <a:xfrm flipV="1">
            <a:off x="6275388" y="3913187"/>
            <a:ext cx="3175" cy="80963"/>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301" name="Line 63"/>
          <p:cNvSpPr>
            <a:spLocks noChangeShapeType="1"/>
          </p:cNvSpPr>
          <p:nvPr/>
        </p:nvSpPr>
        <p:spPr bwMode="auto">
          <a:xfrm flipV="1">
            <a:off x="6372226" y="3913187"/>
            <a:ext cx="1587" cy="80963"/>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302" name="Line 64"/>
          <p:cNvSpPr>
            <a:spLocks noChangeShapeType="1"/>
          </p:cNvSpPr>
          <p:nvPr/>
        </p:nvSpPr>
        <p:spPr bwMode="auto">
          <a:xfrm flipV="1">
            <a:off x="6484938" y="3913187"/>
            <a:ext cx="1588" cy="80963"/>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303" name="Line 65"/>
          <p:cNvSpPr>
            <a:spLocks noChangeShapeType="1"/>
          </p:cNvSpPr>
          <p:nvPr/>
        </p:nvSpPr>
        <p:spPr bwMode="auto">
          <a:xfrm flipV="1">
            <a:off x="6581776" y="3913187"/>
            <a:ext cx="1587" cy="80963"/>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304" name="Line 66"/>
          <p:cNvSpPr>
            <a:spLocks noChangeShapeType="1"/>
          </p:cNvSpPr>
          <p:nvPr/>
        </p:nvSpPr>
        <p:spPr bwMode="auto">
          <a:xfrm flipV="1">
            <a:off x="2368551" y="4217987"/>
            <a:ext cx="112712" cy="79375"/>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305" name="Line 67"/>
          <p:cNvSpPr>
            <a:spLocks noChangeShapeType="1"/>
          </p:cNvSpPr>
          <p:nvPr/>
        </p:nvSpPr>
        <p:spPr bwMode="auto">
          <a:xfrm flipV="1">
            <a:off x="2481263" y="4154487"/>
            <a:ext cx="96838" cy="63500"/>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306" name="Freeform 68"/>
          <p:cNvSpPr>
            <a:spLocks/>
          </p:cNvSpPr>
          <p:nvPr/>
        </p:nvSpPr>
        <p:spPr bwMode="auto">
          <a:xfrm>
            <a:off x="2578101" y="4073525"/>
            <a:ext cx="112712" cy="80962"/>
          </a:xfrm>
          <a:custGeom>
            <a:avLst/>
            <a:gdLst>
              <a:gd name="T0" fmla="*/ 0 w 63"/>
              <a:gd name="T1" fmla="*/ 80962 h 45"/>
              <a:gd name="T2" fmla="*/ 48305 w 63"/>
              <a:gd name="T3" fmla="*/ 48577 h 45"/>
              <a:gd name="T4" fmla="*/ 112712 w 63"/>
              <a:gd name="T5" fmla="*/ 0 h 45"/>
              <a:gd name="T6" fmla="*/ 0 60000 65536"/>
              <a:gd name="T7" fmla="*/ 0 60000 65536"/>
              <a:gd name="T8" fmla="*/ 0 60000 65536"/>
            </a:gdLst>
            <a:ahLst/>
            <a:cxnLst>
              <a:cxn ang="T6">
                <a:pos x="T0" y="T1"/>
              </a:cxn>
              <a:cxn ang="T7">
                <a:pos x="T2" y="T3"/>
              </a:cxn>
              <a:cxn ang="T8">
                <a:pos x="T4" y="T5"/>
              </a:cxn>
            </a:cxnLst>
            <a:rect l="0" t="0" r="r" b="b"/>
            <a:pathLst>
              <a:path w="63" h="45">
                <a:moveTo>
                  <a:pt x="0" y="45"/>
                </a:moveTo>
                <a:lnTo>
                  <a:pt x="27" y="27"/>
                </a:lnTo>
                <a:lnTo>
                  <a:pt x="63" y="0"/>
                </a:lnTo>
              </a:path>
            </a:pathLst>
          </a:custGeom>
          <a:noFill/>
          <a:ln w="14288">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307" name="Line 69"/>
          <p:cNvSpPr>
            <a:spLocks noChangeShapeType="1"/>
          </p:cNvSpPr>
          <p:nvPr/>
        </p:nvSpPr>
        <p:spPr bwMode="auto">
          <a:xfrm flipV="1">
            <a:off x="2690813" y="3994150"/>
            <a:ext cx="96838" cy="79375"/>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308" name="Freeform 70"/>
          <p:cNvSpPr>
            <a:spLocks/>
          </p:cNvSpPr>
          <p:nvPr/>
        </p:nvSpPr>
        <p:spPr bwMode="auto">
          <a:xfrm>
            <a:off x="2787651" y="3913187"/>
            <a:ext cx="112712" cy="80963"/>
          </a:xfrm>
          <a:custGeom>
            <a:avLst/>
            <a:gdLst>
              <a:gd name="T0" fmla="*/ 0 w 63"/>
              <a:gd name="T1" fmla="*/ 80963 h 45"/>
              <a:gd name="T2" fmla="*/ 48305 w 63"/>
              <a:gd name="T3" fmla="*/ 32385 h 45"/>
              <a:gd name="T4" fmla="*/ 112712 w 63"/>
              <a:gd name="T5" fmla="*/ 0 h 45"/>
              <a:gd name="T6" fmla="*/ 0 60000 65536"/>
              <a:gd name="T7" fmla="*/ 0 60000 65536"/>
              <a:gd name="T8" fmla="*/ 0 60000 65536"/>
            </a:gdLst>
            <a:ahLst/>
            <a:cxnLst>
              <a:cxn ang="T6">
                <a:pos x="T0" y="T1"/>
              </a:cxn>
              <a:cxn ang="T7">
                <a:pos x="T2" y="T3"/>
              </a:cxn>
              <a:cxn ang="T8">
                <a:pos x="T4" y="T5"/>
              </a:cxn>
            </a:cxnLst>
            <a:rect l="0" t="0" r="r" b="b"/>
            <a:pathLst>
              <a:path w="63" h="45">
                <a:moveTo>
                  <a:pt x="0" y="45"/>
                </a:moveTo>
                <a:lnTo>
                  <a:pt x="27" y="18"/>
                </a:lnTo>
                <a:lnTo>
                  <a:pt x="63" y="0"/>
                </a:lnTo>
              </a:path>
            </a:pathLst>
          </a:custGeom>
          <a:noFill/>
          <a:ln w="14288">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309" name="Line 71"/>
          <p:cNvSpPr>
            <a:spLocks noChangeShapeType="1"/>
          </p:cNvSpPr>
          <p:nvPr/>
        </p:nvSpPr>
        <p:spPr bwMode="auto">
          <a:xfrm flipV="1">
            <a:off x="2900363" y="3849687"/>
            <a:ext cx="95250" cy="63500"/>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310" name="Line 72"/>
          <p:cNvSpPr>
            <a:spLocks noChangeShapeType="1"/>
          </p:cNvSpPr>
          <p:nvPr/>
        </p:nvSpPr>
        <p:spPr bwMode="auto">
          <a:xfrm flipV="1">
            <a:off x="2995613" y="3768725"/>
            <a:ext cx="96838" cy="80962"/>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311" name="Freeform 73"/>
          <p:cNvSpPr>
            <a:spLocks/>
          </p:cNvSpPr>
          <p:nvPr/>
        </p:nvSpPr>
        <p:spPr bwMode="auto">
          <a:xfrm>
            <a:off x="3092451" y="3689350"/>
            <a:ext cx="112712" cy="79375"/>
          </a:xfrm>
          <a:custGeom>
            <a:avLst/>
            <a:gdLst>
              <a:gd name="T0" fmla="*/ 0 w 63"/>
              <a:gd name="T1" fmla="*/ 79375 h 45"/>
              <a:gd name="T2" fmla="*/ 48305 w 63"/>
              <a:gd name="T3" fmla="*/ 31750 h 45"/>
              <a:gd name="T4" fmla="*/ 112712 w 63"/>
              <a:gd name="T5" fmla="*/ 0 h 45"/>
              <a:gd name="T6" fmla="*/ 0 60000 65536"/>
              <a:gd name="T7" fmla="*/ 0 60000 65536"/>
              <a:gd name="T8" fmla="*/ 0 60000 65536"/>
            </a:gdLst>
            <a:ahLst/>
            <a:cxnLst>
              <a:cxn ang="T6">
                <a:pos x="T0" y="T1"/>
              </a:cxn>
              <a:cxn ang="T7">
                <a:pos x="T2" y="T3"/>
              </a:cxn>
              <a:cxn ang="T8">
                <a:pos x="T4" y="T5"/>
              </a:cxn>
            </a:cxnLst>
            <a:rect l="0" t="0" r="r" b="b"/>
            <a:pathLst>
              <a:path w="63" h="45">
                <a:moveTo>
                  <a:pt x="0" y="45"/>
                </a:moveTo>
                <a:lnTo>
                  <a:pt x="27" y="18"/>
                </a:lnTo>
                <a:lnTo>
                  <a:pt x="63" y="0"/>
                </a:lnTo>
              </a:path>
            </a:pathLst>
          </a:custGeom>
          <a:noFill/>
          <a:ln w="14288">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312" name="Line 74"/>
          <p:cNvSpPr>
            <a:spLocks noChangeShapeType="1"/>
          </p:cNvSpPr>
          <p:nvPr/>
        </p:nvSpPr>
        <p:spPr bwMode="auto">
          <a:xfrm flipV="1">
            <a:off x="3205163" y="3608387"/>
            <a:ext cx="96838" cy="80963"/>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313" name="Freeform 75"/>
          <p:cNvSpPr>
            <a:spLocks/>
          </p:cNvSpPr>
          <p:nvPr/>
        </p:nvSpPr>
        <p:spPr bwMode="auto">
          <a:xfrm>
            <a:off x="3302001" y="3544887"/>
            <a:ext cx="111125" cy="63500"/>
          </a:xfrm>
          <a:custGeom>
            <a:avLst/>
            <a:gdLst>
              <a:gd name="T0" fmla="*/ 0 w 63"/>
              <a:gd name="T1" fmla="*/ 63500 h 36"/>
              <a:gd name="T2" fmla="*/ 47625 w 63"/>
              <a:gd name="T3" fmla="*/ 31750 h 36"/>
              <a:gd name="T4" fmla="*/ 111125 w 63"/>
              <a:gd name="T5" fmla="*/ 0 h 36"/>
              <a:gd name="T6" fmla="*/ 0 60000 65536"/>
              <a:gd name="T7" fmla="*/ 0 60000 65536"/>
              <a:gd name="T8" fmla="*/ 0 60000 65536"/>
            </a:gdLst>
            <a:ahLst/>
            <a:cxnLst>
              <a:cxn ang="T6">
                <a:pos x="T0" y="T1"/>
              </a:cxn>
              <a:cxn ang="T7">
                <a:pos x="T2" y="T3"/>
              </a:cxn>
              <a:cxn ang="T8">
                <a:pos x="T4" y="T5"/>
              </a:cxn>
            </a:cxnLst>
            <a:rect l="0" t="0" r="r" b="b"/>
            <a:pathLst>
              <a:path w="63" h="36">
                <a:moveTo>
                  <a:pt x="0" y="36"/>
                </a:moveTo>
                <a:lnTo>
                  <a:pt x="27" y="18"/>
                </a:lnTo>
                <a:lnTo>
                  <a:pt x="63" y="0"/>
                </a:lnTo>
              </a:path>
            </a:pathLst>
          </a:custGeom>
          <a:noFill/>
          <a:ln w="14288">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314" name="Line 76"/>
          <p:cNvSpPr>
            <a:spLocks noChangeShapeType="1"/>
          </p:cNvSpPr>
          <p:nvPr/>
        </p:nvSpPr>
        <p:spPr bwMode="auto">
          <a:xfrm flipV="1">
            <a:off x="3413126" y="3465512"/>
            <a:ext cx="96837" cy="79375"/>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315" name="Freeform 77"/>
          <p:cNvSpPr>
            <a:spLocks/>
          </p:cNvSpPr>
          <p:nvPr/>
        </p:nvSpPr>
        <p:spPr bwMode="auto">
          <a:xfrm>
            <a:off x="3509963" y="3384550"/>
            <a:ext cx="112713" cy="80962"/>
          </a:xfrm>
          <a:custGeom>
            <a:avLst/>
            <a:gdLst>
              <a:gd name="T0" fmla="*/ 0 w 63"/>
              <a:gd name="T1" fmla="*/ 80962 h 45"/>
              <a:gd name="T2" fmla="*/ 48306 w 63"/>
              <a:gd name="T3" fmla="*/ 32385 h 45"/>
              <a:gd name="T4" fmla="*/ 112713 w 63"/>
              <a:gd name="T5" fmla="*/ 0 h 45"/>
              <a:gd name="T6" fmla="*/ 0 60000 65536"/>
              <a:gd name="T7" fmla="*/ 0 60000 65536"/>
              <a:gd name="T8" fmla="*/ 0 60000 65536"/>
            </a:gdLst>
            <a:ahLst/>
            <a:cxnLst>
              <a:cxn ang="T6">
                <a:pos x="T0" y="T1"/>
              </a:cxn>
              <a:cxn ang="T7">
                <a:pos x="T2" y="T3"/>
              </a:cxn>
              <a:cxn ang="T8">
                <a:pos x="T4" y="T5"/>
              </a:cxn>
            </a:cxnLst>
            <a:rect l="0" t="0" r="r" b="b"/>
            <a:pathLst>
              <a:path w="63" h="45">
                <a:moveTo>
                  <a:pt x="0" y="45"/>
                </a:moveTo>
                <a:lnTo>
                  <a:pt x="27" y="18"/>
                </a:lnTo>
                <a:lnTo>
                  <a:pt x="63" y="0"/>
                </a:lnTo>
              </a:path>
            </a:pathLst>
          </a:custGeom>
          <a:noFill/>
          <a:ln w="14288">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316" name="Line 78"/>
          <p:cNvSpPr>
            <a:spLocks noChangeShapeType="1"/>
          </p:cNvSpPr>
          <p:nvPr/>
        </p:nvSpPr>
        <p:spPr bwMode="auto">
          <a:xfrm flipV="1">
            <a:off x="3622676" y="3321050"/>
            <a:ext cx="96837" cy="63500"/>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317" name="Freeform 79"/>
          <p:cNvSpPr>
            <a:spLocks/>
          </p:cNvSpPr>
          <p:nvPr/>
        </p:nvSpPr>
        <p:spPr bwMode="auto">
          <a:xfrm>
            <a:off x="3719513" y="3240087"/>
            <a:ext cx="112713" cy="80963"/>
          </a:xfrm>
          <a:custGeom>
            <a:avLst/>
            <a:gdLst>
              <a:gd name="T0" fmla="*/ 0 w 63"/>
              <a:gd name="T1" fmla="*/ 80963 h 45"/>
              <a:gd name="T2" fmla="*/ 48306 w 63"/>
              <a:gd name="T3" fmla="*/ 48578 h 45"/>
              <a:gd name="T4" fmla="*/ 112713 w 63"/>
              <a:gd name="T5" fmla="*/ 0 h 45"/>
              <a:gd name="T6" fmla="*/ 0 60000 65536"/>
              <a:gd name="T7" fmla="*/ 0 60000 65536"/>
              <a:gd name="T8" fmla="*/ 0 60000 65536"/>
            </a:gdLst>
            <a:ahLst/>
            <a:cxnLst>
              <a:cxn ang="T6">
                <a:pos x="T0" y="T1"/>
              </a:cxn>
              <a:cxn ang="T7">
                <a:pos x="T2" y="T3"/>
              </a:cxn>
              <a:cxn ang="T8">
                <a:pos x="T4" y="T5"/>
              </a:cxn>
            </a:cxnLst>
            <a:rect l="0" t="0" r="r" b="b"/>
            <a:pathLst>
              <a:path w="63" h="45">
                <a:moveTo>
                  <a:pt x="0" y="45"/>
                </a:moveTo>
                <a:lnTo>
                  <a:pt x="27" y="27"/>
                </a:lnTo>
                <a:lnTo>
                  <a:pt x="63" y="0"/>
                </a:lnTo>
              </a:path>
            </a:pathLst>
          </a:custGeom>
          <a:noFill/>
          <a:ln w="14288">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318" name="Line 80"/>
          <p:cNvSpPr>
            <a:spLocks noChangeShapeType="1"/>
          </p:cNvSpPr>
          <p:nvPr/>
        </p:nvSpPr>
        <p:spPr bwMode="auto">
          <a:xfrm flipV="1">
            <a:off x="3832226" y="3160712"/>
            <a:ext cx="95250" cy="79375"/>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319" name="Freeform 81"/>
          <p:cNvSpPr>
            <a:spLocks/>
          </p:cNvSpPr>
          <p:nvPr/>
        </p:nvSpPr>
        <p:spPr bwMode="auto">
          <a:xfrm>
            <a:off x="3927476" y="3079750"/>
            <a:ext cx="112712" cy="80962"/>
          </a:xfrm>
          <a:custGeom>
            <a:avLst/>
            <a:gdLst>
              <a:gd name="T0" fmla="*/ 0 w 63"/>
              <a:gd name="T1" fmla="*/ 80962 h 45"/>
              <a:gd name="T2" fmla="*/ 48305 w 63"/>
              <a:gd name="T3" fmla="*/ 32385 h 45"/>
              <a:gd name="T4" fmla="*/ 112712 w 63"/>
              <a:gd name="T5" fmla="*/ 0 h 45"/>
              <a:gd name="T6" fmla="*/ 0 60000 65536"/>
              <a:gd name="T7" fmla="*/ 0 60000 65536"/>
              <a:gd name="T8" fmla="*/ 0 60000 65536"/>
            </a:gdLst>
            <a:ahLst/>
            <a:cxnLst>
              <a:cxn ang="T6">
                <a:pos x="T0" y="T1"/>
              </a:cxn>
              <a:cxn ang="T7">
                <a:pos x="T2" y="T3"/>
              </a:cxn>
              <a:cxn ang="T8">
                <a:pos x="T4" y="T5"/>
              </a:cxn>
            </a:cxnLst>
            <a:rect l="0" t="0" r="r" b="b"/>
            <a:pathLst>
              <a:path w="63" h="45">
                <a:moveTo>
                  <a:pt x="0" y="45"/>
                </a:moveTo>
                <a:lnTo>
                  <a:pt x="27" y="18"/>
                </a:lnTo>
                <a:lnTo>
                  <a:pt x="63" y="0"/>
                </a:lnTo>
              </a:path>
            </a:pathLst>
          </a:custGeom>
          <a:noFill/>
          <a:ln w="14288">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320" name="Line 82"/>
          <p:cNvSpPr>
            <a:spLocks noChangeShapeType="1"/>
          </p:cNvSpPr>
          <p:nvPr/>
        </p:nvSpPr>
        <p:spPr bwMode="auto">
          <a:xfrm flipV="1">
            <a:off x="4040188" y="3016250"/>
            <a:ext cx="96838" cy="63500"/>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321" name="Freeform 83"/>
          <p:cNvSpPr>
            <a:spLocks/>
          </p:cNvSpPr>
          <p:nvPr/>
        </p:nvSpPr>
        <p:spPr bwMode="auto">
          <a:xfrm>
            <a:off x="4137026" y="2936875"/>
            <a:ext cx="114300" cy="79375"/>
          </a:xfrm>
          <a:custGeom>
            <a:avLst/>
            <a:gdLst>
              <a:gd name="T0" fmla="*/ 0 w 64"/>
              <a:gd name="T1" fmla="*/ 79375 h 45"/>
              <a:gd name="T2" fmla="*/ 48220 w 64"/>
              <a:gd name="T3" fmla="*/ 47625 h 45"/>
              <a:gd name="T4" fmla="*/ 114300 w 64"/>
              <a:gd name="T5" fmla="*/ 0 h 45"/>
              <a:gd name="T6" fmla="*/ 0 60000 65536"/>
              <a:gd name="T7" fmla="*/ 0 60000 65536"/>
              <a:gd name="T8" fmla="*/ 0 60000 65536"/>
            </a:gdLst>
            <a:ahLst/>
            <a:cxnLst>
              <a:cxn ang="T6">
                <a:pos x="T0" y="T1"/>
              </a:cxn>
              <a:cxn ang="T7">
                <a:pos x="T2" y="T3"/>
              </a:cxn>
              <a:cxn ang="T8">
                <a:pos x="T4" y="T5"/>
              </a:cxn>
            </a:cxnLst>
            <a:rect l="0" t="0" r="r" b="b"/>
            <a:pathLst>
              <a:path w="64" h="45">
                <a:moveTo>
                  <a:pt x="0" y="45"/>
                </a:moveTo>
                <a:lnTo>
                  <a:pt x="27" y="27"/>
                </a:lnTo>
                <a:lnTo>
                  <a:pt x="64" y="0"/>
                </a:lnTo>
              </a:path>
            </a:pathLst>
          </a:custGeom>
          <a:noFill/>
          <a:ln w="14288">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322" name="Line 84"/>
          <p:cNvSpPr>
            <a:spLocks noChangeShapeType="1"/>
          </p:cNvSpPr>
          <p:nvPr/>
        </p:nvSpPr>
        <p:spPr bwMode="auto">
          <a:xfrm flipV="1">
            <a:off x="4251326" y="2855912"/>
            <a:ext cx="96837" cy="80963"/>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323" name="Freeform 85"/>
          <p:cNvSpPr>
            <a:spLocks/>
          </p:cNvSpPr>
          <p:nvPr/>
        </p:nvSpPr>
        <p:spPr bwMode="auto">
          <a:xfrm>
            <a:off x="4348163" y="2792412"/>
            <a:ext cx="112713" cy="63500"/>
          </a:xfrm>
          <a:custGeom>
            <a:avLst/>
            <a:gdLst>
              <a:gd name="T0" fmla="*/ 0 w 63"/>
              <a:gd name="T1" fmla="*/ 63500 h 36"/>
              <a:gd name="T2" fmla="*/ 48306 w 63"/>
              <a:gd name="T3" fmla="*/ 31750 h 36"/>
              <a:gd name="T4" fmla="*/ 112713 w 63"/>
              <a:gd name="T5" fmla="*/ 0 h 36"/>
              <a:gd name="T6" fmla="*/ 0 60000 65536"/>
              <a:gd name="T7" fmla="*/ 0 60000 65536"/>
              <a:gd name="T8" fmla="*/ 0 60000 65536"/>
            </a:gdLst>
            <a:ahLst/>
            <a:cxnLst>
              <a:cxn ang="T6">
                <a:pos x="T0" y="T1"/>
              </a:cxn>
              <a:cxn ang="T7">
                <a:pos x="T2" y="T3"/>
              </a:cxn>
              <a:cxn ang="T8">
                <a:pos x="T4" y="T5"/>
              </a:cxn>
            </a:cxnLst>
            <a:rect l="0" t="0" r="r" b="b"/>
            <a:pathLst>
              <a:path w="63" h="36">
                <a:moveTo>
                  <a:pt x="0" y="36"/>
                </a:moveTo>
                <a:lnTo>
                  <a:pt x="27" y="18"/>
                </a:lnTo>
                <a:lnTo>
                  <a:pt x="63" y="0"/>
                </a:lnTo>
              </a:path>
            </a:pathLst>
          </a:custGeom>
          <a:noFill/>
          <a:ln w="14288">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324" name="Line 86"/>
          <p:cNvSpPr>
            <a:spLocks noChangeShapeType="1"/>
          </p:cNvSpPr>
          <p:nvPr/>
        </p:nvSpPr>
        <p:spPr bwMode="auto">
          <a:xfrm flipV="1">
            <a:off x="4460876" y="2711450"/>
            <a:ext cx="95250" cy="80962"/>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325" name="Line 87"/>
          <p:cNvSpPr>
            <a:spLocks noChangeShapeType="1"/>
          </p:cNvSpPr>
          <p:nvPr/>
        </p:nvSpPr>
        <p:spPr bwMode="auto">
          <a:xfrm flipV="1">
            <a:off x="4556126" y="2632075"/>
            <a:ext cx="96837" cy="79375"/>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326" name="Freeform 88"/>
          <p:cNvSpPr>
            <a:spLocks/>
          </p:cNvSpPr>
          <p:nvPr/>
        </p:nvSpPr>
        <p:spPr bwMode="auto">
          <a:xfrm>
            <a:off x="4652963" y="2551112"/>
            <a:ext cx="112713" cy="80963"/>
          </a:xfrm>
          <a:custGeom>
            <a:avLst/>
            <a:gdLst>
              <a:gd name="T0" fmla="*/ 0 w 63"/>
              <a:gd name="T1" fmla="*/ 80963 h 45"/>
              <a:gd name="T2" fmla="*/ 48306 w 63"/>
              <a:gd name="T3" fmla="*/ 32385 h 45"/>
              <a:gd name="T4" fmla="*/ 112713 w 63"/>
              <a:gd name="T5" fmla="*/ 0 h 45"/>
              <a:gd name="T6" fmla="*/ 0 60000 65536"/>
              <a:gd name="T7" fmla="*/ 0 60000 65536"/>
              <a:gd name="T8" fmla="*/ 0 60000 65536"/>
            </a:gdLst>
            <a:ahLst/>
            <a:cxnLst>
              <a:cxn ang="T6">
                <a:pos x="T0" y="T1"/>
              </a:cxn>
              <a:cxn ang="T7">
                <a:pos x="T2" y="T3"/>
              </a:cxn>
              <a:cxn ang="T8">
                <a:pos x="T4" y="T5"/>
              </a:cxn>
            </a:cxnLst>
            <a:rect l="0" t="0" r="r" b="b"/>
            <a:pathLst>
              <a:path w="63" h="45">
                <a:moveTo>
                  <a:pt x="0" y="45"/>
                </a:moveTo>
                <a:lnTo>
                  <a:pt x="27" y="18"/>
                </a:lnTo>
                <a:lnTo>
                  <a:pt x="63" y="0"/>
                </a:lnTo>
              </a:path>
            </a:pathLst>
          </a:custGeom>
          <a:noFill/>
          <a:ln w="14288">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327" name="Line 89"/>
          <p:cNvSpPr>
            <a:spLocks noChangeShapeType="1"/>
          </p:cNvSpPr>
          <p:nvPr/>
        </p:nvSpPr>
        <p:spPr bwMode="auto">
          <a:xfrm flipV="1">
            <a:off x="4765676" y="2487612"/>
            <a:ext cx="96837" cy="63500"/>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328" name="Freeform 90"/>
          <p:cNvSpPr>
            <a:spLocks/>
          </p:cNvSpPr>
          <p:nvPr/>
        </p:nvSpPr>
        <p:spPr bwMode="auto">
          <a:xfrm>
            <a:off x="4862513" y="2408237"/>
            <a:ext cx="111125" cy="79375"/>
          </a:xfrm>
          <a:custGeom>
            <a:avLst/>
            <a:gdLst>
              <a:gd name="T0" fmla="*/ 0 w 63"/>
              <a:gd name="T1" fmla="*/ 79375 h 45"/>
              <a:gd name="T2" fmla="*/ 47625 w 63"/>
              <a:gd name="T3" fmla="*/ 47625 h 45"/>
              <a:gd name="T4" fmla="*/ 111125 w 63"/>
              <a:gd name="T5" fmla="*/ 0 h 45"/>
              <a:gd name="T6" fmla="*/ 0 60000 65536"/>
              <a:gd name="T7" fmla="*/ 0 60000 65536"/>
              <a:gd name="T8" fmla="*/ 0 60000 65536"/>
            </a:gdLst>
            <a:ahLst/>
            <a:cxnLst>
              <a:cxn ang="T6">
                <a:pos x="T0" y="T1"/>
              </a:cxn>
              <a:cxn ang="T7">
                <a:pos x="T2" y="T3"/>
              </a:cxn>
              <a:cxn ang="T8">
                <a:pos x="T4" y="T5"/>
              </a:cxn>
            </a:cxnLst>
            <a:rect l="0" t="0" r="r" b="b"/>
            <a:pathLst>
              <a:path w="63" h="45">
                <a:moveTo>
                  <a:pt x="0" y="45"/>
                </a:moveTo>
                <a:lnTo>
                  <a:pt x="27" y="27"/>
                </a:lnTo>
                <a:lnTo>
                  <a:pt x="63" y="0"/>
                </a:lnTo>
              </a:path>
            </a:pathLst>
          </a:custGeom>
          <a:noFill/>
          <a:ln w="14288">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329" name="Line 91"/>
          <p:cNvSpPr>
            <a:spLocks noChangeShapeType="1"/>
          </p:cNvSpPr>
          <p:nvPr/>
        </p:nvSpPr>
        <p:spPr bwMode="auto">
          <a:xfrm flipV="1">
            <a:off x="4973638" y="2327275"/>
            <a:ext cx="96838" cy="80962"/>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330" name="Freeform 92"/>
          <p:cNvSpPr>
            <a:spLocks/>
          </p:cNvSpPr>
          <p:nvPr/>
        </p:nvSpPr>
        <p:spPr bwMode="auto">
          <a:xfrm>
            <a:off x="5070476" y="2247900"/>
            <a:ext cx="112712" cy="79375"/>
          </a:xfrm>
          <a:custGeom>
            <a:avLst/>
            <a:gdLst>
              <a:gd name="T0" fmla="*/ 0 w 63"/>
              <a:gd name="T1" fmla="*/ 79375 h 45"/>
              <a:gd name="T2" fmla="*/ 48305 w 63"/>
              <a:gd name="T3" fmla="*/ 31750 h 45"/>
              <a:gd name="T4" fmla="*/ 112712 w 63"/>
              <a:gd name="T5" fmla="*/ 0 h 45"/>
              <a:gd name="T6" fmla="*/ 0 60000 65536"/>
              <a:gd name="T7" fmla="*/ 0 60000 65536"/>
              <a:gd name="T8" fmla="*/ 0 60000 65536"/>
            </a:gdLst>
            <a:ahLst/>
            <a:cxnLst>
              <a:cxn ang="T6">
                <a:pos x="T0" y="T1"/>
              </a:cxn>
              <a:cxn ang="T7">
                <a:pos x="T2" y="T3"/>
              </a:cxn>
              <a:cxn ang="T8">
                <a:pos x="T4" y="T5"/>
              </a:cxn>
            </a:cxnLst>
            <a:rect l="0" t="0" r="r" b="b"/>
            <a:pathLst>
              <a:path w="63" h="45">
                <a:moveTo>
                  <a:pt x="0" y="45"/>
                </a:moveTo>
                <a:lnTo>
                  <a:pt x="27" y="18"/>
                </a:lnTo>
                <a:lnTo>
                  <a:pt x="63" y="0"/>
                </a:lnTo>
              </a:path>
            </a:pathLst>
          </a:custGeom>
          <a:noFill/>
          <a:ln w="14288">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331" name="Line 93"/>
          <p:cNvSpPr>
            <a:spLocks noChangeShapeType="1"/>
          </p:cNvSpPr>
          <p:nvPr/>
        </p:nvSpPr>
        <p:spPr bwMode="auto">
          <a:xfrm flipV="1">
            <a:off x="5183188" y="2182812"/>
            <a:ext cx="96838" cy="65088"/>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332" name="Freeform 94"/>
          <p:cNvSpPr>
            <a:spLocks/>
          </p:cNvSpPr>
          <p:nvPr/>
        </p:nvSpPr>
        <p:spPr bwMode="auto">
          <a:xfrm>
            <a:off x="5280026" y="2103437"/>
            <a:ext cx="112712" cy="79375"/>
          </a:xfrm>
          <a:custGeom>
            <a:avLst/>
            <a:gdLst>
              <a:gd name="T0" fmla="*/ 0 w 63"/>
              <a:gd name="T1" fmla="*/ 79375 h 45"/>
              <a:gd name="T2" fmla="*/ 48305 w 63"/>
              <a:gd name="T3" fmla="*/ 47625 h 45"/>
              <a:gd name="T4" fmla="*/ 112712 w 63"/>
              <a:gd name="T5" fmla="*/ 0 h 45"/>
              <a:gd name="T6" fmla="*/ 0 60000 65536"/>
              <a:gd name="T7" fmla="*/ 0 60000 65536"/>
              <a:gd name="T8" fmla="*/ 0 60000 65536"/>
            </a:gdLst>
            <a:ahLst/>
            <a:cxnLst>
              <a:cxn ang="T6">
                <a:pos x="T0" y="T1"/>
              </a:cxn>
              <a:cxn ang="T7">
                <a:pos x="T2" y="T3"/>
              </a:cxn>
              <a:cxn ang="T8">
                <a:pos x="T4" y="T5"/>
              </a:cxn>
            </a:cxnLst>
            <a:rect l="0" t="0" r="r" b="b"/>
            <a:pathLst>
              <a:path w="63" h="45">
                <a:moveTo>
                  <a:pt x="0" y="45"/>
                </a:moveTo>
                <a:lnTo>
                  <a:pt x="27" y="27"/>
                </a:lnTo>
                <a:lnTo>
                  <a:pt x="63" y="0"/>
                </a:lnTo>
              </a:path>
            </a:pathLst>
          </a:custGeom>
          <a:noFill/>
          <a:ln w="14288">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333" name="Line 95"/>
          <p:cNvSpPr>
            <a:spLocks noChangeShapeType="1"/>
          </p:cNvSpPr>
          <p:nvPr/>
        </p:nvSpPr>
        <p:spPr bwMode="auto">
          <a:xfrm flipV="1">
            <a:off x="5392738" y="2022475"/>
            <a:ext cx="95250" cy="80962"/>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334" name="Freeform 96"/>
          <p:cNvSpPr>
            <a:spLocks/>
          </p:cNvSpPr>
          <p:nvPr/>
        </p:nvSpPr>
        <p:spPr bwMode="auto">
          <a:xfrm>
            <a:off x="5487988" y="1958975"/>
            <a:ext cx="112713" cy="63500"/>
          </a:xfrm>
          <a:custGeom>
            <a:avLst/>
            <a:gdLst>
              <a:gd name="T0" fmla="*/ 0 w 63"/>
              <a:gd name="T1" fmla="*/ 63500 h 36"/>
              <a:gd name="T2" fmla="*/ 48306 w 63"/>
              <a:gd name="T3" fmla="*/ 31750 h 36"/>
              <a:gd name="T4" fmla="*/ 112713 w 63"/>
              <a:gd name="T5" fmla="*/ 0 h 36"/>
              <a:gd name="T6" fmla="*/ 0 60000 65536"/>
              <a:gd name="T7" fmla="*/ 0 60000 65536"/>
              <a:gd name="T8" fmla="*/ 0 60000 65536"/>
            </a:gdLst>
            <a:ahLst/>
            <a:cxnLst>
              <a:cxn ang="T6">
                <a:pos x="T0" y="T1"/>
              </a:cxn>
              <a:cxn ang="T7">
                <a:pos x="T2" y="T3"/>
              </a:cxn>
              <a:cxn ang="T8">
                <a:pos x="T4" y="T5"/>
              </a:cxn>
            </a:cxnLst>
            <a:rect l="0" t="0" r="r" b="b"/>
            <a:pathLst>
              <a:path w="63" h="36">
                <a:moveTo>
                  <a:pt x="0" y="36"/>
                </a:moveTo>
                <a:lnTo>
                  <a:pt x="27" y="18"/>
                </a:lnTo>
                <a:lnTo>
                  <a:pt x="63" y="0"/>
                </a:lnTo>
              </a:path>
            </a:pathLst>
          </a:custGeom>
          <a:noFill/>
          <a:ln w="14288">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335" name="Line 97"/>
          <p:cNvSpPr>
            <a:spLocks noChangeShapeType="1"/>
          </p:cNvSpPr>
          <p:nvPr/>
        </p:nvSpPr>
        <p:spPr bwMode="auto">
          <a:xfrm flipV="1">
            <a:off x="5600701" y="1878012"/>
            <a:ext cx="96837" cy="80963"/>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336" name="Freeform 98"/>
          <p:cNvSpPr>
            <a:spLocks/>
          </p:cNvSpPr>
          <p:nvPr/>
        </p:nvSpPr>
        <p:spPr bwMode="auto">
          <a:xfrm>
            <a:off x="5697538" y="1798637"/>
            <a:ext cx="112713" cy="79375"/>
          </a:xfrm>
          <a:custGeom>
            <a:avLst/>
            <a:gdLst>
              <a:gd name="T0" fmla="*/ 0 w 63"/>
              <a:gd name="T1" fmla="*/ 79375 h 45"/>
              <a:gd name="T2" fmla="*/ 48306 w 63"/>
              <a:gd name="T3" fmla="*/ 31750 h 45"/>
              <a:gd name="T4" fmla="*/ 112713 w 63"/>
              <a:gd name="T5" fmla="*/ 0 h 45"/>
              <a:gd name="T6" fmla="*/ 0 60000 65536"/>
              <a:gd name="T7" fmla="*/ 0 60000 65536"/>
              <a:gd name="T8" fmla="*/ 0 60000 65536"/>
            </a:gdLst>
            <a:ahLst/>
            <a:cxnLst>
              <a:cxn ang="T6">
                <a:pos x="T0" y="T1"/>
              </a:cxn>
              <a:cxn ang="T7">
                <a:pos x="T2" y="T3"/>
              </a:cxn>
              <a:cxn ang="T8">
                <a:pos x="T4" y="T5"/>
              </a:cxn>
            </a:cxnLst>
            <a:rect l="0" t="0" r="r" b="b"/>
            <a:pathLst>
              <a:path w="63" h="45">
                <a:moveTo>
                  <a:pt x="0" y="45"/>
                </a:moveTo>
                <a:lnTo>
                  <a:pt x="27" y="18"/>
                </a:lnTo>
                <a:lnTo>
                  <a:pt x="63" y="0"/>
                </a:lnTo>
              </a:path>
            </a:pathLst>
          </a:custGeom>
          <a:noFill/>
          <a:ln w="14288">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337" name="Line 99"/>
          <p:cNvSpPr>
            <a:spLocks noChangeShapeType="1"/>
          </p:cNvSpPr>
          <p:nvPr/>
        </p:nvSpPr>
        <p:spPr bwMode="auto">
          <a:xfrm flipV="1">
            <a:off x="5810251" y="1719262"/>
            <a:ext cx="96837" cy="79375"/>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338" name="Line 100"/>
          <p:cNvSpPr>
            <a:spLocks noChangeShapeType="1"/>
          </p:cNvSpPr>
          <p:nvPr/>
        </p:nvSpPr>
        <p:spPr bwMode="auto">
          <a:xfrm flipV="1">
            <a:off x="5907088" y="1654175"/>
            <a:ext cx="95250" cy="65087"/>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339" name="Freeform 101"/>
          <p:cNvSpPr>
            <a:spLocks/>
          </p:cNvSpPr>
          <p:nvPr/>
        </p:nvSpPr>
        <p:spPr bwMode="auto">
          <a:xfrm>
            <a:off x="6002338" y="1574800"/>
            <a:ext cx="112713" cy="79375"/>
          </a:xfrm>
          <a:custGeom>
            <a:avLst/>
            <a:gdLst>
              <a:gd name="T0" fmla="*/ 0 w 63"/>
              <a:gd name="T1" fmla="*/ 79375 h 45"/>
              <a:gd name="T2" fmla="*/ 48306 w 63"/>
              <a:gd name="T3" fmla="*/ 47625 h 45"/>
              <a:gd name="T4" fmla="*/ 112713 w 63"/>
              <a:gd name="T5" fmla="*/ 0 h 45"/>
              <a:gd name="T6" fmla="*/ 0 60000 65536"/>
              <a:gd name="T7" fmla="*/ 0 60000 65536"/>
              <a:gd name="T8" fmla="*/ 0 60000 65536"/>
            </a:gdLst>
            <a:ahLst/>
            <a:cxnLst>
              <a:cxn ang="T6">
                <a:pos x="T0" y="T1"/>
              </a:cxn>
              <a:cxn ang="T7">
                <a:pos x="T2" y="T3"/>
              </a:cxn>
              <a:cxn ang="T8">
                <a:pos x="T4" y="T5"/>
              </a:cxn>
            </a:cxnLst>
            <a:rect l="0" t="0" r="r" b="b"/>
            <a:pathLst>
              <a:path w="63" h="45">
                <a:moveTo>
                  <a:pt x="0" y="45"/>
                </a:moveTo>
                <a:lnTo>
                  <a:pt x="27" y="27"/>
                </a:lnTo>
                <a:lnTo>
                  <a:pt x="63" y="0"/>
                </a:lnTo>
              </a:path>
            </a:pathLst>
          </a:custGeom>
          <a:noFill/>
          <a:ln w="14288">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340" name="Line 102"/>
          <p:cNvSpPr>
            <a:spLocks noChangeShapeType="1"/>
          </p:cNvSpPr>
          <p:nvPr/>
        </p:nvSpPr>
        <p:spPr bwMode="auto">
          <a:xfrm flipV="1">
            <a:off x="6115051" y="1492250"/>
            <a:ext cx="96837" cy="82550"/>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341" name="Freeform 103"/>
          <p:cNvSpPr>
            <a:spLocks/>
          </p:cNvSpPr>
          <p:nvPr/>
        </p:nvSpPr>
        <p:spPr bwMode="auto">
          <a:xfrm>
            <a:off x="6211888" y="1412875"/>
            <a:ext cx="112713" cy="79375"/>
          </a:xfrm>
          <a:custGeom>
            <a:avLst/>
            <a:gdLst>
              <a:gd name="T0" fmla="*/ 0 w 63"/>
              <a:gd name="T1" fmla="*/ 79375 h 45"/>
              <a:gd name="T2" fmla="*/ 48306 w 63"/>
              <a:gd name="T3" fmla="*/ 31750 h 45"/>
              <a:gd name="T4" fmla="*/ 112713 w 63"/>
              <a:gd name="T5" fmla="*/ 0 h 45"/>
              <a:gd name="T6" fmla="*/ 0 60000 65536"/>
              <a:gd name="T7" fmla="*/ 0 60000 65536"/>
              <a:gd name="T8" fmla="*/ 0 60000 65536"/>
            </a:gdLst>
            <a:ahLst/>
            <a:cxnLst>
              <a:cxn ang="T6">
                <a:pos x="T0" y="T1"/>
              </a:cxn>
              <a:cxn ang="T7">
                <a:pos x="T2" y="T3"/>
              </a:cxn>
              <a:cxn ang="T8">
                <a:pos x="T4" y="T5"/>
              </a:cxn>
            </a:cxnLst>
            <a:rect l="0" t="0" r="r" b="b"/>
            <a:pathLst>
              <a:path w="63" h="45">
                <a:moveTo>
                  <a:pt x="0" y="45"/>
                </a:moveTo>
                <a:lnTo>
                  <a:pt x="27" y="18"/>
                </a:lnTo>
                <a:lnTo>
                  <a:pt x="63" y="0"/>
                </a:lnTo>
              </a:path>
            </a:pathLst>
          </a:custGeom>
          <a:noFill/>
          <a:ln w="14288">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342" name="Line 104"/>
          <p:cNvSpPr>
            <a:spLocks noChangeShapeType="1"/>
          </p:cNvSpPr>
          <p:nvPr/>
        </p:nvSpPr>
        <p:spPr bwMode="auto">
          <a:xfrm flipV="1">
            <a:off x="6324601" y="1347787"/>
            <a:ext cx="96837" cy="65088"/>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343" name="Line 105"/>
          <p:cNvSpPr>
            <a:spLocks noChangeShapeType="1"/>
          </p:cNvSpPr>
          <p:nvPr/>
        </p:nvSpPr>
        <p:spPr bwMode="auto">
          <a:xfrm flipV="1">
            <a:off x="6421438" y="1268412"/>
            <a:ext cx="111125" cy="79375"/>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344" name="Freeform 106"/>
          <p:cNvSpPr>
            <a:spLocks/>
          </p:cNvSpPr>
          <p:nvPr/>
        </p:nvSpPr>
        <p:spPr bwMode="auto">
          <a:xfrm>
            <a:off x="2659063" y="2566987"/>
            <a:ext cx="63500" cy="65088"/>
          </a:xfrm>
          <a:custGeom>
            <a:avLst/>
            <a:gdLst>
              <a:gd name="T0" fmla="*/ 31750 w 36"/>
              <a:gd name="T1" fmla="*/ 0 h 36"/>
              <a:gd name="T2" fmla="*/ 63500 w 36"/>
              <a:gd name="T3" fmla="*/ 65088 h 36"/>
              <a:gd name="T4" fmla="*/ 0 w 36"/>
              <a:gd name="T5" fmla="*/ 65088 h 36"/>
              <a:gd name="T6" fmla="*/ 31750 w 36"/>
              <a:gd name="T7" fmla="*/ 0 h 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 h="36">
                <a:moveTo>
                  <a:pt x="18" y="0"/>
                </a:moveTo>
                <a:lnTo>
                  <a:pt x="36" y="36"/>
                </a:lnTo>
                <a:lnTo>
                  <a:pt x="0" y="36"/>
                </a:lnTo>
                <a:lnTo>
                  <a:pt x="18" y="0"/>
                </a:lnTo>
                <a:close/>
              </a:path>
            </a:pathLst>
          </a:custGeom>
          <a:solidFill>
            <a:srgbClr val="000000"/>
          </a:solidFill>
          <a:ln w="14288">
            <a:solidFill>
              <a:srgbClr val="000000"/>
            </a:solidFill>
            <a:prstDash val="solid"/>
            <a:round/>
            <a:headEnd/>
            <a:tailEnd/>
          </a:ln>
        </p:spPr>
        <p:txBody>
          <a:bodyPr/>
          <a:lstStyle/>
          <a:p>
            <a:endParaRPr lang="en-US"/>
          </a:p>
        </p:txBody>
      </p:sp>
      <p:sp>
        <p:nvSpPr>
          <p:cNvPr id="10345" name="Freeform 107"/>
          <p:cNvSpPr>
            <a:spLocks/>
          </p:cNvSpPr>
          <p:nvPr/>
        </p:nvSpPr>
        <p:spPr bwMode="auto">
          <a:xfrm>
            <a:off x="2963863" y="2519362"/>
            <a:ext cx="65088" cy="65088"/>
          </a:xfrm>
          <a:custGeom>
            <a:avLst/>
            <a:gdLst>
              <a:gd name="T0" fmla="*/ 32544 w 36"/>
              <a:gd name="T1" fmla="*/ 0 h 36"/>
              <a:gd name="T2" fmla="*/ 65088 w 36"/>
              <a:gd name="T3" fmla="*/ 65088 h 36"/>
              <a:gd name="T4" fmla="*/ 0 w 36"/>
              <a:gd name="T5" fmla="*/ 65088 h 36"/>
              <a:gd name="T6" fmla="*/ 32544 w 36"/>
              <a:gd name="T7" fmla="*/ 0 h 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 h="36">
                <a:moveTo>
                  <a:pt x="18" y="0"/>
                </a:moveTo>
                <a:lnTo>
                  <a:pt x="36" y="36"/>
                </a:lnTo>
                <a:lnTo>
                  <a:pt x="0" y="36"/>
                </a:lnTo>
                <a:lnTo>
                  <a:pt x="18" y="0"/>
                </a:lnTo>
                <a:close/>
              </a:path>
            </a:pathLst>
          </a:custGeom>
          <a:solidFill>
            <a:srgbClr val="000000"/>
          </a:solidFill>
          <a:ln w="14288">
            <a:solidFill>
              <a:srgbClr val="000000"/>
            </a:solidFill>
            <a:prstDash val="solid"/>
            <a:round/>
            <a:headEnd/>
            <a:tailEnd/>
          </a:ln>
        </p:spPr>
        <p:txBody>
          <a:bodyPr/>
          <a:lstStyle/>
          <a:p>
            <a:endParaRPr lang="en-US"/>
          </a:p>
        </p:txBody>
      </p:sp>
      <p:sp>
        <p:nvSpPr>
          <p:cNvPr id="10346" name="Freeform 108"/>
          <p:cNvSpPr>
            <a:spLocks/>
          </p:cNvSpPr>
          <p:nvPr/>
        </p:nvSpPr>
        <p:spPr bwMode="auto">
          <a:xfrm>
            <a:off x="3478213" y="2374900"/>
            <a:ext cx="63500" cy="65087"/>
          </a:xfrm>
          <a:custGeom>
            <a:avLst/>
            <a:gdLst>
              <a:gd name="T0" fmla="*/ 31750 w 36"/>
              <a:gd name="T1" fmla="*/ 0 h 36"/>
              <a:gd name="T2" fmla="*/ 63500 w 36"/>
              <a:gd name="T3" fmla="*/ 65087 h 36"/>
              <a:gd name="T4" fmla="*/ 0 w 36"/>
              <a:gd name="T5" fmla="*/ 65087 h 36"/>
              <a:gd name="T6" fmla="*/ 31750 w 36"/>
              <a:gd name="T7" fmla="*/ 0 h 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 h="36">
                <a:moveTo>
                  <a:pt x="18" y="0"/>
                </a:moveTo>
                <a:lnTo>
                  <a:pt x="36" y="36"/>
                </a:lnTo>
                <a:lnTo>
                  <a:pt x="0" y="36"/>
                </a:lnTo>
                <a:lnTo>
                  <a:pt x="18" y="0"/>
                </a:lnTo>
                <a:close/>
              </a:path>
            </a:pathLst>
          </a:custGeom>
          <a:solidFill>
            <a:srgbClr val="000000"/>
          </a:solidFill>
          <a:ln w="14288">
            <a:solidFill>
              <a:srgbClr val="000000"/>
            </a:solidFill>
            <a:prstDash val="solid"/>
            <a:round/>
            <a:headEnd/>
            <a:tailEnd/>
          </a:ln>
        </p:spPr>
        <p:txBody>
          <a:bodyPr/>
          <a:lstStyle/>
          <a:p>
            <a:endParaRPr lang="en-US"/>
          </a:p>
        </p:txBody>
      </p:sp>
      <p:sp>
        <p:nvSpPr>
          <p:cNvPr id="10347" name="Freeform 109"/>
          <p:cNvSpPr>
            <a:spLocks/>
          </p:cNvSpPr>
          <p:nvPr/>
        </p:nvSpPr>
        <p:spPr bwMode="auto">
          <a:xfrm>
            <a:off x="4105276" y="2135187"/>
            <a:ext cx="63500" cy="63500"/>
          </a:xfrm>
          <a:custGeom>
            <a:avLst/>
            <a:gdLst>
              <a:gd name="T0" fmla="*/ 31750 w 36"/>
              <a:gd name="T1" fmla="*/ 0 h 36"/>
              <a:gd name="T2" fmla="*/ 63500 w 36"/>
              <a:gd name="T3" fmla="*/ 63500 h 36"/>
              <a:gd name="T4" fmla="*/ 0 w 36"/>
              <a:gd name="T5" fmla="*/ 63500 h 36"/>
              <a:gd name="T6" fmla="*/ 31750 w 36"/>
              <a:gd name="T7" fmla="*/ 0 h 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 h="36">
                <a:moveTo>
                  <a:pt x="18" y="0"/>
                </a:moveTo>
                <a:lnTo>
                  <a:pt x="36" y="36"/>
                </a:lnTo>
                <a:lnTo>
                  <a:pt x="0" y="36"/>
                </a:lnTo>
                <a:lnTo>
                  <a:pt x="18" y="0"/>
                </a:lnTo>
                <a:close/>
              </a:path>
            </a:pathLst>
          </a:custGeom>
          <a:solidFill>
            <a:srgbClr val="000000"/>
          </a:solidFill>
          <a:ln w="14288">
            <a:solidFill>
              <a:srgbClr val="000000"/>
            </a:solidFill>
            <a:prstDash val="solid"/>
            <a:round/>
            <a:headEnd/>
            <a:tailEnd/>
          </a:ln>
        </p:spPr>
        <p:txBody>
          <a:bodyPr/>
          <a:lstStyle/>
          <a:p>
            <a:endParaRPr lang="en-US"/>
          </a:p>
        </p:txBody>
      </p:sp>
      <p:sp>
        <p:nvSpPr>
          <p:cNvPr id="10348" name="Freeform 110"/>
          <p:cNvSpPr>
            <a:spLocks/>
          </p:cNvSpPr>
          <p:nvPr/>
        </p:nvSpPr>
        <p:spPr bwMode="auto">
          <a:xfrm>
            <a:off x="2947988" y="2903537"/>
            <a:ext cx="96838" cy="96838"/>
          </a:xfrm>
          <a:custGeom>
            <a:avLst/>
            <a:gdLst>
              <a:gd name="T0" fmla="*/ 48419 w 54"/>
              <a:gd name="T1" fmla="*/ 0 h 54"/>
              <a:gd name="T2" fmla="*/ 96838 w 54"/>
              <a:gd name="T3" fmla="*/ 48419 h 54"/>
              <a:gd name="T4" fmla="*/ 48419 w 54"/>
              <a:gd name="T5" fmla="*/ 96838 h 54"/>
              <a:gd name="T6" fmla="*/ 0 w 54"/>
              <a:gd name="T7" fmla="*/ 48419 h 54"/>
              <a:gd name="T8" fmla="*/ 48419 w 54"/>
              <a:gd name="T9" fmla="*/ 0 h 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54">
                <a:moveTo>
                  <a:pt x="27" y="0"/>
                </a:moveTo>
                <a:lnTo>
                  <a:pt x="54" y="27"/>
                </a:lnTo>
                <a:lnTo>
                  <a:pt x="27" y="54"/>
                </a:lnTo>
                <a:lnTo>
                  <a:pt x="0" y="27"/>
                </a:lnTo>
                <a:lnTo>
                  <a:pt x="27" y="0"/>
                </a:lnTo>
                <a:close/>
              </a:path>
            </a:pathLst>
          </a:custGeom>
          <a:solidFill>
            <a:srgbClr val="000080"/>
          </a:solidFill>
          <a:ln w="14288">
            <a:solidFill>
              <a:srgbClr val="000080"/>
            </a:solidFill>
            <a:prstDash val="solid"/>
            <a:round/>
            <a:headEnd/>
            <a:tailEnd/>
          </a:ln>
        </p:spPr>
        <p:txBody>
          <a:bodyPr/>
          <a:lstStyle/>
          <a:p>
            <a:endParaRPr lang="en-US"/>
          </a:p>
        </p:txBody>
      </p:sp>
      <p:sp>
        <p:nvSpPr>
          <p:cNvPr id="10349" name="Freeform 111"/>
          <p:cNvSpPr>
            <a:spLocks/>
          </p:cNvSpPr>
          <p:nvPr/>
        </p:nvSpPr>
        <p:spPr bwMode="auto">
          <a:xfrm>
            <a:off x="3044826" y="2663825"/>
            <a:ext cx="95250" cy="96837"/>
          </a:xfrm>
          <a:custGeom>
            <a:avLst/>
            <a:gdLst>
              <a:gd name="T0" fmla="*/ 47625 w 54"/>
              <a:gd name="T1" fmla="*/ 0 h 54"/>
              <a:gd name="T2" fmla="*/ 95250 w 54"/>
              <a:gd name="T3" fmla="*/ 48419 h 54"/>
              <a:gd name="T4" fmla="*/ 47625 w 54"/>
              <a:gd name="T5" fmla="*/ 96837 h 54"/>
              <a:gd name="T6" fmla="*/ 0 w 54"/>
              <a:gd name="T7" fmla="*/ 48419 h 54"/>
              <a:gd name="T8" fmla="*/ 47625 w 54"/>
              <a:gd name="T9" fmla="*/ 0 h 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54">
                <a:moveTo>
                  <a:pt x="27" y="0"/>
                </a:moveTo>
                <a:lnTo>
                  <a:pt x="54" y="27"/>
                </a:lnTo>
                <a:lnTo>
                  <a:pt x="27" y="54"/>
                </a:lnTo>
                <a:lnTo>
                  <a:pt x="0" y="27"/>
                </a:lnTo>
                <a:lnTo>
                  <a:pt x="27" y="0"/>
                </a:lnTo>
                <a:close/>
              </a:path>
            </a:pathLst>
          </a:custGeom>
          <a:solidFill>
            <a:srgbClr val="000080"/>
          </a:solidFill>
          <a:ln w="14288">
            <a:solidFill>
              <a:srgbClr val="000080"/>
            </a:solidFill>
            <a:prstDash val="solid"/>
            <a:round/>
            <a:headEnd/>
            <a:tailEnd/>
          </a:ln>
        </p:spPr>
        <p:txBody>
          <a:bodyPr/>
          <a:lstStyle/>
          <a:p>
            <a:endParaRPr lang="en-US"/>
          </a:p>
        </p:txBody>
      </p:sp>
      <p:sp>
        <p:nvSpPr>
          <p:cNvPr id="10350" name="Freeform 112"/>
          <p:cNvSpPr>
            <a:spLocks/>
          </p:cNvSpPr>
          <p:nvPr/>
        </p:nvSpPr>
        <p:spPr bwMode="auto">
          <a:xfrm>
            <a:off x="3252788" y="2424112"/>
            <a:ext cx="96838" cy="95250"/>
          </a:xfrm>
          <a:custGeom>
            <a:avLst/>
            <a:gdLst>
              <a:gd name="T0" fmla="*/ 48419 w 54"/>
              <a:gd name="T1" fmla="*/ 0 h 54"/>
              <a:gd name="T2" fmla="*/ 96838 w 54"/>
              <a:gd name="T3" fmla="*/ 47625 h 54"/>
              <a:gd name="T4" fmla="*/ 48419 w 54"/>
              <a:gd name="T5" fmla="*/ 95250 h 54"/>
              <a:gd name="T6" fmla="*/ 0 w 54"/>
              <a:gd name="T7" fmla="*/ 47625 h 54"/>
              <a:gd name="T8" fmla="*/ 48419 w 54"/>
              <a:gd name="T9" fmla="*/ 0 h 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54">
                <a:moveTo>
                  <a:pt x="27" y="0"/>
                </a:moveTo>
                <a:lnTo>
                  <a:pt x="54" y="27"/>
                </a:lnTo>
                <a:lnTo>
                  <a:pt x="27" y="54"/>
                </a:lnTo>
                <a:lnTo>
                  <a:pt x="0" y="27"/>
                </a:lnTo>
                <a:lnTo>
                  <a:pt x="27" y="0"/>
                </a:lnTo>
                <a:close/>
              </a:path>
            </a:pathLst>
          </a:custGeom>
          <a:solidFill>
            <a:srgbClr val="000080"/>
          </a:solidFill>
          <a:ln w="14288">
            <a:solidFill>
              <a:srgbClr val="000080"/>
            </a:solidFill>
            <a:prstDash val="solid"/>
            <a:round/>
            <a:headEnd/>
            <a:tailEnd/>
          </a:ln>
        </p:spPr>
        <p:txBody>
          <a:bodyPr/>
          <a:lstStyle/>
          <a:p>
            <a:endParaRPr lang="en-US"/>
          </a:p>
        </p:txBody>
      </p:sp>
      <p:sp>
        <p:nvSpPr>
          <p:cNvPr id="10351" name="Freeform 113"/>
          <p:cNvSpPr>
            <a:spLocks/>
          </p:cNvSpPr>
          <p:nvPr/>
        </p:nvSpPr>
        <p:spPr bwMode="auto">
          <a:xfrm>
            <a:off x="4718051" y="2182812"/>
            <a:ext cx="95250" cy="96838"/>
          </a:xfrm>
          <a:custGeom>
            <a:avLst/>
            <a:gdLst>
              <a:gd name="T0" fmla="*/ 47625 w 54"/>
              <a:gd name="T1" fmla="*/ 0 h 54"/>
              <a:gd name="T2" fmla="*/ 95250 w 54"/>
              <a:gd name="T3" fmla="*/ 48419 h 54"/>
              <a:gd name="T4" fmla="*/ 47625 w 54"/>
              <a:gd name="T5" fmla="*/ 96838 h 54"/>
              <a:gd name="T6" fmla="*/ 0 w 54"/>
              <a:gd name="T7" fmla="*/ 48419 h 54"/>
              <a:gd name="T8" fmla="*/ 47625 w 54"/>
              <a:gd name="T9" fmla="*/ 0 h 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54">
                <a:moveTo>
                  <a:pt x="27" y="0"/>
                </a:moveTo>
                <a:lnTo>
                  <a:pt x="54" y="27"/>
                </a:lnTo>
                <a:lnTo>
                  <a:pt x="27" y="54"/>
                </a:lnTo>
                <a:lnTo>
                  <a:pt x="0" y="27"/>
                </a:lnTo>
                <a:lnTo>
                  <a:pt x="27" y="0"/>
                </a:lnTo>
                <a:close/>
              </a:path>
            </a:pathLst>
          </a:custGeom>
          <a:solidFill>
            <a:srgbClr val="000080"/>
          </a:solidFill>
          <a:ln w="14288">
            <a:solidFill>
              <a:srgbClr val="000080"/>
            </a:solidFill>
            <a:prstDash val="solid"/>
            <a:round/>
            <a:headEnd/>
            <a:tailEnd/>
          </a:ln>
        </p:spPr>
        <p:txBody>
          <a:bodyPr/>
          <a:lstStyle/>
          <a:p>
            <a:endParaRPr lang="en-US"/>
          </a:p>
        </p:txBody>
      </p:sp>
      <p:sp>
        <p:nvSpPr>
          <p:cNvPr id="10352" name="Rectangle 114"/>
          <p:cNvSpPr>
            <a:spLocks noChangeArrowheads="1"/>
          </p:cNvSpPr>
          <p:nvPr/>
        </p:nvSpPr>
        <p:spPr bwMode="auto">
          <a:xfrm>
            <a:off x="5761038" y="2439987"/>
            <a:ext cx="96838" cy="95250"/>
          </a:xfrm>
          <a:prstGeom prst="rect">
            <a:avLst/>
          </a:prstGeom>
          <a:solidFill>
            <a:srgbClr val="000000"/>
          </a:solidFill>
          <a:ln w="14288">
            <a:solidFill>
              <a:srgbClr val="FF00FF"/>
            </a:solidFill>
            <a:miter lim="800000"/>
            <a:headEnd/>
            <a:tailEnd/>
          </a:ln>
        </p:spPr>
        <p:txBody>
          <a:bodyPr/>
          <a:lstStyle/>
          <a:p>
            <a:endParaRPr lang="en-US"/>
          </a:p>
        </p:txBody>
      </p:sp>
      <p:sp>
        <p:nvSpPr>
          <p:cNvPr id="10353" name="Rectangle 115"/>
          <p:cNvSpPr>
            <a:spLocks noChangeArrowheads="1"/>
          </p:cNvSpPr>
          <p:nvPr/>
        </p:nvSpPr>
        <p:spPr bwMode="auto">
          <a:xfrm>
            <a:off x="5857876" y="2390775"/>
            <a:ext cx="96837" cy="96837"/>
          </a:xfrm>
          <a:prstGeom prst="rect">
            <a:avLst/>
          </a:prstGeom>
          <a:solidFill>
            <a:srgbClr val="000000"/>
          </a:solidFill>
          <a:ln w="14288">
            <a:solidFill>
              <a:srgbClr val="FF00FF"/>
            </a:solidFill>
            <a:miter lim="800000"/>
            <a:headEnd/>
            <a:tailEnd/>
          </a:ln>
        </p:spPr>
        <p:txBody>
          <a:bodyPr/>
          <a:lstStyle/>
          <a:p>
            <a:endParaRPr lang="en-US"/>
          </a:p>
        </p:txBody>
      </p:sp>
      <p:sp>
        <p:nvSpPr>
          <p:cNvPr id="10354" name="Rectangle 116"/>
          <p:cNvSpPr>
            <a:spLocks noChangeArrowheads="1"/>
          </p:cNvSpPr>
          <p:nvPr/>
        </p:nvSpPr>
        <p:spPr bwMode="auto">
          <a:xfrm>
            <a:off x="5954713" y="2359025"/>
            <a:ext cx="96838" cy="96837"/>
          </a:xfrm>
          <a:prstGeom prst="rect">
            <a:avLst/>
          </a:prstGeom>
          <a:solidFill>
            <a:srgbClr val="000000"/>
          </a:solidFill>
          <a:ln w="14288">
            <a:solidFill>
              <a:srgbClr val="FF00FF"/>
            </a:solidFill>
            <a:miter lim="800000"/>
            <a:headEnd/>
            <a:tailEnd/>
          </a:ln>
        </p:spPr>
        <p:txBody>
          <a:bodyPr/>
          <a:lstStyle/>
          <a:p>
            <a:endParaRPr lang="en-US"/>
          </a:p>
        </p:txBody>
      </p:sp>
      <p:sp>
        <p:nvSpPr>
          <p:cNvPr id="10355" name="Rectangle 117"/>
          <p:cNvSpPr>
            <a:spLocks noChangeArrowheads="1"/>
          </p:cNvSpPr>
          <p:nvPr/>
        </p:nvSpPr>
        <p:spPr bwMode="auto">
          <a:xfrm>
            <a:off x="6067426" y="2247900"/>
            <a:ext cx="96837" cy="95250"/>
          </a:xfrm>
          <a:prstGeom prst="rect">
            <a:avLst/>
          </a:prstGeom>
          <a:solidFill>
            <a:srgbClr val="000000"/>
          </a:solidFill>
          <a:ln w="14288">
            <a:solidFill>
              <a:srgbClr val="FF00FF"/>
            </a:solidFill>
            <a:miter lim="800000"/>
            <a:headEnd/>
            <a:tailEnd/>
          </a:ln>
        </p:spPr>
        <p:txBody>
          <a:bodyPr/>
          <a:lstStyle/>
          <a:p>
            <a:endParaRPr lang="en-US"/>
          </a:p>
        </p:txBody>
      </p:sp>
      <p:sp>
        <p:nvSpPr>
          <p:cNvPr id="10356" name="Rectangle 118"/>
          <p:cNvSpPr>
            <a:spLocks noChangeArrowheads="1"/>
          </p:cNvSpPr>
          <p:nvPr/>
        </p:nvSpPr>
        <p:spPr bwMode="auto">
          <a:xfrm>
            <a:off x="6484938" y="2182812"/>
            <a:ext cx="96838" cy="96838"/>
          </a:xfrm>
          <a:prstGeom prst="rect">
            <a:avLst/>
          </a:prstGeom>
          <a:solidFill>
            <a:srgbClr val="000000"/>
          </a:solidFill>
          <a:ln w="14288">
            <a:solidFill>
              <a:srgbClr val="FF00FF"/>
            </a:solidFill>
            <a:miter lim="800000"/>
            <a:headEnd/>
            <a:tailEnd/>
          </a:ln>
        </p:spPr>
        <p:txBody>
          <a:bodyPr/>
          <a:lstStyle/>
          <a:p>
            <a:endParaRPr lang="en-US"/>
          </a:p>
        </p:txBody>
      </p:sp>
      <p:sp>
        <p:nvSpPr>
          <p:cNvPr id="10357" name="Oval 119"/>
          <p:cNvSpPr>
            <a:spLocks noChangeArrowheads="1"/>
          </p:cNvSpPr>
          <p:nvPr/>
        </p:nvSpPr>
        <p:spPr bwMode="auto">
          <a:xfrm>
            <a:off x="5022851" y="3962400"/>
            <a:ext cx="96837" cy="95250"/>
          </a:xfrm>
          <a:prstGeom prst="ellipse">
            <a:avLst/>
          </a:prstGeom>
          <a:solidFill>
            <a:srgbClr val="000000"/>
          </a:solidFill>
          <a:ln w="14288">
            <a:solidFill>
              <a:srgbClr val="000000"/>
            </a:solidFill>
            <a:round/>
            <a:headEnd/>
            <a:tailEnd/>
          </a:ln>
        </p:spPr>
        <p:txBody>
          <a:bodyPr/>
          <a:lstStyle/>
          <a:p>
            <a:endParaRPr lang="en-US"/>
          </a:p>
        </p:txBody>
      </p:sp>
      <p:sp>
        <p:nvSpPr>
          <p:cNvPr id="10358" name="Oval 120"/>
          <p:cNvSpPr>
            <a:spLocks noChangeArrowheads="1"/>
          </p:cNvSpPr>
          <p:nvPr/>
        </p:nvSpPr>
        <p:spPr bwMode="auto">
          <a:xfrm>
            <a:off x="5135563" y="3897312"/>
            <a:ext cx="95250" cy="96838"/>
          </a:xfrm>
          <a:prstGeom prst="ellipse">
            <a:avLst/>
          </a:prstGeom>
          <a:solidFill>
            <a:srgbClr val="000000"/>
          </a:solidFill>
          <a:ln w="14288">
            <a:solidFill>
              <a:srgbClr val="000000"/>
            </a:solidFill>
            <a:round/>
            <a:headEnd/>
            <a:tailEnd/>
          </a:ln>
        </p:spPr>
        <p:txBody>
          <a:bodyPr/>
          <a:lstStyle/>
          <a:p>
            <a:endParaRPr lang="en-US"/>
          </a:p>
        </p:txBody>
      </p:sp>
      <p:sp>
        <p:nvSpPr>
          <p:cNvPr id="10359" name="Oval 121"/>
          <p:cNvSpPr>
            <a:spLocks noChangeArrowheads="1"/>
          </p:cNvSpPr>
          <p:nvPr/>
        </p:nvSpPr>
        <p:spPr bwMode="auto">
          <a:xfrm>
            <a:off x="5230813" y="3849687"/>
            <a:ext cx="96838" cy="95250"/>
          </a:xfrm>
          <a:prstGeom prst="ellipse">
            <a:avLst/>
          </a:prstGeom>
          <a:solidFill>
            <a:srgbClr val="000000"/>
          </a:solidFill>
          <a:ln w="14288">
            <a:solidFill>
              <a:srgbClr val="000000"/>
            </a:solidFill>
            <a:round/>
            <a:headEnd/>
            <a:tailEnd/>
          </a:ln>
        </p:spPr>
        <p:txBody>
          <a:bodyPr/>
          <a:lstStyle/>
          <a:p>
            <a:endParaRPr lang="en-US"/>
          </a:p>
        </p:txBody>
      </p:sp>
      <p:sp>
        <p:nvSpPr>
          <p:cNvPr id="10360" name="Oval 122"/>
          <p:cNvSpPr>
            <a:spLocks noChangeArrowheads="1"/>
          </p:cNvSpPr>
          <p:nvPr/>
        </p:nvSpPr>
        <p:spPr bwMode="auto">
          <a:xfrm>
            <a:off x="5343526" y="3625850"/>
            <a:ext cx="96837" cy="95250"/>
          </a:xfrm>
          <a:prstGeom prst="ellipse">
            <a:avLst/>
          </a:prstGeom>
          <a:solidFill>
            <a:srgbClr val="000000"/>
          </a:solidFill>
          <a:ln w="14288">
            <a:solidFill>
              <a:srgbClr val="000000"/>
            </a:solidFill>
            <a:round/>
            <a:headEnd/>
            <a:tailEnd/>
          </a:ln>
        </p:spPr>
        <p:txBody>
          <a:bodyPr/>
          <a:lstStyle/>
          <a:p>
            <a:endParaRPr lang="en-US"/>
          </a:p>
        </p:txBody>
      </p:sp>
      <p:sp>
        <p:nvSpPr>
          <p:cNvPr id="10361" name="Oval 123"/>
          <p:cNvSpPr>
            <a:spLocks noChangeArrowheads="1"/>
          </p:cNvSpPr>
          <p:nvPr/>
        </p:nvSpPr>
        <p:spPr bwMode="auto">
          <a:xfrm>
            <a:off x="5553076" y="3608387"/>
            <a:ext cx="96837" cy="96838"/>
          </a:xfrm>
          <a:prstGeom prst="ellipse">
            <a:avLst/>
          </a:prstGeom>
          <a:solidFill>
            <a:srgbClr val="000000"/>
          </a:solidFill>
          <a:ln w="14288">
            <a:solidFill>
              <a:srgbClr val="000000"/>
            </a:solidFill>
            <a:round/>
            <a:headEnd/>
            <a:tailEnd/>
          </a:ln>
        </p:spPr>
        <p:txBody>
          <a:bodyPr/>
          <a:lstStyle/>
          <a:p>
            <a:endParaRPr lang="en-US"/>
          </a:p>
        </p:txBody>
      </p:sp>
      <p:sp>
        <p:nvSpPr>
          <p:cNvPr id="10362" name="Oval 124"/>
          <p:cNvSpPr>
            <a:spLocks noChangeArrowheads="1"/>
          </p:cNvSpPr>
          <p:nvPr/>
        </p:nvSpPr>
        <p:spPr bwMode="auto">
          <a:xfrm>
            <a:off x="5761038" y="3432175"/>
            <a:ext cx="96838" cy="96837"/>
          </a:xfrm>
          <a:prstGeom prst="ellipse">
            <a:avLst/>
          </a:prstGeom>
          <a:solidFill>
            <a:srgbClr val="000000"/>
          </a:solidFill>
          <a:ln w="14288">
            <a:solidFill>
              <a:srgbClr val="000000"/>
            </a:solidFill>
            <a:round/>
            <a:headEnd/>
            <a:tailEnd/>
          </a:ln>
        </p:spPr>
        <p:txBody>
          <a:bodyPr/>
          <a:lstStyle/>
          <a:p>
            <a:endParaRPr lang="en-US"/>
          </a:p>
        </p:txBody>
      </p:sp>
      <p:sp>
        <p:nvSpPr>
          <p:cNvPr id="10363" name="Oval 125"/>
          <p:cNvSpPr>
            <a:spLocks noChangeArrowheads="1"/>
          </p:cNvSpPr>
          <p:nvPr/>
        </p:nvSpPr>
        <p:spPr bwMode="auto">
          <a:xfrm>
            <a:off x="5954713" y="3289300"/>
            <a:ext cx="96838" cy="95250"/>
          </a:xfrm>
          <a:prstGeom prst="ellipse">
            <a:avLst/>
          </a:prstGeom>
          <a:solidFill>
            <a:srgbClr val="000000"/>
          </a:solidFill>
          <a:ln w="14288">
            <a:solidFill>
              <a:srgbClr val="000000"/>
            </a:solidFill>
            <a:round/>
            <a:headEnd/>
            <a:tailEnd/>
          </a:ln>
        </p:spPr>
        <p:txBody>
          <a:bodyPr/>
          <a:lstStyle/>
          <a:p>
            <a:endParaRPr lang="en-US"/>
          </a:p>
        </p:txBody>
      </p:sp>
      <p:sp>
        <p:nvSpPr>
          <p:cNvPr id="10364" name="Oval 126"/>
          <p:cNvSpPr>
            <a:spLocks noChangeArrowheads="1"/>
          </p:cNvSpPr>
          <p:nvPr/>
        </p:nvSpPr>
        <p:spPr bwMode="auto">
          <a:xfrm>
            <a:off x="6067426" y="3224212"/>
            <a:ext cx="96837" cy="96838"/>
          </a:xfrm>
          <a:prstGeom prst="ellipse">
            <a:avLst/>
          </a:prstGeom>
          <a:solidFill>
            <a:srgbClr val="000000"/>
          </a:solidFill>
          <a:ln w="14288">
            <a:solidFill>
              <a:srgbClr val="000000"/>
            </a:solidFill>
            <a:round/>
            <a:headEnd/>
            <a:tailEnd/>
          </a:ln>
        </p:spPr>
        <p:txBody>
          <a:bodyPr/>
          <a:lstStyle/>
          <a:p>
            <a:endParaRPr lang="en-US"/>
          </a:p>
        </p:txBody>
      </p:sp>
      <p:sp>
        <p:nvSpPr>
          <p:cNvPr id="10365" name="Oval 127"/>
          <p:cNvSpPr>
            <a:spLocks noChangeArrowheads="1"/>
          </p:cNvSpPr>
          <p:nvPr/>
        </p:nvSpPr>
        <p:spPr bwMode="auto">
          <a:xfrm>
            <a:off x="6275388" y="3192462"/>
            <a:ext cx="96838" cy="96838"/>
          </a:xfrm>
          <a:prstGeom prst="ellipse">
            <a:avLst/>
          </a:prstGeom>
          <a:solidFill>
            <a:srgbClr val="000000"/>
          </a:solidFill>
          <a:ln w="14288">
            <a:solidFill>
              <a:srgbClr val="000000"/>
            </a:solidFill>
            <a:round/>
            <a:headEnd/>
            <a:tailEnd/>
          </a:ln>
        </p:spPr>
        <p:txBody>
          <a:bodyPr/>
          <a:lstStyle/>
          <a:p>
            <a:endParaRPr lang="en-US"/>
          </a:p>
        </p:txBody>
      </p:sp>
      <p:sp>
        <p:nvSpPr>
          <p:cNvPr id="10366" name="Oval 128"/>
          <p:cNvSpPr>
            <a:spLocks noChangeArrowheads="1"/>
          </p:cNvSpPr>
          <p:nvPr/>
        </p:nvSpPr>
        <p:spPr bwMode="auto">
          <a:xfrm>
            <a:off x="6372226" y="3079750"/>
            <a:ext cx="96837" cy="96837"/>
          </a:xfrm>
          <a:prstGeom prst="ellipse">
            <a:avLst/>
          </a:prstGeom>
          <a:solidFill>
            <a:srgbClr val="000000"/>
          </a:solidFill>
          <a:ln w="14288">
            <a:solidFill>
              <a:srgbClr val="000000"/>
            </a:solidFill>
            <a:round/>
            <a:headEnd/>
            <a:tailEnd/>
          </a:ln>
        </p:spPr>
        <p:txBody>
          <a:bodyPr/>
          <a:lstStyle/>
          <a:p>
            <a:endParaRPr lang="en-US"/>
          </a:p>
        </p:txBody>
      </p:sp>
      <p:sp>
        <p:nvSpPr>
          <p:cNvPr id="10367" name="Oval 129"/>
          <p:cNvSpPr>
            <a:spLocks noChangeArrowheads="1"/>
          </p:cNvSpPr>
          <p:nvPr/>
        </p:nvSpPr>
        <p:spPr bwMode="auto">
          <a:xfrm>
            <a:off x="6484938" y="3000375"/>
            <a:ext cx="96838" cy="96837"/>
          </a:xfrm>
          <a:prstGeom prst="ellipse">
            <a:avLst/>
          </a:prstGeom>
          <a:solidFill>
            <a:srgbClr val="000000"/>
          </a:solidFill>
          <a:ln w="14288">
            <a:solidFill>
              <a:srgbClr val="000000"/>
            </a:solidFill>
            <a:round/>
            <a:headEnd/>
            <a:tailEnd/>
          </a:ln>
        </p:spPr>
        <p:txBody>
          <a:bodyPr/>
          <a:lstStyle/>
          <a:p>
            <a:endParaRPr lang="en-US"/>
          </a:p>
        </p:txBody>
      </p:sp>
      <p:sp>
        <p:nvSpPr>
          <p:cNvPr id="10368" name="Rectangle 130"/>
          <p:cNvSpPr>
            <a:spLocks noChangeArrowheads="1"/>
          </p:cNvSpPr>
          <p:nvPr/>
        </p:nvSpPr>
        <p:spPr bwMode="auto">
          <a:xfrm>
            <a:off x="2036111" y="4189187"/>
            <a:ext cx="99850"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r" defTabSz="1027113">
              <a:buFontTx/>
              <a:buNone/>
            </a:pPr>
            <a:r>
              <a:rPr lang="en-US" sz="1400" dirty="0">
                <a:solidFill>
                  <a:srgbClr val="000000"/>
                </a:solidFill>
                <a:latin typeface="Arial"/>
                <a:cs typeface="Arial"/>
              </a:rPr>
              <a:t>0</a:t>
            </a:r>
            <a:endParaRPr lang="en-US" sz="1400" b="1" dirty="0">
              <a:latin typeface="Arial"/>
              <a:cs typeface="Arial"/>
            </a:endParaRPr>
          </a:p>
        </p:txBody>
      </p:sp>
      <p:sp>
        <p:nvSpPr>
          <p:cNvPr id="10369" name="Rectangle 131"/>
          <p:cNvSpPr>
            <a:spLocks noChangeArrowheads="1"/>
          </p:cNvSpPr>
          <p:nvPr/>
        </p:nvSpPr>
        <p:spPr bwMode="auto">
          <a:xfrm>
            <a:off x="2036111" y="3803425"/>
            <a:ext cx="99850"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r" defTabSz="1027113">
              <a:buFontTx/>
              <a:buNone/>
            </a:pPr>
            <a:r>
              <a:rPr lang="en-US" sz="1400">
                <a:solidFill>
                  <a:srgbClr val="000000"/>
                </a:solidFill>
                <a:latin typeface="Arial"/>
                <a:cs typeface="Arial"/>
              </a:rPr>
              <a:t>1</a:t>
            </a:r>
            <a:endParaRPr lang="en-US" sz="1400" b="1">
              <a:latin typeface="Arial"/>
              <a:cs typeface="Arial"/>
            </a:endParaRPr>
          </a:p>
        </p:txBody>
      </p:sp>
      <p:sp>
        <p:nvSpPr>
          <p:cNvPr id="10370" name="Rectangle 132"/>
          <p:cNvSpPr>
            <a:spLocks noChangeArrowheads="1"/>
          </p:cNvSpPr>
          <p:nvPr/>
        </p:nvSpPr>
        <p:spPr bwMode="auto">
          <a:xfrm>
            <a:off x="1933087" y="3435125"/>
            <a:ext cx="199699"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r" defTabSz="1027113">
              <a:buFontTx/>
              <a:buNone/>
            </a:pPr>
            <a:r>
              <a:rPr lang="en-US" sz="1400">
                <a:solidFill>
                  <a:srgbClr val="000000"/>
                </a:solidFill>
                <a:latin typeface="Arial"/>
                <a:cs typeface="Arial"/>
              </a:rPr>
              <a:t>10</a:t>
            </a:r>
            <a:endParaRPr lang="en-US" sz="1400" b="1">
              <a:latin typeface="Arial"/>
              <a:cs typeface="Arial"/>
            </a:endParaRPr>
          </a:p>
        </p:txBody>
      </p:sp>
      <p:sp>
        <p:nvSpPr>
          <p:cNvPr id="10371" name="Rectangle 133"/>
          <p:cNvSpPr>
            <a:spLocks noChangeArrowheads="1"/>
          </p:cNvSpPr>
          <p:nvPr/>
        </p:nvSpPr>
        <p:spPr bwMode="auto">
          <a:xfrm>
            <a:off x="1830062" y="3050950"/>
            <a:ext cx="299549"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r" defTabSz="1027113">
              <a:buFontTx/>
              <a:buNone/>
            </a:pPr>
            <a:r>
              <a:rPr lang="en-US" sz="1400">
                <a:solidFill>
                  <a:srgbClr val="000000"/>
                </a:solidFill>
                <a:latin typeface="Arial"/>
                <a:cs typeface="Arial"/>
              </a:rPr>
              <a:t>100</a:t>
            </a:r>
            <a:endParaRPr lang="en-US" sz="1400" b="1">
              <a:latin typeface="Arial"/>
              <a:cs typeface="Arial"/>
            </a:endParaRPr>
          </a:p>
        </p:txBody>
      </p:sp>
      <p:sp>
        <p:nvSpPr>
          <p:cNvPr id="10372" name="Rectangle 134"/>
          <p:cNvSpPr>
            <a:spLocks noChangeArrowheads="1"/>
          </p:cNvSpPr>
          <p:nvPr/>
        </p:nvSpPr>
        <p:spPr bwMode="auto">
          <a:xfrm>
            <a:off x="1683507" y="2682650"/>
            <a:ext cx="449279"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r" defTabSz="1027113">
              <a:buFontTx/>
              <a:buNone/>
            </a:pPr>
            <a:r>
              <a:rPr lang="en-US" sz="1400">
                <a:solidFill>
                  <a:srgbClr val="000000"/>
                </a:solidFill>
                <a:latin typeface="Arial"/>
                <a:cs typeface="Arial"/>
              </a:rPr>
              <a:t>1,000</a:t>
            </a:r>
            <a:endParaRPr lang="en-US" sz="1400" b="1">
              <a:latin typeface="Arial"/>
              <a:cs typeface="Arial"/>
            </a:endParaRPr>
          </a:p>
        </p:txBody>
      </p:sp>
      <p:sp>
        <p:nvSpPr>
          <p:cNvPr id="10373" name="Rectangle 135"/>
          <p:cNvSpPr>
            <a:spLocks noChangeArrowheads="1"/>
          </p:cNvSpPr>
          <p:nvPr/>
        </p:nvSpPr>
        <p:spPr bwMode="auto">
          <a:xfrm>
            <a:off x="1577307" y="2298475"/>
            <a:ext cx="549129"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r" defTabSz="1027113">
              <a:buFontTx/>
              <a:buNone/>
            </a:pPr>
            <a:r>
              <a:rPr lang="en-US" sz="1400">
                <a:solidFill>
                  <a:srgbClr val="000000"/>
                </a:solidFill>
                <a:latin typeface="Arial"/>
                <a:cs typeface="Arial"/>
              </a:rPr>
              <a:t>10,000</a:t>
            </a:r>
            <a:endParaRPr lang="en-US" sz="1400" b="1">
              <a:latin typeface="Arial"/>
              <a:cs typeface="Arial"/>
            </a:endParaRPr>
          </a:p>
        </p:txBody>
      </p:sp>
      <p:sp>
        <p:nvSpPr>
          <p:cNvPr id="10374" name="Rectangle 136"/>
          <p:cNvSpPr>
            <a:spLocks noChangeArrowheads="1"/>
          </p:cNvSpPr>
          <p:nvPr/>
        </p:nvSpPr>
        <p:spPr bwMode="auto">
          <a:xfrm>
            <a:off x="1474283" y="1912712"/>
            <a:ext cx="648978"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r" defTabSz="1027113">
              <a:buFontTx/>
              <a:buNone/>
            </a:pPr>
            <a:r>
              <a:rPr lang="en-US" sz="1400">
                <a:solidFill>
                  <a:srgbClr val="000000"/>
                </a:solidFill>
                <a:latin typeface="Arial"/>
                <a:cs typeface="Arial"/>
              </a:rPr>
              <a:t>100,000</a:t>
            </a:r>
            <a:endParaRPr lang="en-US" sz="1400" b="1">
              <a:latin typeface="Arial"/>
              <a:cs typeface="Arial"/>
            </a:endParaRPr>
          </a:p>
        </p:txBody>
      </p:sp>
      <p:sp>
        <p:nvSpPr>
          <p:cNvPr id="10375" name="Rectangle 137"/>
          <p:cNvSpPr>
            <a:spLocks noChangeArrowheads="1"/>
          </p:cNvSpPr>
          <p:nvPr/>
        </p:nvSpPr>
        <p:spPr bwMode="auto">
          <a:xfrm>
            <a:off x="1327727" y="1542825"/>
            <a:ext cx="798709"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r" defTabSz="1027113">
              <a:buFontTx/>
              <a:buNone/>
            </a:pPr>
            <a:r>
              <a:rPr lang="en-US" sz="1400">
                <a:solidFill>
                  <a:srgbClr val="000000"/>
                </a:solidFill>
                <a:latin typeface="Arial"/>
                <a:cs typeface="Arial"/>
              </a:rPr>
              <a:t>1,000,000</a:t>
            </a:r>
            <a:endParaRPr lang="en-US" sz="1400" b="1">
              <a:latin typeface="Arial"/>
              <a:cs typeface="Arial"/>
            </a:endParaRPr>
          </a:p>
        </p:txBody>
      </p:sp>
      <p:sp>
        <p:nvSpPr>
          <p:cNvPr id="10376" name="Rectangle 138"/>
          <p:cNvSpPr>
            <a:spLocks noChangeArrowheads="1"/>
          </p:cNvSpPr>
          <p:nvPr/>
        </p:nvSpPr>
        <p:spPr bwMode="auto">
          <a:xfrm>
            <a:off x="1224703" y="1158650"/>
            <a:ext cx="898558"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r" defTabSz="1027113">
              <a:buFontTx/>
              <a:buNone/>
            </a:pPr>
            <a:r>
              <a:rPr lang="en-US" sz="1400">
                <a:solidFill>
                  <a:srgbClr val="000000"/>
                </a:solidFill>
                <a:latin typeface="Arial"/>
                <a:cs typeface="Arial"/>
              </a:rPr>
              <a:t>10,000,000</a:t>
            </a:r>
            <a:endParaRPr lang="en-US" sz="1400" b="1">
              <a:latin typeface="Arial"/>
              <a:cs typeface="Arial"/>
            </a:endParaRPr>
          </a:p>
        </p:txBody>
      </p:sp>
      <p:sp>
        <p:nvSpPr>
          <p:cNvPr id="10377" name="Rectangle 139"/>
          <p:cNvSpPr>
            <a:spLocks noChangeArrowheads="1"/>
          </p:cNvSpPr>
          <p:nvPr/>
        </p:nvSpPr>
        <p:spPr bwMode="auto">
          <a:xfrm>
            <a:off x="2175291" y="4425772"/>
            <a:ext cx="399398"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defTabSz="1027113">
              <a:buFontTx/>
              <a:buNone/>
            </a:pPr>
            <a:r>
              <a:rPr lang="en-US" sz="1400" dirty="0">
                <a:solidFill>
                  <a:srgbClr val="000000"/>
                </a:solidFill>
                <a:latin typeface="Arial"/>
                <a:cs typeface="Arial"/>
              </a:rPr>
              <a:t>1960</a:t>
            </a:r>
            <a:endParaRPr lang="en-US" sz="1400" b="1" dirty="0">
              <a:latin typeface="Arial"/>
              <a:cs typeface="Arial"/>
            </a:endParaRPr>
          </a:p>
        </p:txBody>
      </p:sp>
      <p:sp>
        <p:nvSpPr>
          <p:cNvPr id="10378" name="Rectangle 140"/>
          <p:cNvSpPr>
            <a:spLocks noChangeArrowheads="1"/>
          </p:cNvSpPr>
          <p:nvPr/>
        </p:nvSpPr>
        <p:spPr bwMode="auto">
          <a:xfrm>
            <a:off x="2705516" y="4425772"/>
            <a:ext cx="399398"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defTabSz="1027113">
              <a:buFontTx/>
              <a:buNone/>
            </a:pPr>
            <a:r>
              <a:rPr lang="en-US" sz="1400">
                <a:solidFill>
                  <a:srgbClr val="000000"/>
                </a:solidFill>
                <a:latin typeface="Arial"/>
                <a:cs typeface="Arial"/>
              </a:rPr>
              <a:t>1965</a:t>
            </a:r>
            <a:endParaRPr lang="en-US" sz="1400" b="1">
              <a:latin typeface="Arial"/>
              <a:cs typeface="Arial"/>
            </a:endParaRPr>
          </a:p>
        </p:txBody>
      </p:sp>
      <p:sp>
        <p:nvSpPr>
          <p:cNvPr id="10379" name="Rectangle 141"/>
          <p:cNvSpPr>
            <a:spLocks noChangeArrowheads="1"/>
          </p:cNvSpPr>
          <p:nvPr/>
        </p:nvSpPr>
        <p:spPr bwMode="auto">
          <a:xfrm>
            <a:off x="3219866" y="4425772"/>
            <a:ext cx="399398"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defTabSz="1027113">
              <a:buFontTx/>
              <a:buNone/>
            </a:pPr>
            <a:r>
              <a:rPr lang="en-US" sz="1400">
                <a:solidFill>
                  <a:srgbClr val="000000"/>
                </a:solidFill>
                <a:latin typeface="Arial"/>
                <a:cs typeface="Arial"/>
              </a:rPr>
              <a:t>1970</a:t>
            </a:r>
            <a:endParaRPr lang="en-US" sz="1400" b="1">
              <a:latin typeface="Arial"/>
              <a:cs typeface="Arial"/>
            </a:endParaRPr>
          </a:p>
        </p:txBody>
      </p:sp>
      <p:sp>
        <p:nvSpPr>
          <p:cNvPr id="10380" name="Rectangle 142"/>
          <p:cNvSpPr>
            <a:spLocks noChangeArrowheads="1"/>
          </p:cNvSpPr>
          <p:nvPr/>
        </p:nvSpPr>
        <p:spPr bwMode="auto">
          <a:xfrm>
            <a:off x="3734216" y="4425772"/>
            <a:ext cx="399398"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defTabSz="1027113">
              <a:buFontTx/>
              <a:buNone/>
            </a:pPr>
            <a:r>
              <a:rPr lang="en-US" sz="1400">
                <a:solidFill>
                  <a:srgbClr val="000000"/>
                </a:solidFill>
                <a:latin typeface="Arial"/>
                <a:cs typeface="Arial"/>
              </a:rPr>
              <a:t>1975</a:t>
            </a:r>
            <a:endParaRPr lang="en-US" sz="1400" b="1">
              <a:latin typeface="Arial"/>
              <a:cs typeface="Arial"/>
            </a:endParaRPr>
          </a:p>
        </p:txBody>
      </p:sp>
      <p:sp>
        <p:nvSpPr>
          <p:cNvPr id="10381" name="Rectangle 143"/>
          <p:cNvSpPr>
            <a:spLocks noChangeArrowheads="1"/>
          </p:cNvSpPr>
          <p:nvPr/>
        </p:nvSpPr>
        <p:spPr bwMode="auto">
          <a:xfrm>
            <a:off x="4264441" y="4425772"/>
            <a:ext cx="399398"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defTabSz="1027113">
              <a:buFontTx/>
              <a:buNone/>
            </a:pPr>
            <a:r>
              <a:rPr lang="en-US" sz="1400">
                <a:solidFill>
                  <a:srgbClr val="000000"/>
                </a:solidFill>
                <a:latin typeface="Arial"/>
                <a:cs typeface="Arial"/>
              </a:rPr>
              <a:t>1980</a:t>
            </a:r>
            <a:endParaRPr lang="en-US" sz="1400" b="1">
              <a:latin typeface="Arial"/>
              <a:cs typeface="Arial"/>
            </a:endParaRPr>
          </a:p>
        </p:txBody>
      </p:sp>
      <p:sp>
        <p:nvSpPr>
          <p:cNvPr id="10382" name="Rectangle 144"/>
          <p:cNvSpPr>
            <a:spLocks noChangeArrowheads="1"/>
          </p:cNvSpPr>
          <p:nvPr/>
        </p:nvSpPr>
        <p:spPr bwMode="auto">
          <a:xfrm>
            <a:off x="4780379" y="4425772"/>
            <a:ext cx="399398"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defTabSz="1027113">
              <a:buFontTx/>
              <a:buNone/>
            </a:pPr>
            <a:r>
              <a:rPr lang="en-US" sz="1400">
                <a:solidFill>
                  <a:srgbClr val="000000"/>
                </a:solidFill>
                <a:latin typeface="Arial"/>
                <a:cs typeface="Arial"/>
              </a:rPr>
              <a:t>1985</a:t>
            </a:r>
            <a:endParaRPr lang="en-US" sz="1400" b="1">
              <a:latin typeface="Arial"/>
              <a:cs typeface="Arial"/>
            </a:endParaRPr>
          </a:p>
        </p:txBody>
      </p:sp>
      <p:sp>
        <p:nvSpPr>
          <p:cNvPr id="10383" name="Rectangle 145"/>
          <p:cNvSpPr>
            <a:spLocks noChangeArrowheads="1"/>
          </p:cNvSpPr>
          <p:nvPr/>
        </p:nvSpPr>
        <p:spPr bwMode="auto">
          <a:xfrm>
            <a:off x="5294729" y="4425772"/>
            <a:ext cx="399398"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defTabSz="1027113">
              <a:buFontTx/>
              <a:buNone/>
            </a:pPr>
            <a:r>
              <a:rPr lang="en-US" sz="1400">
                <a:solidFill>
                  <a:srgbClr val="000000"/>
                </a:solidFill>
                <a:latin typeface="Arial"/>
                <a:cs typeface="Arial"/>
              </a:rPr>
              <a:t>1990</a:t>
            </a:r>
            <a:endParaRPr lang="en-US" sz="1400" b="1">
              <a:latin typeface="Arial"/>
              <a:cs typeface="Arial"/>
            </a:endParaRPr>
          </a:p>
        </p:txBody>
      </p:sp>
      <p:sp>
        <p:nvSpPr>
          <p:cNvPr id="10384" name="Rectangle 146"/>
          <p:cNvSpPr>
            <a:spLocks noChangeArrowheads="1"/>
          </p:cNvSpPr>
          <p:nvPr/>
        </p:nvSpPr>
        <p:spPr bwMode="auto">
          <a:xfrm>
            <a:off x="5809079" y="4425772"/>
            <a:ext cx="399398"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defTabSz="1027113">
              <a:buFontTx/>
              <a:buNone/>
            </a:pPr>
            <a:r>
              <a:rPr lang="en-US" sz="1400">
                <a:solidFill>
                  <a:srgbClr val="000000"/>
                </a:solidFill>
                <a:latin typeface="Arial"/>
                <a:cs typeface="Arial"/>
              </a:rPr>
              <a:t>1995</a:t>
            </a:r>
            <a:endParaRPr lang="en-US" sz="1400" b="1">
              <a:latin typeface="Arial"/>
              <a:cs typeface="Arial"/>
            </a:endParaRPr>
          </a:p>
        </p:txBody>
      </p:sp>
      <p:sp>
        <p:nvSpPr>
          <p:cNvPr id="10385" name="Rectangle 147"/>
          <p:cNvSpPr>
            <a:spLocks noChangeArrowheads="1"/>
          </p:cNvSpPr>
          <p:nvPr/>
        </p:nvSpPr>
        <p:spPr bwMode="auto">
          <a:xfrm>
            <a:off x="6339304" y="4425772"/>
            <a:ext cx="399398"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defTabSz="1027113">
              <a:buFontTx/>
              <a:buNone/>
            </a:pPr>
            <a:r>
              <a:rPr lang="en-US" sz="1400">
                <a:solidFill>
                  <a:srgbClr val="000000"/>
                </a:solidFill>
                <a:latin typeface="Arial"/>
                <a:cs typeface="Arial"/>
              </a:rPr>
              <a:t>2000</a:t>
            </a:r>
            <a:endParaRPr lang="en-US" sz="1400" b="1">
              <a:latin typeface="Arial"/>
              <a:cs typeface="Arial"/>
            </a:endParaRPr>
          </a:p>
        </p:txBody>
      </p:sp>
      <p:sp>
        <p:nvSpPr>
          <p:cNvPr id="10386" name="Rectangle 148"/>
          <p:cNvSpPr>
            <a:spLocks noChangeArrowheads="1"/>
          </p:cNvSpPr>
          <p:nvPr/>
        </p:nvSpPr>
        <p:spPr bwMode="auto">
          <a:xfrm>
            <a:off x="4121151" y="5276850"/>
            <a:ext cx="658812" cy="288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defTabSz="1027113">
              <a:buFontTx/>
              <a:buNone/>
            </a:pPr>
            <a:r>
              <a:rPr lang="en-US" sz="1900" b="1">
                <a:solidFill>
                  <a:srgbClr val="000000"/>
                </a:solidFill>
              </a:rPr>
              <a:t>Years</a:t>
            </a:r>
            <a:endParaRPr lang="en-US" b="1"/>
          </a:p>
        </p:txBody>
      </p:sp>
      <p:sp>
        <p:nvSpPr>
          <p:cNvPr id="10387" name="Rectangle 149"/>
          <p:cNvSpPr>
            <a:spLocks noChangeArrowheads="1"/>
          </p:cNvSpPr>
          <p:nvPr/>
        </p:nvSpPr>
        <p:spPr bwMode="auto">
          <a:xfrm rot="-5400000">
            <a:off x="-223837" y="2638425"/>
            <a:ext cx="1514475" cy="288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defTabSz="1027113">
              <a:buFontTx/>
              <a:buNone/>
            </a:pPr>
            <a:r>
              <a:rPr lang="en-US" sz="1900" b="1">
                <a:solidFill>
                  <a:srgbClr val="000000"/>
                </a:solidFill>
              </a:rPr>
              <a:t>Size in KLOC</a:t>
            </a:r>
            <a:endParaRPr lang="en-US" b="1"/>
          </a:p>
        </p:txBody>
      </p:sp>
      <p:sp>
        <p:nvSpPr>
          <p:cNvPr id="522401" name="Text Box 161"/>
          <p:cNvSpPr txBox="1">
            <a:spLocks noChangeArrowheads="1"/>
          </p:cNvSpPr>
          <p:nvPr/>
        </p:nvSpPr>
        <p:spPr bwMode="auto">
          <a:xfrm>
            <a:off x="6855282" y="4556443"/>
            <a:ext cx="1573448" cy="7478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spAutoFit/>
          </a:bodyPr>
          <a:lstStyle>
            <a:lvl1pPr defTabSz="1027113" eaLnBrk="0" hangingPunct="0">
              <a:defRPr sz="2400">
                <a:solidFill>
                  <a:schemeClr val="tx1"/>
                </a:solidFill>
                <a:latin typeface="Times New Roman" charset="0"/>
                <a:ea typeface="ＭＳ Ｐゴシック" charset="0"/>
              </a:defRPr>
            </a:lvl1pPr>
            <a:lvl2pPr marL="512763" defTabSz="1027113" eaLnBrk="0" hangingPunct="0">
              <a:defRPr sz="2400">
                <a:solidFill>
                  <a:schemeClr val="tx1"/>
                </a:solidFill>
                <a:latin typeface="Times New Roman" charset="0"/>
                <a:ea typeface="ＭＳ Ｐゴシック" charset="0"/>
              </a:defRPr>
            </a:lvl2pPr>
            <a:lvl3pPr marL="1027113" defTabSz="1027113" eaLnBrk="0" hangingPunct="0">
              <a:defRPr sz="2400">
                <a:solidFill>
                  <a:schemeClr val="tx1"/>
                </a:solidFill>
                <a:latin typeface="Times New Roman" charset="0"/>
                <a:ea typeface="ＭＳ Ｐゴシック" charset="0"/>
              </a:defRPr>
            </a:lvl3pPr>
            <a:lvl4pPr marL="1539875" defTabSz="1027113" eaLnBrk="0" hangingPunct="0">
              <a:defRPr sz="2400">
                <a:solidFill>
                  <a:schemeClr val="tx1"/>
                </a:solidFill>
                <a:latin typeface="Times New Roman" charset="0"/>
                <a:ea typeface="ＭＳ Ｐゴシック" charset="0"/>
              </a:defRPr>
            </a:lvl4pPr>
            <a:lvl5pPr marL="2054225" defTabSz="1027113" eaLnBrk="0" hangingPunct="0">
              <a:defRPr sz="2400">
                <a:solidFill>
                  <a:schemeClr val="tx1"/>
                </a:solidFill>
                <a:latin typeface="Times New Roman" charset="0"/>
                <a:ea typeface="ＭＳ Ｐゴシック" charset="0"/>
              </a:defRPr>
            </a:lvl5pPr>
            <a:lvl6pPr marL="2511425" defTabSz="1027113" eaLnBrk="0" fontAlgn="base" hangingPunct="0">
              <a:spcBef>
                <a:spcPct val="0"/>
              </a:spcBef>
              <a:spcAft>
                <a:spcPct val="0"/>
              </a:spcAft>
              <a:defRPr sz="2400">
                <a:solidFill>
                  <a:schemeClr val="tx1"/>
                </a:solidFill>
                <a:latin typeface="Times New Roman" charset="0"/>
                <a:ea typeface="ＭＳ Ｐゴシック" charset="0"/>
              </a:defRPr>
            </a:lvl6pPr>
            <a:lvl7pPr marL="2968625" defTabSz="1027113" eaLnBrk="0" fontAlgn="base" hangingPunct="0">
              <a:spcBef>
                <a:spcPct val="0"/>
              </a:spcBef>
              <a:spcAft>
                <a:spcPct val="0"/>
              </a:spcAft>
              <a:defRPr sz="2400">
                <a:solidFill>
                  <a:schemeClr val="tx1"/>
                </a:solidFill>
                <a:latin typeface="Times New Roman" charset="0"/>
                <a:ea typeface="ＭＳ Ｐゴシック" charset="0"/>
              </a:defRPr>
            </a:lvl7pPr>
            <a:lvl8pPr marL="3425825" defTabSz="1027113" eaLnBrk="0" fontAlgn="base" hangingPunct="0">
              <a:spcBef>
                <a:spcPct val="0"/>
              </a:spcBef>
              <a:spcAft>
                <a:spcPct val="0"/>
              </a:spcAft>
              <a:defRPr sz="2400">
                <a:solidFill>
                  <a:schemeClr val="tx1"/>
                </a:solidFill>
                <a:latin typeface="Times New Roman" charset="0"/>
                <a:ea typeface="ＭＳ Ｐゴシック" charset="0"/>
              </a:defRPr>
            </a:lvl8pPr>
            <a:lvl9pPr marL="3883025" defTabSz="1027113"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buFontTx/>
              <a:buNone/>
              <a:defRPr/>
            </a:pPr>
            <a:r>
              <a:rPr lang="en-US" sz="1600" b="1" dirty="0" smtClean="0">
                <a:latin typeface="Arial" charset="0"/>
                <a:cs typeface="+mn-cs"/>
              </a:rPr>
              <a:t>Moore</a:t>
            </a:r>
            <a:r>
              <a:rPr lang="ja-JP" altLang="en-US" sz="1600" b="1" dirty="0" smtClean="0">
                <a:latin typeface="Arial"/>
                <a:cs typeface="+mn-cs"/>
              </a:rPr>
              <a:t>’</a:t>
            </a:r>
            <a:r>
              <a:rPr lang="en-US" sz="1600" b="1" dirty="0" smtClean="0">
                <a:latin typeface="Arial" charset="0"/>
                <a:cs typeface="+mn-cs"/>
              </a:rPr>
              <a:t>s Law:</a:t>
            </a:r>
          </a:p>
          <a:p>
            <a:pPr eaLnBrk="1" hangingPunct="1">
              <a:buFontTx/>
              <a:buNone/>
              <a:defRPr/>
            </a:pPr>
            <a:r>
              <a:rPr lang="en-US" sz="1600" b="1" dirty="0" smtClean="0">
                <a:latin typeface="Arial" charset="0"/>
                <a:cs typeface="+mn-cs"/>
              </a:rPr>
              <a:t>2X in 18 months</a:t>
            </a:r>
          </a:p>
          <a:p>
            <a:pPr eaLnBrk="1" hangingPunct="1">
              <a:buFontTx/>
              <a:buNone/>
              <a:defRPr/>
            </a:pPr>
            <a:r>
              <a:rPr lang="en-US" sz="1600" b="1" dirty="0" smtClean="0">
                <a:latin typeface="Arial" charset="0"/>
                <a:cs typeface="+mn-cs"/>
              </a:rPr>
              <a:t>10X in 5 years</a:t>
            </a:r>
          </a:p>
        </p:txBody>
      </p:sp>
      <p:sp>
        <p:nvSpPr>
          <p:cNvPr id="522402" name="Rectangle 162"/>
          <p:cNvSpPr>
            <a:spLocks noGrp="1" noChangeArrowheads="1"/>
          </p:cNvSpPr>
          <p:nvPr>
            <p:ph type="title"/>
          </p:nvPr>
        </p:nvSpPr>
        <p:spPr/>
        <p:txBody>
          <a:bodyPr/>
          <a:lstStyle/>
          <a:p>
            <a:r>
              <a:rPr lang="en-US" smtClean="0"/>
              <a:t>Software Products are Bigger</a:t>
            </a:r>
          </a:p>
        </p:txBody>
      </p:sp>
      <p:sp>
        <p:nvSpPr>
          <p:cNvPr id="4" name="Text Placeholder 3"/>
          <p:cNvSpPr>
            <a:spLocks noGrp="1"/>
          </p:cNvSpPr>
          <p:nvPr>
            <p:ph type="body" sz="quarter" idx="10"/>
          </p:nvPr>
        </p:nvSpPr>
        <p:spPr/>
        <p:txBody>
          <a:bodyPr>
            <a:normAutofit lnSpcReduction="10000"/>
          </a:bodyPr>
          <a:lstStyle/>
          <a:p>
            <a:r>
              <a:rPr lang="en-US" dirty="0"/>
              <a:t>Introduction to PSP and </a:t>
            </a:r>
            <a:r>
              <a:rPr lang="en-US" dirty="0" smtClean="0"/>
              <a:t>TSP</a:t>
            </a:r>
            <a:endParaRPr lang="en-US" dirty="0"/>
          </a:p>
        </p:txBody>
      </p:sp>
      <p:pic>
        <p:nvPicPr>
          <p:cNvPr id="10390" name="Picture 163" descr="S4legen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48476" y="1630362"/>
            <a:ext cx="1463675" cy="1954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6286579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p:txBody>
          <a:bodyPr/>
          <a:lstStyle/>
          <a:p>
            <a:r>
              <a:rPr lang="en-US" smtClean="0"/>
              <a:t>Big Software Projects Usually Fail</a:t>
            </a:r>
          </a:p>
        </p:txBody>
      </p:sp>
      <p:sp>
        <p:nvSpPr>
          <p:cNvPr id="11" name="Text Placeholder 10"/>
          <p:cNvSpPr>
            <a:spLocks noGrp="1"/>
          </p:cNvSpPr>
          <p:nvPr>
            <p:ph type="body" sz="quarter" idx="10"/>
          </p:nvPr>
        </p:nvSpPr>
        <p:spPr/>
        <p:txBody>
          <a:bodyPr>
            <a:normAutofit lnSpcReduction="10000"/>
          </a:bodyPr>
          <a:lstStyle/>
          <a:p>
            <a:r>
              <a:rPr lang="en-US" dirty="0"/>
              <a:t>Introduction to PSP and </a:t>
            </a:r>
            <a:r>
              <a:rPr lang="en-US" dirty="0" smtClean="0"/>
              <a:t>TSP</a:t>
            </a:r>
            <a:endParaRPr lang="en-US" dirty="0"/>
          </a:p>
        </p:txBody>
      </p:sp>
      <p:sp>
        <p:nvSpPr>
          <p:cNvPr id="520201" name="Text Box 9"/>
          <p:cNvSpPr txBox="1">
            <a:spLocks noChangeArrowheads="1"/>
          </p:cNvSpPr>
          <p:nvPr/>
        </p:nvSpPr>
        <p:spPr bwMode="auto">
          <a:xfrm>
            <a:off x="388938" y="4933652"/>
            <a:ext cx="2495099" cy="2154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spAutoFit/>
          </a:bodyPr>
          <a:lstStyle/>
          <a:p>
            <a:pPr>
              <a:buFontTx/>
              <a:buNone/>
              <a:defRPr/>
            </a:pPr>
            <a:r>
              <a:rPr lang="en-US" sz="1400" dirty="0">
                <a:latin typeface="Arial"/>
                <a:cs typeface="Arial"/>
              </a:rPr>
              <a:t>Standish: Chaos Reports, 1999</a:t>
            </a:r>
          </a:p>
        </p:txBody>
      </p:sp>
      <p:sp>
        <p:nvSpPr>
          <p:cNvPr id="17" name="Rectangle 3"/>
          <p:cNvSpPr txBox="1">
            <a:spLocks noChangeArrowheads="1"/>
          </p:cNvSpPr>
          <p:nvPr/>
        </p:nvSpPr>
        <p:spPr>
          <a:xfrm>
            <a:off x="388938" y="1123950"/>
            <a:ext cx="7159625" cy="352425"/>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2000" dirty="0" smtClean="0">
                <a:cs typeface="+mn-cs"/>
              </a:rPr>
              <a:t>With increased size, projects are more troubled.</a:t>
            </a:r>
          </a:p>
          <a:p>
            <a:pPr>
              <a:defRPr/>
            </a:pPr>
            <a:endParaRPr lang="en-US" sz="2000" dirty="0" smtClean="0">
              <a:cs typeface="+mn-cs"/>
            </a:endParaRPr>
          </a:p>
          <a:p>
            <a:pPr>
              <a:defRPr/>
            </a:pPr>
            <a:endParaRPr lang="en-US" sz="2000" dirty="0" smtClean="0">
              <a:cs typeface="+mn-cs"/>
            </a:endParaRPr>
          </a:p>
        </p:txBody>
      </p:sp>
      <p:graphicFrame>
        <p:nvGraphicFramePr>
          <p:cNvPr id="18" name="Group 674"/>
          <p:cNvGraphicFramePr>
            <a:graphicFrameLocks/>
          </p:cNvGraphicFramePr>
          <p:nvPr>
            <p:extLst>
              <p:ext uri="{D42A27DB-BD31-4B8C-83A1-F6EECF244321}">
                <p14:modId xmlns:p14="http://schemas.microsoft.com/office/powerpoint/2010/main" val="2405067672"/>
              </p:ext>
            </p:extLst>
          </p:nvPr>
        </p:nvGraphicFramePr>
        <p:xfrm>
          <a:off x="407988" y="1741487"/>
          <a:ext cx="8304212" cy="2637362"/>
        </p:xfrm>
        <a:graphic>
          <a:graphicData uri="http://schemas.openxmlformats.org/drawingml/2006/table">
            <a:tbl>
              <a:tblPr/>
              <a:tblGrid>
                <a:gridCol w="2684794"/>
                <a:gridCol w="1836779"/>
                <a:gridCol w="1836779"/>
                <a:gridCol w="1945860"/>
              </a:tblGrid>
              <a:tr h="376766">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FFFF"/>
                          </a:solidFill>
                          <a:effectLst/>
                          <a:latin typeface="Arial" charset="0"/>
                          <a:ea typeface="ＭＳ Ｐゴシック" charset="0"/>
                        </a:rPr>
                        <a:t>Project Size</a:t>
                      </a:r>
                      <a:endParaRPr kumimoji="0" lang="en-US" sz="1600" b="1" i="0" u="none" strike="noStrike" cap="none" normalizeH="0" baseline="0" dirty="0">
                        <a:ln>
                          <a:noFill/>
                        </a:ln>
                        <a:solidFill>
                          <a:srgbClr val="FFFFFF"/>
                        </a:solidFill>
                        <a:effectLst/>
                        <a:latin typeface="Arial" charset="0"/>
                        <a:ea typeface="ＭＳ Ｐゴシック" charset="0"/>
                      </a:endParaRPr>
                    </a:p>
                  </a:txBody>
                  <a:tcPr marL="182880" marR="0" marT="0" marB="0"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Arial" charset="0"/>
                          <a:ea typeface="ＭＳ Ｐゴシック" charset="0"/>
                        </a:rPr>
                        <a:t>People</a:t>
                      </a:r>
                      <a:endParaRPr kumimoji="0" lang="en-US" sz="1600" b="1" i="0" u="none" strike="noStrike" cap="none" normalizeH="0" baseline="0">
                        <a:ln>
                          <a:noFill/>
                        </a:ln>
                        <a:solidFill>
                          <a:srgbClr val="FFFFFF"/>
                        </a:solidFill>
                        <a:effectLst/>
                        <a:latin typeface="Arial" charset="0"/>
                        <a:ea typeface="ＭＳ Ｐゴシック" charset="0"/>
                      </a:endParaRPr>
                    </a:p>
                  </a:txBody>
                  <a:tcPr marL="0" marR="0" marT="0" marB="0"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Arial" charset="0"/>
                          <a:ea typeface="ＭＳ Ｐゴシック" charset="0"/>
                        </a:rPr>
                        <a:t>Time (Months)</a:t>
                      </a:r>
                      <a:endParaRPr kumimoji="0" lang="en-US" sz="1600" b="1" i="0" u="none" strike="noStrike" cap="none" normalizeH="0" baseline="0">
                        <a:ln>
                          <a:noFill/>
                        </a:ln>
                        <a:solidFill>
                          <a:srgbClr val="FFFFFF"/>
                        </a:solidFill>
                        <a:effectLst/>
                        <a:latin typeface="Arial" charset="0"/>
                        <a:ea typeface="ＭＳ Ｐゴシック" charset="0"/>
                      </a:endParaRPr>
                    </a:p>
                  </a:txBody>
                  <a:tcPr marL="0" marR="0" marT="0" marB="0"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FFFF"/>
                          </a:solidFill>
                          <a:effectLst/>
                          <a:latin typeface="Arial" charset="0"/>
                          <a:ea typeface="ＭＳ Ｐゴシック" charset="0"/>
                        </a:rPr>
                        <a:t>Success Rate</a:t>
                      </a:r>
                      <a:endParaRPr kumimoji="0" lang="en-US" sz="1600" b="1" i="0" u="none" strike="noStrike" cap="none" normalizeH="0" baseline="0" dirty="0">
                        <a:ln>
                          <a:noFill/>
                        </a:ln>
                        <a:solidFill>
                          <a:srgbClr val="FFFFFF"/>
                        </a:solidFill>
                        <a:effectLst/>
                        <a:latin typeface="Arial" charset="0"/>
                        <a:ea typeface="ＭＳ Ｐゴシック" charset="0"/>
                      </a:endParaRPr>
                    </a:p>
                  </a:txBody>
                  <a:tcPr marL="0" marR="0" marT="0" marB="0"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tx1"/>
                    </a:solidFill>
                  </a:tcPr>
                </a:tc>
              </a:tr>
              <a:tr h="376766">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0"/>
                        </a:rPr>
                        <a:t>Less than $750K</a:t>
                      </a:r>
                      <a:endParaRPr kumimoji="0" lang="en-US" sz="1600" b="0" i="0" u="none" strike="noStrike" cap="none" normalizeH="0" baseline="0" dirty="0">
                        <a:ln>
                          <a:noFill/>
                        </a:ln>
                        <a:solidFill>
                          <a:srgbClr val="000000"/>
                        </a:solidFill>
                        <a:effectLst/>
                        <a:latin typeface="Arial" charset="0"/>
                        <a:ea typeface="ＭＳ Ｐゴシック" charset="0"/>
                      </a:endParaRPr>
                    </a:p>
                  </a:txBody>
                  <a:tcPr marL="182880" marR="0" marT="0" marB="0" anchor="ctr" horzOverflow="overflow">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0"/>
                        </a:rPr>
                        <a:t>6</a:t>
                      </a:r>
                      <a:endParaRPr kumimoji="0" lang="en-US" sz="1600" b="0" i="0" u="none" strike="noStrike" cap="none" normalizeH="0" baseline="0" dirty="0">
                        <a:ln>
                          <a:noFill/>
                        </a:ln>
                        <a:solidFill>
                          <a:srgbClr val="000000"/>
                        </a:solidFill>
                        <a:effectLst/>
                        <a:latin typeface="Arial" charset="0"/>
                        <a:ea typeface="ＭＳ Ｐゴシック" charset="0"/>
                      </a:endParaRPr>
                    </a:p>
                  </a:txBody>
                  <a:tcPr marL="0" marR="0" marT="0" marB="0" anchor="ctr" horzOverflow="overflow">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0"/>
                        </a:rPr>
                        <a:t>6</a:t>
                      </a:r>
                      <a:endParaRPr kumimoji="0" lang="en-US" sz="1600" b="0" i="0" u="none" strike="noStrike" cap="none" normalizeH="0" baseline="0" dirty="0">
                        <a:ln>
                          <a:noFill/>
                        </a:ln>
                        <a:solidFill>
                          <a:srgbClr val="000000"/>
                        </a:solidFill>
                        <a:effectLst/>
                        <a:latin typeface="Arial" charset="0"/>
                        <a:ea typeface="ＭＳ Ｐゴシック" charset="0"/>
                      </a:endParaRPr>
                    </a:p>
                  </a:txBody>
                  <a:tcPr marL="0" marR="0" marT="0" marB="0" anchor="ctr" horzOverflow="overflow">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0"/>
                        </a:rPr>
                        <a:t>55%</a:t>
                      </a:r>
                      <a:endParaRPr kumimoji="0" lang="en-US" sz="1600" b="0" i="0" u="none" strike="noStrike" cap="none" normalizeH="0" baseline="0" dirty="0">
                        <a:ln>
                          <a:noFill/>
                        </a:ln>
                        <a:solidFill>
                          <a:srgbClr val="000000"/>
                        </a:solidFill>
                        <a:effectLst/>
                        <a:latin typeface="Arial" charset="0"/>
                        <a:ea typeface="ＭＳ Ｐゴシック" charset="0"/>
                      </a:endParaRPr>
                    </a:p>
                  </a:txBody>
                  <a:tcPr marL="0" marR="0" marT="0" marB="0" anchor="ctr" horzOverflow="overflow">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r>
              <a:tr h="376766">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0"/>
                        </a:rPr>
                        <a:t>$750K to $1.5M</a:t>
                      </a:r>
                      <a:endParaRPr kumimoji="0" lang="en-US" sz="1600" b="0" i="0" u="none" strike="noStrike" cap="none" normalizeH="0" baseline="0">
                        <a:ln>
                          <a:noFill/>
                        </a:ln>
                        <a:solidFill>
                          <a:srgbClr val="000000"/>
                        </a:solidFill>
                        <a:effectLst/>
                        <a:latin typeface="Arial" charset="0"/>
                        <a:ea typeface="ＭＳ Ｐゴシック" charset="0"/>
                      </a:endParaRPr>
                    </a:p>
                  </a:txBody>
                  <a:tcPr marL="182880" marR="0" marT="0" marB="0" anchor="ctr" horzOverflow="overflow">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0"/>
                        </a:rPr>
                        <a:t>12</a:t>
                      </a:r>
                      <a:endParaRPr kumimoji="0" lang="en-US" sz="1600" b="0" i="0" u="none" strike="noStrike" cap="none" normalizeH="0" baseline="0">
                        <a:ln>
                          <a:noFill/>
                        </a:ln>
                        <a:solidFill>
                          <a:srgbClr val="000000"/>
                        </a:solidFill>
                        <a:effectLst/>
                        <a:latin typeface="Arial" charset="0"/>
                        <a:ea typeface="ＭＳ Ｐゴシック" charset="0"/>
                      </a:endParaRPr>
                    </a:p>
                  </a:txBody>
                  <a:tcPr marL="0" marR="0" marT="0" marB="0" anchor="ctr" horzOverflow="overflow">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0"/>
                        </a:rPr>
                        <a:t>9</a:t>
                      </a:r>
                      <a:endParaRPr kumimoji="0" lang="en-US" sz="1600" b="0" i="0" u="none" strike="noStrike" cap="none" normalizeH="0" baseline="0">
                        <a:ln>
                          <a:noFill/>
                        </a:ln>
                        <a:solidFill>
                          <a:srgbClr val="000000"/>
                        </a:solidFill>
                        <a:effectLst/>
                        <a:latin typeface="Arial" charset="0"/>
                        <a:ea typeface="ＭＳ Ｐゴシック" charset="0"/>
                      </a:endParaRPr>
                    </a:p>
                  </a:txBody>
                  <a:tcPr marL="0" marR="0" marT="0" marB="0" anchor="ctr" horzOverflow="overflow">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charset="0"/>
                          <a:ea typeface="ＭＳ Ｐゴシック" charset="0"/>
                        </a:rPr>
                        <a:t>33%</a:t>
                      </a:r>
                      <a:endParaRPr kumimoji="0" lang="en-US" sz="1600" b="0" i="0" u="none" strike="noStrike" cap="none" normalizeH="0" baseline="0" dirty="0">
                        <a:ln>
                          <a:noFill/>
                        </a:ln>
                        <a:solidFill>
                          <a:srgbClr val="000000"/>
                        </a:solidFill>
                        <a:effectLst/>
                        <a:latin typeface="Arial" charset="0"/>
                        <a:ea typeface="ＭＳ Ｐゴシック" charset="0"/>
                      </a:endParaRPr>
                    </a:p>
                  </a:txBody>
                  <a:tcPr marL="0" marR="0" marT="0" marB="0" anchor="ctr" horzOverflow="overflow">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r>
              <a:tr h="376766">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0"/>
                        </a:rPr>
                        <a:t>$1.5M to $3M</a:t>
                      </a:r>
                      <a:endParaRPr kumimoji="0" lang="en-US" sz="1600" b="0" i="0" u="none" strike="noStrike" cap="none" normalizeH="0" baseline="0">
                        <a:ln>
                          <a:noFill/>
                        </a:ln>
                        <a:solidFill>
                          <a:srgbClr val="000000"/>
                        </a:solidFill>
                        <a:effectLst/>
                        <a:latin typeface="Arial" charset="0"/>
                        <a:ea typeface="ＭＳ Ｐゴシック" charset="0"/>
                      </a:endParaRPr>
                    </a:p>
                  </a:txBody>
                  <a:tcPr marL="182880" marR="0" marT="0" marB="0" anchor="ctr" horzOverflow="overflow">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0"/>
                        </a:rPr>
                        <a:t>25</a:t>
                      </a:r>
                      <a:endParaRPr kumimoji="0" lang="en-US" sz="1600" b="0" i="0" u="none" strike="noStrike" cap="none" normalizeH="0" baseline="0">
                        <a:ln>
                          <a:noFill/>
                        </a:ln>
                        <a:solidFill>
                          <a:srgbClr val="000000"/>
                        </a:solidFill>
                        <a:effectLst/>
                        <a:latin typeface="Arial" charset="0"/>
                        <a:ea typeface="ＭＳ Ｐゴシック" charset="0"/>
                      </a:endParaRPr>
                    </a:p>
                  </a:txBody>
                  <a:tcPr marL="0" marR="0" marT="0" marB="0" anchor="ctr" horzOverflow="overflow">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0"/>
                        </a:rPr>
                        <a:t>12</a:t>
                      </a:r>
                      <a:endParaRPr kumimoji="0" lang="en-US" sz="1600" b="0" i="0" u="none" strike="noStrike" cap="none" normalizeH="0" baseline="0">
                        <a:ln>
                          <a:noFill/>
                        </a:ln>
                        <a:solidFill>
                          <a:srgbClr val="000000"/>
                        </a:solidFill>
                        <a:effectLst/>
                        <a:latin typeface="Arial" charset="0"/>
                        <a:ea typeface="ＭＳ Ｐゴシック" charset="0"/>
                      </a:endParaRPr>
                    </a:p>
                  </a:txBody>
                  <a:tcPr marL="0" marR="0" marT="0" marB="0" anchor="ctr" horzOverflow="overflow">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0"/>
                        </a:rPr>
                        <a:t>25%</a:t>
                      </a:r>
                      <a:endParaRPr kumimoji="0" lang="en-US" sz="1600" b="0" i="0" u="none" strike="noStrike" cap="none" normalizeH="0" baseline="0">
                        <a:ln>
                          <a:noFill/>
                        </a:ln>
                        <a:solidFill>
                          <a:srgbClr val="000000"/>
                        </a:solidFill>
                        <a:effectLst/>
                        <a:latin typeface="Arial" charset="0"/>
                        <a:ea typeface="ＭＳ Ｐゴシック" charset="0"/>
                      </a:endParaRPr>
                    </a:p>
                  </a:txBody>
                  <a:tcPr marL="0" marR="0" marT="0" marB="0" anchor="ctr" horzOverflow="overflow">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r>
              <a:tr h="376766">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0"/>
                        </a:rPr>
                        <a:t>$3M to $6M</a:t>
                      </a:r>
                      <a:endParaRPr kumimoji="0" lang="en-US" sz="1600" b="0" i="0" u="none" strike="noStrike" cap="none" normalizeH="0" baseline="0">
                        <a:ln>
                          <a:noFill/>
                        </a:ln>
                        <a:solidFill>
                          <a:srgbClr val="000000"/>
                        </a:solidFill>
                        <a:effectLst/>
                        <a:latin typeface="Arial" charset="0"/>
                        <a:ea typeface="ＭＳ Ｐゴシック" charset="0"/>
                      </a:endParaRPr>
                    </a:p>
                  </a:txBody>
                  <a:tcPr marL="182880" marR="0" marT="0" marB="0" anchor="ctr" horzOverflow="overflow">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0"/>
                        </a:rPr>
                        <a:t>40</a:t>
                      </a:r>
                      <a:endParaRPr kumimoji="0" lang="en-US" sz="1600" b="0" i="0" u="none" strike="noStrike" cap="none" normalizeH="0" baseline="0">
                        <a:ln>
                          <a:noFill/>
                        </a:ln>
                        <a:solidFill>
                          <a:srgbClr val="000000"/>
                        </a:solidFill>
                        <a:effectLst/>
                        <a:latin typeface="Arial" charset="0"/>
                        <a:ea typeface="ＭＳ Ｐゴシック" charset="0"/>
                      </a:endParaRPr>
                    </a:p>
                  </a:txBody>
                  <a:tcPr marL="0" marR="0" marT="0" marB="0" anchor="ctr" horzOverflow="overflow">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0"/>
                        </a:rPr>
                        <a:t>18</a:t>
                      </a:r>
                      <a:endParaRPr kumimoji="0" lang="en-US" sz="1600" b="0" i="0" u="none" strike="noStrike" cap="none" normalizeH="0" baseline="0">
                        <a:ln>
                          <a:noFill/>
                        </a:ln>
                        <a:solidFill>
                          <a:srgbClr val="000000"/>
                        </a:solidFill>
                        <a:effectLst/>
                        <a:latin typeface="Arial" charset="0"/>
                        <a:ea typeface="ＭＳ Ｐゴシック" charset="0"/>
                      </a:endParaRPr>
                    </a:p>
                  </a:txBody>
                  <a:tcPr marL="0" marR="0" marT="0" marB="0" anchor="ctr" horzOverflow="overflow">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0"/>
                        </a:rPr>
                        <a:t>15%</a:t>
                      </a:r>
                      <a:endParaRPr kumimoji="0" lang="en-US" sz="1600" b="0" i="0" u="none" strike="noStrike" cap="none" normalizeH="0" baseline="0">
                        <a:ln>
                          <a:noFill/>
                        </a:ln>
                        <a:solidFill>
                          <a:srgbClr val="000000"/>
                        </a:solidFill>
                        <a:effectLst/>
                        <a:latin typeface="Arial" charset="0"/>
                        <a:ea typeface="ＭＳ Ｐゴシック" charset="0"/>
                      </a:endParaRPr>
                    </a:p>
                  </a:txBody>
                  <a:tcPr marL="0" marR="0" marT="0" marB="0" anchor="ctr" horzOverflow="overflow">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r>
              <a:tr h="376766">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0"/>
                        </a:rPr>
                        <a:t>$6M to $10M</a:t>
                      </a:r>
                      <a:endParaRPr kumimoji="0" lang="en-US" sz="1600" b="0" i="0" u="none" strike="noStrike" cap="none" normalizeH="0" baseline="0">
                        <a:ln>
                          <a:noFill/>
                        </a:ln>
                        <a:solidFill>
                          <a:srgbClr val="000000"/>
                        </a:solidFill>
                        <a:effectLst/>
                        <a:latin typeface="Arial" charset="0"/>
                        <a:ea typeface="ＭＳ Ｐゴシック" charset="0"/>
                      </a:endParaRPr>
                    </a:p>
                  </a:txBody>
                  <a:tcPr marL="182880" marR="0" marT="0" marB="0" anchor="ctr" horzOverflow="overflow">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0"/>
                        </a:rPr>
                        <a:t>+250</a:t>
                      </a:r>
                      <a:endParaRPr kumimoji="0" lang="en-US" sz="1600" b="0" i="0" u="none" strike="noStrike" cap="none" normalizeH="0" baseline="0">
                        <a:ln>
                          <a:noFill/>
                        </a:ln>
                        <a:solidFill>
                          <a:srgbClr val="000000"/>
                        </a:solidFill>
                        <a:effectLst/>
                        <a:latin typeface="Arial" charset="0"/>
                        <a:ea typeface="ＭＳ Ｐゴシック" charset="0"/>
                      </a:endParaRPr>
                    </a:p>
                  </a:txBody>
                  <a:tcPr marL="0" marR="0" marT="0" marB="0" anchor="ctr" horzOverflow="overflow">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0"/>
                        </a:rPr>
                        <a:t>+24</a:t>
                      </a:r>
                      <a:endParaRPr kumimoji="0" lang="en-US" sz="1600" b="0" i="0" u="none" strike="noStrike" cap="none" normalizeH="0" baseline="0">
                        <a:ln>
                          <a:noFill/>
                        </a:ln>
                        <a:solidFill>
                          <a:srgbClr val="000000"/>
                        </a:solidFill>
                        <a:effectLst/>
                        <a:latin typeface="Arial" charset="0"/>
                        <a:ea typeface="ＭＳ Ｐゴシック" charset="0"/>
                      </a:endParaRPr>
                    </a:p>
                  </a:txBody>
                  <a:tcPr marL="0" marR="0" marT="0" marB="0" anchor="ctr" horzOverflow="overflow">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0"/>
                        </a:rPr>
                        <a:t>8%</a:t>
                      </a:r>
                      <a:endParaRPr kumimoji="0" lang="en-US" sz="1600" b="0" i="0" u="none" strike="noStrike" cap="none" normalizeH="0" baseline="0">
                        <a:ln>
                          <a:noFill/>
                        </a:ln>
                        <a:solidFill>
                          <a:srgbClr val="000000"/>
                        </a:solidFill>
                        <a:effectLst/>
                        <a:latin typeface="Arial" charset="0"/>
                        <a:ea typeface="ＭＳ Ｐゴシック" charset="0"/>
                      </a:endParaRPr>
                    </a:p>
                  </a:txBody>
                  <a:tcPr marL="0" marR="0" marT="0" marB="0" anchor="ctr" horzOverflow="overflow">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r>
              <a:tr h="376766">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charset="0"/>
                          <a:ea typeface="ＭＳ Ｐゴシック" charset="0"/>
                        </a:rPr>
                        <a:t>Over $10M</a:t>
                      </a:r>
                      <a:endParaRPr kumimoji="0" lang="en-US" sz="1600" b="0" i="0" u="none" strike="noStrike" cap="none" normalizeH="0" baseline="0" dirty="0">
                        <a:ln>
                          <a:noFill/>
                        </a:ln>
                        <a:solidFill>
                          <a:srgbClr val="000000"/>
                        </a:solidFill>
                        <a:effectLst/>
                        <a:latin typeface="Arial" charset="0"/>
                        <a:ea typeface="ＭＳ Ｐゴシック" charset="0"/>
                      </a:endParaRPr>
                    </a:p>
                  </a:txBody>
                  <a:tcPr marL="182880" marR="0" marT="0" marB="0" anchor="ctr" horzOverflow="overflow">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0"/>
                        </a:rPr>
                        <a:t>+500</a:t>
                      </a:r>
                      <a:endParaRPr kumimoji="0" lang="en-US" sz="1600" b="0" i="0" u="none" strike="noStrike" cap="none" normalizeH="0" baseline="0">
                        <a:ln>
                          <a:noFill/>
                        </a:ln>
                        <a:solidFill>
                          <a:srgbClr val="000000"/>
                        </a:solidFill>
                        <a:effectLst/>
                        <a:latin typeface="Arial" charset="0"/>
                        <a:ea typeface="ＭＳ Ｐゴシック" charset="0"/>
                      </a:endParaRPr>
                    </a:p>
                  </a:txBody>
                  <a:tcPr marL="0" marR="0" marT="0" marB="0" anchor="ctr" horzOverflow="overflow">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ＭＳ Ｐゴシック" charset="0"/>
                        </a:rPr>
                        <a:t>+36</a:t>
                      </a:r>
                      <a:endParaRPr kumimoji="0" lang="en-US" sz="1600" b="0" i="0" u="none" strike="noStrike" cap="none" normalizeH="0" baseline="0">
                        <a:ln>
                          <a:noFill/>
                        </a:ln>
                        <a:solidFill>
                          <a:srgbClr val="000000"/>
                        </a:solidFill>
                        <a:effectLst/>
                        <a:latin typeface="Arial" charset="0"/>
                        <a:ea typeface="ＭＳ Ｐゴシック" charset="0"/>
                      </a:endParaRPr>
                    </a:p>
                  </a:txBody>
                  <a:tcPr marL="0" marR="0" marT="0" marB="0" anchor="ctr" horzOverflow="overflow">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charset="0"/>
                          <a:ea typeface="ＭＳ Ｐゴシック" charset="0"/>
                        </a:rPr>
                        <a:t>0%</a:t>
                      </a:r>
                      <a:endParaRPr kumimoji="0" lang="en-US" sz="1600" b="0" i="0" u="none" strike="noStrike" cap="none" normalizeH="0" baseline="0" dirty="0">
                        <a:ln>
                          <a:noFill/>
                        </a:ln>
                        <a:solidFill>
                          <a:srgbClr val="000000"/>
                        </a:solidFill>
                        <a:effectLst/>
                        <a:latin typeface="Arial" charset="0"/>
                        <a:ea typeface="ＭＳ Ｐゴシック" charset="0"/>
                      </a:endParaRPr>
                    </a:p>
                  </a:txBody>
                  <a:tcPr marL="0" marR="0" marT="0" marB="0" anchor="ctr" horzOverflow="overflow">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9" name="Text Box 55"/>
          <p:cNvSpPr txBox="1">
            <a:spLocks noChangeArrowheads="1"/>
          </p:cNvSpPr>
          <p:nvPr/>
        </p:nvSpPr>
        <p:spPr bwMode="auto">
          <a:xfrm>
            <a:off x="392113" y="4543875"/>
            <a:ext cx="7407275"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spAutoFit/>
          </a:bodyPr>
          <a:lstStyle/>
          <a:p>
            <a:pPr>
              <a:buFontTx/>
              <a:buNone/>
              <a:defRPr/>
            </a:pPr>
            <a:r>
              <a:rPr lang="en-US" dirty="0">
                <a:latin typeface="Arial"/>
                <a:cs typeface="Arial"/>
              </a:rPr>
              <a:t>This is a problem of scale: current software practices do not scale up.</a:t>
            </a:r>
          </a:p>
        </p:txBody>
      </p:sp>
    </p:spTree>
    <p:extLst>
      <p:ext uri="{BB962C8B-B14F-4D97-AF65-F5344CB8AC3E}">
        <p14:creationId xmlns:p14="http://schemas.microsoft.com/office/powerpoint/2010/main" val="20242311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r>
              <a:rPr lang="en-US" smtClean="0"/>
              <a:t>Why Projects Fail -1</a:t>
            </a:r>
          </a:p>
        </p:txBody>
      </p:sp>
      <p:sp>
        <p:nvSpPr>
          <p:cNvPr id="4" name="Content Placeholder 3"/>
          <p:cNvSpPr>
            <a:spLocks noGrp="1"/>
          </p:cNvSpPr>
          <p:nvPr>
            <p:ph idx="1"/>
          </p:nvPr>
        </p:nvSpPr>
        <p:spPr/>
        <p:txBody>
          <a:bodyPr>
            <a:normAutofit/>
          </a:bodyPr>
          <a:lstStyle/>
          <a:p>
            <a:pPr marL="419100" indent="-419100">
              <a:defRPr/>
            </a:pPr>
            <a:r>
              <a:rPr lang="en-US" dirty="0" smtClean="0"/>
              <a:t>Large and small software projects fail for four reasons.</a:t>
            </a:r>
          </a:p>
          <a:p>
            <a:pPr marL="419100" indent="-419100">
              <a:spcBef>
                <a:spcPts val="1600"/>
              </a:spcBef>
              <a:defRPr/>
            </a:pPr>
            <a:r>
              <a:rPr lang="en-US" dirty="0" smtClean="0"/>
              <a:t>Project commitments are often unrealistic.</a:t>
            </a:r>
          </a:p>
          <a:p>
            <a:pPr lvl="1">
              <a:defRPr/>
            </a:pPr>
            <a:r>
              <a:rPr lang="en-US" dirty="0" smtClean="0"/>
              <a:t>The larger the project, the less influence we have.</a:t>
            </a:r>
          </a:p>
          <a:p>
            <a:pPr lvl="1">
              <a:defRPr/>
            </a:pPr>
            <a:r>
              <a:rPr lang="en-US" dirty="0" smtClean="0"/>
              <a:t>If we don</a:t>
            </a:r>
            <a:r>
              <a:rPr lang="ja-JP" altLang="en-US" dirty="0" smtClean="0">
                <a:latin typeface="Arial"/>
              </a:rPr>
              <a:t>’</a:t>
            </a:r>
            <a:r>
              <a:rPr lang="en-US" dirty="0" smtClean="0"/>
              <a:t>t have anything to say, nobody will listen.</a:t>
            </a:r>
          </a:p>
          <a:p>
            <a:pPr marL="419100" indent="-419100">
              <a:spcBef>
                <a:spcPts val="1600"/>
              </a:spcBef>
              <a:defRPr/>
            </a:pPr>
            <a:r>
              <a:rPr lang="en-US" dirty="0" smtClean="0"/>
              <a:t>Larger projects are harder to control.</a:t>
            </a:r>
          </a:p>
          <a:p>
            <a:pPr lvl="1">
              <a:defRPr/>
            </a:pPr>
            <a:r>
              <a:rPr lang="en-US" dirty="0" smtClean="0"/>
              <a:t>Today, few developers have personal plans.</a:t>
            </a:r>
          </a:p>
          <a:p>
            <a:pPr lvl="1">
              <a:defRPr/>
            </a:pPr>
            <a:r>
              <a:rPr lang="en-US" dirty="0" smtClean="0"/>
              <a:t>Without a plan, you cannot know job status.</a:t>
            </a:r>
          </a:p>
          <a:p>
            <a:pPr lvl="1">
              <a:defRPr/>
            </a:pPr>
            <a:r>
              <a:rPr lang="en-US" dirty="0" smtClean="0"/>
              <a:t>If you don</a:t>
            </a:r>
            <a:r>
              <a:rPr lang="ja-JP" altLang="en-US" dirty="0" smtClean="0">
                <a:latin typeface="Arial"/>
              </a:rPr>
              <a:t>’</a:t>
            </a:r>
            <a:r>
              <a:rPr lang="en-US" dirty="0" smtClean="0"/>
              <a:t>t know where you are, management can</a:t>
            </a:r>
            <a:r>
              <a:rPr lang="ja-JP" altLang="en-US" dirty="0" smtClean="0">
                <a:latin typeface="Arial"/>
              </a:rPr>
              <a:t>’</a:t>
            </a:r>
            <a:r>
              <a:rPr lang="en-US" dirty="0" smtClean="0"/>
              <a:t>t understand job status.</a:t>
            </a:r>
          </a:p>
          <a:p>
            <a:pPr lvl="1">
              <a:defRPr/>
            </a:pPr>
            <a:r>
              <a:rPr lang="en-US" dirty="0" smtClean="0"/>
              <a:t>If management </a:t>
            </a:r>
            <a:r>
              <a:rPr lang="en-US" dirty="0" err="1" smtClean="0"/>
              <a:t>doesn</a:t>
            </a:r>
            <a:r>
              <a:rPr lang="ja-JP" altLang="en-US" dirty="0" smtClean="0">
                <a:latin typeface="Arial"/>
              </a:rPr>
              <a:t>’</a:t>
            </a:r>
            <a:r>
              <a:rPr lang="en-US" dirty="0" smtClean="0"/>
              <a:t>t understand job status, they can</a:t>
            </a:r>
            <a:r>
              <a:rPr lang="ja-JP" altLang="en-US" dirty="0" smtClean="0">
                <a:latin typeface="Arial"/>
              </a:rPr>
              <a:t>’</a:t>
            </a:r>
            <a:r>
              <a:rPr lang="en-US" dirty="0" smtClean="0"/>
              <a:t>t manage projects.</a:t>
            </a:r>
          </a:p>
          <a:p>
            <a:pPr marL="419100" indent="-419100">
              <a:defRPr/>
            </a:pPr>
            <a:endParaRPr lang="en-US" dirty="0" smtClean="0"/>
          </a:p>
          <a:p>
            <a:pPr marL="419100" indent="-419100">
              <a:defRPr/>
            </a:pPr>
            <a:endParaRPr lang="en-US" dirty="0" smtClean="0"/>
          </a:p>
          <a:p>
            <a:pPr marL="419100" indent="-419100">
              <a:defRPr/>
            </a:pPr>
            <a:endParaRPr lang="en-US" dirty="0" smtClean="0"/>
          </a:p>
          <a:p>
            <a:endParaRPr lang="en-US" dirty="0"/>
          </a:p>
        </p:txBody>
      </p:sp>
      <p:sp>
        <p:nvSpPr>
          <p:cNvPr id="5" name="Text Placeholder 4"/>
          <p:cNvSpPr>
            <a:spLocks noGrp="1"/>
          </p:cNvSpPr>
          <p:nvPr>
            <p:ph type="body" sz="quarter" idx="10"/>
          </p:nvPr>
        </p:nvSpPr>
        <p:spPr/>
        <p:txBody>
          <a:bodyPr>
            <a:normAutofit lnSpcReduction="10000"/>
          </a:bodyPr>
          <a:lstStyle/>
          <a:p>
            <a:r>
              <a:rPr lang="en-US" dirty="0"/>
              <a:t>Introduction to PSP and </a:t>
            </a:r>
            <a:r>
              <a:rPr lang="en-US" dirty="0" smtClean="0"/>
              <a:t>TSP</a:t>
            </a:r>
            <a:endParaRPr lang="en-US" dirty="0"/>
          </a:p>
        </p:txBody>
      </p:sp>
    </p:spTree>
    <p:extLst>
      <p:ext uri="{BB962C8B-B14F-4D97-AF65-F5344CB8AC3E}">
        <p14:creationId xmlns:p14="http://schemas.microsoft.com/office/powerpoint/2010/main" val="359989069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ChangeArrowheads="1"/>
          </p:cNvSpPr>
          <p:nvPr>
            <p:ph type="title"/>
          </p:nvPr>
        </p:nvSpPr>
        <p:spPr/>
        <p:txBody>
          <a:bodyPr/>
          <a:lstStyle/>
          <a:p>
            <a:r>
              <a:rPr lang="en-US" smtClean="0"/>
              <a:t>Why Projects Fail -2</a:t>
            </a:r>
          </a:p>
        </p:txBody>
      </p:sp>
      <p:sp>
        <p:nvSpPr>
          <p:cNvPr id="4" name="Content Placeholder 3"/>
          <p:cNvSpPr>
            <a:spLocks noGrp="1"/>
          </p:cNvSpPr>
          <p:nvPr>
            <p:ph idx="1"/>
          </p:nvPr>
        </p:nvSpPr>
        <p:spPr/>
        <p:txBody>
          <a:bodyPr/>
          <a:lstStyle/>
          <a:p>
            <a:pPr marL="419100" indent="-419100">
              <a:defRPr/>
            </a:pPr>
            <a:r>
              <a:rPr lang="en-US" dirty="0"/>
              <a:t>Quality problems get worse with project size.</a:t>
            </a:r>
          </a:p>
          <a:p>
            <a:pPr lvl="1">
              <a:defRPr/>
            </a:pPr>
            <a:r>
              <a:rPr lang="en-US" dirty="0"/>
              <a:t>In software systems, if any part has quality problems, the system will have quality problems.</a:t>
            </a:r>
          </a:p>
          <a:p>
            <a:pPr lvl="1">
              <a:defRPr/>
            </a:pPr>
            <a:r>
              <a:rPr lang="en-US" dirty="0"/>
              <a:t>If the developers do not manage quality, their teams cannot manage quality.</a:t>
            </a:r>
          </a:p>
          <a:p>
            <a:pPr lvl="1">
              <a:defRPr/>
            </a:pPr>
            <a:r>
              <a:rPr lang="en-US" dirty="0"/>
              <a:t>When unmanaged, quality will always be poor.</a:t>
            </a:r>
          </a:p>
          <a:p>
            <a:pPr marL="419100" indent="-419100">
              <a:defRPr/>
            </a:pPr>
            <a:endParaRPr lang="en-US" dirty="0"/>
          </a:p>
          <a:p>
            <a:pPr marL="419100" indent="-419100">
              <a:defRPr/>
            </a:pPr>
            <a:r>
              <a:rPr lang="en-US" dirty="0"/>
              <a:t>To be effective, teams need leadership and coaching. </a:t>
            </a:r>
          </a:p>
          <a:p>
            <a:pPr lvl="1">
              <a:defRPr/>
            </a:pPr>
            <a:r>
              <a:rPr lang="en-US" dirty="0"/>
              <a:t>Leaders build team motivation and commitment.</a:t>
            </a:r>
          </a:p>
          <a:p>
            <a:pPr lvl="1">
              <a:defRPr/>
            </a:pPr>
            <a:r>
              <a:rPr lang="en-US" dirty="0"/>
              <a:t>Coaching develops team cohesion.</a:t>
            </a:r>
          </a:p>
          <a:p>
            <a:pPr lvl="1">
              <a:defRPr/>
            </a:pPr>
            <a:r>
              <a:rPr lang="en-US" dirty="0"/>
              <a:t>Cohesive, motivated, and committed teams do the best work.</a:t>
            </a:r>
          </a:p>
          <a:p>
            <a:pPr marL="419100" indent="-419100">
              <a:defRPr/>
            </a:pPr>
            <a:endParaRPr lang="en-US" dirty="0"/>
          </a:p>
          <a:p>
            <a:pPr marL="419100" indent="-419100">
              <a:defRPr/>
            </a:pPr>
            <a:endParaRPr lang="en-US" dirty="0"/>
          </a:p>
          <a:p>
            <a:pPr marL="419100" indent="-419100">
              <a:defRPr/>
            </a:pPr>
            <a:endParaRPr lang="en-US" dirty="0"/>
          </a:p>
          <a:p>
            <a:endParaRPr lang="en-US" dirty="0"/>
          </a:p>
        </p:txBody>
      </p:sp>
      <p:sp>
        <p:nvSpPr>
          <p:cNvPr id="5" name="Text Placeholder 4"/>
          <p:cNvSpPr>
            <a:spLocks noGrp="1"/>
          </p:cNvSpPr>
          <p:nvPr>
            <p:ph type="body" sz="quarter" idx="10"/>
          </p:nvPr>
        </p:nvSpPr>
        <p:spPr/>
        <p:txBody>
          <a:bodyPr>
            <a:normAutofit lnSpcReduction="10000"/>
          </a:bodyPr>
          <a:lstStyle/>
          <a:p>
            <a:r>
              <a:rPr lang="en-US" dirty="0"/>
              <a:t>Introduction to PSP and TSP</a:t>
            </a:r>
          </a:p>
          <a:p>
            <a:endParaRPr lang="en-US" dirty="0"/>
          </a:p>
        </p:txBody>
      </p:sp>
    </p:spTree>
    <p:extLst>
      <p:ext uri="{BB962C8B-B14F-4D97-AF65-F5344CB8AC3E}">
        <p14:creationId xmlns:p14="http://schemas.microsoft.com/office/powerpoint/2010/main" val="275230183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SEI_Template">
  <a:themeElements>
    <a:clrScheme name="Paul_palette">
      <a:dk1>
        <a:sysClr val="windowText" lastClr="000000"/>
      </a:dk1>
      <a:lt1>
        <a:sysClr val="window" lastClr="FFFFFF"/>
      </a:lt1>
      <a:dk2>
        <a:srgbClr val="005695"/>
      </a:dk2>
      <a:lt2>
        <a:srgbClr val="8D9BA9"/>
      </a:lt2>
      <a:accent1>
        <a:srgbClr val="005694"/>
      </a:accent1>
      <a:accent2>
        <a:srgbClr val="FCAC12"/>
      </a:accent2>
      <a:accent3>
        <a:srgbClr val="43AE38"/>
      </a:accent3>
      <a:accent4>
        <a:srgbClr val="FF6E00"/>
      </a:accent4>
      <a:accent5>
        <a:srgbClr val="6C137D"/>
      </a:accent5>
      <a:accent6>
        <a:srgbClr val="E1041B"/>
      </a:accent6>
      <a:hlink>
        <a:srgbClr val="0A50E1"/>
      </a:hlink>
      <a:folHlink>
        <a:srgbClr val="6EB2E6"/>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2200" dirty="0" smtClean="0">
            <a:latin typeface="Arial"/>
            <a:cs typeface="Arial"/>
          </a:defRPr>
        </a:defPPr>
      </a:lstStyle>
    </a:txDef>
  </a:objectDefaults>
  <a:extraClrSchemeLst/>
  <a:extLst>
    <a:ext uri="{05A4C25C-085E-4340-85A3-A5531E510DB2}">
      <thm15:themeFamily xmlns:thm15="http://schemas.microsoft.com/office/thememl/2012/main" name="Template.potx" id="{6350BFF4-E8D7-47FD-AABE-126769806450}" vid="{26473FC7-0B68-46E0-BC14-81CE8A24CB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1451</TotalTime>
  <Words>1445</Words>
  <Application>Microsoft Office PowerPoint</Application>
  <PresentationFormat>On-screen Show (4:3)</PresentationFormat>
  <Paragraphs>342</Paragraphs>
  <Slides>29</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MS PGothic</vt:lpstr>
      <vt:lpstr>Arial</vt:lpstr>
      <vt:lpstr>Calibri</vt:lpstr>
      <vt:lpstr>Times New Roman</vt:lpstr>
      <vt:lpstr>SEI_Template</vt:lpstr>
      <vt:lpstr>Introduction to PSP  and TSP</vt:lpstr>
      <vt:lpstr>PowerPoint Presentation</vt:lpstr>
      <vt:lpstr>PowerPoint Presentation</vt:lpstr>
      <vt:lpstr>Lecture Topics</vt:lpstr>
      <vt:lpstr>The Changing World of Software</vt:lpstr>
      <vt:lpstr>Software Products are Bigger</vt:lpstr>
      <vt:lpstr>Big Software Projects Usually Fail</vt:lpstr>
      <vt:lpstr>Why Projects Fail -1</vt:lpstr>
      <vt:lpstr>Why Projects Fail -2</vt:lpstr>
      <vt:lpstr>The Need for Change</vt:lpstr>
      <vt:lpstr>Management Support -1</vt:lpstr>
      <vt:lpstr>Management Support -2</vt:lpstr>
      <vt:lpstr>Management Support -3</vt:lpstr>
      <vt:lpstr>PSP Principles -1</vt:lpstr>
      <vt:lpstr>PSP Principles -2</vt:lpstr>
      <vt:lpstr>What Does a PSP Provide? </vt:lpstr>
      <vt:lpstr>What Does the PSP Provide? </vt:lpstr>
      <vt:lpstr>What is the PSP?</vt:lpstr>
      <vt:lpstr>The PSP Process Flow</vt:lpstr>
      <vt:lpstr>The Personal Software Process</vt:lpstr>
      <vt:lpstr>Learning the PSP -1 </vt:lpstr>
      <vt:lpstr>Learning the PSP -2 </vt:lpstr>
      <vt:lpstr>Learning the PSP -3</vt:lpstr>
      <vt:lpstr>At Course Conclusion</vt:lpstr>
      <vt:lpstr>Course Results</vt:lpstr>
      <vt:lpstr>PSP Effort Estimating Accuracy </vt:lpstr>
      <vt:lpstr>Compile and Test Time – 810 Engineers </vt:lpstr>
      <vt:lpstr>Size and LOC/hour – 810 Engineers </vt:lpstr>
      <vt:lpstr>Messages to Remember</vt:lpstr>
    </vt:vector>
  </TitlesOfParts>
  <Company>Software Engineering Institute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khess</dc:creator>
  <cp:lastModifiedBy>wrn_loc_adm</cp:lastModifiedBy>
  <cp:revision>30</cp:revision>
  <cp:lastPrinted>2015-11-05T19:18:24Z</cp:lastPrinted>
  <dcterms:created xsi:type="dcterms:W3CDTF">2016-03-14T18:33:10Z</dcterms:created>
  <dcterms:modified xsi:type="dcterms:W3CDTF">2018-09-06T00:13:34Z</dcterms:modified>
</cp:coreProperties>
</file>