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4"/>
  </p:notesMasterIdLst>
  <p:handoutMasterIdLst>
    <p:handoutMasterId r:id="rId65"/>
  </p:handoutMasterIdLst>
  <p:sldIdLst>
    <p:sldId id="256" r:id="rId2"/>
    <p:sldId id="318" r:id="rId3"/>
    <p:sldId id="31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pos="5488">
          <p15:clr>
            <a:srgbClr val="A4A3A4"/>
          </p15:clr>
        </p15:guide>
        <p15:guide id="3" pos="2549">
          <p15:clr>
            <a:srgbClr val="A4A3A4"/>
          </p15:clr>
        </p15:guide>
        <p15:guide id="4" pos="245">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9" autoAdjust="0"/>
    <p:restoredTop sz="94660"/>
  </p:normalViewPr>
  <p:slideViewPr>
    <p:cSldViewPr snapToGrid="0" showGuides="1">
      <p:cViewPr varScale="1">
        <p:scale>
          <a:sx n="81" d="100"/>
          <a:sy n="81" d="100"/>
        </p:scale>
        <p:origin x="48" y="411"/>
      </p:cViewPr>
      <p:guideLst>
        <p:guide orient="horz" pos="708"/>
        <p:guide pos="5488"/>
        <p:guide pos="2549"/>
        <p:guide pos="245"/>
      </p:guideLst>
    </p:cSldViewPr>
  </p:slideViewPr>
  <p:notesTextViewPr>
    <p:cViewPr>
      <p:scale>
        <a:sx n="1" d="1"/>
        <a:sy n="1" d="1"/>
      </p:scale>
      <p:origin x="0" y="0"/>
    </p:cViewPr>
  </p:notesTextViewPr>
  <p:notesViewPr>
    <p:cSldViewPr snapToGrid="0" showGuides="1">
      <p:cViewPr>
        <p:scale>
          <a:sx n="148" d="100"/>
          <a:sy n="148" d="100"/>
        </p:scale>
        <p:origin x="-216" y="4912"/>
      </p:cViewPr>
      <p:guideLst>
        <p:guide orient="horz" pos="3024"/>
        <p:guide pos="2304"/>
      </p:guideLst>
    </p:cSldViewPr>
  </p:notesViewPr>
  <p:gridSpacing cx="36576" cy="36576"/>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827520" y="9119474"/>
            <a:ext cx="487680" cy="481726"/>
          </a:xfrm>
          <a:prstGeom prst="rect">
            <a:avLst/>
          </a:prstGeom>
        </p:spPr>
        <p:txBody>
          <a:bodyPr vert="horz" lIns="96661" tIns="48331" rIns="96661" bIns="48331" rtlCol="0" anchor="ctr"/>
          <a:lstStyle>
            <a:lvl1pPr algn="r">
              <a:defRPr sz="1300"/>
            </a:lvl1pPr>
          </a:lstStyle>
          <a:p>
            <a:pPr algn="l"/>
            <a:fld id="{697B12D4-4E44-48C5-B3AA-ECDAF4D2CE64}" type="slidenum">
              <a:rPr lang="en-US" b="1" smtClean="0"/>
              <a:pPr algn="l"/>
              <a:t>‹#›</a:t>
            </a:fld>
            <a:endParaRPr lang="en-US" b="1" dirty="0"/>
          </a:p>
        </p:txBody>
      </p:sp>
      <p:sp>
        <p:nvSpPr>
          <p:cNvPr id="7" name="Header Placeholder 6"/>
          <p:cNvSpPr>
            <a:spLocks noGrp="1"/>
          </p:cNvSpPr>
          <p:nvPr>
            <p:ph type="hdr" sz="quarter"/>
          </p:nvPr>
        </p:nvSpPr>
        <p:spPr>
          <a:xfrm>
            <a:off x="590710" y="108175"/>
            <a:ext cx="6110755" cy="481727"/>
          </a:xfrm>
          <a:prstGeom prst="rect">
            <a:avLst/>
          </a:prstGeom>
        </p:spPr>
        <p:txBody>
          <a:bodyPr vert="horz" lIns="0" tIns="96661" rIns="0" bIns="96661" rtlCol="0"/>
          <a:lstStyle>
            <a:lvl1pPr algn="l">
              <a:defRPr sz="1300"/>
            </a:lvl1pPr>
          </a:lstStyle>
          <a:p>
            <a:endParaRPr lang="en-US" dirty="0">
              <a:latin typeface="Arial"/>
              <a:cs typeface="Arial"/>
            </a:endParaRPr>
          </a:p>
        </p:txBody>
      </p:sp>
      <p:cxnSp>
        <p:nvCxnSpPr>
          <p:cNvPr id="10" name="Straight Connector 9"/>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SEI_1Line_CMYK.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1859218430"/>
      </p:ext>
    </p:extLst>
  </p:cSld>
  <p:clrMap bg1="lt1" tx1="dk1" bg2="lt2" tx2="dk2" accent1="accent1" accent2="accent2" accent3="accent3" accent4="accent4" accent5="accent5" accent6="accent6" hlink="hlink" folHlink="folHlink"/>
  <p:extLst mod="1">
    <p:ext uri="{56416CCD-93CA-4268-BC5B-53C4BB910035}">
      <p15:sldGuideLst xmlns:p15="http://schemas.microsoft.com/office/powerpoint/2012/main">
        <p15:guide id="1" pos="35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6828076" y="9119474"/>
            <a:ext cx="487680" cy="481726"/>
          </a:xfrm>
          <a:prstGeom prst="rect">
            <a:avLst/>
          </a:prstGeom>
        </p:spPr>
        <p:txBody>
          <a:bodyPr vert="horz" lIns="96661" tIns="48331" rIns="96661" bIns="48331" rtlCol="0" anchor="ctr"/>
          <a:lstStyle>
            <a:lvl1pPr algn="l">
              <a:defRPr sz="1300" b="1"/>
            </a:lvl1pPr>
          </a:lstStyle>
          <a:p>
            <a:fld id="{30F18498-1159-498D-8DC7-E1A69C582DF5}" type="slidenum">
              <a:rPr lang="en-US" smtClean="0"/>
              <a:pPr/>
              <a:t>‹#›</a:t>
            </a:fld>
            <a:endParaRPr lang="en-US" dirty="0"/>
          </a:p>
        </p:txBody>
      </p:sp>
      <p:cxnSp>
        <p:nvCxnSpPr>
          <p:cNvPr id="13" name="Straight Connector 12"/>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Header Placeholder 13"/>
          <p:cNvSpPr>
            <a:spLocks noGrp="1"/>
          </p:cNvSpPr>
          <p:nvPr>
            <p:ph type="hdr" sz="quarter"/>
          </p:nvPr>
        </p:nvSpPr>
        <p:spPr>
          <a:xfrm>
            <a:off x="568959" y="101414"/>
            <a:ext cx="5022188" cy="481727"/>
          </a:xfrm>
          <a:prstGeom prst="rect">
            <a:avLst/>
          </a:prstGeom>
        </p:spPr>
        <p:txBody>
          <a:bodyPr vert="horz" lIns="0" tIns="96661" rIns="0" bIns="96661" rtlCol="0"/>
          <a:lstStyle>
            <a:lvl1pPr algn="l">
              <a:defRPr sz="1300">
                <a:latin typeface="Arial"/>
                <a:cs typeface="Arial"/>
              </a:defRPr>
            </a:lvl1pPr>
          </a:lstStyle>
          <a:p>
            <a:endParaRPr lang="en-US" dirty="0"/>
          </a:p>
        </p:txBody>
      </p:sp>
      <p:pic>
        <p:nvPicPr>
          <p:cNvPr id="8" name="Picture 7" descr="SEI_1Line_CMY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395029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35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F18498-1159-498D-8DC7-E1A69C582DF5}" type="slidenum">
              <a:rPr lang="en-US" smtClean="0"/>
              <a:t>1</a:t>
            </a:fld>
            <a:endParaRPr lang="en-US"/>
          </a:p>
        </p:txBody>
      </p:sp>
    </p:spTree>
    <p:extLst>
      <p:ext uri="{BB962C8B-B14F-4D97-AF65-F5344CB8AC3E}">
        <p14:creationId xmlns:p14="http://schemas.microsoft.com/office/powerpoint/2010/main" val="618738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DEAC5124-9509-2A45-9E71-00E28C3D92F0}" type="slidenum">
              <a:rPr lang="en-US"/>
              <a:pPr>
                <a:defRPr/>
              </a:pPr>
              <a:t>4</a:t>
            </a:fld>
            <a:endParaRPr lang="en-US"/>
          </a:p>
        </p:txBody>
      </p:sp>
      <p:sp>
        <p:nvSpPr>
          <p:cNvPr id="1029122"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 xmlns:ma14="http://schemas.microsoft.com/office/mac/drawingml/2011/main" val="1"/>
            </a:ext>
          </a:extLst>
        </p:spPr>
      </p:sp>
      <p:sp>
        <p:nvSpPr>
          <p:cNvPr id="1029123" name="Rectangle 3"/>
          <p:cNvSpPr>
            <a:spLocks noGrp="1" noChangeArrowheads="1"/>
          </p:cNvSpPr>
          <p:nvPr>
            <p:ph type="body" idx="1"/>
          </p:nvPr>
        </p:nvSpPr>
        <p:spPr>
          <a:xfrm>
            <a:off x="596053" y="2920651"/>
            <a:ext cx="6136640" cy="6107118"/>
          </a:xfrm>
          <a:ln/>
        </p:spPr>
        <p:txBody>
          <a:bodyPr lIns="99803" tIns="51685" rIns="99803" bIns="51685"/>
          <a:lstStyle/>
          <a:p>
            <a:pPr defTabSz="1042222">
              <a:defRPr/>
            </a:pPr>
            <a:endParaRPr lang="en-US" smtClean="0">
              <a:cs typeface="+mn-cs"/>
            </a:endParaRPr>
          </a:p>
        </p:txBody>
      </p:sp>
    </p:spTree>
    <p:extLst>
      <p:ext uri="{BB962C8B-B14F-4D97-AF65-F5344CB8AC3E}">
        <p14:creationId xmlns:p14="http://schemas.microsoft.com/office/powerpoint/2010/main" val="324832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C2C71CE-A597-1F45-BB14-FF9C8017E300}" type="slidenum">
              <a:rPr lang="en-US"/>
              <a:pPr>
                <a:defRPr/>
              </a:pPr>
              <a:t>18</a:t>
            </a:fld>
            <a:endParaRPr lang="en-US"/>
          </a:p>
        </p:txBody>
      </p:sp>
      <p:sp>
        <p:nvSpPr>
          <p:cNvPr id="1138690" name="Rectangle 2"/>
          <p:cNvSpPr>
            <a:spLocks noGrp="1" noRot="1" noChangeAspect="1" noChangeArrowheads="1" noTextEdit="1"/>
          </p:cNvSpPr>
          <p:nvPr>
            <p:ph type="sldImg"/>
          </p:nvPr>
        </p:nvSpPr>
        <p:spPr>
          <a:xfrm>
            <a:off x="1268413" y="727075"/>
            <a:ext cx="4779962" cy="3584575"/>
          </a:xfrm>
          <a:ln/>
          <a:extLst>
            <a:ext uri="{FAA26D3D-D897-4be2-8F04-BA451C77F1D7}">
              <ma14:placeholderFlag xmlns="" xmlns:ma14="http://schemas.microsoft.com/office/mac/drawingml/2011/main" val="1"/>
            </a:ext>
          </a:extLst>
        </p:spPr>
      </p:sp>
      <p:sp>
        <p:nvSpPr>
          <p:cNvPr id="1138691" name="Rectangle 3"/>
          <p:cNvSpPr>
            <a:spLocks noGrp="1" noChangeArrowheads="1"/>
          </p:cNvSpPr>
          <p:nvPr>
            <p:ph type="body" idx="1"/>
          </p:nvPr>
        </p:nvSpPr>
        <p:spPr>
          <a:xfrm>
            <a:off x="975360" y="4559025"/>
            <a:ext cx="5364480" cy="4323298"/>
          </a:xfrm>
        </p:spPr>
        <p:txBody>
          <a:bodyPr lIns="92666" tIns="46332" rIns="92666" bIns="46332"/>
          <a:lstStyle/>
          <a:p>
            <a:pPr eaLnBrk="1" hangingPunct="1">
              <a:defRPr/>
            </a:pPr>
            <a:r>
              <a:rPr lang="en-US" smtClean="0">
                <a:cs typeface="+mn-cs"/>
              </a:rPr>
              <a:t>Commitments are often made when little is know about a project.</a:t>
            </a:r>
          </a:p>
          <a:p>
            <a:pPr eaLnBrk="1" hangingPunct="1">
              <a:defRPr/>
            </a:pPr>
            <a:endParaRPr lang="en-US" smtClean="0">
              <a:cs typeface="+mn-cs"/>
            </a:endParaRPr>
          </a:p>
          <a:p>
            <a:pPr eaLnBrk="1" hangingPunct="1">
              <a:defRPr/>
            </a:pPr>
            <a:r>
              <a:rPr lang="en-US" smtClean="0">
                <a:cs typeface="+mn-cs"/>
              </a:rPr>
              <a:t>	</a:t>
            </a:r>
            <a:r>
              <a:rPr lang="ja-JP" altLang="en-US" i="1" smtClean="0">
                <a:latin typeface="Arial"/>
                <a:cs typeface="+mn-cs"/>
              </a:rPr>
              <a:t>“</a:t>
            </a:r>
            <a:r>
              <a:rPr lang="en-US" i="1" smtClean="0">
                <a:cs typeface="+mn-cs"/>
              </a:rPr>
              <a:t>If you can</a:t>
            </a:r>
            <a:r>
              <a:rPr lang="ja-JP" altLang="en-US" i="1" smtClean="0">
                <a:latin typeface="Arial"/>
                <a:cs typeface="+mn-cs"/>
              </a:rPr>
              <a:t>’</a:t>
            </a:r>
            <a:r>
              <a:rPr lang="en-US" i="1" smtClean="0">
                <a:cs typeface="+mn-cs"/>
              </a:rPr>
              <a:t>t plan early, plan often</a:t>
            </a:r>
            <a:r>
              <a:rPr lang="ja-JP" altLang="en-US" i="1" smtClean="0">
                <a:latin typeface="Arial"/>
                <a:cs typeface="+mn-cs"/>
              </a:rPr>
              <a:t>”</a:t>
            </a:r>
            <a:endParaRPr lang="en-US" i="1" smtClean="0">
              <a:cs typeface="+mn-cs"/>
            </a:endParaRPr>
          </a:p>
          <a:p>
            <a:pPr eaLnBrk="1" hangingPunct="1">
              <a:defRPr/>
            </a:pPr>
            <a:r>
              <a:rPr lang="en-US" smtClean="0">
                <a:cs typeface="+mn-cs"/>
              </a:rPr>
              <a:t>		- Humphrey</a:t>
            </a:r>
          </a:p>
          <a:p>
            <a:pPr eaLnBrk="1" hangingPunct="1">
              <a:defRPr/>
            </a:pPr>
            <a:endParaRPr lang="en-US" smtClean="0">
              <a:cs typeface="+mn-cs"/>
            </a:endParaRPr>
          </a:p>
          <a:p>
            <a:pPr eaLnBrk="1" hangingPunct="1">
              <a:defRPr/>
            </a:pPr>
            <a:r>
              <a:rPr lang="en-US" smtClean="0">
                <a:cs typeface="+mn-cs"/>
              </a:rPr>
              <a:t>A plan is a snapshot of what needs to be done.</a:t>
            </a:r>
          </a:p>
          <a:p>
            <a:pPr lvl="1" eaLnBrk="1" hangingPunct="1">
              <a:defRPr/>
            </a:pPr>
            <a:r>
              <a:rPr lang="en-US" smtClean="0"/>
              <a:t>Based on what you know at the time.</a:t>
            </a:r>
          </a:p>
          <a:p>
            <a:pPr lvl="1" eaLnBrk="1" hangingPunct="1">
              <a:defRPr/>
            </a:pPr>
            <a:r>
              <a:rPr lang="en-US" smtClean="0"/>
              <a:t>Should be revisited when new information is gained.</a:t>
            </a:r>
          </a:p>
          <a:p>
            <a:pPr lvl="1" eaLnBrk="1" hangingPunct="1">
              <a:defRPr/>
            </a:pPr>
            <a:r>
              <a:rPr lang="en-US" smtClean="0"/>
              <a:t>Adjustments can be made if early warning is given.</a:t>
            </a:r>
          </a:p>
          <a:p>
            <a:pPr eaLnBrk="1" hangingPunct="1">
              <a:defRPr/>
            </a:pPr>
            <a:endParaRPr lang="en-US" smtClean="0">
              <a:cs typeface="+mn-cs"/>
            </a:endParaRPr>
          </a:p>
          <a:p>
            <a:pPr eaLnBrk="1" hangingPunct="1">
              <a:defRPr/>
            </a:pPr>
            <a:r>
              <a:rPr lang="en-US" smtClean="0">
                <a:cs typeface="+mn-cs"/>
              </a:rPr>
              <a:t>The intent is not to continuously reset the end dates, but to continuously reexamine the amount of work left to do to reach the end date.</a:t>
            </a:r>
          </a:p>
          <a:p>
            <a:pPr eaLnBrk="1" hangingPunct="1">
              <a:defRPr/>
            </a:pPr>
            <a:r>
              <a:rPr lang="en-US" smtClean="0">
                <a:cs typeface="+mn-cs"/>
              </a:rPr>
              <a:t>The TSP development strategy encourages</a:t>
            </a:r>
          </a:p>
          <a:p>
            <a:pPr lvl="1" eaLnBrk="1" hangingPunct="1">
              <a:defRPr/>
            </a:pPr>
            <a:r>
              <a:rPr lang="en-US" smtClean="0"/>
              <a:t>incremental development</a:t>
            </a:r>
          </a:p>
          <a:p>
            <a:pPr lvl="1" eaLnBrk="1" hangingPunct="1">
              <a:defRPr/>
            </a:pPr>
            <a:r>
              <a:rPr lang="en-US" smtClean="0"/>
              <a:t>iterative development</a:t>
            </a:r>
          </a:p>
          <a:p>
            <a:pPr lvl="1" eaLnBrk="1" hangingPunct="1">
              <a:defRPr/>
            </a:pPr>
            <a:r>
              <a:rPr lang="en-US" smtClean="0"/>
              <a:t>multiple builds or cycles</a:t>
            </a:r>
          </a:p>
          <a:p>
            <a:pPr lvl="1" eaLnBrk="1" hangingPunct="1">
              <a:defRPr/>
            </a:pPr>
            <a:r>
              <a:rPr lang="en-US" smtClean="0"/>
              <a:t>working ahead</a:t>
            </a:r>
          </a:p>
          <a:p>
            <a:pPr eaLnBrk="1" hangingPunct="1">
              <a:defRPr/>
            </a:pPr>
            <a:endParaRPr lang="en-US" smtClean="0">
              <a:cs typeface="+mn-cs"/>
            </a:endParaRPr>
          </a:p>
          <a:p>
            <a:pPr eaLnBrk="1" hangingPunct="1">
              <a:defRPr/>
            </a:pPr>
            <a:endParaRPr lang="en-US" smtClean="0">
              <a:cs typeface="+mn-cs"/>
            </a:endParaRPr>
          </a:p>
        </p:txBody>
      </p:sp>
    </p:spTree>
    <p:extLst>
      <p:ext uri="{BB962C8B-B14F-4D97-AF65-F5344CB8AC3E}">
        <p14:creationId xmlns:p14="http://schemas.microsoft.com/office/powerpoint/2010/main" val="1745812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92682B93-18B6-644C-9951-6890FD0D260C}" type="slidenum">
              <a:rPr lang="en-US"/>
              <a:pPr>
                <a:defRPr/>
              </a:pPr>
              <a:t>50</a:t>
            </a:fld>
            <a:endParaRPr lang="en-US"/>
          </a:p>
        </p:txBody>
      </p:sp>
      <p:sp>
        <p:nvSpPr>
          <p:cNvPr id="1163266" name="Rectangle 2"/>
          <p:cNvSpPr>
            <a:spLocks noGrp="1" noRot="1" noChangeAspect="1" noChangeArrowheads="1" noTextEdit="1"/>
          </p:cNvSpPr>
          <p:nvPr>
            <p:ph type="sldImg"/>
          </p:nvPr>
        </p:nvSpPr>
        <p:spPr>
          <a:xfrm>
            <a:off x="1268413" y="725488"/>
            <a:ext cx="4783137" cy="3587750"/>
          </a:xfrm>
          <a:ln/>
          <a:extLst>
            <a:ext uri="{FAA26D3D-D897-4be2-8F04-BA451C77F1D7}">
              <ma14:placeholderFlag xmlns="" xmlns:ma14="http://schemas.microsoft.com/office/mac/drawingml/2011/main" val="1"/>
            </a:ext>
          </a:extLst>
        </p:spPr>
      </p:sp>
      <p:sp>
        <p:nvSpPr>
          <p:cNvPr id="1163267" name="Rectangle 3"/>
          <p:cNvSpPr>
            <a:spLocks noGrp="1" noChangeArrowheads="1"/>
          </p:cNvSpPr>
          <p:nvPr>
            <p:ph type="body" idx="1"/>
          </p:nvPr>
        </p:nvSpPr>
        <p:spPr>
          <a:xfrm>
            <a:off x="1137920" y="4769672"/>
            <a:ext cx="4981787" cy="4075871"/>
          </a:xfrm>
          <a:ln/>
        </p:spPr>
        <p:txBody>
          <a:bodyPr lIns="97951" tIns="49865" rIns="97951" bIns="49865"/>
          <a:lstStyle/>
          <a:p>
            <a:pPr eaLnBrk="1" hangingPunct="1">
              <a:lnSpc>
                <a:spcPct val="100000"/>
              </a:lnSpc>
              <a:spcBef>
                <a:spcPct val="0"/>
              </a:spcBef>
              <a:defRPr/>
            </a:pPr>
            <a:endParaRPr lang="en-US" smtClean="0">
              <a:cs typeface="+mn-cs"/>
            </a:endParaRPr>
          </a:p>
        </p:txBody>
      </p:sp>
    </p:spTree>
    <p:extLst>
      <p:ext uri="{BB962C8B-B14F-4D97-AF65-F5344CB8AC3E}">
        <p14:creationId xmlns:p14="http://schemas.microsoft.com/office/powerpoint/2010/main" val="749729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819BB9CC-F942-B443-98AD-E5F4244B35EC}" type="slidenum">
              <a:rPr lang="en-US"/>
              <a:pPr>
                <a:defRPr/>
              </a:pPr>
              <a:t>56</a:t>
            </a:fld>
            <a:endParaRPr lang="en-US"/>
          </a:p>
        </p:txBody>
      </p:sp>
      <p:sp>
        <p:nvSpPr>
          <p:cNvPr id="1089538" name="Rectangle 2"/>
          <p:cNvSpPr>
            <a:spLocks noGrp="1" noRot="1" noChangeAspect="1" noChangeArrowheads="1" noTextEdit="1"/>
          </p:cNvSpPr>
          <p:nvPr>
            <p:ph type="sldImg"/>
          </p:nvPr>
        </p:nvSpPr>
        <p:spPr>
          <a:xfrm>
            <a:off x="2109788" y="649288"/>
            <a:ext cx="2868612" cy="2151062"/>
          </a:xfrm>
          <a:ln cap="flat"/>
          <a:extLst>
            <a:ext uri="{FAA26D3D-D897-4be2-8F04-BA451C77F1D7}">
              <ma14:placeholderFlag xmlns="" xmlns:ma14="http://schemas.microsoft.com/office/mac/drawingml/2011/main" val="1"/>
            </a:ext>
          </a:extLst>
        </p:spPr>
      </p:sp>
      <p:sp>
        <p:nvSpPr>
          <p:cNvPr id="1089539" name="Rectangle 3"/>
          <p:cNvSpPr>
            <a:spLocks noGrp="1" noChangeArrowheads="1"/>
          </p:cNvSpPr>
          <p:nvPr>
            <p:ph type="body" idx="1"/>
          </p:nvPr>
        </p:nvSpPr>
        <p:spPr>
          <a:xfrm>
            <a:off x="602827" y="2927339"/>
            <a:ext cx="6119707" cy="6095416"/>
          </a:xfrm>
          <a:ln w="12700" cap="flat">
            <a:solidFill>
              <a:schemeClr val="tx1"/>
            </a:solidFill>
            <a:prstDash val="sysDot"/>
            <a:miter lim="800000"/>
            <a:headEnd/>
            <a:tailEnd/>
          </a:ln>
        </p:spPr>
        <p:txBody>
          <a:bodyPr lIns="95717" tIns="46209" rIns="95717" bIns="46209"/>
          <a:lstStyle/>
          <a:p>
            <a:pPr defTabSz="1005240">
              <a:defRPr/>
            </a:pPr>
            <a:endParaRPr lang="en-AU" smtClean="0">
              <a:cs typeface="+mn-cs"/>
            </a:endParaRPr>
          </a:p>
        </p:txBody>
      </p:sp>
    </p:spTree>
    <p:extLst>
      <p:ext uri="{BB962C8B-B14F-4D97-AF65-F5344CB8AC3E}">
        <p14:creationId xmlns:p14="http://schemas.microsoft.com/office/powerpoint/2010/main" val="633876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3BBA9CDF-6C90-0C4F-A55F-9259C4CFA3EF}" type="slidenum">
              <a:rPr lang="en-US"/>
              <a:pPr>
                <a:defRPr/>
              </a:pPr>
              <a:t>58</a:t>
            </a:fld>
            <a:endParaRPr lang="en-US"/>
          </a:p>
        </p:txBody>
      </p:sp>
      <p:sp>
        <p:nvSpPr>
          <p:cNvPr id="1096706" name="Rectangle 2"/>
          <p:cNvSpPr>
            <a:spLocks noGrp="1" noRot="1" noChangeAspect="1" noChangeArrowheads="1" noTextEdit="1"/>
          </p:cNvSpPr>
          <p:nvPr>
            <p:ph type="sldImg"/>
          </p:nvPr>
        </p:nvSpPr>
        <p:spPr>
          <a:xfrm>
            <a:off x="2109788" y="649288"/>
            <a:ext cx="2868612" cy="2151062"/>
          </a:xfrm>
          <a:ln cap="flat"/>
          <a:extLst>
            <a:ext uri="{FAA26D3D-D897-4be2-8F04-BA451C77F1D7}">
              <ma14:placeholderFlag xmlns="" xmlns:ma14="http://schemas.microsoft.com/office/mac/drawingml/2011/main" val="1"/>
            </a:ext>
          </a:extLst>
        </p:spPr>
      </p:sp>
      <p:sp>
        <p:nvSpPr>
          <p:cNvPr id="1096707" name="Rectangle 3"/>
          <p:cNvSpPr>
            <a:spLocks noGrp="1" noChangeArrowheads="1"/>
          </p:cNvSpPr>
          <p:nvPr>
            <p:ph type="body" idx="1"/>
          </p:nvPr>
        </p:nvSpPr>
        <p:spPr>
          <a:xfrm>
            <a:off x="602827" y="2927339"/>
            <a:ext cx="6119707" cy="6095416"/>
          </a:xfrm>
          <a:ln w="12700" cap="flat">
            <a:solidFill>
              <a:schemeClr val="tx1"/>
            </a:solidFill>
            <a:prstDash val="sysDot"/>
            <a:miter lim="800000"/>
            <a:headEnd/>
            <a:tailEnd/>
          </a:ln>
        </p:spPr>
        <p:txBody>
          <a:bodyPr lIns="95717" tIns="46209" rIns="95717" bIns="46209"/>
          <a:lstStyle/>
          <a:p>
            <a:pPr defTabSz="1005240">
              <a:defRPr/>
            </a:pPr>
            <a:endParaRPr lang="en-AU" smtClean="0">
              <a:cs typeface="+mn-cs"/>
            </a:endParaRPr>
          </a:p>
        </p:txBody>
      </p:sp>
    </p:spTree>
    <p:extLst>
      <p:ext uri="{BB962C8B-B14F-4D97-AF65-F5344CB8AC3E}">
        <p14:creationId xmlns:p14="http://schemas.microsoft.com/office/powerpoint/2010/main" val="1643805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0904C0B9-DE2B-CA43-9013-BBA08AC64C04}" type="slidenum">
              <a:rPr lang="en-US"/>
              <a:pPr>
                <a:defRPr/>
              </a:pPr>
              <a:t>59</a:t>
            </a:fld>
            <a:endParaRPr lang="en-US"/>
          </a:p>
        </p:txBody>
      </p:sp>
      <p:sp>
        <p:nvSpPr>
          <p:cNvPr id="1174530" name="Rectangle 2"/>
          <p:cNvSpPr>
            <a:spLocks noGrp="1" noRot="1" noChangeAspect="1" noChangeArrowheads="1" noTextEdit="1"/>
          </p:cNvSpPr>
          <p:nvPr>
            <p:ph type="sldImg"/>
          </p:nvPr>
        </p:nvSpPr>
        <p:spPr>
          <a:xfrm>
            <a:off x="2109788" y="649288"/>
            <a:ext cx="2868612" cy="2151062"/>
          </a:xfrm>
          <a:ln cap="flat"/>
          <a:extLst>
            <a:ext uri="{FAA26D3D-D897-4be2-8F04-BA451C77F1D7}">
              <ma14:placeholderFlag xmlns="" xmlns:ma14="http://schemas.microsoft.com/office/mac/drawingml/2011/main" val="1"/>
            </a:ext>
          </a:extLst>
        </p:spPr>
      </p:sp>
      <p:sp>
        <p:nvSpPr>
          <p:cNvPr id="1174531" name="Rectangle 3"/>
          <p:cNvSpPr>
            <a:spLocks noGrp="1" noChangeArrowheads="1"/>
          </p:cNvSpPr>
          <p:nvPr>
            <p:ph type="body" idx="1"/>
          </p:nvPr>
        </p:nvSpPr>
        <p:spPr>
          <a:xfrm>
            <a:off x="602827" y="2927339"/>
            <a:ext cx="6119707" cy="6095416"/>
          </a:xfrm>
          <a:ln w="12700" cap="flat">
            <a:solidFill>
              <a:schemeClr val="tx1"/>
            </a:solidFill>
            <a:prstDash val="sysDot"/>
            <a:miter lim="800000"/>
            <a:headEnd/>
            <a:tailEnd/>
          </a:ln>
        </p:spPr>
        <p:txBody>
          <a:bodyPr lIns="95717" tIns="46209" rIns="95717" bIns="46209"/>
          <a:lstStyle/>
          <a:p>
            <a:pPr defTabSz="1005240">
              <a:defRPr/>
            </a:pPr>
            <a:endParaRPr lang="en-AU" smtClean="0">
              <a:cs typeface="+mn-cs"/>
            </a:endParaRPr>
          </a:p>
        </p:txBody>
      </p:sp>
    </p:spTree>
    <p:extLst>
      <p:ext uri="{BB962C8B-B14F-4D97-AF65-F5344CB8AC3E}">
        <p14:creationId xmlns:p14="http://schemas.microsoft.com/office/powerpoint/2010/main" val="594369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85A4B368-F016-9B42-B479-94995B7C56DE}" type="slidenum">
              <a:rPr lang="en-US"/>
              <a:pPr>
                <a:defRPr/>
              </a:pPr>
              <a:t>61</a:t>
            </a:fld>
            <a:endParaRPr lang="en-US"/>
          </a:p>
        </p:txBody>
      </p:sp>
      <p:sp>
        <p:nvSpPr>
          <p:cNvPr id="1099778" name="Rectangle 2"/>
          <p:cNvSpPr>
            <a:spLocks noGrp="1" noRot="1" noChangeAspect="1" noChangeArrowheads="1" noTextEdit="1"/>
          </p:cNvSpPr>
          <p:nvPr>
            <p:ph type="sldImg"/>
          </p:nvPr>
        </p:nvSpPr>
        <p:spPr>
          <a:xfrm>
            <a:off x="2143125" y="673100"/>
            <a:ext cx="2801938" cy="2101850"/>
          </a:xfrm>
          <a:ln cap="flat"/>
          <a:extLst>
            <a:ext uri="{FAA26D3D-D897-4be2-8F04-BA451C77F1D7}">
              <ma14:placeholderFlag xmlns="" xmlns:ma14="http://schemas.microsoft.com/office/mac/drawingml/2011/main" val="1"/>
            </a:ext>
          </a:extLst>
        </p:spPr>
      </p:sp>
      <p:sp>
        <p:nvSpPr>
          <p:cNvPr id="1099779" name="Rectangle 3"/>
          <p:cNvSpPr>
            <a:spLocks noGrp="1" noChangeArrowheads="1"/>
          </p:cNvSpPr>
          <p:nvPr>
            <p:ph type="body" idx="1"/>
          </p:nvPr>
        </p:nvSpPr>
        <p:spPr>
          <a:xfrm>
            <a:off x="596053" y="2920651"/>
            <a:ext cx="6136640" cy="6107118"/>
          </a:xfrm>
          <a:ln/>
        </p:spPr>
        <p:txBody>
          <a:bodyPr lIns="99803" tIns="51685" rIns="99803" bIns="51685"/>
          <a:lstStyle/>
          <a:p>
            <a:pPr defTabSz="1042222">
              <a:defRPr/>
            </a:pPr>
            <a:endParaRPr lang="en-US" smtClean="0">
              <a:cs typeface="+mn-cs"/>
            </a:endParaRPr>
          </a:p>
        </p:txBody>
      </p:sp>
    </p:spTree>
    <p:extLst>
      <p:ext uri="{BB962C8B-B14F-4D97-AF65-F5344CB8AC3E}">
        <p14:creationId xmlns:p14="http://schemas.microsoft.com/office/powerpoint/2010/main" val="3492648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3D8F3E9D-07EC-6D46-A63B-B823E541DD4A}" type="slidenum">
              <a:rPr lang="en-US"/>
              <a:pPr>
                <a:defRPr/>
              </a:pPr>
              <a:t>62</a:t>
            </a:fld>
            <a:endParaRPr lang="en-US"/>
          </a:p>
        </p:txBody>
      </p:sp>
      <p:sp>
        <p:nvSpPr>
          <p:cNvPr id="1101826"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879360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7" name="Rectangle 6"/>
          <p:cNvSpPr/>
          <p:nvPr/>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TextBox 10"/>
          <p:cNvSpPr txBox="1"/>
          <p:nvPr/>
        </p:nvSpPr>
        <p:spPr>
          <a:xfrm>
            <a:off x="381000" y="5493287"/>
            <a:ext cx="4789487" cy="646331"/>
          </a:xfrm>
          <a:prstGeom prst="rect">
            <a:avLst/>
          </a:prstGeom>
          <a:noFill/>
        </p:spPr>
        <p:txBody>
          <a:bodyPr wrap="square" lIns="0" tIns="0" rIns="0" bIns="0" rtlCol="0">
            <a:spAutoFit/>
          </a:bodyPr>
          <a:lstStyle/>
          <a:p>
            <a:r>
              <a:rPr lang="en-US" sz="1400" dirty="0" smtClean="0">
                <a:solidFill>
                  <a:schemeClr val="bg1"/>
                </a:solidFill>
                <a:latin typeface="Arial" panose="020B0604020202020204" pitchFamily="34" charset="0"/>
                <a:cs typeface="Arial" panose="020B0604020202020204" pitchFamily="34" charset="0"/>
              </a:rPr>
              <a:t>Software Engineering Institute</a:t>
            </a:r>
          </a:p>
          <a:p>
            <a:r>
              <a:rPr lang="en-US" sz="1400" dirty="0" smtClean="0">
                <a:solidFill>
                  <a:schemeClr val="bg1"/>
                </a:solidFill>
                <a:latin typeface="Arial" panose="020B0604020202020204" pitchFamily="34" charset="0"/>
                <a:cs typeface="Arial" panose="020B0604020202020204" pitchFamily="34" charset="0"/>
              </a:rPr>
              <a:t>Carnegie Mellon University</a:t>
            </a:r>
          </a:p>
          <a:p>
            <a:r>
              <a:rPr lang="en-US" sz="1400" dirty="0" smtClean="0">
                <a:solidFill>
                  <a:schemeClr val="bg1"/>
                </a:solidFill>
                <a:latin typeface="Arial" panose="020B0604020202020204" pitchFamily="34" charset="0"/>
                <a:cs typeface="Arial" panose="020B0604020202020204" pitchFamily="34" charset="0"/>
              </a:rPr>
              <a:t>Pittsburgh, PA  15213</a:t>
            </a:r>
          </a:p>
        </p:txBody>
      </p:sp>
      <p:sp>
        <p:nvSpPr>
          <p:cNvPr id="15" name="Rectangle 1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3" name="Rectangle 73"/>
          <p:cNvSpPr>
            <a:spLocks noChangeArrowheads="1"/>
          </p:cNvSpPr>
          <p:nvPr/>
        </p:nvSpPr>
        <p:spPr bwMode="white">
          <a:xfrm>
            <a:off x="4413249" y="6411779"/>
            <a:ext cx="206115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for Engineers: Part I</a:t>
            </a:r>
          </a:p>
          <a:p>
            <a:pPr marL="0" indent="0" algn="l" eaLnBrk="0" hangingPunct="0">
              <a:lnSpc>
                <a:spcPct val="100000"/>
              </a:lnSpc>
              <a:spcBef>
                <a:spcPct val="0"/>
              </a:spcBef>
            </a:pPr>
            <a:r>
              <a:rPr lang="en-US" sz="600" b="0" spc="0" baseline="0" dirty="0" smtClean="0">
                <a:solidFill>
                  <a:srgbClr val="FFFFFF"/>
                </a:solidFill>
                <a:latin typeface="Arial" panose="020B0604020202020204" pitchFamily="34" charset="0"/>
                <a:cs typeface="Arial" panose="020B0604020202020204" pitchFamily="34" charset="0"/>
              </a:rPr>
              <a:t>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4" name="Rectangle 3"/>
          <p:cNvSpPr/>
          <p:nvPr/>
        </p:nvSpPr>
        <p:spPr>
          <a:xfrm>
            <a:off x="6059156" y="6450534"/>
            <a:ext cx="2496196" cy="307777"/>
          </a:xfrm>
          <a:prstGeom prst="rect">
            <a:avLst/>
          </a:prstGeom>
        </p:spPr>
        <p:txBody>
          <a:bodyPr wrap="none">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a:t>
            </a:r>
          </a:p>
          <a:p>
            <a:r>
              <a:rPr lang="en-US" sz="700" kern="1200" dirty="0" smtClean="0">
                <a:solidFill>
                  <a:schemeClr val="bg1"/>
                </a:solidFill>
                <a:effectLst/>
                <a:latin typeface="Arial" panose="020B0604020202020204" pitchFamily="34" charset="0"/>
                <a:ea typeface="+mn-ea"/>
                <a:cs typeface="Arial" panose="020B0604020202020204" pitchFamily="34" charset="0"/>
              </a:rPr>
              <a:t>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pic>
        <p:nvPicPr>
          <p:cNvPr id="14" name="Picture Placeholder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16" name="Rectangle 15"/>
          <p:cNvSpPr/>
          <p:nvPr userDrawn="1"/>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7" name="TextBox 16"/>
          <p:cNvSpPr txBox="1"/>
          <p:nvPr userDrawn="1"/>
        </p:nvSpPr>
        <p:spPr>
          <a:xfrm>
            <a:off x="381000" y="5493287"/>
            <a:ext cx="4789487" cy="646331"/>
          </a:xfrm>
          <a:prstGeom prst="rect">
            <a:avLst/>
          </a:prstGeom>
          <a:noFill/>
        </p:spPr>
        <p:txBody>
          <a:bodyPr wrap="square" lIns="0" tIns="0" rIns="0" bIns="0" rtlCol="0">
            <a:spAutoFit/>
          </a:bodyPr>
          <a:lstStyle/>
          <a:p>
            <a:r>
              <a:rPr lang="en-US" sz="1400" dirty="0" smtClean="0">
                <a:solidFill>
                  <a:schemeClr val="bg1"/>
                </a:solidFill>
                <a:latin typeface="Arial" panose="020B0604020202020204" pitchFamily="34" charset="0"/>
                <a:cs typeface="Arial" panose="020B0604020202020204" pitchFamily="34" charset="0"/>
              </a:rPr>
              <a:t>Software Engineering Institute</a:t>
            </a:r>
          </a:p>
          <a:p>
            <a:r>
              <a:rPr lang="en-US" sz="1400" dirty="0" smtClean="0">
                <a:solidFill>
                  <a:schemeClr val="bg1"/>
                </a:solidFill>
                <a:latin typeface="Arial" panose="020B0604020202020204" pitchFamily="34" charset="0"/>
                <a:cs typeface="Arial" panose="020B0604020202020204" pitchFamily="34" charset="0"/>
              </a:rPr>
              <a:t>Carnegie Mellon University</a:t>
            </a:r>
          </a:p>
          <a:p>
            <a:r>
              <a:rPr lang="en-US" sz="1400" dirty="0" smtClean="0">
                <a:solidFill>
                  <a:schemeClr val="bg1"/>
                </a:solidFill>
                <a:latin typeface="Arial" panose="020B0604020202020204" pitchFamily="34" charset="0"/>
                <a:cs typeface="Arial" panose="020B0604020202020204" pitchFamily="34" charset="0"/>
              </a:rPr>
              <a:t>Pittsburgh, PA  15213</a:t>
            </a:r>
          </a:p>
        </p:txBody>
      </p:sp>
      <p:sp>
        <p:nvSpPr>
          <p:cNvPr id="18" name="Rectangle 17"/>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20" name="Rectangle 73"/>
          <p:cNvSpPr>
            <a:spLocks noChangeArrowheads="1"/>
          </p:cNvSpPr>
          <p:nvPr userDrawn="1"/>
        </p:nvSpPr>
        <p:spPr bwMode="white">
          <a:xfrm>
            <a:off x="4413250" y="6411779"/>
            <a:ext cx="2065908"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Part II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21" name="TextBox 20"/>
          <p:cNvSpPr txBox="1"/>
          <p:nvPr userDrawn="1"/>
        </p:nvSpPr>
        <p:spPr>
          <a:xfrm>
            <a:off x="6502400" y="6411779"/>
            <a:ext cx="1873250" cy="276999"/>
          </a:xfrm>
          <a:prstGeom prst="rect">
            <a:avLst/>
          </a:prstGeom>
          <a:noFill/>
        </p:spPr>
        <p:txBody>
          <a:bodyPr wrap="square" lIns="0" tIns="0" rIns="0" bIns="0" rtlCol="0">
            <a:spAutoFit/>
          </a:bodyPr>
          <a:lstStyle/>
          <a:p>
            <a:r>
              <a:rPr lang="en-US" sz="600" dirty="0" smtClean="0">
                <a:solidFill>
                  <a:srgbClr val="FFFFFF"/>
                </a:solidFill>
                <a:latin typeface="Arial"/>
                <a:cs typeface="Arial"/>
              </a:rPr>
              <a:t>[DISTRIBUTION STATEMENT A] This material has been approved for public release and unlimited distribution.</a:t>
            </a:r>
          </a:p>
        </p:txBody>
      </p:sp>
    </p:spTree>
    <p:extLst>
      <p:ext uri="{BB962C8B-B14F-4D97-AF65-F5344CB8AC3E}">
        <p14:creationId xmlns:p14="http://schemas.microsoft.com/office/powerpoint/2010/main" val="1708390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
        <p:nvSpPr>
          <p:cNvPr id="2" name="Rectangle 2"/>
          <p:cNvSpPr>
            <a:spLocks noChangeArrowheads="1"/>
          </p:cNvSpPr>
          <p:nvPr/>
        </p:nvSpPr>
        <p:spPr bwMode="auto">
          <a:xfrm>
            <a:off x="1058863" y="4967288"/>
            <a:ext cx="7313612" cy="485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pPr defTabSz="811213">
              <a:buFontTx/>
              <a:buNone/>
              <a:defRPr/>
            </a:pPr>
            <a:r>
              <a:rPr lang="en-US" sz="1600" b="1">
                <a:cs typeface="+mn-cs"/>
              </a:rPr>
              <a:t>This material is approved for public release. Distribution is limited by the Software Engineering Institute to attendees.</a:t>
            </a:r>
          </a:p>
          <a:p>
            <a:pPr defTabSz="811213" eaLnBrk="0" hangingPunct="0">
              <a:buFontTx/>
              <a:buNone/>
              <a:defRPr/>
            </a:pPr>
            <a:endParaRPr lang="en-US" sz="1600" b="1">
              <a:cs typeface="+mn-cs"/>
            </a:endParaRPr>
          </a:p>
          <a:p>
            <a:pPr defTabSz="811213" eaLnBrk="0" hangingPunct="0">
              <a:buFontTx/>
              <a:buNone/>
              <a:defRPr/>
            </a:pPr>
            <a:r>
              <a:rPr lang="en-US" sz="1600" b="1">
                <a:cs typeface="+mn-cs"/>
              </a:rPr>
              <a:t>Sponsored by the U.S. Department of Defense</a:t>
            </a:r>
          </a:p>
          <a:p>
            <a:pPr defTabSz="811213" eaLnBrk="0" hangingPunct="0">
              <a:buFontTx/>
              <a:buNone/>
              <a:defRPr/>
            </a:pPr>
            <a:r>
              <a:rPr lang="en-US" sz="1600" b="1">
                <a:cs typeface="+mn-cs"/>
              </a:rPr>
              <a:t>© 2006 by Carnegie Mellon University</a:t>
            </a:r>
          </a:p>
        </p:txBody>
      </p:sp>
      <p:sp>
        <p:nvSpPr>
          <p:cNvPr id="3" name="Rectangle 3"/>
          <p:cNvSpPr>
            <a:spLocks noChangeArrowheads="1"/>
          </p:cNvSpPr>
          <p:nvPr/>
        </p:nvSpPr>
        <p:spPr bwMode="auto">
          <a:xfrm>
            <a:off x="4763" y="4763"/>
            <a:ext cx="9129712" cy="6843712"/>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 name="Line 4"/>
          <p:cNvSpPr>
            <a:spLocks noChangeShapeType="1"/>
          </p:cNvSpPr>
          <p:nvPr/>
        </p:nvSpPr>
        <p:spPr bwMode="auto">
          <a:xfrm>
            <a:off x="1017588" y="730250"/>
            <a:ext cx="74136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 name="Rectangle 5"/>
          <p:cNvSpPr>
            <a:spLocks noChangeArrowheads="1"/>
          </p:cNvSpPr>
          <p:nvPr/>
        </p:nvSpPr>
        <p:spPr bwMode="auto">
          <a:xfrm>
            <a:off x="4124325" y="6567488"/>
            <a:ext cx="98425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686" tIns="46342" rIns="92686" bIns="46342">
            <a:spAutoFit/>
          </a:bodyPr>
          <a:lstStyle/>
          <a:p>
            <a:pPr algn="ctr" defTabSz="811213" eaLnBrk="0" hangingPunct="0">
              <a:buFontTx/>
              <a:buNone/>
              <a:defRPr/>
            </a:pPr>
            <a:r>
              <a:rPr lang="en-US" sz="1000" b="1">
                <a:cs typeface="+mn-cs"/>
              </a:rPr>
              <a:t>October 2006</a:t>
            </a:r>
            <a:endParaRPr lang="en-US" sz="1000" b="1">
              <a:solidFill>
                <a:srgbClr val="CADEE8"/>
              </a:solidFill>
              <a:cs typeface="+mn-cs"/>
            </a:endParaRPr>
          </a:p>
        </p:txBody>
      </p:sp>
      <p:sp>
        <p:nvSpPr>
          <p:cNvPr id="6" name="Text Box 7"/>
          <p:cNvSpPr txBox="1">
            <a:spLocks noChangeArrowheads="1"/>
          </p:cNvSpPr>
          <p:nvPr/>
        </p:nvSpPr>
        <p:spPr bwMode="auto">
          <a:xfrm>
            <a:off x="942975" y="731838"/>
            <a:ext cx="2117725" cy="28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2667" tIns="51332" rIns="102667" bIns="51332">
            <a:spAutoFit/>
          </a:bodyPr>
          <a:lstStyle>
            <a:lvl1pPr defTabSz="1027113" eaLnBrk="0" hangingPunct="0">
              <a:defRPr sz="2400">
                <a:solidFill>
                  <a:schemeClr val="tx1"/>
                </a:solidFill>
                <a:latin typeface="Times New Roman" charset="0"/>
                <a:ea typeface="ＭＳ Ｐゴシック" charset="0"/>
              </a:defRPr>
            </a:lvl1pPr>
            <a:lvl2pPr marL="512763" defTabSz="1027113" eaLnBrk="0" hangingPunct="0">
              <a:defRPr sz="2400">
                <a:solidFill>
                  <a:schemeClr val="tx1"/>
                </a:solidFill>
                <a:latin typeface="Times New Roman" charset="0"/>
                <a:ea typeface="ＭＳ Ｐゴシック" charset="0"/>
              </a:defRPr>
            </a:lvl2pPr>
            <a:lvl3pPr marL="1027113" defTabSz="1027113" eaLnBrk="0" hangingPunct="0">
              <a:defRPr sz="2400">
                <a:solidFill>
                  <a:schemeClr val="tx1"/>
                </a:solidFill>
                <a:latin typeface="Times New Roman" charset="0"/>
                <a:ea typeface="ＭＳ Ｐゴシック" charset="0"/>
              </a:defRPr>
            </a:lvl3pPr>
            <a:lvl4pPr marL="1538288" defTabSz="1027113" eaLnBrk="0" hangingPunct="0">
              <a:defRPr sz="2400">
                <a:solidFill>
                  <a:schemeClr val="tx1"/>
                </a:solidFill>
                <a:latin typeface="Times New Roman" charset="0"/>
                <a:ea typeface="ＭＳ Ｐゴシック" charset="0"/>
              </a:defRPr>
            </a:lvl4pPr>
            <a:lvl5pPr marL="2054225" defTabSz="1027113" eaLnBrk="0" hangingPunct="0">
              <a:defRPr sz="2400">
                <a:solidFill>
                  <a:schemeClr val="tx1"/>
                </a:solidFill>
                <a:latin typeface="Times New Roman" charset="0"/>
                <a:ea typeface="ＭＳ Ｐゴシック" charset="0"/>
              </a:defRPr>
            </a:lvl5pPr>
            <a:lvl6pPr marL="2511425" defTabSz="1027113" eaLnBrk="0" fontAlgn="base" hangingPunct="0">
              <a:spcBef>
                <a:spcPct val="0"/>
              </a:spcBef>
              <a:spcAft>
                <a:spcPct val="0"/>
              </a:spcAft>
              <a:defRPr sz="2400">
                <a:solidFill>
                  <a:schemeClr val="tx1"/>
                </a:solidFill>
                <a:latin typeface="Times New Roman" charset="0"/>
                <a:ea typeface="ＭＳ Ｐゴシック" charset="0"/>
              </a:defRPr>
            </a:lvl6pPr>
            <a:lvl7pPr marL="2968625" defTabSz="1027113" eaLnBrk="0" fontAlgn="base" hangingPunct="0">
              <a:spcBef>
                <a:spcPct val="0"/>
              </a:spcBef>
              <a:spcAft>
                <a:spcPct val="0"/>
              </a:spcAft>
              <a:defRPr sz="2400">
                <a:solidFill>
                  <a:schemeClr val="tx1"/>
                </a:solidFill>
                <a:latin typeface="Times New Roman" charset="0"/>
                <a:ea typeface="ＭＳ Ｐゴシック" charset="0"/>
              </a:defRPr>
            </a:lvl7pPr>
            <a:lvl8pPr marL="3425825" defTabSz="1027113" eaLnBrk="0" fontAlgn="base" hangingPunct="0">
              <a:spcBef>
                <a:spcPct val="0"/>
              </a:spcBef>
              <a:spcAft>
                <a:spcPct val="0"/>
              </a:spcAft>
              <a:defRPr sz="2400">
                <a:solidFill>
                  <a:schemeClr val="tx1"/>
                </a:solidFill>
                <a:latin typeface="Times New Roman" charset="0"/>
                <a:ea typeface="ＭＳ Ｐゴシック" charset="0"/>
              </a:defRPr>
            </a:lvl8pPr>
            <a:lvl9pPr marL="3883025" defTabSz="1027113"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buFontTx/>
              <a:buNone/>
              <a:defRPr/>
            </a:pPr>
            <a:r>
              <a:rPr lang="en-US" sz="1200" b="1" smtClean="0">
                <a:latin typeface="Arial" charset="0"/>
                <a:cs typeface="+mn-cs"/>
              </a:rPr>
              <a:t>Pittsburgh, PA 15213-3890</a:t>
            </a:r>
            <a:endParaRPr lang="en-US" sz="1200" b="1" smtClean="0">
              <a:solidFill>
                <a:srgbClr val="2B5265"/>
              </a:solidFill>
              <a:latin typeface="Arial" charset="0"/>
              <a:cs typeface="+mn-cs"/>
            </a:endParaRPr>
          </a:p>
        </p:txBody>
      </p:sp>
      <p:pic>
        <p:nvPicPr>
          <p:cNvPr id="7" name="Picture 8" descr="Logo-Rebuilt-Color-crop-reduce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63" y="146050"/>
            <a:ext cx="3979862" cy="544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9"/>
          <p:cNvSpPr>
            <a:spLocks noChangeArrowheads="1"/>
          </p:cNvSpPr>
          <p:nvPr/>
        </p:nvSpPr>
        <p:spPr bwMode="auto">
          <a:xfrm>
            <a:off x="6215063" y="6564313"/>
            <a:ext cx="2928937"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686" tIns="46342" rIns="92686" bIns="46342">
            <a:spAutoFit/>
          </a:bodyPr>
          <a:lstStyle/>
          <a:p>
            <a:pPr algn="r" defTabSz="811213" eaLnBrk="0" hangingPunct="0">
              <a:buFontTx/>
              <a:buNone/>
              <a:defRPr/>
            </a:pPr>
            <a:r>
              <a:rPr lang="en-US" sz="1000" b="1">
                <a:cs typeface="+mn-cs"/>
              </a:rPr>
              <a:t>PSP I - Introduction to PSP and TSP - </a:t>
            </a:r>
            <a:fld id="{252A88D8-DCD8-FE4E-86A9-E8BB55F35600}" type="slidenum">
              <a:rPr lang="en-US" sz="1000" b="1">
                <a:cs typeface="+mn-cs"/>
              </a:rPr>
              <a:pPr algn="r" defTabSz="811213" eaLnBrk="0" hangingPunct="0">
                <a:buFontTx/>
                <a:buNone/>
                <a:defRPr/>
              </a:pPr>
              <a:t>‹#›</a:t>
            </a:fld>
            <a:endParaRPr lang="en-US" sz="1000" b="1">
              <a:cs typeface="+mn-cs"/>
            </a:endParaRPr>
          </a:p>
        </p:txBody>
      </p:sp>
    </p:spTree>
    <p:extLst>
      <p:ext uri="{BB962C8B-B14F-4D97-AF65-F5344CB8AC3E}">
        <p14:creationId xmlns:p14="http://schemas.microsoft.com/office/powerpoint/2010/main" val="1033867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87337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88438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06475" y="890588"/>
            <a:ext cx="7421563" cy="5619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17588" y="1709738"/>
            <a:ext cx="3630612"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709738"/>
            <a:ext cx="3630613"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3341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4544487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35465071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82935982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748594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23280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7334376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242443127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80232768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382423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9664922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647726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71882908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8605105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63706418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12874779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239864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6904401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124277966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66498922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1957317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8604616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0929140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6383124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4375391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2270065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264231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26455246"/>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9516978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859363502"/>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2096697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7071852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95899987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1969702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503576806"/>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20237180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0442537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4825789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2691173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893583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52868211"/>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43464940"/>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1341694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33782779"/>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4539526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13036722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5480484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78013857"/>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7794936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84313159"/>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7755670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1852543684"/>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15306751"/>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734339545"/>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4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61513106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228230854"/>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4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655782636"/>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5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550292055"/>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5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94251881"/>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5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5849363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5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2568315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507821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1" name="Rectangle 73"/>
          <p:cNvSpPr>
            <a:spLocks noChangeArrowheads="1"/>
          </p:cNvSpPr>
          <p:nvPr/>
        </p:nvSpPr>
        <p:spPr bwMode="white">
          <a:xfrm>
            <a:off x="4184650" y="6409348"/>
            <a:ext cx="2019300"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Title of the Presentation Goes Here</a:t>
            </a:r>
            <a:endParaRPr lang="en-US" sz="700" b="1" dirty="0">
              <a:solidFill>
                <a:srgbClr val="FFFFFF"/>
              </a:solidFill>
              <a:latin typeface="Arial" panose="020B0604020202020204" pitchFamily="34" charset="0"/>
              <a:cs typeface="Arial" panose="020B0604020202020204" pitchFamily="34" charset="0"/>
            </a:endParaRP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4" name="TextBox 13"/>
          <p:cNvSpPr txBox="1"/>
          <p:nvPr/>
        </p:nvSpPr>
        <p:spPr>
          <a:xfrm>
            <a:off x="5724939" y="6411779"/>
            <a:ext cx="3419061" cy="323165"/>
          </a:xfrm>
          <a:prstGeom prst="rect">
            <a:avLst/>
          </a:prstGeom>
          <a:noFill/>
        </p:spPr>
        <p:txBody>
          <a:bodyPr wrap="square" lIns="0" tIns="0" rIns="0" bIns="0" rtlCol="0">
            <a:spAutoFit/>
          </a:bodyPr>
          <a:lstStyle/>
          <a:p>
            <a:r>
              <a:rPr lang="en-US" sz="700" dirty="0" smtClean="0">
                <a:solidFill>
                  <a:srgbClr val="FFFFFF"/>
                </a:solidFill>
                <a:latin typeface="Arial"/>
                <a:cs typeface="Arial"/>
              </a:rPr>
              <a:t>[DISTRIBUTION STATEMENT A] This material has been approved</a:t>
            </a:r>
            <a:r>
              <a:rPr lang="en-US" sz="700" baseline="0" dirty="0" smtClean="0">
                <a:solidFill>
                  <a:srgbClr val="FFFFFF"/>
                </a:solidFill>
                <a:latin typeface="Arial"/>
                <a:cs typeface="Arial"/>
              </a:rPr>
              <a:t> </a:t>
            </a:r>
            <a:r>
              <a:rPr lang="en-US" sz="700" dirty="0" smtClean="0">
                <a:solidFill>
                  <a:srgbClr val="FFFFFF"/>
                </a:solidFill>
                <a:latin typeface="Arial"/>
                <a:cs typeface="Arial"/>
              </a:rPr>
              <a:t>for public release and </a:t>
            </a:r>
          </a:p>
          <a:p>
            <a:r>
              <a:rPr lang="en-US" sz="700" dirty="0" smtClean="0">
                <a:solidFill>
                  <a:srgbClr val="FFFFFF"/>
                </a:solidFill>
                <a:latin typeface="Arial"/>
                <a:cs typeface="Arial"/>
              </a:rPr>
              <a:t>unlimited distribution.</a:t>
            </a:r>
          </a:p>
        </p:txBody>
      </p:sp>
      <p:sp>
        <p:nvSpPr>
          <p:cNvPr id="9" name="Rectangle 8"/>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5" name="Rectangle 1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7" name="Rectangle 1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73"/>
          <p:cNvSpPr>
            <a:spLocks noChangeArrowheads="1"/>
          </p:cNvSpPr>
          <p:nvPr userDrawn="1"/>
        </p:nvSpPr>
        <p:spPr bwMode="white">
          <a:xfrm>
            <a:off x="4413249" y="6411779"/>
            <a:ext cx="207269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Part II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9" name="TextBox 18"/>
          <p:cNvSpPr txBox="1"/>
          <p:nvPr userDrawn="1"/>
        </p:nvSpPr>
        <p:spPr>
          <a:xfrm>
            <a:off x="6502400" y="6411779"/>
            <a:ext cx="1873250" cy="276999"/>
          </a:xfrm>
          <a:prstGeom prst="rect">
            <a:avLst/>
          </a:prstGeom>
          <a:noFill/>
        </p:spPr>
        <p:txBody>
          <a:bodyPr wrap="square" lIns="0" tIns="0" rIns="0" bIns="0" rtlCol="0">
            <a:spAutoFit/>
          </a:bodyPr>
          <a:lstStyle/>
          <a:p>
            <a:r>
              <a:rPr lang="en-US" sz="600" dirty="0" smtClean="0">
                <a:solidFill>
                  <a:srgbClr val="FFFFFF"/>
                </a:solidFill>
                <a:latin typeface="Arial"/>
                <a:cs typeface="Arial"/>
              </a:rPr>
              <a:t>[DISTRIBUTION STATEMENT A] This material has been approved for public release and unlimited distribution.</a:t>
            </a:r>
          </a:p>
        </p:txBody>
      </p:sp>
    </p:spTree>
    <p:extLst>
      <p:ext uri="{BB962C8B-B14F-4D97-AF65-F5344CB8AC3E}">
        <p14:creationId xmlns:p14="http://schemas.microsoft.com/office/powerpoint/2010/main" val="3319044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19954201"/>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5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00345090"/>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5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8715512"/>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5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576336901"/>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5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96877818"/>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8712850"/>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509499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3"/>
          <p:cNvSpPr>
            <a:spLocks noChangeArrowheads="1"/>
          </p:cNvSpPr>
          <p:nvPr userDrawn="1"/>
        </p:nvSpPr>
        <p:spPr bwMode="white">
          <a:xfrm>
            <a:off x="4413249" y="6411779"/>
            <a:ext cx="207269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Part II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4" name="TextBox 13"/>
          <p:cNvSpPr txBox="1"/>
          <p:nvPr userDrawn="1"/>
        </p:nvSpPr>
        <p:spPr>
          <a:xfrm>
            <a:off x="6502400" y="6411779"/>
            <a:ext cx="1873250" cy="276999"/>
          </a:xfrm>
          <a:prstGeom prst="rect">
            <a:avLst/>
          </a:prstGeom>
          <a:noFill/>
        </p:spPr>
        <p:txBody>
          <a:bodyPr wrap="square" lIns="0" tIns="0" rIns="0" bIns="0" rtlCol="0">
            <a:spAutoFit/>
          </a:bodyPr>
          <a:lstStyle/>
          <a:p>
            <a:r>
              <a:rPr lang="en-US" sz="600" dirty="0" smtClean="0">
                <a:solidFill>
                  <a:srgbClr val="FFFFFF"/>
                </a:solidFill>
                <a:latin typeface="Arial"/>
                <a:cs typeface="Arial"/>
              </a:rPr>
              <a:t>[DISTRIBUTION STATEMENT A] This material has been approved for public release and unlimited distribution.</a:t>
            </a:r>
          </a:p>
        </p:txBody>
      </p:sp>
    </p:spTree>
    <p:extLst>
      <p:ext uri="{BB962C8B-B14F-4D97-AF65-F5344CB8AC3E}">
        <p14:creationId xmlns:p14="http://schemas.microsoft.com/office/powerpoint/2010/main" val="3454895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2465903"/>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26801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8428878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41665086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3" name="Rectangle 73"/>
          <p:cNvSpPr>
            <a:spLocks noChangeArrowheads="1"/>
          </p:cNvSpPr>
          <p:nvPr/>
        </p:nvSpPr>
        <p:spPr bwMode="white">
          <a:xfrm>
            <a:off x="4413250" y="6411779"/>
            <a:ext cx="20193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smtClean="0">
                <a:latin typeface="Arial" panose="020B0604020202020204" pitchFamily="34" charset="0"/>
                <a:cs typeface="Arial" panose="020B0604020202020204" pitchFamily="34" charset="0"/>
              </a:rPr>
              <a:t>Personal Software Process for Engineers: Part I</a:t>
            </a:r>
          </a:p>
          <a:p>
            <a:pPr eaLnBrk="0" hangingPunct="0">
              <a:spcBef>
                <a:spcPct val="0"/>
              </a:spcBef>
            </a:pPr>
            <a:r>
              <a:rPr lang="en-US" sz="600" dirty="0" smtClean="0">
                <a:solidFill>
                  <a:schemeClr val="tx1"/>
                </a:solidFill>
                <a:latin typeface="Arial" panose="020B0604020202020204" pitchFamily="34" charset="0"/>
                <a:cs typeface="Arial" panose="020B0604020202020204" pitchFamily="34" charset="0"/>
              </a:rPr>
              <a:t>December, 2016</a:t>
            </a:r>
          </a:p>
          <a:p>
            <a:pPr marL="0" indent="0" algn="l" eaLnBrk="0" hangingPunct="0">
              <a:lnSpc>
                <a:spcPct val="100000"/>
              </a:lnSpc>
              <a:spcBef>
                <a:spcPct val="0"/>
              </a:spcBef>
            </a:pPr>
            <a:r>
              <a:rPr lang="en-US" sz="600" b="0" spc="0" baseline="0" smtClean="0">
                <a:solidFill>
                  <a:schemeClr val="tx1"/>
                </a:solidFill>
                <a:latin typeface="Arial" panose="020B0604020202020204" pitchFamily="34" charset="0"/>
                <a:cs typeface="Arial" panose="020B0604020202020204" pitchFamily="34" charset="0"/>
              </a:rPr>
              <a:t>2016 </a:t>
            </a:r>
            <a:r>
              <a:rPr lang="en-US" sz="600" b="0" spc="0" baseline="0" dirty="0" smtClean="0">
                <a:solidFill>
                  <a:schemeClr val="tx1"/>
                </a:solidFill>
                <a:latin typeface="Arial" panose="020B0604020202020204" pitchFamily="34" charset="0"/>
                <a:cs typeface="Arial" panose="020B0604020202020204" pitchFamily="34" charset="0"/>
              </a:rPr>
              <a:t>Carnegie Mellon University</a:t>
            </a:r>
            <a:endParaRPr lang="en-US" sz="600" b="0" spc="0" dirty="0">
              <a:solidFill>
                <a:schemeClr val="tx1"/>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81" cstate="screen">
            <a:extLst>
              <a:ext uri="{28A0092B-C50C-407E-A947-70E740481C1C}">
                <a14:useLocalDpi xmlns:a14="http://schemas.microsoft.com/office/drawing/2010/main"/>
              </a:ext>
            </a:extLst>
          </a:blip>
          <a:stretch>
            <a:fillRect/>
          </a:stretch>
        </p:blipFill>
        <p:spPr>
          <a:xfrm>
            <a:off x="285708" y="6470823"/>
            <a:ext cx="3816392" cy="257931"/>
          </a:xfrm>
          <a:prstGeom prst="rect">
            <a:avLst/>
          </a:prstGeom>
        </p:spPr>
      </p:pic>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0" name="TextBox 9"/>
          <p:cNvSpPr txBox="1"/>
          <p:nvPr/>
        </p:nvSpPr>
        <p:spPr>
          <a:xfrm>
            <a:off x="6157473" y="6513310"/>
            <a:ext cx="2325222" cy="215444"/>
          </a:xfrm>
          <a:prstGeom prst="rect">
            <a:avLst/>
          </a:prstGeom>
          <a:noFill/>
        </p:spPr>
        <p:txBody>
          <a:bodyPr wrap="square" lIns="0" tIns="0" rIns="0" bIns="0" rtlCol="0">
            <a:spAutoFit/>
          </a:bodyPr>
          <a:lstStyle/>
          <a:p>
            <a:r>
              <a:rPr lang="en-US" sz="700" kern="1200" dirty="0" smtClean="0">
                <a:solidFill>
                  <a:schemeClr val="tx1"/>
                </a:solidFill>
                <a:effectLst/>
                <a:latin typeface="Arial" panose="020B0604020202020204" pitchFamily="34" charset="0"/>
                <a:ea typeface="+mn-ea"/>
                <a:cs typeface="Arial" panose="020B0604020202020204" pitchFamily="34" charset="0"/>
              </a:rPr>
              <a:t>[Distribution Statement A] Approved for public release and unlimited distribution.</a:t>
            </a:r>
            <a:r>
              <a:rPr lang="en-US" sz="700" kern="1200" baseline="0" dirty="0" smtClean="0">
                <a:solidFill>
                  <a:schemeClr val="tx1"/>
                </a:solidFill>
                <a:effectLst/>
                <a:latin typeface="Arial" panose="020B0604020202020204" pitchFamily="34" charset="0"/>
                <a:ea typeface="+mn-ea"/>
                <a:cs typeface="Arial" panose="020B0604020202020204" pitchFamily="34" charset="0"/>
              </a:rPr>
              <a:t> </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02761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 id="2147483713" r:id="rId29"/>
    <p:sldLayoutId id="2147483714" r:id="rId30"/>
    <p:sldLayoutId id="2147483715" r:id="rId31"/>
    <p:sldLayoutId id="2147483716" r:id="rId32"/>
    <p:sldLayoutId id="2147483717" r:id="rId33"/>
    <p:sldLayoutId id="2147483718" r:id="rId34"/>
    <p:sldLayoutId id="2147483719" r:id="rId35"/>
    <p:sldLayoutId id="2147483720" r:id="rId36"/>
    <p:sldLayoutId id="2147483721" r:id="rId37"/>
    <p:sldLayoutId id="2147483722" r:id="rId38"/>
    <p:sldLayoutId id="2147483723" r:id="rId39"/>
    <p:sldLayoutId id="2147483724" r:id="rId40"/>
    <p:sldLayoutId id="2147483725" r:id="rId41"/>
    <p:sldLayoutId id="2147483726" r:id="rId42"/>
    <p:sldLayoutId id="2147483727" r:id="rId43"/>
    <p:sldLayoutId id="2147483728" r:id="rId44"/>
    <p:sldLayoutId id="2147483729" r:id="rId45"/>
    <p:sldLayoutId id="2147483730" r:id="rId46"/>
    <p:sldLayoutId id="2147483731" r:id="rId47"/>
    <p:sldLayoutId id="2147483732" r:id="rId48"/>
    <p:sldLayoutId id="2147483733" r:id="rId49"/>
    <p:sldLayoutId id="2147483734" r:id="rId50"/>
    <p:sldLayoutId id="2147483735" r:id="rId51"/>
    <p:sldLayoutId id="2147483736" r:id="rId52"/>
    <p:sldLayoutId id="2147483737" r:id="rId53"/>
    <p:sldLayoutId id="2147483738" r:id="rId54"/>
    <p:sldLayoutId id="2147483739" r:id="rId55"/>
    <p:sldLayoutId id="2147483740" r:id="rId56"/>
    <p:sldLayoutId id="2147483741" r:id="rId57"/>
    <p:sldLayoutId id="2147483742" r:id="rId58"/>
    <p:sldLayoutId id="2147483743" r:id="rId59"/>
    <p:sldLayoutId id="2147483744" r:id="rId60"/>
    <p:sldLayoutId id="2147483745" r:id="rId61"/>
    <p:sldLayoutId id="2147483746" r:id="rId62"/>
    <p:sldLayoutId id="2147483747" r:id="rId63"/>
    <p:sldLayoutId id="2147483748" r:id="rId64"/>
    <p:sldLayoutId id="2147483749" r:id="rId65"/>
    <p:sldLayoutId id="2147483750" r:id="rId66"/>
    <p:sldLayoutId id="2147483751" r:id="rId67"/>
    <p:sldLayoutId id="2147483752" r:id="rId68"/>
    <p:sldLayoutId id="2147483753" r:id="rId69"/>
    <p:sldLayoutId id="2147483754" r:id="rId70"/>
    <p:sldLayoutId id="2147483755" r:id="rId71"/>
    <p:sldLayoutId id="2147483756" r:id="rId72"/>
    <p:sldLayoutId id="2147483757" r:id="rId73"/>
    <p:sldLayoutId id="2147483758" r:id="rId74"/>
    <p:sldLayoutId id="2147483672" r:id="rId75"/>
    <p:sldLayoutId id="2147483673" r:id="rId76"/>
    <p:sldLayoutId id="2147483677" r:id="rId77"/>
    <p:sldLayoutId id="2147483674" r:id="rId78"/>
    <p:sldLayoutId id="2147483675" r:id="rId79"/>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168" userDrawn="1">
          <p15:clr>
            <a:srgbClr val="A4A3A4"/>
          </p15:clr>
        </p15:guide>
        <p15:guide id="0" pos="240" userDrawn="1">
          <p15:clr>
            <a:srgbClr val="A4A3A4"/>
          </p15:clr>
        </p15:guide>
        <p15:guide id="0" pos="600" userDrawn="1">
          <p15:clr>
            <a:srgbClr val="A4A3A4"/>
          </p15:clr>
        </p15:guide>
        <p15:guide id="0" pos="696" userDrawn="1">
          <p15:clr>
            <a:srgbClr val="A4A3A4"/>
          </p15:clr>
        </p15:guide>
        <p15:guide id="0" pos="1056" userDrawn="1">
          <p15:clr>
            <a:srgbClr val="A4A3A4"/>
          </p15:clr>
        </p15:guide>
        <p15:guide id="0" pos="1152" userDrawn="1">
          <p15:clr>
            <a:srgbClr val="A4A3A4"/>
          </p15:clr>
        </p15:guide>
        <p15:guide id="0" pos="1488" userDrawn="1">
          <p15:clr>
            <a:srgbClr val="A4A3A4"/>
          </p15:clr>
        </p15:guide>
        <p15:guide id="0" pos="1584" userDrawn="1">
          <p15:clr>
            <a:srgbClr val="A4A3A4"/>
          </p15:clr>
        </p15:guide>
        <p15:guide id="0" pos="1944" userDrawn="1">
          <p15:clr>
            <a:srgbClr val="A4A3A4"/>
          </p15:clr>
        </p15:guide>
        <p15:guide id="0" pos="2040" userDrawn="1">
          <p15:clr>
            <a:srgbClr val="A4A3A4"/>
          </p15:clr>
        </p15:guide>
        <p15:guide id="0" pos="2376" userDrawn="1">
          <p15:clr>
            <a:srgbClr val="A4A3A4"/>
          </p15:clr>
        </p15:guide>
        <p15:guide id="0" pos="2472" userDrawn="1">
          <p15:clr>
            <a:srgbClr val="A4A3A4"/>
          </p15:clr>
        </p15:guide>
        <p15:guide id="0" pos="2832" userDrawn="1">
          <p15:clr>
            <a:srgbClr val="A4A3A4"/>
          </p15:clr>
        </p15:guide>
        <p15:guide id="0" pos="2928" userDrawn="1">
          <p15:clr>
            <a:srgbClr val="A4A3A4"/>
          </p15:clr>
        </p15:guide>
        <p15:guide id="0" pos="3264" userDrawn="1">
          <p15:clr>
            <a:srgbClr val="A4A3A4"/>
          </p15:clr>
        </p15:guide>
        <p15:guide id="0" pos="3360" userDrawn="1">
          <p15:clr>
            <a:srgbClr val="A4A3A4"/>
          </p15:clr>
        </p15:guide>
        <p15:guide id="0" pos="3720" userDrawn="1">
          <p15:clr>
            <a:srgbClr val="A4A3A4"/>
          </p15:clr>
        </p15:guide>
        <p15:guide id="0" pos="3816" userDrawn="1">
          <p15:clr>
            <a:srgbClr val="A4A3A4"/>
          </p15:clr>
        </p15:guide>
        <p15:guide id="0" pos="4176" userDrawn="1">
          <p15:clr>
            <a:srgbClr val="A4A3A4"/>
          </p15:clr>
        </p15:guide>
        <p15:guide id="0" pos="4272" userDrawn="1">
          <p15:clr>
            <a:srgbClr val="A4A3A4"/>
          </p15:clr>
        </p15:guide>
        <p15:guide id="0" pos="4608" userDrawn="1">
          <p15:clr>
            <a:srgbClr val="A4A3A4"/>
          </p15:clr>
        </p15:guide>
        <p15:guide id="0" pos="4704" userDrawn="1">
          <p15:clr>
            <a:srgbClr val="A4A3A4"/>
          </p15:clr>
        </p15:guide>
        <p15:guide id="0" pos="5040" userDrawn="1">
          <p15:clr>
            <a:srgbClr val="A4A3A4"/>
          </p15:clr>
        </p15:guide>
        <p15:guide id="0" pos="5136" userDrawn="1">
          <p15:clr>
            <a:srgbClr val="A4A3A4"/>
          </p15:clr>
        </p15:guide>
        <p15:guide id="0" pos="5496" userDrawn="1">
          <p15:clr>
            <a:srgbClr val="A4A3A4"/>
          </p15:clr>
        </p15:guide>
        <p15:guide id="0" orient="horz" pos="600" userDrawn="1">
          <p15:clr>
            <a:srgbClr val="A4A3A4"/>
          </p15:clr>
        </p15:guide>
        <p15:guide id="0" orient="horz" pos="720" userDrawn="1">
          <p15:clr>
            <a:srgbClr val="A4A3A4"/>
          </p15:clr>
        </p15:guide>
        <p15:guide id="0" orient="horz" pos="1104" userDrawn="1">
          <p15:clr>
            <a:srgbClr val="A4A3A4"/>
          </p15:clr>
        </p15:guide>
        <p15:guide id="0" orient="horz" pos="1200" userDrawn="1">
          <p15:clr>
            <a:srgbClr val="A4A3A4"/>
          </p15:clr>
        </p15:guide>
        <p15:guide id="0" orient="horz" pos="1560" userDrawn="1">
          <p15:clr>
            <a:srgbClr val="A4A3A4"/>
          </p15:clr>
        </p15:guide>
        <p15:guide id="0" orient="horz" pos="1656" userDrawn="1">
          <p15:clr>
            <a:srgbClr val="A4A3A4"/>
          </p15:clr>
        </p15:guide>
        <p15:guide id="0" orient="horz" pos="2016" userDrawn="1">
          <p15:clr>
            <a:srgbClr val="A4A3A4"/>
          </p15:clr>
        </p15:guide>
        <p15:guide id="0" orient="horz" pos="2112" userDrawn="1">
          <p15:clr>
            <a:srgbClr val="A4A3A4"/>
          </p15:clr>
        </p15:guide>
        <p15:guide id="0" orient="horz" pos="2472" userDrawn="1">
          <p15:clr>
            <a:srgbClr val="A4A3A4"/>
          </p15:clr>
        </p15:guide>
        <p15:guide id="0" orient="horz" pos="2568" userDrawn="1">
          <p15:clr>
            <a:srgbClr val="A4A3A4"/>
          </p15:clr>
        </p15:guide>
        <p15:guide id="0" orient="horz" pos="2928" userDrawn="1">
          <p15:clr>
            <a:srgbClr val="A4A3A4"/>
          </p15:clr>
        </p15:guide>
        <p15:guide id="0" orient="horz" pos="3024" userDrawn="1">
          <p15:clr>
            <a:srgbClr val="A4A3A4"/>
          </p15:clr>
        </p15:guide>
        <p15:guide id="0" orient="horz" pos="3384" userDrawn="1">
          <p15:clr>
            <a:srgbClr val="A4A3A4"/>
          </p15:clr>
        </p15:guide>
        <p15:guide id="0" orient="horz" pos="3480" userDrawn="1">
          <p15:clr>
            <a:srgbClr val="A4A3A4"/>
          </p15:clr>
        </p15:guide>
        <p15:guide id="0" orient="horz" pos="3840" userDrawn="1">
          <p15:clr>
            <a:srgbClr val="A4A3A4"/>
          </p15:clr>
        </p15:guide>
        <p15:guide id="0" pos="2880" userDrawn="1">
          <p15:clr>
            <a:srgbClr val="F26B43"/>
          </p15:clr>
        </p15:guide>
        <p15:guide id="1"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5.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xml"/><Relationship Id="rId1" Type="http://schemas.openxmlformats.org/officeDocument/2006/relationships/slideLayout" Target="../slideLayouts/slideLayout6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4.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Using the PSP</a:t>
            </a:r>
          </a:p>
        </p:txBody>
      </p:sp>
      <p:sp>
        <p:nvSpPr>
          <p:cNvPr id="3" name="Subtitle 2"/>
          <p:cNvSpPr>
            <a:spLocks noGrp="1"/>
          </p:cNvSpPr>
          <p:nvPr>
            <p:ph type="subTitle" idx="1"/>
          </p:nvPr>
        </p:nvSpPr>
        <p:spPr/>
        <p:txBody>
          <a:bodyPr/>
          <a:lstStyle/>
          <a:p>
            <a:r>
              <a:rPr lang="en-US" dirty="0"/>
              <a:t>Personal Software </a:t>
            </a:r>
            <a:r>
              <a:rPr lang="en-US" dirty="0" err="1" smtClean="0"/>
              <a:t>Process</a:t>
            </a:r>
            <a:r>
              <a:rPr lang="en-US" baseline="30000" dirty="0" err="1" smtClean="0"/>
              <a:t>SM</a:t>
            </a:r>
            <a:r>
              <a:rPr lang="en-US" dirty="0" smtClean="0"/>
              <a:t> </a:t>
            </a:r>
            <a:br>
              <a:rPr lang="en-US" dirty="0" smtClean="0"/>
            </a:br>
            <a:r>
              <a:rPr lang="en-US" dirty="0" smtClean="0"/>
              <a:t>for </a:t>
            </a:r>
            <a:r>
              <a:rPr lang="en-US" dirty="0"/>
              <a:t>Engineers: Part </a:t>
            </a:r>
            <a:r>
              <a:rPr lang="en-US" dirty="0" smtClean="0"/>
              <a:t>II</a:t>
            </a:r>
            <a:endParaRPr lang="en-US" dirty="0"/>
          </a:p>
        </p:txBody>
      </p:sp>
    </p:spTree>
    <p:extLst>
      <p:ext uri="{BB962C8B-B14F-4D97-AF65-F5344CB8AC3E}">
        <p14:creationId xmlns:p14="http://schemas.microsoft.com/office/powerpoint/2010/main" val="4008897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Rectangle 2"/>
          <p:cNvSpPr>
            <a:spLocks noGrp="1" noChangeArrowheads="1"/>
          </p:cNvSpPr>
          <p:nvPr>
            <p:ph type="title"/>
          </p:nvPr>
        </p:nvSpPr>
        <p:spPr/>
        <p:txBody>
          <a:bodyPr/>
          <a:lstStyle/>
          <a:p>
            <a:pPr eaLnBrk="1" hangingPunct="1">
              <a:defRPr/>
            </a:pPr>
            <a:r>
              <a:rPr lang="en-US" smtClean="0">
                <a:cs typeface="+mj-cs"/>
              </a:rPr>
              <a:t>What is the TSP?</a:t>
            </a:r>
          </a:p>
        </p:txBody>
      </p:sp>
      <p:sp>
        <p:nvSpPr>
          <p:cNvPr id="1126403" name="Rectangle 3"/>
          <p:cNvSpPr>
            <a:spLocks noGrp="1" noChangeArrowheads="1"/>
          </p:cNvSpPr>
          <p:nvPr>
            <p:ph idx="1"/>
          </p:nvPr>
        </p:nvSpPr>
        <p:spPr/>
        <p:txBody>
          <a:bodyPr/>
          <a:lstStyle/>
          <a:p>
            <a:pPr marL="0" indent="0" eaLnBrk="1" hangingPunct="1">
              <a:defRPr/>
            </a:pPr>
            <a:r>
              <a:rPr lang="en-US" dirty="0" smtClean="0">
                <a:cs typeface="+mn-cs"/>
              </a:rPr>
              <a:t>The TSP is a framework and a process structure for building and guiding engineering teams.</a:t>
            </a:r>
          </a:p>
          <a:p>
            <a:pPr marL="0" indent="0" eaLnBrk="1" hangingPunct="1">
              <a:defRPr/>
            </a:pPr>
            <a:endParaRPr lang="en-US" dirty="0" smtClean="0">
              <a:cs typeface="+mn-cs"/>
            </a:endParaRPr>
          </a:p>
          <a:p>
            <a:pPr marL="0" indent="0" eaLnBrk="1" hangingPunct="1">
              <a:defRPr/>
            </a:pPr>
            <a:r>
              <a:rPr lang="en-US" dirty="0" smtClean="0">
                <a:cs typeface="+mn-cs"/>
              </a:rPr>
              <a:t>The TSP contains</a:t>
            </a:r>
          </a:p>
          <a:p>
            <a:pPr lvl="1" eaLnBrk="1" hangingPunct="1">
              <a:defRPr/>
            </a:pPr>
            <a:r>
              <a:rPr lang="en-US" dirty="0" smtClean="0"/>
              <a:t>a </a:t>
            </a:r>
            <a:r>
              <a:rPr lang="en-US" b="1" dirty="0" smtClean="0">
                <a:solidFill>
                  <a:schemeClr val="tx2"/>
                </a:solidFill>
              </a:rPr>
              <a:t>team-building </a:t>
            </a:r>
            <a:r>
              <a:rPr lang="en-US" dirty="0" smtClean="0"/>
              <a:t>process that builds shared goals, commitments, and cohesion</a:t>
            </a:r>
          </a:p>
          <a:p>
            <a:pPr lvl="1" eaLnBrk="1" hangingPunct="1">
              <a:defRPr/>
            </a:pPr>
            <a:r>
              <a:rPr lang="en-US" dirty="0" smtClean="0"/>
              <a:t>a </a:t>
            </a:r>
            <a:r>
              <a:rPr lang="en-US" b="1" dirty="0" smtClean="0">
                <a:solidFill>
                  <a:srgbClr val="005695"/>
                </a:solidFill>
              </a:rPr>
              <a:t>team-working </a:t>
            </a:r>
            <a:r>
              <a:rPr lang="en-US" dirty="0" smtClean="0"/>
              <a:t>process that guides the team</a:t>
            </a:r>
            <a:r>
              <a:rPr lang="ja-JP" altLang="en-US" dirty="0" smtClean="0">
                <a:latin typeface="Arial"/>
              </a:rPr>
              <a:t>’</a:t>
            </a:r>
            <a:r>
              <a:rPr lang="en-US" dirty="0" smtClean="0"/>
              <a:t>s  engineering processes and practices </a:t>
            </a:r>
          </a:p>
          <a:p>
            <a:pPr marL="0" indent="0" eaLnBrk="1" hangingPunct="1">
              <a:defRPr/>
            </a:pPr>
            <a:endParaRPr lang="en-US" dirty="0" smtClean="0">
              <a:cs typeface="+mn-cs"/>
            </a:endParaRPr>
          </a:p>
          <a:p>
            <a:pPr marL="0" indent="0" eaLnBrk="1" hangingPunct="1">
              <a:defRPr/>
            </a:pPr>
            <a:r>
              <a:rPr lang="en-US" dirty="0" smtClean="0">
                <a:cs typeface="+mn-cs"/>
              </a:rPr>
              <a:t>A prerequisite for TSP teams is mastery of the software engineering and process skills taught in the PSP course.</a:t>
            </a:r>
          </a:p>
        </p:txBody>
      </p:sp>
    </p:spTree>
    <p:extLst>
      <p:ext uri="{BB962C8B-B14F-4D97-AF65-F5344CB8AC3E}">
        <p14:creationId xmlns:p14="http://schemas.microsoft.com/office/powerpoint/2010/main" val="2130285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Grp="1" noChangeArrowheads="1"/>
          </p:cNvSpPr>
          <p:nvPr>
            <p:ph type="title"/>
          </p:nvPr>
        </p:nvSpPr>
        <p:spPr/>
        <p:txBody>
          <a:bodyPr/>
          <a:lstStyle/>
          <a:p>
            <a:r>
              <a:rPr lang="en-US" dirty="0" smtClean="0"/>
              <a:t>Building Effective Teams with the TSP</a:t>
            </a:r>
          </a:p>
        </p:txBody>
      </p:sp>
      <p:pic>
        <p:nvPicPr>
          <p:cNvPr id="14338" name="Picture 20" descr="S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938" y="1123950"/>
            <a:ext cx="8099425" cy="508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431077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p:txBody>
          <a:bodyPr/>
          <a:lstStyle/>
          <a:p>
            <a:pPr eaLnBrk="1" hangingPunct="1">
              <a:defRPr/>
            </a:pPr>
            <a:r>
              <a:rPr lang="en-US" smtClean="0">
                <a:cs typeface="+mj-cs"/>
              </a:rPr>
              <a:t>What Does the TSP Do?</a:t>
            </a:r>
          </a:p>
        </p:txBody>
      </p:sp>
      <p:sp>
        <p:nvSpPr>
          <p:cNvPr id="1104899" name="Rectangle 3"/>
          <p:cNvSpPr>
            <a:spLocks noGrp="1" noChangeArrowheads="1"/>
          </p:cNvSpPr>
          <p:nvPr>
            <p:ph idx="1"/>
          </p:nvPr>
        </p:nvSpPr>
        <p:spPr/>
        <p:txBody>
          <a:bodyPr/>
          <a:lstStyle/>
          <a:p>
            <a:pPr marL="0" indent="0" eaLnBrk="1" hangingPunct="1">
              <a:lnSpc>
                <a:spcPct val="90000"/>
              </a:lnSpc>
              <a:defRPr/>
            </a:pPr>
            <a:r>
              <a:rPr lang="en-US" smtClean="0">
                <a:cs typeface="+mn-cs"/>
              </a:rPr>
              <a:t>The TSP establishes an environment that builds, develops, uses, and supports self-directed teamwork.</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A self-directed team</a:t>
            </a:r>
          </a:p>
          <a:p>
            <a:pPr marL="0" indent="0" eaLnBrk="1" hangingPunct="1">
              <a:lnSpc>
                <a:spcPct val="90000"/>
              </a:lnSpc>
              <a:buFontTx/>
              <a:buChar char="•"/>
              <a:defRPr/>
            </a:pPr>
            <a:r>
              <a:rPr lang="en-US" smtClean="0">
                <a:cs typeface="+mn-cs"/>
              </a:rPr>
              <a:t> sets its own goals</a:t>
            </a:r>
          </a:p>
          <a:p>
            <a:pPr marL="0" indent="0" eaLnBrk="1" hangingPunct="1">
              <a:lnSpc>
                <a:spcPct val="90000"/>
              </a:lnSpc>
              <a:buFontTx/>
              <a:buChar char="•"/>
              <a:defRPr/>
            </a:pPr>
            <a:r>
              <a:rPr lang="en-US" smtClean="0">
                <a:cs typeface="+mn-cs"/>
              </a:rPr>
              <a:t> establishes its own roles</a:t>
            </a:r>
          </a:p>
          <a:p>
            <a:pPr marL="0" indent="0" eaLnBrk="1" hangingPunct="1">
              <a:lnSpc>
                <a:spcPct val="90000"/>
              </a:lnSpc>
              <a:buFontTx/>
              <a:buChar char="•"/>
              <a:defRPr/>
            </a:pPr>
            <a:r>
              <a:rPr lang="en-US" smtClean="0">
                <a:cs typeface="+mn-cs"/>
              </a:rPr>
              <a:t> decides on its own development strategy</a:t>
            </a:r>
          </a:p>
          <a:p>
            <a:pPr marL="0" indent="0" eaLnBrk="1" hangingPunct="1">
              <a:lnSpc>
                <a:spcPct val="90000"/>
              </a:lnSpc>
              <a:buFontTx/>
              <a:buChar char="•"/>
              <a:defRPr/>
            </a:pPr>
            <a:r>
              <a:rPr lang="en-US" smtClean="0">
                <a:cs typeface="+mn-cs"/>
              </a:rPr>
              <a:t> defines its own processes</a:t>
            </a:r>
          </a:p>
          <a:p>
            <a:pPr marL="0" indent="0" eaLnBrk="1" hangingPunct="1">
              <a:lnSpc>
                <a:spcPct val="90000"/>
              </a:lnSpc>
              <a:buFontTx/>
              <a:buChar char="•"/>
              <a:defRPr/>
            </a:pPr>
            <a:r>
              <a:rPr lang="en-US" smtClean="0">
                <a:cs typeface="+mn-cs"/>
              </a:rPr>
              <a:t> develops its own plans</a:t>
            </a:r>
          </a:p>
          <a:p>
            <a:pPr marL="0" indent="0" eaLnBrk="1" hangingPunct="1">
              <a:lnSpc>
                <a:spcPct val="90000"/>
              </a:lnSpc>
              <a:buFontTx/>
              <a:buChar char="•"/>
              <a:defRPr/>
            </a:pPr>
            <a:r>
              <a:rPr lang="en-US" smtClean="0">
                <a:cs typeface="+mn-cs"/>
              </a:rPr>
              <a:t> measures, manages, and controls its own work</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Self-directed teams are jelled teams and they do the best work.</a:t>
            </a:r>
          </a:p>
        </p:txBody>
      </p:sp>
    </p:spTree>
    <p:extLst>
      <p:ext uri="{BB962C8B-B14F-4D97-AF65-F5344CB8AC3E}">
        <p14:creationId xmlns:p14="http://schemas.microsoft.com/office/powerpoint/2010/main" val="518791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2" name="Rectangle 2"/>
          <p:cNvSpPr>
            <a:spLocks noGrp="1" noChangeArrowheads="1"/>
          </p:cNvSpPr>
          <p:nvPr>
            <p:ph type="title"/>
          </p:nvPr>
        </p:nvSpPr>
        <p:spPr/>
        <p:txBody>
          <a:bodyPr/>
          <a:lstStyle/>
          <a:p>
            <a:pPr eaLnBrk="1" hangingPunct="1">
              <a:defRPr/>
            </a:pPr>
            <a:r>
              <a:rPr lang="en-US" dirty="0" smtClean="0">
                <a:cs typeface="+mj-cs"/>
              </a:rPr>
              <a:t>Management Support</a:t>
            </a:r>
          </a:p>
        </p:txBody>
      </p:sp>
      <p:sp>
        <p:nvSpPr>
          <p:cNvPr id="1105923" name="Rectangle 3"/>
          <p:cNvSpPr>
            <a:spLocks noGrp="1" noChangeArrowheads="1"/>
          </p:cNvSpPr>
          <p:nvPr>
            <p:ph idx="1"/>
          </p:nvPr>
        </p:nvSpPr>
        <p:spPr/>
        <p:txBody>
          <a:bodyPr>
            <a:normAutofit lnSpcReduction="10000"/>
          </a:bodyPr>
          <a:lstStyle/>
          <a:p>
            <a:pPr marL="0" indent="0" eaLnBrk="1" hangingPunct="1">
              <a:lnSpc>
                <a:spcPct val="90000"/>
              </a:lnSpc>
              <a:defRPr/>
            </a:pPr>
            <a:r>
              <a:rPr lang="en-US" smtClean="0">
                <a:cs typeface="+mn-cs"/>
              </a:rPr>
              <a:t>Management will agree to you and your team mates working as a self-directed team as long as you</a:t>
            </a:r>
          </a:p>
          <a:p>
            <a:pPr marL="0" indent="0" eaLnBrk="1" hangingPunct="1">
              <a:lnSpc>
                <a:spcPct val="90000"/>
              </a:lnSpc>
              <a:buFontTx/>
              <a:buChar char="•"/>
              <a:defRPr/>
            </a:pPr>
            <a:r>
              <a:rPr lang="en-US" smtClean="0">
                <a:cs typeface="+mn-cs"/>
              </a:rPr>
              <a:t> strive to meet their needs</a:t>
            </a:r>
          </a:p>
          <a:p>
            <a:pPr marL="0" indent="0" eaLnBrk="1" hangingPunct="1">
              <a:lnSpc>
                <a:spcPct val="90000"/>
              </a:lnSpc>
              <a:buFontTx/>
              <a:buChar char="•"/>
              <a:defRPr/>
            </a:pPr>
            <a:r>
              <a:rPr lang="en-US" smtClean="0">
                <a:cs typeface="+mn-cs"/>
              </a:rPr>
              <a:t> regularly report on your work</a:t>
            </a:r>
          </a:p>
          <a:p>
            <a:pPr marL="0" indent="0" eaLnBrk="1" hangingPunct="1">
              <a:lnSpc>
                <a:spcPct val="90000"/>
              </a:lnSpc>
              <a:buFontTx/>
              <a:buChar char="•"/>
              <a:defRPr/>
            </a:pPr>
            <a:r>
              <a:rPr lang="en-US" smtClean="0">
                <a:cs typeface="+mn-cs"/>
              </a:rPr>
              <a:t> convince them that your plans are sound </a:t>
            </a:r>
          </a:p>
          <a:p>
            <a:pPr marL="0" indent="0" eaLnBrk="1" hangingPunct="1">
              <a:lnSpc>
                <a:spcPct val="90000"/>
              </a:lnSpc>
              <a:buFontTx/>
              <a:buChar char="•"/>
              <a:defRPr/>
            </a:pPr>
            <a:r>
              <a:rPr lang="en-US" smtClean="0">
                <a:cs typeface="+mn-cs"/>
              </a:rPr>
              <a:t> do quality work</a:t>
            </a:r>
          </a:p>
          <a:p>
            <a:pPr marL="0" indent="0" eaLnBrk="1" hangingPunct="1">
              <a:lnSpc>
                <a:spcPct val="90000"/>
              </a:lnSpc>
              <a:buFontTx/>
              <a:buChar char="•"/>
              <a:defRPr/>
            </a:pPr>
            <a:r>
              <a:rPr lang="en-US" smtClean="0">
                <a:cs typeface="+mn-cs"/>
              </a:rPr>
              <a:t> respond to changing needs</a:t>
            </a:r>
          </a:p>
          <a:p>
            <a:pPr marL="0" indent="0" eaLnBrk="1" hangingPunct="1">
              <a:lnSpc>
                <a:spcPct val="90000"/>
              </a:lnSpc>
              <a:buFontTx/>
              <a:buChar char="•"/>
              <a:defRPr/>
            </a:pPr>
            <a:r>
              <a:rPr lang="en-US" smtClean="0">
                <a:cs typeface="+mn-cs"/>
              </a:rPr>
              <a:t> come to them for help when you need it</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While this is not hard for you to do, it takes</a:t>
            </a:r>
          </a:p>
          <a:p>
            <a:pPr marL="0" indent="0" eaLnBrk="1" hangingPunct="1">
              <a:lnSpc>
                <a:spcPct val="90000"/>
              </a:lnSpc>
              <a:buFontTx/>
              <a:buChar char="•"/>
              <a:defRPr/>
            </a:pPr>
            <a:r>
              <a:rPr lang="en-US" smtClean="0">
                <a:cs typeface="+mn-cs"/>
              </a:rPr>
              <a:t> skill</a:t>
            </a:r>
          </a:p>
          <a:p>
            <a:pPr marL="0" indent="0" eaLnBrk="1" hangingPunct="1">
              <a:lnSpc>
                <a:spcPct val="90000"/>
              </a:lnSpc>
              <a:buFontTx/>
              <a:buChar char="•"/>
              <a:defRPr/>
            </a:pPr>
            <a:r>
              <a:rPr lang="en-US" smtClean="0">
                <a:cs typeface="+mn-cs"/>
              </a:rPr>
              <a:t> disciplined work</a:t>
            </a:r>
          </a:p>
          <a:p>
            <a:pPr marL="0" indent="0" eaLnBrk="1" hangingPunct="1">
              <a:lnSpc>
                <a:spcPct val="90000"/>
              </a:lnSpc>
              <a:buFontTx/>
              <a:buChar char="•"/>
              <a:defRPr/>
            </a:pPr>
            <a:r>
              <a:rPr lang="en-US" smtClean="0">
                <a:cs typeface="+mn-cs"/>
              </a:rPr>
              <a:t> guidance and support</a:t>
            </a:r>
          </a:p>
        </p:txBody>
      </p:sp>
    </p:spTree>
    <p:extLst>
      <p:ext uri="{BB962C8B-B14F-4D97-AF65-F5344CB8AC3E}">
        <p14:creationId xmlns:p14="http://schemas.microsoft.com/office/powerpoint/2010/main" val="1666661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6" name="Rectangle 2"/>
          <p:cNvSpPr>
            <a:spLocks noGrp="1" noChangeArrowheads="1"/>
          </p:cNvSpPr>
          <p:nvPr>
            <p:ph type="title"/>
          </p:nvPr>
        </p:nvSpPr>
        <p:spPr/>
        <p:txBody>
          <a:bodyPr/>
          <a:lstStyle/>
          <a:p>
            <a:pPr eaLnBrk="1" hangingPunct="1">
              <a:defRPr/>
            </a:pPr>
            <a:r>
              <a:rPr lang="en-US" dirty="0" smtClean="0">
                <a:cs typeface="+mj-cs"/>
              </a:rPr>
              <a:t>Building Needed Skills </a:t>
            </a:r>
          </a:p>
        </p:txBody>
      </p:sp>
      <p:sp>
        <p:nvSpPr>
          <p:cNvPr id="1106947" name="Rectangle 3"/>
          <p:cNvSpPr>
            <a:spLocks noGrp="1" noChangeArrowheads="1"/>
          </p:cNvSpPr>
          <p:nvPr>
            <p:ph idx="1"/>
          </p:nvPr>
        </p:nvSpPr>
        <p:spPr/>
        <p:txBody>
          <a:bodyPr/>
          <a:lstStyle/>
          <a:p>
            <a:pPr marL="0" indent="0" eaLnBrk="1" hangingPunct="1">
              <a:defRPr/>
            </a:pPr>
            <a:r>
              <a:rPr lang="en-US" smtClean="0">
                <a:cs typeface="+mn-cs"/>
              </a:rPr>
              <a:t>The PSP shows you how to </a:t>
            </a:r>
          </a:p>
          <a:p>
            <a:pPr lvl="1" eaLnBrk="1" hangingPunct="1">
              <a:defRPr/>
            </a:pPr>
            <a:r>
              <a:rPr lang="en-US" smtClean="0"/>
              <a:t>measure and manage your personal work</a:t>
            </a:r>
          </a:p>
          <a:p>
            <a:pPr lvl="1" eaLnBrk="1" hangingPunct="1">
              <a:defRPr/>
            </a:pPr>
            <a:r>
              <a:rPr lang="en-US" smtClean="0"/>
              <a:t>use data to make sound plans</a:t>
            </a:r>
          </a:p>
          <a:p>
            <a:pPr lvl="1" eaLnBrk="1" hangingPunct="1">
              <a:defRPr/>
            </a:pPr>
            <a:r>
              <a:rPr lang="en-US" smtClean="0"/>
              <a:t>manage the quality of your work</a:t>
            </a:r>
          </a:p>
          <a:p>
            <a:pPr lvl="1" eaLnBrk="1" hangingPunct="1">
              <a:defRPr/>
            </a:pPr>
            <a:r>
              <a:rPr lang="en-US" smtClean="0"/>
              <a:t>produce quality products on predictable schedules</a:t>
            </a:r>
          </a:p>
          <a:p>
            <a:pPr marL="0" indent="0" eaLnBrk="1" hangingPunct="1">
              <a:defRPr/>
            </a:pPr>
            <a:endParaRPr lang="en-US" smtClean="0">
              <a:cs typeface="+mn-cs"/>
            </a:endParaRPr>
          </a:p>
          <a:p>
            <a:pPr marL="0" indent="0" eaLnBrk="1" hangingPunct="1">
              <a:defRPr/>
            </a:pPr>
            <a:r>
              <a:rPr lang="en-US" smtClean="0">
                <a:cs typeface="+mn-cs"/>
              </a:rPr>
              <a:t>With the TSP, you use these skills to convince management to support self-directed teamwork.</a:t>
            </a:r>
          </a:p>
          <a:p>
            <a:pPr marL="0" indent="0" eaLnBrk="1" hangingPunct="1">
              <a:defRPr/>
            </a:pPr>
            <a:endParaRPr lang="en-US" smtClean="0">
              <a:cs typeface="+mn-cs"/>
            </a:endParaRPr>
          </a:p>
          <a:p>
            <a:pPr marL="0" indent="0" eaLnBrk="1" hangingPunct="1">
              <a:defRPr/>
            </a:pPr>
            <a:r>
              <a:rPr lang="en-US" smtClean="0">
                <a:cs typeface="+mn-cs"/>
              </a:rPr>
              <a:t>The TSP launch starts you on this road.</a:t>
            </a:r>
          </a:p>
        </p:txBody>
      </p:sp>
    </p:spTree>
    <p:extLst>
      <p:ext uri="{BB962C8B-B14F-4D97-AF65-F5344CB8AC3E}">
        <p14:creationId xmlns:p14="http://schemas.microsoft.com/office/powerpoint/2010/main" val="1503815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2" name="Rectangle 2"/>
          <p:cNvSpPr>
            <a:spLocks noGrp="1" noChangeArrowheads="1"/>
          </p:cNvSpPr>
          <p:nvPr>
            <p:ph type="title"/>
          </p:nvPr>
        </p:nvSpPr>
        <p:spPr/>
        <p:txBody>
          <a:bodyPr/>
          <a:lstStyle/>
          <a:p>
            <a:pPr eaLnBrk="1" hangingPunct="1">
              <a:defRPr/>
            </a:pPr>
            <a:r>
              <a:rPr lang="en-US" smtClean="0">
                <a:cs typeface="+mj-cs"/>
              </a:rPr>
              <a:t>TSP Structure and Flow</a:t>
            </a:r>
          </a:p>
        </p:txBody>
      </p:sp>
      <p:sp>
        <p:nvSpPr>
          <p:cNvPr id="2" name="Content Placeholder 1"/>
          <p:cNvSpPr>
            <a:spLocks noGrp="1"/>
          </p:cNvSpPr>
          <p:nvPr>
            <p:ph sz="half" idx="1"/>
          </p:nvPr>
        </p:nvSpPr>
        <p:spPr>
          <a:xfrm>
            <a:off x="4659216" y="1076897"/>
            <a:ext cx="4065683" cy="5131293"/>
          </a:xfrm>
        </p:spPr>
        <p:txBody>
          <a:bodyPr>
            <a:normAutofit/>
          </a:bodyPr>
          <a:lstStyle/>
          <a:p>
            <a:pPr>
              <a:lnSpc>
                <a:spcPct val="95000"/>
              </a:lnSpc>
              <a:defRPr/>
            </a:pPr>
            <a:r>
              <a:rPr lang="en-US" dirty="0"/>
              <a:t>A TSP launch kicks off each major project phase.</a:t>
            </a:r>
          </a:p>
          <a:p>
            <a:pPr>
              <a:lnSpc>
                <a:spcPct val="95000"/>
              </a:lnSpc>
              <a:defRPr/>
            </a:pPr>
            <a:endParaRPr lang="en-US" dirty="0"/>
          </a:p>
          <a:p>
            <a:pPr>
              <a:lnSpc>
                <a:spcPct val="95000"/>
              </a:lnSpc>
              <a:defRPr/>
            </a:pPr>
            <a:r>
              <a:rPr lang="en-US" dirty="0"/>
              <a:t>The team builds a common understanding of the work and the way to do it.</a:t>
            </a:r>
          </a:p>
          <a:p>
            <a:pPr>
              <a:lnSpc>
                <a:spcPct val="95000"/>
              </a:lnSpc>
              <a:defRPr/>
            </a:pPr>
            <a:endParaRPr lang="en-US" dirty="0"/>
          </a:p>
          <a:p>
            <a:pPr>
              <a:lnSpc>
                <a:spcPct val="95000"/>
              </a:lnSpc>
              <a:defRPr/>
            </a:pPr>
            <a:r>
              <a:rPr lang="en-US" dirty="0"/>
              <a:t>The members produce plans to guide their work.</a:t>
            </a:r>
          </a:p>
          <a:p>
            <a:pPr>
              <a:lnSpc>
                <a:spcPct val="95000"/>
              </a:lnSpc>
              <a:defRPr/>
            </a:pPr>
            <a:endParaRPr lang="en-US" dirty="0"/>
          </a:p>
          <a:p>
            <a:pPr>
              <a:lnSpc>
                <a:spcPct val="95000"/>
              </a:lnSpc>
              <a:defRPr/>
            </a:pPr>
            <a:r>
              <a:rPr lang="en-US" dirty="0"/>
              <a:t>Subsequent phases kick off with a TSP </a:t>
            </a:r>
            <a:r>
              <a:rPr lang="en-US" dirty="0" err="1"/>
              <a:t>relaunch</a:t>
            </a:r>
            <a:r>
              <a:rPr lang="en-US" dirty="0" smtClean="0"/>
              <a:t>.</a:t>
            </a:r>
            <a:endParaRPr lang="en-US" dirty="0"/>
          </a:p>
        </p:txBody>
      </p:sp>
      <p:pic>
        <p:nvPicPr>
          <p:cNvPr id="18435" name="Picture 14" descr="S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8115" y="1052955"/>
            <a:ext cx="3657600" cy="5036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7231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6" name="Rectangle 2"/>
          <p:cNvSpPr>
            <a:spLocks noGrp="1" noChangeArrowheads="1"/>
          </p:cNvSpPr>
          <p:nvPr>
            <p:ph type="title"/>
          </p:nvPr>
        </p:nvSpPr>
        <p:spPr/>
        <p:txBody>
          <a:bodyPr/>
          <a:lstStyle/>
          <a:p>
            <a:pPr eaLnBrk="1" hangingPunct="1">
              <a:defRPr/>
            </a:pPr>
            <a:r>
              <a:rPr lang="en-US" smtClean="0">
                <a:cs typeface="+mj-cs"/>
              </a:rPr>
              <a:t>The TSP Launch -1</a:t>
            </a:r>
          </a:p>
        </p:txBody>
      </p:sp>
      <p:sp>
        <p:nvSpPr>
          <p:cNvPr id="1081347" name="Rectangle 3"/>
          <p:cNvSpPr>
            <a:spLocks noGrp="1" noChangeArrowheads="1"/>
          </p:cNvSpPr>
          <p:nvPr>
            <p:ph idx="1"/>
          </p:nvPr>
        </p:nvSpPr>
        <p:spPr/>
        <p:txBody>
          <a:bodyPr/>
          <a:lstStyle/>
          <a:p>
            <a:pPr marL="0" indent="0" eaLnBrk="1" hangingPunct="1">
              <a:defRPr/>
            </a:pPr>
            <a:r>
              <a:rPr lang="en-US" smtClean="0">
                <a:cs typeface="+mn-cs"/>
              </a:rPr>
              <a:t>The TSP launch is a four-day workshop involving the team and management.</a:t>
            </a:r>
          </a:p>
          <a:p>
            <a:pPr marL="0" indent="0" eaLnBrk="1" hangingPunct="1">
              <a:defRPr/>
            </a:pPr>
            <a:endParaRPr lang="en-US" smtClean="0">
              <a:cs typeface="+mn-cs"/>
            </a:endParaRPr>
          </a:p>
          <a:p>
            <a:pPr marL="0" indent="0" eaLnBrk="1" hangingPunct="1">
              <a:defRPr/>
            </a:pPr>
            <a:r>
              <a:rPr lang="en-US" smtClean="0">
                <a:cs typeface="+mn-cs"/>
              </a:rPr>
              <a:t>The team leader and all team members participate.</a:t>
            </a:r>
          </a:p>
          <a:p>
            <a:pPr marL="0" indent="0" eaLnBrk="1" hangingPunct="1">
              <a:defRPr/>
            </a:pPr>
            <a:endParaRPr lang="en-US" smtClean="0">
              <a:cs typeface="+mn-cs"/>
            </a:endParaRPr>
          </a:p>
          <a:p>
            <a:pPr marL="0" indent="0" eaLnBrk="1" hangingPunct="1">
              <a:defRPr/>
            </a:pPr>
            <a:r>
              <a:rPr lang="en-US" smtClean="0">
                <a:cs typeface="+mn-cs"/>
              </a:rPr>
              <a:t>The launch workshop is not a course; it is part of the project. </a:t>
            </a:r>
          </a:p>
          <a:p>
            <a:pPr marL="0" indent="0" eaLnBrk="1" hangingPunct="1">
              <a:defRPr/>
            </a:pPr>
            <a:endParaRPr lang="en-US" smtClean="0">
              <a:cs typeface="+mn-cs"/>
            </a:endParaRPr>
          </a:p>
          <a:p>
            <a:pPr marL="0" indent="0" eaLnBrk="1" hangingPunct="1">
              <a:defRPr/>
            </a:pPr>
            <a:r>
              <a:rPr lang="en-US" smtClean="0">
                <a:cs typeface="+mn-cs"/>
              </a:rPr>
              <a:t>Launch workshops are planned and tracked.</a:t>
            </a:r>
          </a:p>
        </p:txBody>
      </p:sp>
    </p:spTree>
    <p:extLst>
      <p:ext uri="{BB962C8B-B14F-4D97-AF65-F5344CB8AC3E}">
        <p14:creationId xmlns:p14="http://schemas.microsoft.com/office/powerpoint/2010/main" val="2531757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0" name="Rectangle 2"/>
          <p:cNvSpPr>
            <a:spLocks noGrp="1" noChangeArrowheads="1"/>
          </p:cNvSpPr>
          <p:nvPr>
            <p:ph type="title"/>
          </p:nvPr>
        </p:nvSpPr>
        <p:spPr/>
        <p:txBody>
          <a:bodyPr/>
          <a:lstStyle/>
          <a:p>
            <a:pPr eaLnBrk="1" hangingPunct="1">
              <a:defRPr/>
            </a:pPr>
            <a:r>
              <a:rPr lang="en-US" smtClean="0">
                <a:cs typeface="+mj-cs"/>
              </a:rPr>
              <a:t>The TSP Launch -2</a:t>
            </a:r>
          </a:p>
        </p:txBody>
      </p:sp>
      <p:sp>
        <p:nvSpPr>
          <p:cNvPr id="1082371" name="Rectangle 3"/>
          <p:cNvSpPr>
            <a:spLocks noGrp="1" noChangeArrowheads="1"/>
          </p:cNvSpPr>
          <p:nvPr>
            <p:ph idx="1"/>
          </p:nvPr>
        </p:nvSpPr>
        <p:spPr/>
        <p:txBody>
          <a:bodyPr>
            <a:normAutofit lnSpcReduction="10000"/>
          </a:bodyPr>
          <a:lstStyle/>
          <a:p>
            <a:pPr marL="0" indent="0" eaLnBrk="1" hangingPunct="1">
              <a:defRPr/>
            </a:pPr>
            <a:r>
              <a:rPr lang="en-US" smtClean="0">
                <a:cs typeface="+mn-cs"/>
              </a:rPr>
              <a:t>The TSP launch performs essential tasks.</a:t>
            </a:r>
          </a:p>
          <a:p>
            <a:pPr lvl="1" eaLnBrk="1" hangingPunct="1">
              <a:defRPr/>
            </a:pPr>
            <a:r>
              <a:rPr lang="en-US" smtClean="0"/>
              <a:t>Without the launch, these tasks are not generally addressed until well into the project, if then.</a:t>
            </a:r>
          </a:p>
          <a:p>
            <a:pPr lvl="1" eaLnBrk="1" hangingPunct="1">
              <a:defRPr/>
            </a:pPr>
            <a:r>
              <a:rPr lang="en-US" smtClean="0"/>
              <a:t>Then it is often too late to prevent problems.</a:t>
            </a:r>
          </a:p>
          <a:p>
            <a:pPr lvl="1" eaLnBrk="1" hangingPunct="1">
              <a:defRPr/>
            </a:pPr>
            <a:r>
              <a:rPr lang="en-US" smtClean="0"/>
              <a:t>These late-discovered problems usually cause delays.</a:t>
            </a:r>
          </a:p>
          <a:p>
            <a:pPr marL="0" indent="0" eaLnBrk="1" hangingPunct="1">
              <a:defRPr/>
            </a:pPr>
            <a:endParaRPr lang="en-US" smtClean="0">
              <a:cs typeface="+mn-cs"/>
            </a:endParaRPr>
          </a:p>
          <a:p>
            <a:pPr marL="0" indent="0" eaLnBrk="1" hangingPunct="1">
              <a:defRPr/>
            </a:pPr>
            <a:r>
              <a:rPr lang="en-US" smtClean="0">
                <a:cs typeface="+mn-cs"/>
              </a:rPr>
              <a:t>The launch workshop accelerates team building.  It builds</a:t>
            </a:r>
          </a:p>
          <a:p>
            <a:pPr marL="0" indent="0" eaLnBrk="1" hangingPunct="1">
              <a:buFontTx/>
              <a:buChar char="•"/>
              <a:defRPr/>
            </a:pPr>
            <a:r>
              <a:rPr lang="en-US" smtClean="0">
                <a:cs typeface="+mn-cs"/>
              </a:rPr>
              <a:t>  a common understanding of the job </a:t>
            </a:r>
          </a:p>
          <a:p>
            <a:pPr marL="0" indent="0" eaLnBrk="1" hangingPunct="1">
              <a:buFontTx/>
              <a:buChar char="•"/>
              <a:defRPr/>
            </a:pPr>
            <a:r>
              <a:rPr lang="en-US" smtClean="0">
                <a:cs typeface="+mn-cs"/>
              </a:rPr>
              <a:t>  agreement on how to do the work</a:t>
            </a:r>
          </a:p>
          <a:p>
            <a:pPr marL="0" indent="0" eaLnBrk="1" hangingPunct="1">
              <a:buFontTx/>
              <a:buChar char="•"/>
              <a:defRPr/>
            </a:pPr>
            <a:r>
              <a:rPr lang="en-US" smtClean="0">
                <a:cs typeface="+mn-cs"/>
              </a:rPr>
              <a:t>  commitment to a team plan </a:t>
            </a:r>
          </a:p>
          <a:p>
            <a:pPr marL="0" indent="0" eaLnBrk="1" hangingPunct="1">
              <a:buFontTx/>
              <a:buChar char="•"/>
              <a:defRPr/>
            </a:pPr>
            <a:r>
              <a:rPr lang="en-US" smtClean="0">
                <a:cs typeface="+mn-cs"/>
              </a:rPr>
              <a:t>  management support for the plan</a:t>
            </a:r>
          </a:p>
          <a:p>
            <a:pPr marL="0" indent="0" eaLnBrk="1" hangingPunct="1">
              <a:buFontTx/>
              <a:buChar char="•"/>
              <a:defRPr/>
            </a:pPr>
            <a:r>
              <a:rPr lang="en-US" smtClean="0">
                <a:cs typeface="+mn-cs"/>
              </a:rPr>
              <a:t>  the products needed to get management support</a:t>
            </a:r>
          </a:p>
        </p:txBody>
      </p:sp>
    </p:spTree>
    <p:extLst>
      <p:ext uri="{BB962C8B-B14F-4D97-AF65-F5344CB8AC3E}">
        <p14:creationId xmlns:p14="http://schemas.microsoft.com/office/powerpoint/2010/main" val="1322006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66" name="Rectangle 2"/>
          <p:cNvSpPr>
            <a:spLocks noGrp="1" noChangeArrowheads="1"/>
          </p:cNvSpPr>
          <p:nvPr>
            <p:ph type="title"/>
          </p:nvPr>
        </p:nvSpPr>
        <p:spPr/>
        <p:txBody>
          <a:bodyPr/>
          <a:lstStyle/>
          <a:p>
            <a:pPr defTabSz="722313" eaLnBrk="1" hangingPunct="1">
              <a:defRPr/>
            </a:pPr>
            <a:r>
              <a:rPr lang="en-US" smtClean="0">
                <a:cs typeface="+mj-cs"/>
              </a:rPr>
              <a:t>The TSP Launch Products</a:t>
            </a:r>
          </a:p>
        </p:txBody>
      </p:sp>
      <p:sp>
        <p:nvSpPr>
          <p:cNvPr id="1137667" name="Rectangle 3"/>
          <p:cNvSpPr>
            <a:spLocks noChangeArrowheads="1"/>
          </p:cNvSpPr>
          <p:nvPr/>
        </p:nvSpPr>
        <p:spPr bwMode="auto">
          <a:xfrm>
            <a:off x="1928813" y="14430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grpSp>
        <p:nvGrpSpPr>
          <p:cNvPr id="3" name="Group 2"/>
          <p:cNvGrpSpPr/>
          <p:nvPr/>
        </p:nvGrpSpPr>
        <p:grpSpPr>
          <a:xfrm>
            <a:off x="388938" y="1123950"/>
            <a:ext cx="8503216" cy="3440619"/>
            <a:chOff x="171450" y="1905560"/>
            <a:chExt cx="8797679" cy="3559768"/>
          </a:xfrm>
        </p:grpSpPr>
        <p:sp>
          <p:nvSpPr>
            <p:cNvPr id="1137668" name="Text Box 4"/>
            <p:cNvSpPr txBox="1">
              <a:spLocks noChangeArrowheads="1"/>
            </p:cNvSpPr>
            <p:nvPr/>
          </p:nvSpPr>
          <p:spPr bwMode="auto">
            <a:xfrm>
              <a:off x="171450" y="1905560"/>
              <a:ext cx="1835150" cy="73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spcBef>
                  <a:spcPts val="600"/>
                </a:spcBef>
                <a:buFontTx/>
                <a:buNone/>
                <a:defRPr/>
              </a:pPr>
              <a:r>
                <a:rPr lang="en-US" sz="1200" dirty="0">
                  <a:latin typeface="Arial"/>
                  <a:cs typeface="Arial"/>
                </a:rPr>
                <a:t>Business </a:t>
              </a:r>
              <a:r>
                <a:rPr lang="en-US" sz="1200" dirty="0" smtClean="0">
                  <a:latin typeface="Arial"/>
                  <a:cs typeface="Arial"/>
                </a:rPr>
                <a:t>needs</a:t>
              </a:r>
              <a:endParaRPr lang="en-US" sz="1200" dirty="0">
                <a:latin typeface="Arial"/>
                <a:cs typeface="Arial"/>
              </a:endParaRPr>
            </a:p>
            <a:p>
              <a:pPr>
                <a:spcBef>
                  <a:spcPts val="600"/>
                </a:spcBef>
                <a:buFontTx/>
                <a:buNone/>
                <a:defRPr/>
              </a:pPr>
              <a:r>
                <a:rPr lang="en-US" sz="1200" dirty="0">
                  <a:latin typeface="Arial"/>
                  <a:cs typeface="Arial"/>
                </a:rPr>
                <a:t>Management </a:t>
              </a:r>
              <a:r>
                <a:rPr lang="en-US" sz="1200" dirty="0" smtClean="0">
                  <a:latin typeface="Arial"/>
                  <a:cs typeface="Arial"/>
                </a:rPr>
                <a:t>goals</a:t>
              </a:r>
              <a:endParaRPr lang="en-US" sz="1200" dirty="0">
                <a:latin typeface="Arial"/>
                <a:cs typeface="Arial"/>
              </a:endParaRPr>
            </a:p>
            <a:p>
              <a:pPr>
                <a:spcBef>
                  <a:spcPts val="600"/>
                </a:spcBef>
                <a:buFontTx/>
                <a:buNone/>
                <a:defRPr/>
              </a:pPr>
              <a:r>
                <a:rPr lang="en-US" sz="1200" dirty="0">
                  <a:latin typeface="Arial"/>
                  <a:cs typeface="Arial"/>
                </a:rPr>
                <a:t>Product requirements</a:t>
              </a:r>
            </a:p>
          </p:txBody>
        </p:sp>
        <p:sp>
          <p:nvSpPr>
            <p:cNvPr id="1137669" name="Text Box 5"/>
            <p:cNvSpPr txBox="1">
              <a:spLocks noChangeArrowheads="1"/>
            </p:cNvSpPr>
            <p:nvPr/>
          </p:nvSpPr>
          <p:spPr bwMode="auto">
            <a:xfrm>
              <a:off x="282106" y="4462258"/>
              <a:ext cx="1380293" cy="10030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p>
              <a:pPr>
                <a:spcBef>
                  <a:spcPts val="600"/>
                </a:spcBef>
                <a:buFontTx/>
                <a:buNone/>
                <a:defRPr/>
              </a:pPr>
              <a:r>
                <a:rPr lang="en-US" sz="1200" dirty="0">
                  <a:latin typeface="Arial"/>
                  <a:cs typeface="Arial"/>
                </a:rPr>
                <a:t>Team </a:t>
              </a:r>
              <a:r>
                <a:rPr lang="en-US" sz="1200" dirty="0" smtClean="0">
                  <a:latin typeface="Arial"/>
                  <a:cs typeface="Arial"/>
                </a:rPr>
                <a:t>goals</a:t>
              </a:r>
              <a:endParaRPr lang="en-US" sz="1200" dirty="0">
                <a:latin typeface="Arial"/>
                <a:cs typeface="Arial"/>
              </a:endParaRPr>
            </a:p>
            <a:p>
              <a:pPr>
                <a:spcBef>
                  <a:spcPts val="600"/>
                </a:spcBef>
                <a:buFontTx/>
                <a:buNone/>
                <a:defRPr/>
              </a:pPr>
              <a:r>
                <a:rPr lang="en-US" sz="1200" dirty="0">
                  <a:latin typeface="Arial"/>
                  <a:cs typeface="Arial"/>
                </a:rPr>
                <a:t>Conceptual </a:t>
              </a:r>
              <a:r>
                <a:rPr lang="en-US" sz="1200" dirty="0" smtClean="0">
                  <a:latin typeface="Arial"/>
                  <a:cs typeface="Arial"/>
                </a:rPr>
                <a:t>design</a:t>
              </a:r>
              <a:endParaRPr lang="en-US" sz="1200" dirty="0">
                <a:latin typeface="Arial"/>
                <a:cs typeface="Arial"/>
              </a:endParaRPr>
            </a:p>
            <a:p>
              <a:pPr>
                <a:spcBef>
                  <a:spcPts val="600"/>
                </a:spcBef>
                <a:buFontTx/>
                <a:buNone/>
                <a:defRPr/>
              </a:pPr>
              <a:r>
                <a:rPr lang="en-US" sz="1200" dirty="0">
                  <a:latin typeface="Arial"/>
                  <a:cs typeface="Arial"/>
                </a:rPr>
                <a:t>Planned </a:t>
              </a:r>
              <a:r>
                <a:rPr lang="en-US" sz="1200" dirty="0" smtClean="0">
                  <a:latin typeface="Arial"/>
                  <a:cs typeface="Arial"/>
                </a:rPr>
                <a:t>products</a:t>
              </a:r>
              <a:endParaRPr lang="en-US" sz="1200" dirty="0">
                <a:latin typeface="Arial"/>
                <a:cs typeface="Arial"/>
              </a:endParaRPr>
            </a:p>
            <a:p>
              <a:pPr>
                <a:spcBef>
                  <a:spcPts val="600"/>
                </a:spcBef>
                <a:buFontTx/>
                <a:buNone/>
                <a:defRPr/>
              </a:pPr>
              <a:r>
                <a:rPr lang="en-US" sz="1200" dirty="0">
                  <a:latin typeface="Arial"/>
                  <a:cs typeface="Arial"/>
                </a:rPr>
                <a:t>Size estimates</a:t>
              </a:r>
            </a:p>
          </p:txBody>
        </p:sp>
        <p:sp>
          <p:nvSpPr>
            <p:cNvPr id="1137670" name="Text Box 6"/>
            <p:cNvSpPr txBox="1">
              <a:spLocks noChangeArrowheads="1"/>
            </p:cNvSpPr>
            <p:nvPr/>
          </p:nvSpPr>
          <p:spPr bwMode="auto">
            <a:xfrm>
              <a:off x="3211267" y="4462257"/>
              <a:ext cx="1340130" cy="73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p>
              <a:pPr>
                <a:spcBef>
                  <a:spcPts val="600"/>
                </a:spcBef>
                <a:buFontTx/>
                <a:buNone/>
                <a:defRPr/>
              </a:pPr>
              <a:r>
                <a:rPr lang="en-US" sz="1200" dirty="0">
                  <a:latin typeface="Arial"/>
                  <a:cs typeface="Arial"/>
                </a:rPr>
                <a:t>Task hour </a:t>
              </a:r>
              <a:r>
                <a:rPr lang="en-US" sz="1200" dirty="0" smtClean="0">
                  <a:latin typeface="Arial"/>
                  <a:cs typeface="Arial"/>
                </a:rPr>
                <a:t>plan</a:t>
              </a:r>
              <a:endParaRPr lang="en-US" sz="1200" dirty="0">
                <a:latin typeface="Arial"/>
                <a:cs typeface="Arial"/>
              </a:endParaRPr>
            </a:p>
            <a:p>
              <a:pPr>
                <a:spcBef>
                  <a:spcPts val="600"/>
                </a:spcBef>
                <a:buFontTx/>
                <a:buNone/>
                <a:defRPr/>
              </a:pPr>
              <a:r>
                <a:rPr lang="en-US" sz="1200" dirty="0">
                  <a:latin typeface="Arial"/>
                  <a:cs typeface="Arial"/>
                </a:rPr>
                <a:t>Schedule </a:t>
              </a:r>
              <a:r>
                <a:rPr lang="en-US" sz="1200" dirty="0" smtClean="0">
                  <a:latin typeface="Arial"/>
                  <a:cs typeface="Arial"/>
                </a:rPr>
                <a:t>plan</a:t>
              </a:r>
              <a:endParaRPr lang="en-US" sz="1200" dirty="0">
                <a:latin typeface="Arial"/>
                <a:cs typeface="Arial"/>
              </a:endParaRPr>
            </a:p>
            <a:p>
              <a:pPr>
                <a:spcBef>
                  <a:spcPts val="600"/>
                </a:spcBef>
                <a:buFontTx/>
                <a:buNone/>
                <a:defRPr/>
              </a:pPr>
              <a:r>
                <a:rPr lang="en-US" sz="1200" dirty="0">
                  <a:latin typeface="Arial"/>
                  <a:cs typeface="Arial"/>
                </a:rPr>
                <a:t>Earned-value plan</a:t>
              </a:r>
            </a:p>
          </p:txBody>
        </p:sp>
        <p:sp>
          <p:nvSpPr>
            <p:cNvPr id="1137703" name="Text Box 39"/>
            <p:cNvSpPr txBox="1">
              <a:spLocks noChangeArrowheads="1"/>
            </p:cNvSpPr>
            <p:nvPr/>
          </p:nvSpPr>
          <p:spPr bwMode="auto">
            <a:xfrm>
              <a:off x="1747145" y="4462257"/>
              <a:ext cx="1131245" cy="4617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p>
              <a:pPr>
                <a:spcBef>
                  <a:spcPts val="600"/>
                </a:spcBef>
                <a:buFontTx/>
                <a:buNone/>
                <a:defRPr/>
              </a:pPr>
              <a:r>
                <a:rPr lang="en-US" sz="1200" dirty="0">
                  <a:latin typeface="Arial"/>
                  <a:cs typeface="Arial"/>
                </a:rPr>
                <a:t>Team </a:t>
              </a:r>
              <a:r>
                <a:rPr lang="en-US" sz="1200" dirty="0" smtClean="0">
                  <a:latin typeface="Arial"/>
                  <a:cs typeface="Arial"/>
                </a:rPr>
                <a:t>strategy</a:t>
              </a:r>
              <a:endParaRPr lang="en-US" sz="1200" dirty="0">
                <a:latin typeface="Arial"/>
                <a:cs typeface="Arial"/>
              </a:endParaRPr>
            </a:p>
            <a:p>
              <a:pPr>
                <a:spcBef>
                  <a:spcPts val="600"/>
                </a:spcBef>
                <a:buFontTx/>
                <a:buNone/>
                <a:defRPr/>
              </a:pPr>
              <a:r>
                <a:rPr lang="en-US" sz="1200" dirty="0">
                  <a:latin typeface="Arial"/>
                  <a:cs typeface="Arial"/>
                </a:rPr>
                <a:t>Team process</a:t>
              </a:r>
            </a:p>
          </p:txBody>
        </p:sp>
        <p:sp>
          <p:nvSpPr>
            <p:cNvPr id="1137704" name="Text Box 40"/>
            <p:cNvSpPr txBox="1">
              <a:spLocks noChangeArrowheads="1"/>
            </p:cNvSpPr>
            <p:nvPr/>
          </p:nvSpPr>
          <p:spPr bwMode="auto">
            <a:xfrm>
              <a:off x="4676307" y="4462257"/>
              <a:ext cx="1270624" cy="73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p>
              <a:pPr>
                <a:spcBef>
                  <a:spcPts val="600"/>
                </a:spcBef>
                <a:buFontTx/>
                <a:buNone/>
                <a:defRPr/>
              </a:pPr>
              <a:r>
                <a:rPr lang="en-US" sz="1200" dirty="0">
                  <a:latin typeface="Arial"/>
                  <a:cs typeface="Arial"/>
                </a:rPr>
                <a:t>Team </a:t>
              </a:r>
              <a:r>
                <a:rPr lang="en-US" sz="1200" dirty="0" smtClean="0">
                  <a:latin typeface="Arial"/>
                  <a:cs typeface="Arial"/>
                </a:rPr>
                <a:t>roles</a:t>
              </a:r>
              <a:endParaRPr lang="en-US" sz="1200" dirty="0">
                <a:latin typeface="Arial"/>
                <a:cs typeface="Arial"/>
              </a:endParaRPr>
            </a:p>
            <a:p>
              <a:pPr>
                <a:spcBef>
                  <a:spcPts val="600"/>
                </a:spcBef>
                <a:buFontTx/>
                <a:buNone/>
                <a:defRPr/>
              </a:pPr>
              <a:r>
                <a:rPr lang="en-US" sz="1200" dirty="0">
                  <a:latin typeface="Arial"/>
                  <a:cs typeface="Arial"/>
                </a:rPr>
                <a:t>Task </a:t>
              </a:r>
              <a:r>
                <a:rPr lang="en-US" sz="1200" dirty="0" smtClean="0">
                  <a:latin typeface="Arial"/>
                  <a:cs typeface="Arial"/>
                </a:rPr>
                <a:t>plans</a:t>
              </a:r>
              <a:endParaRPr lang="en-US" sz="1200" dirty="0">
                <a:latin typeface="Arial"/>
                <a:cs typeface="Arial"/>
              </a:endParaRPr>
            </a:p>
            <a:p>
              <a:pPr>
                <a:spcBef>
                  <a:spcPts val="600"/>
                </a:spcBef>
                <a:buFontTx/>
                <a:buNone/>
                <a:defRPr/>
              </a:pPr>
              <a:r>
                <a:rPr lang="en-US" sz="1200" dirty="0">
                  <a:latin typeface="Arial"/>
                  <a:cs typeface="Arial"/>
                </a:rPr>
                <a:t>Detailed plans</a:t>
              </a:r>
            </a:p>
          </p:txBody>
        </p:sp>
        <p:sp>
          <p:nvSpPr>
            <p:cNvPr id="1137705" name="Text Box 41"/>
            <p:cNvSpPr txBox="1">
              <a:spLocks noChangeArrowheads="1"/>
            </p:cNvSpPr>
            <p:nvPr/>
          </p:nvSpPr>
          <p:spPr bwMode="auto">
            <a:xfrm>
              <a:off x="6132267" y="4462257"/>
              <a:ext cx="1259162" cy="1910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p>
              <a:pPr>
                <a:spcBef>
                  <a:spcPts val="600"/>
                </a:spcBef>
                <a:buFontTx/>
                <a:buNone/>
                <a:defRPr/>
              </a:pPr>
              <a:r>
                <a:rPr lang="en-US" sz="1200" dirty="0">
                  <a:latin typeface="Arial"/>
                  <a:cs typeface="Arial"/>
                </a:rPr>
                <a:t>Quality plan</a:t>
              </a:r>
            </a:p>
          </p:txBody>
        </p:sp>
        <p:sp>
          <p:nvSpPr>
            <p:cNvPr id="1137706" name="Text Box 42"/>
            <p:cNvSpPr txBox="1">
              <a:spLocks noChangeArrowheads="1"/>
            </p:cNvSpPr>
            <p:nvPr/>
          </p:nvSpPr>
          <p:spPr bwMode="auto">
            <a:xfrm>
              <a:off x="7591179" y="4462257"/>
              <a:ext cx="1377950" cy="9234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spcBef>
                  <a:spcPts val="600"/>
                </a:spcBef>
                <a:buFontTx/>
                <a:buNone/>
                <a:defRPr/>
              </a:pPr>
              <a:r>
                <a:rPr lang="en-US" sz="1200" dirty="0">
                  <a:latin typeface="Arial"/>
                  <a:cs typeface="Arial"/>
                </a:rPr>
                <a:t>Risk </a:t>
              </a:r>
              <a:r>
                <a:rPr lang="en-US" sz="1200" dirty="0" smtClean="0">
                  <a:latin typeface="Arial"/>
                  <a:cs typeface="Arial"/>
                </a:rPr>
                <a:t>evaluation</a:t>
              </a:r>
              <a:endParaRPr lang="en-US" sz="1200" dirty="0">
                <a:latin typeface="Arial"/>
                <a:cs typeface="Arial"/>
              </a:endParaRPr>
            </a:p>
            <a:p>
              <a:pPr>
                <a:spcBef>
                  <a:spcPts val="600"/>
                </a:spcBef>
                <a:buFontTx/>
                <a:buNone/>
                <a:defRPr/>
              </a:pPr>
              <a:r>
                <a:rPr lang="en-US" sz="1200" dirty="0">
                  <a:latin typeface="Arial"/>
                  <a:cs typeface="Arial"/>
                </a:rPr>
                <a:t>Risk mitigation </a:t>
              </a:r>
              <a:r>
                <a:rPr lang="en-US" sz="1200" dirty="0" smtClean="0">
                  <a:latin typeface="Arial"/>
                  <a:cs typeface="Arial"/>
                </a:rPr>
                <a:t>plans</a:t>
              </a:r>
              <a:endParaRPr lang="en-US" sz="1200" dirty="0">
                <a:latin typeface="Arial"/>
                <a:cs typeface="Arial"/>
              </a:endParaRPr>
            </a:p>
            <a:p>
              <a:pPr>
                <a:spcBef>
                  <a:spcPts val="600"/>
                </a:spcBef>
                <a:buFontTx/>
                <a:buNone/>
                <a:defRPr/>
              </a:pPr>
              <a:r>
                <a:rPr lang="en-US" sz="1200" dirty="0">
                  <a:latin typeface="Arial"/>
                  <a:cs typeface="Arial"/>
                </a:rPr>
                <a:t>Alternate plans</a:t>
              </a:r>
            </a:p>
          </p:txBody>
        </p:sp>
        <p:pic>
          <p:nvPicPr>
            <p:cNvPr id="21514" name="Picture 43" descr="S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2703513"/>
              <a:ext cx="8583613" cy="180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6938982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4" name="Rectangle 2"/>
          <p:cNvSpPr>
            <a:spLocks noGrp="1" noChangeArrowheads="1"/>
          </p:cNvSpPr>
          <p:nvPr>
            <p:ph type="title"/>
          </p:nvPr>
        </p:nvSpPr>
        <p:spPr/>
        <p:txBody>
          <a:bodyPr/>
          <a:lstStyle/>
          <a:p>
            <a:r>
              <a:rPr lang="en-US" dirty="0" smtClean="0"/>
              <a:t>The Launch Process Meetings</a:t>
            </a:r>
          </a:p>
        </p:txBody>
      </p:sp>
      <p:grpSp>
        <p:nvGrpSpPr>
          <p:cNvPr id="4" name="Group 3"/>
          <p:cNvGrpSpPr/>
          <p:nvPr/>
        </p:nvGrpSpPr>
        <p:grpSpPr>
          <a:xfrm>
            <a:off x="1090613" y="993086"/>
            <a:ext cx="6962775" cy="4406900"/>
            <a:chOff x="1090613" y="1647825"/>
            <a:chExt cx="6962775" cy="4406900"/>
          </a:xfrm>
        </p:grpSpPr>
        <p:sp>
          <p:nvSpPr>
            <p:cNvPr id="1083395" name="Text Box 3"/>
            <p:cNvSpPr txBox="1">
              <a:spLocks noChangeArrowheads="1"/>
            </p:cNvSpPr>
            <p:nvPr/>
          </p:nvSpPr>
          <p:spPr bwMode="auto">
            <a:xfrm>
              <a:off x="1393825" y="1647825"/>
              <a:ext cx="793750" cy="3667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28" tIns="45714" rIns="91428" bIns="45714">
              <a:spAutoFit/>
            </a:bodyPr>
            <a:lstStyle/>
            <a:p>
              <a:pPr eaLnBrk="0" hangingPunct="0">
                <a:buFontTx/>
                <a:buNone/>
                <a:defRPr/>
              </a:pPr>
              <a:r>
                <a:rPr lang="en-US" sz="1800" b="1" dirty="0">
                  <a:latin typeface="Arial"/>
                  <a:cs typeface="Arial"/>
                </a:rPr>
                <a:t>Day 1</a:t>
              </a:r>
            </a:p>
          </p:txBody>
        </p:sp>
        <p:sp>
          <p:nvSpPr>
            <p:cNvPr id="1083398" name="Text Box 6"/>
            <p:cNvSpPr txBox="1">
              <a:spLocks noChangeArrowheads="1"/>
            </p:cNvSpPr>
            <p:nvPr/>
          </p:nvSpPr>
          <p:spPr bwMode="auto">
            <a:xfrm>
              <a:off x="3184525" y="1647825"/>
              <a:ext cx="793750" cy="3667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28" tIns="45714" rIns="91428" bIns="45714">
              <a:spAutoFit/>
            </a:bodyPr>
            <a:lstStyle/>
            <a:p>
              <a:pPr eaLnBrk="0" hangingPunct="0">
                <a:buFontTx/>
                <a:buNone/>
                <a:defRPr/>
              </a:pPr>
              <a:r>
                <a:rPr lang="en-US" sz="1800" b="1">
                  <a:latin typeface="Arial"/>
                  <a:cs typeface="Arial"/>
                </a:rPr>
                <a:t>Day 2</a:t>
              </a:r>
            </a:p>
          </p:txBody>
        </p:sp>
        <p:sp>
          <p:nvSpPr>
            <p:cNvPr id="1083405" name="Text Box 13"/>
            <p:cNvSpPr txBox="1">
              <a:spLocks noChangeArrowheads="1"/>
            </p:cNvSpPr>
            <p:nvPr/>
          </p:nvSpPr>
          <p:spPr bwMode="auto">
            <a:xfrm>
              <a:off x="5013325" y="1647825"/>
              <a:ext cx="793750" cy="3667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28" tIns="45714" rIns="91428" bIns="45714">
              <a:spAutoFit/>
            </a:bodyPr>
            <a:lstStyle/>
            <a:p>
              <a:pPr eaLnBrk="0" hangingPunct="0">
                <a:buFontTx/>
                <a:buNone/>
                <a:defRPr/>
              </a:pPr>
              <a:r>
                <a:rPr lang="en-US" sz="1800" b="1">
                  <a:latin typeface="Arial"/>
                  <a:cs typeface="Arial"/>
                </a:rPr>
                <a:t>Day 3</a:t>
              </a:r>
            </a:p>
          </p:txBody>
        </p:sp>
        <p:sp>
          <p:nvSpPr>
            <p:cNvPr id="1083411" name="Text Box 19"/>
            <p:cNvSpPr txBox="1">
              <a:spLocks noChangeArrowheads="1"/>
            </p:cNvSpPr>
            <p:nvPr/>
          </p:nvSpPr>
          <p:spPr bwMode="auto">
            <a:xfrm>
              <a:off x="6781800" y="1647825"/>
              <a:ext cx="793750" cy="3667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28" tIns="45714" rIns="91428" bIns="45714">
              <a:spAutoFit/>
            </a:bodyPr>
            <a:lstStyle/>
            <a:p>
              <a:pPr eaLnBrk="0" hangingPunct="0">
                <a:buFontTx/>
                <a:buNone/>
                <a:defRPr/>
              </a:pPr>
              <a:r>
                <a:rPr lang="en-US" sz="1800" b="1">
                  <a:latin typeface="Arial"/>
                  <a:cs typeface="Arial"/>
                </a:rPr>
                <a:t>Day 4</a:t>
              </a:r>
            </a:p>
          </p:txBody>
        </p:sp>
        <p:pic>
          <p:nvPicPr>
            <p:cNvPr id="23558" name="Picture 27" descr="S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0613" y="2098675"/>
              <a:ext cx="6962775" cy="3956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723286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
        <p:nvSpPr>
          <p:cNvPr id="4" name="Text Placeholder 3"/>
          <p:cNvSpPr>
            <a:spLocks noGrp="1"/>
          </p:cNvSpPr>
          <p:nvPr>
            <p:ph type="body" sz="quarter" idx="10"/>
          </p:nvPr>
        </p:nvSpPr>
        <p:spPr/>
        <p:txBody>
          <a:bodyPr>
            <a:normAutofit lnSpcReduction="10000"/>
          </a:bodyPr>
          <a:lstStyle/>
          <a:p>
            <a:endParaRPr lang="en-US"/>
          </a:p>
        </p:txBody>
      </p:sp>
      <p:sp>
        <p:nvSpPr>
          <p:cNvPr id="5" name="Picture Placeholder 4"/>
          <p:cNvSpPr>
            <a:spLocks noGrp="1"/>
          </p:cNvSpPr>
          <p:nvPr>
            <p:ph type="pic" sz="quarter" idx="11"/>
          </p:nvPr>
        </p:nvSpPr>
        <p:spPr/>
      </p:sp>
      <p:sp>
        <p:nvSpPr>
          <p:cNvPr id="7" name="Rectangle 3"/>
          <p:cNvSpPr>
            <a:spLocks noChangeArrowheads="1"/>
          </p:cNvSpPr>
          <p:nvPr/>
        </p:nvSpPr>
        <p:spPr bwMode="auto">
          <a:xfrm>
            <a:off x="0" y="-597498"/>
            <a:ext cx="9144000" cy="1194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537993" bIns="634800" numCol="1" anchor="ctr" anchorCtr="0" compatLnSpc="1">
            <a:prstTxWarp prst="textNoShape">
              <a:avLst/>
            </a:prstTxWarp>
            <a:spAutoFit/>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2" name="Picture 4"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3940" y="5800725"/>
            <a:ext cx="838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hlinkClick r:id="rId2"/>
          </p:cNvPr>
          <p:cNvPicPr>
            <a:picLocks noChangeAspect="1"/>
          </p:cNvPicPr>
          <p:nvPr/>
        </p:nvPicPr>
        <p:blipFill>
          <a:blip r:embed="rId4"/>
          <a:stretch>
            <a:fillRect/>
          </a:stretch>
        </p:blipFill>
        <p:spPr>
          <a:xfrm>
            <a:off x="331808" y="951177"/>
            <a:ext cx="8630856" cy="4708577"/>
          </a:xfrm>
          <a:prstGeom prst="rect">
            <a:avLst/>
          </a:prstGeom>
        </p:spPr>
      </p:pic>
    </p:spTree>
    <p:extLst>
      <p:ext uri="{BB962C8B-B14F-4D97-AF65-F5344CB8AC3E}">
        <p14:creationId xmlns:p14="http://schemas.microsoft.com/office/powerpoint/2010/main" val="2903694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4" name="Rectangle 2"/>
          <p:cNvSpPr>
            <a:spLocks noGrp="1" noChangeArrowheads="1"/>
          </p:cNvSpPr>
          <p:nvPr>
            <p:ph type="title"/>
          </p:nvPr>
        </p:nvSpPr>
        <p:spPr/>
        <p:txBody>
          <a:bodyPr/>
          <a:lstStyle/>
          <a:p>
            <a:pPr eaLnBrk="1" hangingPunct="1">
              <a:defRPr/>
            </a:pPr>
            <a:r>
              <a:rPr lang="en-US" smtClean="0">
                <a:cs typeface="+mj-cs"/>
              </a:rPr>
              <a:t>TSP Launch Meeting 1</a:t>
            </a:r>
          </a:p>
        </p:txBody>
      </p:sp>
      <p:sp>
        <p:nvSpPr>
          <p:cNvPr id="1119235" name="Rectangle 3"/>
          <p:cNvSpPr>
            <a:spLocks noGrp="1" noChangeArrowheads="1"/>
          </p:cNvSpPr>
          <p:nvPr>
            <p:ph idx="1"/>
          </p:nvPr>
        </p:nvSpPr>
        <p:spPr/>
        <p:txBody>
          <a:bodyPr/>
          <a:lstStyle/>
          <a:p>
            <a:pPr marL="0" indent="0" eaLnBrk="1" hangingPunct="1">
              <a:lnSpc>
                <a:spcPct val="90000"/>
              </a:lnSpc>
              <a:defRPr/>
            </a:pPr>
            <a:r>
              <a:rPr lang="en-US" dirty="0" smtClean="0">
                <a:cs typeface="+mn-cs"/>
              </a:rPr>
              <a:t>Meeting 1 provides the developers the information they need to produce their plan.</a:t>
            </a:r>
          </a:p>
          <a:p>
            <a:pPr marL="0" indent="0" eaLnBrk="1" hangingPunct="1">
              <a:lnSpc>
                <a:spcPct val="90000"/>
              </a:lnSpc>
              <a:defRPr/>
            </a:pPr>
            <a:endParaRPr lang="en-US" sz="800" dirty="0" smtClean="0">
              <a:cs typeface="+mn-cs"/>
            </a:endParaRPr>
          </a:p>
          <a:p>
            <a:pPr marL="0" indent="0" eaLnBrk="1" hangingPunct="1">
              <a:lnSpc>
                <a:spcPct val="90000"/>
              </a:lnSpc>
              <a:defRPr/>
            </a:pPr>
            <a:r>
              <a:rPr lang="en-US" dirty="0" smtClean="0">
                <a:cs typeface="+mn-cs"/>
              </a:rPr>
              <a:t>Meeting 1 is typically led by the TSP coach.</a:t>
            </a:r>
          </a:p>
          <a:p>
            <a:pPr marL="0" indent="0" eaLnBrk="1" hangingPunct="1">
              <a:lnSpc>
                <a:spcPct val="90000"/>
              </a:lnSpc>
              <a:defRPr/>
            </a:pPr>
            <a:endParaRPr lang="en-US" sz="800" dirty="0" smtClean="0">
              <a:cs typeface="+mn-cs"/>
            </a:endParaRPr>
          </a:p>
          <a:p>
            <a:pPr marL="0" indent="0" eaLnBrk="1" hangingPunct="1">
              <a:lnSpc>
                <a:spcPct val="90000"/>
              </a:lnSpc>
              <a:defRPr/>
            </a:pPr>
            <a:r>
              <a:rPr lang="en-US" dirty="0" smtClean="0">
                <a:cs typeface="+mn-cs"/>
              </a:rPr>
              <a:t>The agenda is as follows.</a:t>
            </a:r>
          </a:p>
          <a:p>
            <a:pPr marL="0" indent="0" eaLnBrk="1" hangingPunct="1">
              <a:lnSpc>
                <a:spcPct val="90000"/>
              </a:lnSpc>
              <a:buFontTx/>
              <a:buChar char="•"/>
              <a:defRPr/>
            </a:pPr>
            <a:r>
              <a:rPr lang="en-US" dirty="0" smtClean="0">
                <a:cs typeface="+mn-cs"/>
              </a:rPr>
              <a:t>  Sponsor: opening comments</a:t>
            </a:r>
          </a:p>
          <a:p>
            <a:pPr marL="0" indent="0" eaLnBrk="1" hangingPunct="1">
              <a:lnSpc>
                <a:spcPct val="90000"/>
              </a:lnSpc>
              <a:buFontTx/>
              <a:buChar char="•"/>
              <a:defRPr/>
            </a:pPr>
            <a:r>
              <a:rPr lang="en-US" dirty="0" smtClean="0">
                <a:cs typeface="+mn-cs"/>
              </a:rPr>
              <a:t>  Coach and attendee introductions</a:t>
            </a:r>
          </a:p>
          <a:p>
            <a:pPr marL="0" indent="0" eaLnBrk="1" hangingPunct="1">
              <a:lnSpc>
                <a:spcPct val="90000"/>
              </a:lnSpc>
              <a:buFontTx/>
              <a:buChar char="•"/>
              <a:defRPr/>
            </a:pPr>
            <a:r>
              <a:rPr lang="en-US" dirty="0" smtClean="0">
                <a:cs typeface="+mn-cs"/>
              </a:rPr>
              <a:t>  Coach: review of meeting objectives and agenda</a:t>
            </a:r>
          </a:p>
          <a:p>
            <a:pPr marL="0" indent="0" eaLnBrk="1" hangingPunct="1">
              <a:lnSpc>
                <a:spcPct val="90000"/>
              </a:lnSpc>
              <a:buFontTx/>
              <a:buChar char="•"/>
              <a:defRPr/>
            </a:pPr>
            <a:r>
              <a:rPr lang="en-US" dirty="0" smtClean="0">
                <a:cs typeface="+mn-cs"/>
              </a:rPr>
              <a:t>  Senior management: project objectives</a:t>
            </a:r>
          </a:p>
          <a:p>
            <a:pPr marL="0" indent="0" eaLnBrk="1" hangingPunct="1">
              <a:lnSpc>
                <a:spcPct val="90000"/>
              </a:lnSpc>
              <a:buFontTx/>
              <a:buChar char="•"/>
              <a:defRPr/>
            </a:pPr>
            <a:r>
              <a:rPr lang="en-US" dirty="0" smtClean="0">
                <a:cs typeface="+mn-cs"/>
              </a:rPr>
              <a:t>  Marketing/customer: project requirements</a:t>
            </a:r>
          </a:p>
          <a:p>
            <a:pPr marL="0" indent="0" eaLnBrk="1" hangingPunct="1">
              <a:lnSpc>
                <a:spcPct val="90000"/>
              </a:lnSpc>
              <a:buFontTx/>
              <a:buChar char="•"/>
              <a:defRPr/>
            </a:pPr>
            <a:r>
              <a:rPr lang="en-US" dirty="0" smtClean="0">
                <a:cs typeface="+mn-cs"/>
              </a:rPr>
              <a:t>  Questions and discussion</a:t>
            </a:r>
          </a:p>
        </p:txBody>
      </p:sp>
    </p:spTree>
    <p:extLst>
      <p:ext uri="{BB962C8B-B14F-4D97-AF65-F5344CB8AC3E}">
        <p14:creationId xmlns:p14="http://schemas.microsoft.com/office/powerpoint/2010/main" val="10946609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10" name="Rectangle 2"/>
          <p:cNvSpPr>
            <a:spLocks noGrp="1" noChangeArrowheads="1"/>
          </p:cNvSpPr>
          <p:nvPr>
            <p:ph type="title"/>
          </p:nvPr>
        </p:nvSpPr>
        <p:spPr/>
        <p:txBody>
          <a:bodyPr/>
          <a:lstStyle/>
          <a:p>
            <a:pPr eaLnBrk="1" hangingPunct="1">
              <a:defRPr/>
            </a:pPr>
            <a:r>
              <a:rPr lang="en-US" smtClean="0">
                <a:cs typeface="+mj-cs"/>
              </a:rPr>
              <a:t>Meeting 1 Strategy -1</a:t>
            </a:r>
          </a:p>
        </p:txBody>
      </p:sp>
      <p:sp>
        <p:nvSpPr>
          <p:cNvPr id="1118211" name="Rectangle 3"/>
          <p:cNvSpPr>
            <a:spLocks noGrp="1" noChangeArrowheads="1"/>
          </p:cNvSpPr>
          <p:nvPr>
            <p:ph idx="1"/>
          </p:nvPr>
        </p:nvSpPr>
        <p:spPr/>
        <p:txBody>
          <a:bodyPr>
            <a:normAutofit lnSpcReduction="10000"/>
          </a:bodyPr>
          <a:lstStyle/>
          <a:p>
            <a:pPr marL="0" indent="0" eaLnBrk="1" hangingPunct="1">
              <a:lnSpc>
                <a:spcPct val="90000"/>
              </a:lnSpc>
              <a:defRPr/>
            </a:pPr>
            <a:r>
              <a:rPr lang="en-US" smtClean="0">
                <a:cs typeface="+mn-cs"/>
              </a:rPr>
              <a:t>Management usually describes the needed products and schedules.</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While this </a:t>
            </a:r>
            <a:r>
              <a:rPr lang="ja-JP" altLang="en-US" smtClean="0">
                <a:latin typeface="Arial"/>
                <a:cs typeface="+mn-cs"/>
              </a:rPr>
              <a:t>“</a:t>
            </a:r>
            <a:r>
              <a:rPr lang="en-US" smtClean="0">
                <a:cs typeface="+mn-cs"/>
              </a:rPr>
              <a:t>solution</a:t>
            </a:r>
            <a:r>
              <a:rPr lang="ja-JP" altLang="en-US" smtClean="0">
                <a:latin typeface="Arial"/>
                <a:cs typeface="+mn-cs"/>
              </a:rPr>
              <a:t>”</a:t>
            </a:r>
            <a:r>
              <a:rPr lang="en-US" smtClean="0">
                <a:cs typeface="+mn-cs"/>
              </a:rPr>
              <a:t> is usually aggressive, it only represents one possible way to do the job.</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The team must understand management</a:t>
            </a:r>
            <a:r>
              <a:rPr lang="ja-JP" altLang="en-US" smtClean="0">
                <a:latin typeface="Arial"/>
                <a:cs typeface="+mn-cs"/>
              </a:rPr>
              <a:t>’</a:t>
            </a:r>
            <a:r>
              <a:rPr lang="en-US" smtClean="0">
                <a:cs typeface="+mn-cs"/>
              </a:rPr>
              <a:t>s true needs to address them.</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Do not even imply that you think management</a:t>
            </a:r>
            <a:r>
              <a:rPr lang="ja-JP" altLang="en-US" smtClean="0">
                <a:latin typeface="Arial"/>
                <a:cs typeface="+mn-cs"/>
              </a:rPr>
              <a:t>’</a:t>
            </a:r>
            <a:r>
              <a:rPr lang="en-US" smtClean="0">
                <a:cs typeface="+mn-cs"/>
              </a:rPr>
              <a:t>s objectives are unrealistic.</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Your attitude should be: </a:t>
            </a:r>
            <a:r>
              <a:rPr lang="ja-JP" altLang="en-US" smtClean="0">
                <a:latin typeface="Arial"/>
                <a:cs typeface="+mn-cs"/>
              </a:rPr>
              <a:t>“</a:t>
            </a:r>
            <a:r>
              <a:rPr lang="en-US" smtClean="0">
                <a:cs typeface="+mn-cs"/>
              </a:rPr>
              <a:t>If that is what management wants,  we will do our utmost to do it.</a:t>
            </a:r>
            <a:r>
              <a:rPr lang="ja-JP" altLang="en-US" smtClean="0">
                <a:latin typeface="Arial"/>
                <a:cs typeface="+mn-cs"/>
              </a:rPr>
              <a:t>”</a:t>
            </a:r>
            <a:r>
              <a:rPr lang="en-US" smtClean="0">
                <a:cs typeface="+mn-cs"/>
              </a:rPr>
              <a:t> </a:t>
            </a:r>
          </a:p>
        </p:txBody>
      </p:sp>
    </p:spTree>
    <p:extLst>
      <p:ext uri="{BB962C8B-B14F-4D97-AF65-F5344CB8AC3E}">
        <p14:creationId xmlns:p14="http://schemas.microsoft.com/office/powerpoint/2010/main" val="2534164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50" name="Rectangle 2"/>
          <p:cNvSpPr>
            <a:spLocks noGrp="1" noChangeArrowheads="1"/>
          </p:cNvSpPr>
          <p:nvPr>
            <p:ph type="title"/>
          </p:nvPr>
        </p:nvSpPr>
        <p:spPr/>
        <p:txBody>
          <a:bodyPr/>
          <a:lstStyle/>
          <a:p>
            <a:pPr eaLnBrk="1" hangingPunct="1">
              <a:defRPr/>
            </a:pPr>
            <a:r>
              <a:rPr lang="en-US" smtClean="0">
                <a:cs typeface="+mj-cs"/>
              </a:rPr>
              <a:t>Meeting 1 Strategy -2</a:t>
            </a:r>
          </a:p>
        </p:txBody>
      </p:sp>
      <p:sp>
        <p:nvSpPr>
          <p:cNvPr id="1128451" name="Rectangle 3"/>
          <p:cNvSpPr>
            <a:spLocks noGrp="1" noChangeArrowheads="1"/>
          </p:cNvSpPr>
          <p:nvPr>
            <p:ph idx="1"/>
          </p:nvPr>
        </p:nvSpPr>
        <p:spPr/>
        <p:txBody>
          <a:bodyPr/>
          <a:lstStyle/>
          <a:p>
            <a:pPr marL="0" indent="0" eaLnBrk="1" hangingPunct="1">
              <a:lnSpc>
                <a:spcPct val="90000"/>
              </a:lnSpc>
              <a:defRPr/>
            </a:pPr>
            <a:r>
              <a:rPr lang="en-US" smtClean="0">
                <a:cs typeface="+mn-cs"/>
              </a:rPr>
              <a:t>In meeting 1, the team should ask enough questions to understand what management needs.</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In meetings 2 through 8, the team will strive to produce a plan that meets these needs.</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Only the team, the team leader, and the TSP coach attend  these meetings.</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Then, in meeting 9, the team will meet with management and other invited parties to review the team</a:t>
            </a:r>
            <a:r>
              <a:rPr lang="ja-JP" altLang="en-US" smtClean="0">
                <a:latin typeface="Arial"/>
                <a:cs typeface="+mn-cs"/>
              </a:rPr>
              <a:t>’</a:t>
            </a:r>
            <a:r>
              <a:rPr lang="en-US" smtClean="0">
                <a:cs typeface="+mn-cs"/>
              </a:rPr>
              <a:t>s plan.</a:t>
            </a:r>
          </a:p>
        </p:txBody>
      </p:sp>
    </p:spTree>
    <p:extLst>
      <p:ext uri="{BB962C8B-B14F-4D97-AF65-F5344CB8AC3E}">
        <p14:creationId xmlns:p14="http://schemas.microsoft.com/office/powerpoint/2010/main" val="26189685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4" name="Rectangle 2"/>
          <p:cNvSpPr>
            <a:spLocks noGrp="1" noChangeArrowheads="1"/>
          </p:cNvSpPr>
          <p:nvPr>
            <p:ph type="title"/>
          </p:nvPr>
        </p:nvSpPr>
        <p:spPr/>
        <p:txBody>
          <a:bodyPr/>
          <a:lstStyle/>
          <a:p>
            <a:pPr eaLnBrk="1" hangingPunct="1">
              <a:defRPr/>
            </a:pPr>
            <a:r>
              <a:rPr lang="en-US" smtClean="0">
                <a:cs typeface="+mj-cs"/>
              </a:rPr>
              <a:t>TSP Launch Meeting 2</a:t>
            </a:r>
          </a:p>
        </p:txBody>
      </p:sp>
      <p:sp>
        <p:nvSpPr>
          <p:cNvPr id="1139715" name="Rectangle 3"/>
          <p:cNvSpPr>
            <a:spLocks noGrp="1" noChangeArrowheads="1"/>
          </p:cNvSpPr>
          <p:nvPr>
            <p:ph idx="1"/>
          </p:nvPr>
        </p:nvSpPr>
        <p:spPr/>
        <p:txBody>
          <a:bodyPr>
            <a:normAutofit lnSpcReduction="10000"/>
          </a:bodyPr>
          <a:lstStyle/>
          <a:p>
            <a:pPr marL="0" indent="0" eaLnBrk="1" hangingPunct="1">
              <a:lnSpc>
                <a:spcPct val="90000"/>
              </a:lnSpc>
              <a:defRPr/>
            </a:pPr>
            <a:r>
              <a:rPr lang="en-US" smtClean="0">
                <a:cs typeface="+mn-cs"/>
              </a:rPr>
              <a:t>Meeting 2 has two objectives.</a:t>
            </a:r>
          </a:p>
          <a:p>
            <a:pPr marL="0" indent="0" eaLnBrk="1" hangingPunct="1">
              <a:lnSpc>
                <a:spcPct val="90000"/>
              </a:lnSpc>
              <a:buFontTx/>
              <a:buChar char="•"/>
              <a:defRPr/>
            </a:pPr>
            <a:r>
              <a:rPr lang="en-US" smtClean="0">
                <a:cs typeface="+mn-cs"/>
              </a:rPr>
              <a:t>  to obtain agreement on the team</a:t>
            </a:r>
            <a:r>
              <a:rPr lang="ja-JP" altLang="en-US" smtClean="0">
                <a:latin typeface="Arial"/>
                <a:cs typeface="+mn-cs"/>
              </a:rPr>
              <a:t>’</a:t>
            </a:r>
            <a:r>
              <a:rPr lang="en-US" smtClean="0">
                <a:cs typeface="+mn-cs"/>
              </a:rPr>
              <a:t>s goals</a:t>
            </a:r>
          </a:p>
          <a:p>
            <a:pPr marL="0" indent="0" eaLnBrk="1" hangingPunct="1">
              <a:lnSpc>
                <a:spcPct val="90000"/>
              </a:lnSpc>
              <a:buFontTx/>
              <a:buChar char="•"/>
              <a:defRPr/>
            </a:pPr>
            <a:r>
              <a:rPr lang="en-US" smtClean="0">
                <a:cs typeface="+mn-cs"/>
              </a:rPr>
              <a:t>  to establish the team member roles</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The team leader typically leads the team through the goals discussion, with help from the TSP coach.</a:t>
            </a:r>
          </a:p>
          <a:p>
            <a:pPr marL="0" indent="0" eaLnBrk="1" hangingPunct="1">
              <a:lnSpc>
                <a:spcPct val="90000"/>
              </a:lnSpc>
              <a:buFontTx/>
              <a:buChar char="•"/>
              <a:defRPr/>
            </a:pPr>
            <a:r>
              <a:rPr lang="en-US" smtClean="0">
                <a:cs typeface="+mn-cs"/>
              </a:rPr>
              <a:t>  You start with management</a:t>
            </a:r>
            <a:r>
              <a:rPr lang="ja-JP" altLang="en-US" smtClean="0">
                <a:latin typeface="Arial"/>
                <a:cs typeface="+mn-cs"/>
              </a:rPr>
              <a:t>’</a:t>
            </a:r>
            <a:r>
              <a:rPr lang="en-US" smtClean="0">
                <a:cs typeface="+mn-cs"/>
              </a:rPr>
              <a:t>s stated goals.</a:t>
            </a:r>
          </a:p>
          <a:p>
            <a:pPr marL="0" indent="0" eaLnBrk="1" hangingPunct="1">
              <a:lnSpc>
                <a:spcPct val="90000"/>
              </a:lnSpc>
              <a:buFontTx/>
              <a:buChar char="•"/>
              <a:defRPr/>
            </a:pPr>
            <a:r>
              <a:rPr lang="en-US" smtClean="0">
                <a:cs typeface="+mn-cs"/>
              </a:rPr>
              <a:t>  Then you review the implied but unstated goals.</a:t>
            </a:r>
          </a:p>
          <a:p>
            <a:pPr marL="0" indent="0" eaLnBrk="1" hangingPunct="1">
              <a:lnSpc>
                <a:spcPct val="90000"/>
              </a:lnSpc>
              <a:buFontTx/>
              <a:buChar char="•"/>
              <a:defRPr/>
            </a:pPr>
            <a:r>
              <a:rPr lang="en-US" smtClean="0">
                <a:cs typeface="+mn-cs"/>
              </a:rPr>
              <a:t>  Next, you agree on the team</a:t>
            </a:r>
            <a:r>
              <a:rPr lang="ja-JP" altLang="en-US" smtClean="0">
                <a:latin typeface="Arial"/>
                <a:cs typeface="+mn-cs"/>
              </a:rPr>
              <a:t>’</a:t>
            </a:r>
            <a:r>
              <a:rPr lang="en-US" smtClean="0">
                <a:cs typeface="+mn-cs"/>
              </a:rPr>
              <a:t>s goals.</a:t>
            </a:r>
          </a:p>
          <a:p>
            <a:pPr marL="0" indent="0" eaLnBrk="1" hangingPunct="1">
              <a:lnSpc>
                <a:spcPct val="90000"/>
              </a:lnSpc>
              <a:buFontTx/>
              <a:buChar char="•"/>
              <a:defRPr/>
            </a:pPr>
            <a:r>
              <a:rPr lang="en-US" smtClean="0">
                <a:cs typeface="+mn-cs"/>
              </a:rPr>
              <a:t>  Finally, you define goal measures.</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Once you agree on the goals, the team leader and coach guide the team through team role selection.</a:t>
            </a:r>
          </a:p>
        </p:txBody>
      </p:sp>
    </p:spTree>
    <p:extLst>
      <p:ext uri="{BB962C8B-B14F-4D97-AF65-F5344CB8AC3E}">
        <p14:creationId xmlns:p14="http://schemas.microsoft.com/office/powerpoint/2010/main" val="30011491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522" name="Rectangle 2"/>
          <p:cNvSpPr>
            <a:spLocks noGrp="1" noChangeArrowheads="1"/>
          </p:cNvSpPr>
          <p:nvPr>
            <p:ph type="title"/>
          </p:nvPr>
        </p:nvSpPr>
        <p:spPr/>
        <p:txBody>
          <a:bodyPr/>
          <a:lstStyle/>
          <a:p>
            <a:pPr eaLnBrk="1" hangingPunct="1">
              <a:defRPr/>
            </a:pPr>
            <a:r>
              <a:rPr lang="en-US" smtClean="0">
                <a:cs typeface="+mj-cs"/>
              </a:rPr>
              <a:t>The TSP Roles -1</a:t>
            </a:r>
          </a:p>
        </p:txBody>
      </p:sp>
      <p:sp>
        <p:nvSpPr>
          <p:cNvPr id="1131523" name="Rectangle 3"/>
          <p:cNvSpPr>
            <a:spLocks noGrp="1" noChangeArrowheads="1"/>
          </p:cNvSpPr>
          <p:nvPr>
            <p:ph idx="1"/>
          </p:nvPr>
        </p:nvSpPr>
        <p:spPr/>
        <p:txBody>
          <a:bodyPr/>
          <a:lstStyle/>
          <a:p>
            <a:pPr marL="0" indent="0" eaLnBrk="1" hangingPunct="1">
              <a:lnSpc>
                <a:spcPct val="90000"/>
              </a:lnSpc>
              <a:defRPr/>
            </a:pPr>
            <a:r>
              <a:rPr lang="en-US" smtClean="0">
                <a:cs typeface="+mn-cs"/>
              </a:rPr>
              <a:t>The TSP roles establish responsibilities for team operation.</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The development roles are</a:t>
            </a:r>
          </a:p>
          <a:p>
            <a:pPr lvl="1" eaLnBrk="1" hangingPunct="1">
              <a:lnSpc>
                <a:spcPct val="90000"/>
              </a:lnSpc>
              <a:defRPr/>
            </a:pPr>
            <a:r>
              <a:rPr lang="en-US" smtClean="0"/>
              <a:t>Customer interface manager – focal point for requirements and customer-related issues</a:t>
            </a:r>
          </a:p>
          <a:p>
            <a:pPr lvl="1" eaLnBrk="1" hangingPunct="1">
              <a:lnSpc>
                <a:spcPct val="90000"/>
              </a:lnSpc>
              <a:defRPr/>
            </a:pPr>
            <a:r>
              <a:rPr lang="en-US" smtClean="0"/>
              <a:t>Design manager – establishes design standards and guides the design work</a:t>
            </a:r>
          </a:p>
          <a:p>
            <a:pPr lvl="1" eaLnBrk="1" hangingPunct="1">
              <a:lnSpc>
                <a:spcPct val="90000"/>
              </a:lnSpc>
              <a:defRPr/>
            </a:pPr>
            <a:r>
              <a:rPr lang="en-US" smtClean="0"/>
              <a:t>Implementation manager – defines the implementation standards and handles implementation issues</a:t>
            </a:r>
          </a:p>
          <a:p>
            <a:pPr lvl="1" eaLnBrk="1" hangingPunct="1">
              <a:lnSpc>
                <a:spcPct val="90000"/>
              </a:lnSpc>
              <a:defRPr/>
            </a:pPr>
            <a:r>
              <a:rPr lang="en-US" smtClean="0"/>
              <a:t>Test manager – ensures that test issues are properly considered and handles test planning and coordination</a:t>
            </a:r>
          </a:p>
          <a:p>
            <a:pPr marL="0" indent="0" eaLnBrk="1" hangingPunct="1">
              <a:lnSpc>
                <a:spcPct val="90000"/>
              </a:lnSpc>
              <a:defRPr/>
            </a:pPr>
            <a:endParaRPr lang="en-US" smtClean="0">
              <a:cs typeface="+mn-cs"/>
            </a:endParaRPr>
          </a:p>
        </p:txBody>
      </p:sp>
    </p:spTree>
    <p:extLst>
      <p:ext uri="{BB962C8B-B14F-4D97-AF65-F5344CB8AC3E}">
        <p14:creationId xmlns:p14="http://schemas.microsoft.com/office/powerpoint/2010/main" val="4898034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0978" name="Rectangle 2"/>
          <p:cNvSpPr>
            <a:spLocks noGrp="1" noChangeArrowheads="1"/>
          </p:cNvSpPr>
          <p:nvPr>
            <p:ph type="title"/>
          </p:nvPr>
        </p:nvSpPr>
        <p:spPr/>
        <p:txBody>
          <a:bodyPr/>
          <a:lstStyle/>
          <a:p>
            <a:pPr eaLnBrk="1" hangingPunct="1">
              <a:defRPr/>
            </a:pPr>
            <a:r>
              <a:rPr lang="en-US" smtClean="0">
                <a:cs typeface="+mj-cs"/>
              </a:rPr>
              <a:t>The TSP Roles -2</a:t>
            </a:r>
          </a:p>
        </p:txBody>
      </p:sp>
      <p:sp>
        <p:nvSpPr>
          <p:cNvPr id="1150979" name="Rectangle 3"/>
          <p:cNvSpPr>
            <a:spLocks noGrp="1" noChangeArrowheads="1"/>
          </p:cNvSpPr>
          <p:nvPr>
            <p:ph idx="1"/>
          </p:nvPr>
        </p:nvSpPr>
        <p:spPr/>
        <p:txBody>
          <a:bodyPr/>
          <a:lstStyle/>
          <a:p>
            <a:pPr marL="0" indent="0" eaLnBrk="1" hangingPunct="1">
              <a:defRPr/>
            </a:pPr>
            <a:r>
              <a:rPr lang="en-US" smtClean="0">
                <a:cs typeface="+mn-cs"/>
              </a:rPr>
              <a:t>The TSP support roles are</a:t>
            </a:r>
          </a:p>
          <a:p>
            <a:pPr lvl="1" eaLnBrk="1" hangingPunct="1">
              <a:defRPr/>
            </a:pPr>
            <a:r>
              <a:rPr lang="en-US" smtClean="0"/>
              <a:t>Planning manager – helps the team maintain, track, and report on the plan and plan status</a:t>
            </a:r>
          </a:p>
          <a:p>
            <a:pPr lvl="1" eaLnBrk="1" hangingPunct="1">
              <a:defRPr/>
            </a:pPr>
            <a:r>
              <a:rPr lang="en-US" smtClean="0"/>
              <a:t>Process manager – guides the process definition work, handles PIPs, and monitors process data</a:t>
            </a:r>
          </a:p>
          <a:p>
            <a:pPr lvl="1" eaLnBrk="1" hangingPunct="1">
              <a:defRPr/>
            </a:pPr>
            <a:r>
              <a:rPr lang="en-US" smtClean="0"/>
              <a:t>Quality manager – reviews process and product quality and monitors team inspections</a:t>
            </a:r>
          </a:p>
          <a:p>
            <a:pPr lvl="1" eaLnBrk="1" hangingPunct="1">
              <a:defRPr/>
            </a:pPr>
            <a:r>
              <a:rPr lang="en-US" smtClean="0"/>
              <a:t>Support manager – ensures that proper support tools and aids are available and handles support issues</a:t>
            </a:r>
          </a:p>
          <a:p>
            <a:pPr marL="0" indent="0" eaLnBrk="1" hangingPunct="1">
              <a:defRPr/>
            </a:pPr>
            <a:endParaRPr lang="en-US" smtClean="0">
              <a:cs typeface="+mn-cs"/>
            </a:endParaRPr>
          </a:p>
          <a:p>
            <a:pPr marL="0" indent="0" eaLnBrk="1" hangingPunct="1">
              <a:defRPr/>
            </a:pPr>
            <a:r>
              <a:rPr lang="en-US" smtClean="0">
                <a:cs typeface="+mn-cs"/>
              </a:rPr>
              <a:t>The team assigns additional roles for security, safety, usability, and so forth if they are needed.</a:t>
            </a:r>
          </a:p>
        </p:txBody>
      </p:sp>
    </p:spTree>
    <p:extLst>
      <p:ext uri="{BB962C8B-B14F-4D97-AF65-F5344CB8AC3E}">
        <p14:creationId xmlns:p14="http://schemas.microsoft.com/office/powerpoint/2010/main" val="7837091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002" name="Rectangle 2"/>
          <p:cNvSpPr>
            <a:spLocks noGrp="1" noChangeArrowheads="1"/>
          </p:cNvSpPr>
          <p:nvPr>
            <p:ph type="title"/>
          </p:nvPr>
        </p:nvSpPr>
        <p:spPr/>
        <p:txBody>
          <a:bodyPr/>
          <a:lstStyle/>
          <a:p>
            <a:pPr eaLnBrk="1" hangingPunct="1">
              <a:defRPr/>
            </a:pPr>
            <a:r>
              <a:rPr lang="en-US" dirty="0" smtClean="0">
                <a:cs typeface="+mj-cs"/>
              </a:rPr>
              <a:t>The Team Leader Role</a:t>
            </a:r>
          </a:p>
        </p:txBody>
      </p:sp>
      <p:sp>
        <p:nvSpPr>
          <p:cNvPr id="1152003" name="Rectangle 3"/>
          <p:cNvSpPr>
            <a:spLocks noGrp="1" noChangeArrowheads="1"/>
          </p:cNvSpPr>
          <p:nvPr>
            <p:ph idx="1"/>
          </p:nvPr>
        </p:nvSpPr>
        <p:spPr/>
        <p:txBody>
          <a:bodyPr/>
          <a:lstStyle/>
          <a:p>
            <a:pPr marL="0" indent="0" eaLnBrk="1" hangingPunct="1">
              <a:lnSpc>
                <a:spcPct val="90000"/>
              </a:lnSpc>
              <a:defRPr/>
            </a:pPr>
            <a:r>
              <a:rPr lang="en-US" smtClean="0">
                <a:cs typeface="+mn-cs"/>
              </a:rPr>
              <a:t>The team leader typically does not take any team roles.</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The team leader</a:t>
            </a:r>
            <a:r>
              <a:rPr lang="ja-JP" altLang="en-US" smtClean="0">
                <a:latin typeface="Arial"/>
                <a:cs typeface="+mn-cs"/>
              </a:rPr>
              <a:t>’</a:t>
            </a:r>
            <a:r>
              <a:rPr lang="en-US" smtClean="0">
                <a:cs typeface="+mn-cs"/>
              </a:rPr>
              <a:t>s responsibilities are to</a:t>
            </a:r>
          </a:p>
          <a:p>
            <a:pPr lvl="1" eaLnBrk="1" hangingPunct="1">
              <a:lnSpc>
                <a:spcPct val="90000"/>
              </a:lnSpc>
              <a:defRPr/>
            </a:pPr>
            <a:r>
              <a:rPr lang="en-US" smtClean="0"/>
              <a:t>Provide team leadership – sustain motivation, prioritize the work, guide team members</a:t>
            </a:r>
          </a:p>
          <a:p>
            <a:pPr lvl="1" eaLnBrk="1" hangingPunct="1">
              <a:lnSpc>
                <a:spcPct val="90000"/>
              </a:lnSpc>
              <a:defRPr/>
            </a:pPr>
            <a:r>
              <a:rPr lang="en-US" smtClean="0"/>
              <a:t>Maintain team communication – run weekly meetings and communicate management needs and actions</a:t>
            </a:r>
          </a:p>
          <a:p>
            <a:pPr lvl="1" eaLnBrk="1" hangingPunct="1">
              <a:lnSpc>
                <a:spcPct val="90000"/>
              </a:lnSpc>
              <a:defRPr/>
            </a:pPr>
            <a:r>
              <a:rPr lang="en-US" smtClean="0"/>
              <a:t>Obtain resources – get needed staffing and protect team members from non-project demands</a:t>
            </a:r>
          </a:p>
          <a:p>
            <a:pPr lvl="1" eaLnBrk="1" hangingPunct="1">
              <a:lnSpc>
                <a:spcPct val="90000"/>
              </a:lnSpc>
              <a:defRPr/>
            </a:pPr>
            <a:r>
              <a:rPr lang="en-US" smtClean="0"/>
              <a:t>Report to management – inform management about team progress and issues and get help when needed</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On any but very small teams, the team leader does not have time to do much if any development work.</a:t>
            </a:r>
          </a:p>
        </p:txBody>
      </p:sp>
    </p:spTree>
    <p:extLst>
      <p:ext uri="{BB962C8B-B14F-4D97-AF65-F5344CB8AC3E}">
        <p14:creationId xmlns:p14="http://schemas.microsoft.com/office/powerpoint/2010/main" val="32596159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3026" name="Rectangle 2"/>
          <p:cNvSpPr>
            <a:spLocks noGrp="1" noChangeArrowheads="1"/>
          </p:cNvSpPr>
          <p:nvPr>
            <p:ph type="title"/>
          </p:nvPr>
        </p:nvSpPr>
        <p:spPr/>
        <p:txBody>
          <a:bodyPr/>
          <a:lstStyle/>
          <a:p>
            <a:pPr eaLnBrk="1" hangingPunct="1">
              <a:defRPr/>
            </a:pPr>
            <a:r>
              <a:rPr lang="en-US" smtClean="0">
                <a:cs typeface="+mj-cs"/>
              </a:rPr>
              <a:t>Meeting 2 Products</a:t>
            </a:r>
          </a:p>
        </p:txBody>
      </p:sp>
      <p:sp>
        <p:nvSpPr>
          <p:cNvPr id="1153027" name="Rectangle 3"/>
          <p:cNvSpPr>
            <a:spLocks noGrp="1" noChangeArrowheads="1"/>
          </p:cNvSpPr>
          <p:nvPr>
            <p:ph idx="1"/>
          </p:nvPr>
        </p:nvSpPr>
        <p:spPr/>
        <p:txBody>
          <a:bodyPr/>
          <a:lstStyle/>
          <a:p>
            <a:pPr marL="0" indent="0" eaLnBrk="1" hangingPunct="1">
              <a:defRPr/>
            </a:pPr>
            <a:r>
              <a:rPr lang="en-US" smtClean="0">
                <a:cs typeface="+mn-cs"/>
              </a:rPr>
              <a:t>In meeting 2, the team produces and documents two products.</a:t>
            </a:r>
          </a:p>
          <a:p>
            <a:pPr marL="0" indent="0" eaLnBrk="1" hangingPunct="1">
              <a:defRPr/>
            </a:pPr>
            <a:endParaRPr lang="en-US" smtClean="0">
              <a:cs typeface="+mn-cs"/>
            </a:endParaRPr>
          </a:p>
          <a:p>
            <a:pPr marL="0" indent="0" eaLnBrk="1" hangingPunct="1">
              <a:defRPr/>
            </a:pPr>
            <a:r>
              <a:rPr lang="en-US" smtClean="0">
                <a:cs typeface="+mn-cs"/>
              </a:rPr>
              <a:t>The team goals</a:t>
            </a:r>
          </a:p>
          <a:p>
            <a:pPr marL="0" indent="0" eaLnBrk="1" hangingPunct="1">
              <a:buFontTx/>
              <a:buChar char="•"/>
              <a:defRPr/>
            </a:pPr>
            <a:r>
              <a:rPr lang="en-US" smtClean="0">
                <a:cs typeface="+mn-cs"/>
              </a:rPr>
              <a:t>  define each goal </a:t>
            </a:r>
          </a:p>
          <a:p>
            <a:pPr marL="0" indent="0" eaLnBrk="1" hangingPunct="1">
              <a:buFontTx/>
              <a:buChar char="•"/>
              <a:defRPr/>
            </a:pPr>
            <a:r>
              <a:rPr lang="en-US" smtClean="0">
                <a:cs typeface="+mn-cs"/>
              </a:rPr>
              <a:t>  decide on goal measures</a:t>
            </a:r>
          </a:p>
          <a:p>
            <a:pPr marL="0" indent="0" eaLnBrk="1" hangingPunct="1">
              <a:buFontTx/>
              <a:buChar char="•"/>
              <a:defRPr/>
            </a:pPr>
            <a:r>
              <a:rPr lang="en-US" smtClean="0">
                <a:cs typeface="+mn-cs"/>
              </a:rPr>
              <a:t>  assign member responsibility for tracking the goal</a:t>
            </a:r>
          </a:p>
          <a:p>
            <a:pPr marL="0" indent="0" eaLnBrk="1" hangingPunct="1">
              <a:buFontTx/>
              <a:buChar char="•"/>
              <a:defRPr/>
            </a:pPr>
            <a:r>
              <a:rPr lang="en-US" smtClean="0">
                <a:cs typeface="+mn-cs"/>
              </a:rPr>
              <a:t>  compare the team</a:t>
            </a:r>
            <a:r>
              <a:rPr lang="ja-JP" altLang="en-US" smtClean="0">
                <a:latin typeface="Arial"/>
                <a:cs typeface="+mn-cs"/>
              </a:rPr>
              <a:t>’</a:t>
            </a:r>
            <a:r>
              <a:rPr lang="en-US" smtClean="0">
                <a:cs typeface="+mn-cs"/>
              </a:rPr>
              <a:t>s goals with management</a:t>
            </a:r>
            <a:r>
              <a:rPr lang="ja-JP" altLang="en-US" smtClean="0">
                <a:latin typeface="Arial"/>
                <a:cs typeface="+mn-cs"/>
              </a:rPr>
              <a:t>’</a:t>
            </a:r>
            <a:r>
              <a:rPr lang="en-US" smtClean="0">
                <a:cs typeface="+mn-cs"/>
              </a:rPr>
              <a:t>s objectives</a:t>
            </a:r>
          </a:p>
          <a:p>
            <a:pPr marL="0" indent="0" eaLnBrk="1" hangingPunct="1">
              <a:defRPr/>
            </a:pPr>
            <a:endParaRPr lang="en-US" smtClean="0">
              <a:cs typeface="+mn-cs"/>
            </a:endParaRPr>
          </a:p>
          <a:p>
            <a:pPr marL="0" indent="0" eaLnBrk="1" hangingPunct="1">
              <a:defRPr/>
            </a:pPr>
            <a:r>
              <a:rPr lang="en-US" smtClean="0">
                <a:cs typeface="+mn-cs"/>
              </a:rPr>
              <a:t>The team roles</a:t>
            </a:r>
          </a:p>
          <a:p>
            <a:pPr marL="0" indent="0" eaLnBrk="1" hangingPunct="1">
              <a:buFontTx/>
              <a:buChar char="•"/>
              <a:defRPr/>
            </a:pPr>
            <a:r>
              <a:rPr lang="en-US" smtClean="0">
                <a:cs typeface="+mn-cs"/>
              </a:rPr>
              <a:t>  the member assigned to each team role</a:t>
            </a:r>
          </a:p>
          <a:p>
            <a:pPr marL="0" indent="0" eaLnBrk="1" hangingPunct="1">
              <a:buFontTx/>
              <a:buChar char="•"/>
              <a:defRPr/>
            </a:pPr>
            <a:r>
              <a:rPr lang="en-US" smtClean="0">
                <a:cs typeface="+mn-cs"/>
              </a:rPr>
              <a:t>  any additional roles that the team feels are needed</a:t>
            </a:r>
          </a:p>
          <a:p>
            <a:pPr marL="0" indent="0" eaLnBrk="1" hangingPunct="1">
              <a:defRPr/>
            </a:pPr>
            <a:endParaRPr lang="en-US" smtClean="0">
              <a:cs typeface="+mn-cs"/>
            </a:endParaRPr>
          </a:p>
        </p:txBody>
      </p:sp>
    </p:spTree>
    <p:extLst>
      <p:ext uri="{BB962C8B-B14F-4D97-AF65-F5344CB8AC3E}">
        <p14:creationId xmlns:p14="http://schemas.microsoft.com/office/powerpoint/2010/main" val="42844341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738" name="Rectangle 2"/>
          <p:cNvSpPr>
            <a:spLocks noGrp="1" noChangeArrowheads="1"/>
          </p:cNvSpPr>
          <p:nvPr>
            <p:ph type="title"/>
          </p:nvPr>
        </p:nvSpPr>
        <p:spPr/>
        <p:txBody>
          <a:bodyPr/>
          <a:lstStyle/>
          <a:p>
            <a:r>
              <a:rPr lang="en-US" smtClean="0"/>
              <a:t>TSP Launch Meeting 3</a:t>
            </a:r>
          </a:p>
        </p:txBody>
      </p:sp>
      <p:sp>
        <p:nvSpPr>
          <p:cNvPr id="1140739" name="Rectangle 3"/>
          <p:cNvSpPr>
            <a:spLocks noGrp="1" noChangeArrowheads="1"/>
          </p:cNvSpPr>
          <p:nvPr>
            <p:ph idx="1"/>
          </p:nvPr>
        </p:nvSpPr>
        <p:spPr/>
        <p:txBody>
          <a:bodyPr>
            <a:normAutofit fontScale="92500" lnSpcReduction="10000"/>
          </a:bodyPr>
          <a:lstStyle/>
          <a:p>
            <a:r>
              <a:rPr lang="en-US" dirty="0" smtClean="0"/>
              <a:t>In meeting 3, the team </a:t>
            </a:r>
          </a:p>
          <a:p>
            <a:pPr marL="342900" indent="-169863">
              <a:buFont typeface="Arial"/>
              <a:buChar char="•"/>
            </a:pPr>
            <a:r>
              <a:rPr lang="en-US" dirty="0" smtClean="0"/>
              <a:t>  defines the products to be produced</a:t>
            </a:r>
          </a:p>
          <a:p>
            <a:pPr marL="342900" indent="-169863">
              <a:buFont typeface="Arial"/>
              <a:buChar char="•"/>
            </a:pPr>
            <a:r>
              <a:rPr lang="en-US" dirty="0" smtClean="0"/>
              <a:t>  agrees on a product conceptual design</a:t>
            </a:r>
          </a:p>
          <a:p>
            <a:pPr marL="342900" indent="-169863">
              <a:buFont typeface="Arial"/>
              <a:buChar char="•"/>
            </a:pPr>
            <a:r>
              <a:rPr lang="en-US" dirty="0" smtClean="0"/>
              <a:t>  develops a project strategy</a:t>
            </a:r>
          </a:p>
          <a:p>
            <a:pPr marL="342900" indent="-169863">
              <a:buFont typeface="Arial"/>
              <a:buChar char="•"/>
            </a:pPr>
            <a:r>
              <a:rPr lang="en-US" dirty="0" smtClean="0"/>
              <a:t>  defines the development process</a:t>
            </a:r>
          </a:p>
          <a:p>
            <a:endParaRPr lang="en-US" dirty="0" smtClean="0"/>
          </a:p>
          <a:p>
            <a:r>
              <a:rPr lang="en-US" dirty="0" smtClean="0"/>
              <a:t>With the coach</a:t>
            </a:r>
            <a:r>
              <a:rPr lang="ja-JP" altLang="en-US" dirty="0" smtClean="0"/>
              <a:t>’</a:t>
            </a:r>
            <a:r>
              <a:rPr lang="en-US" dirty="0" smtClean="0"/>
              <a:t>s guidance</a:t>
            </a:r>
          </a:p>
          <a:p>
            <a:pPr marL="339725" indent="-166688">
              <a:buFont typeface="Arial"/>
              <a:buChar char="•"/>
            </a:pPr>
            <a:r>
              <a:rPr lang="en-US" dirty="0" smtClean="0"/>
              <a:t>the team leader leads the team in defining its products</a:t>
            </a:r>
          </a:p>
          <a:p>
            <a:pPr marL="339725" indent="-166688">
              <a:buFont typeface="Arial"/>
              <a:buChar char="•"/>
            </a:pPr>
            <a:r>
              <a:rPr lang="en-US" dirty="0" smtClean="0"/>
              <a:t>the team leader also leads the team in establishing the </a:t>
            </a:r>
            <a:br>
              <a:rPr lang="en-US" dirty="0" smtClean="0"/>
            </a:br>
            <a:r>
              <a:rPr lang="en-US" dirty="0" smtClean="0"/>
              <a:t>development strategy</a:t>
            </a:r>
          </a:p>
          <a:p>
            <a:pPr marL="339725" indent="-166688">
              <a:buFont typeface="Arial"/>
              <a:buChar char="•"/>
            </a:pPr>
            <a:r>
              <a:rPr lang="en-US" dirty="0" smtClean="0"/>
              <a:t>the design manager leads the effort to produce the conceptual design</a:t>
            </a:r>
          </a:p>
          <a:p>
            <a:pPr marL="339725" indent="-166688">
              <a:buFont typeface="Arial"/>
              <a:buChar char="•"/>
            </a:pPr>
            <a:r>
              <a:rPr lang="en-US" dirty="0" smtClean="0"/>
              <a:t>the process manager leads the team in defining its </a:t>
            </a:r>
            <a:br>
              <a:rPr lang="en-US" dirty="0" smtClean="0"/>
            </a:br>
            <a:r>
              <a:rPr lang="en-US" dirty="0" smtClean="0"/>
              <a:t>development processes</a:t>
            </a:r>
          </a:p>
        </p:txBody>
      </p:sp>
    </p:spTree>
    <p:extLst>
      <p:ext uri="{BB962C8B-B14F-4D97-AF65-F5344CB8AC3E}">
        <p14:creationId xmlns:p14="http://schemas.microsoft.com/office/powerpoint/2010/main" val="28831956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0" name="Rectangle 2"/>
          <p:cNvSpPr>
            <a:spLocks noGrp="1" noChangeArrowheads="1"/>
          </p:cNvSpPr>
          <p:nvPr>
            <p:ph type="title"/>
          </p:nvPr>
        </p:nvSpPr>
        <p:spPr/>
        <p:txBody>
          <a:bodyPr/>
          <a:lstStyle/>
          <a:p>
            <a:pPr eaLnBrk="1" hangingPunct="1">
              <a:defRPr/>
            </a:pPr>
            <a:r>
              <a:rPr lang="en-US" smtClean="0">
                <a:cs typeface="+mj-cs"/>
              </a:rPr>
              <a:t>Meeting 3 Products</a:t>
            </a:r>
          </a:p>
        </p:txBody>
      </p:sp>
      <p:sp>
        <p:nvSpPr>
          <p:cNvPr id="1154051" name="Rectangle 3"/>
          <p:cNvSpPr>
            <a:spLocks noGrp="1" noChangeArrowheads="1"/>
          </p:cNvSpPr>
          <p:nvPr>
            <p:ph idx="1"/>
          </p:nvPr>
        </p:nvSpPr>
        <p:spPr/>
        <p:txBody>
          <a:bodyPr/>
          <a:lstStyle/>
          <a:p>
            <a:pPr marL="0" indent="0" eaLnBrk="1" hangingPunct="1">
              <a:lnSpc>
                <a:spcPct val="90000"/>
              </a:lnSpc>
              <a:defRPr/>
            </a:pPr>
            <a:r>
              <a:rPr lang="en-US" smtClean="0">
                <a:cs typeface="+mn-cs"/>
              </a:rPr>
              <a:t>In meeting 3, the team produces and documents four products.</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The list of the project</a:t>
            </a:r>
            <a:r>
              <a:rPr lang="ja-JP" altLang="en-US" smtClean="0">
                <a:latin typeface="Arial"/>
                <a:cs typeface="+mn-cs"/>
              </a:rPr>
              <a:t>’</a:t>
            </a:r>
            <a:r>
              <a:rPr lang="en-US" smtClean="0">
                <a:cs typeface="+mn-cs"/>
              </a:rPr>
              <a:t>s planned products</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The product conceptual design</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The team</a:t>
            </a:r>
            <a:r>
              <a:rPr lang="ja-JP" altLang="en-US" smtClean="0">
                <a:latin typeface="Arial"/>
                <a:cs typeface="+mn-cs"/>
              </a:rPr>
              <a:t>’</a:t>
            </a:r>
            <a:r>
              <a:rPr lang="en-US" smtClean="0">
                <a:cs typeface="+mn-cs"/>
              </a:rPr>
              <a:t>s development strategy</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The team</a:t>
            </a:r>
            <a:r>
              <a:rPr lang="ja-JP" altLang="en-US" smtClean="0">
                <a:latin typeface="Arial"/>
                <a:cs typeface="+mn-cs"/>
              </a:rPr>
              <a:t>’</a:t>
            </a:r>
            <a:r>
              <a:rPr lang="en-US" smtClean="0">
                <a:cs typeface="+mn-cs"/>
              </a:rPr>
              <a:t>s development process</a:t>
            </a:r>
          </a:p>
          <a:p>
            <a:pPr marL="0" indent="0" eaLnBrk="1" hangingPunct="1">
              <a:lnSpc>
                <a:spcPct val="90000"/>
              </a:lnSpc>
              <a:defRPr/>
            </a:pPr>
            <a:endParaRPr lang="en-US" smtClean="0">
              <a:cs typeface="+mn-cs"/>
            </a:endParaRPr>
          </a:p>
        </p:txBody>
      </p:sp>
    </p:spTree>
    <p:extLst>
      <p:ext uri="{BB962C8B-B14F-4D97-AF65-F5344CB8AC3E}">
        <p14:creationId xmlns:p14="http://schemas.microsoft.com/office/powerpoint/2010/main" val="1974753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029" y="458759"/>
            <a:ext cx="8320035" cy="5014243"/>
          </a:xfrm>
        </p:spPr>
        <p:txBody>
          <a:bodyPr>
            <a:normAutofit/>
          </a:bodyPr>
          <a:lstStyle/>
          <a:p>
            <a:r>
              <a:rPr lang="en-US" sz="1000" dirty="0">
                <a:latin typeface="Times New Roman" panose="02020603050405020304" pitchFamily="18" charset="0"/>
                <a:cs typeface="Times New Roman" panose="02020603050405020304" pitchFamily="18" charset="0"/>
              </a:rPr>
              <a:t>Copyright 2017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[Distribution Statement A] This material has been approved for public release and unlimited distribution. Please see Copyright notice for non-US Government use and distribution.</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based upon work funded and supported by the Department of Defense under Contract No. FA8721-05-C-0003 with Carnegie Mellon University for the operation of the Software Engineering Institute, a federally funded research and development center.</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distributed by the Software Engineering Institute (SEI) only to course attendees for their own individual study. Except for the U.S. government purposes described below, this material SHALL NOT be reproduced or used in any other manner without requesting formal permission from the Software Engineering Institute at permission@sei.cmu.edu.</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The U.S. Government's rights to use, modify, reproduce, release, perform, display, or disclose this material are restricted by the Rights in Technical Data-Noncommercial Items clauses (DFAR 252-227.7013 and DFAR 252-227.7013 Alternate I) contained in the above identified contract. Any reproduction of this material or portions thereof marked with this legend must also reproduce the disclaimers contained on this slide.</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Although the rights granted by contract do not require course attendance to use this material for U.S. Government purposes, the SEI recommends attendance to ensure proper understanding.</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PSP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Team Software </a:t>
            </a:r>
            <a:r>
              <a:rPr lang="en-US" sz="1000" dirty="0" err="1">
                <a:latin typeface="Times New Roman" panose="02020603050405020304" pitchFamily="18" charset="0"/>
                <a:cs typeface="Times New Roman" panose="02020603050405020304" pitchFamily="18" charset="0"/>
              </a:rPr>
              <a:t>Process</a:t>
            </a:r>
            <a:r>
              <a:rPr lang="en-US" sz="1000" baseline="30000" dirty="0" err="1">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and TSP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are service marks of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DM-0004449</a:t>
            </a:r>
          </a:p>
        </p:txBody>
      </p:sp>
    </p:spTree>
    <p:extLst>
      <p:ext uri="{BB962C8B-B14F-4D97-AF65-F5344CB8AC3E}">
        <p14:creationId xmlns:p14="http://schemas.microsoft.com/office/powerpoint/2010/main" val="20403797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762" name="Rectangle 2"/>
          <p:cNvSpPr>
            <a:spLocks noGrp="1" noChangeArrowheads="1"/>
          </p:cNvSpPr>
          <p:nvPr>
            <p:ph type="title"/>
          </p:nvPr>
        </p:nvSpPr>
        <p:spPr/>
        <p:txBody>
          <a:bodyPr/>
          <a:lstStyle/>
          <a:p>
            <a:pPr eaLnBrk="1" hangingPunct="1">
              <a:defRPr/>
            </a:pPr>
            <a:r>
              <a:rPr lang="en-US" smtClean="0">
                <a:cs typeface="+mj-cs"/>
              </a:rPr>
              <a:t>TSP Launch Meeting 4</a:t>
            </a:r>
          </a:p>
        </p:txBody>
      </p:sp>
      <p:sp>
        <p:nvSpPr>
          <p:cNvPr id="1141763" name="Rectangle 3"/>
          <p:cNvSpPr>
            <a:spLocks noGrp="1" noChangeArrowheads="1"/>
          </p:cNvSpPr>
          <p:nvPr>
            <p:ph idx="1"/>
          </p:nvPr>
        </p:nvSpPr>
        <p:spPr/>
        <p:txBody>
          <a:bodyPr/>
          <a:lstStyle/>
          <a:p>
            <a:pPr marL="0" indent="0" eaLnBrk="1" hangingPunct="1">
              <a:lnSpc>
                <a:spcPct val="90000"/>
              </a:lnSpc>
              <a:defRPr/>
            </a:pPr>
            <a:r>
              <a:rPr lang="en-US" dirty="0" smtClean="0">
                <a:cs typeface="+mn-cs"/>
              </a:rPr>
              <a:t>In meeting 4, the team develops its top-down plan for the </a:t>
            </a:r>
            <a:br>
              <a:rPr lang="en-US" dirty="0" smtClean="0">
                <a:cs typeface="+mn-cs"/>
              </a:rPr>
            </a:br>
            <a:r>
              <a:rPr lang="en-US" dirty="0" smtClean="0">
                <a:cs typeface="+mn-cs"/>
              </a:rPr>
              <a:t>entire job.</a:t>
            </a:r>
          </a:p>
          <a:p>
            <a:pPr marL="0" indent="0" eaLnBrk="1" hangingPunct="1">
              <a:lnSpc>
                <a:spcPct val="90000"/>
              </a:lnSpc>
              <a:defRPr/>
            </a:pPr>
            <a:endParaRPr lang="en-US" dirty="0" smtClean="0">
              <a:cs typeface="+mn-cs"/>
            </a:endParaRPr>
          </a:p>
          <a:p>
            <a:pPr marL="0" indent="0" eaLnBrk="1" hangingPunct="1">
              <a:lnSpc>
                <a:spcPct val="90000"/>
              </a:lnSpc>
              <a:defRPr/>
            </a:pPr>
            <a:r>
              <a:rPr lang="en-US" dirty="0" smtClean="0">
                <a:cs typeface="+mn-cs"/>
              </a:rPr>
              <a:t>Whether the job lasts 5 weeks or 5 years, the team</a:t>
            </a:r>
            <a:r>
              <a:rPr lang="ja-JP" altLang="en-US" dirty="0" smtClean="0">
                <a:latin typeface="Arial"/>
                <a:cs typeface="+mn-cs"/>
              </a:rPr>
              <a:t>’</a:t>
            </a:r>
            <a:r>
              <a:rPr lang="en-US" dirty="0" smtClean="0">
                <a:cs typeface="+mn-cs"/>
              </a:rPr>
              <a:t>s top-down plan covers final product delivery.</a:t>
            </a:r>
          </a:p>
          <a:p>
            <a:pPr marL="0" indent="0" eaLnBrk="1" hangingPunct="1">
              <a:lnSpc>
                <a:spcPct val="90000"/>
              </a:lnSpc>
              <a:defRPr/>
            </a:pPr>
            <a:endParaRPr lang="en-US" dirty="0" smtClean="0">
              <a:cs typeface="+mn-cs"/>
            </a:endParaRPr>
          </a:p>
          <a:p>
            <a:pPr marL="0" indent="0" eaLnBrk="1" hangingPunct="1">
              <a:lnSpc>
                <a:spcPct val="90000"/>
              </a:lnSpc>
              <a:defRPr/>
            </a:pPr>
            <a:r>
              <a:rPr lang="en-US" dirty="0" smtClean="0">
                <a:cs typeface="+mn-cs"/>
              </a:rPr>
              <a:t>Plan duration is defined by the duration of the team</a:t>
            </a:r>
            <a:r>
              <a:rPr lang="ja-JP" altLang="en-US" dirty="0" smtClean="0">
                <a:latin typeface="Arial"/>
                <a:cs typeface="+mn-cs"/>
              </a:rPr>
              <a:t>’</a:t>
            </a:r>
            <a:r>
              <a:rPr lang="en-US" dirty="0" smtClean="0">
                <a:cs typeface="+mn-cs"/>
              </a:rPr>
              <a:t>s commitment.  </a:t>
            </a:r>
          </a:p>
          <a:p>
            <a:pPr marL="0" indent="0" eaLnBrk="1" hangingPunct="1">
              <a:lnSpc>
                <a:spcPct val="90000"/>
              </a:lnSpc>
              <a:defRPr/>
            </a:pPr>
            <a:endParaRPr lang="en-US" dirty="0" smtClean="0">
              <a:cs typeface="+mn-cs"/>
            </a:endParaRPr>
          </a:p>
          <a:p>
            <a:pPr marL="0" indent="0" eaLnBrk="1" hangingPunct="1">
              <a:lnSpc>
                <a:spcPct val="90000"/>
              </a:lnSpc>
              <a:defRPr/>
            </a:pPr>
            <a:r>
              <a:rPr lang="en-US" dirty="0" smtClean="0">
                <a:cs typeface="+mn-cs"/>
              </a:rPr>
              <a:t>For a five-year project, if the commitment is for</a:t>
            </a:r>
          </a:p>
          <a:p>
            <a:pPr marL="339725" indent="-166688" eaLnBrk="1" hangingPunct="1">
              <a:lnSpc>
                <a:spcPct val="90000"/>
              </a:lnSpc>
              <a:buFontTx/>
              <a:buChar char="•"/>
              <a:defRPr/>
            </a:pPr>
            <a:r>
              <a:rPr lang="en-US" dirty="0" smtClean="0">
                <a:cs typeface="+mn-cs"/>
              </a:rPr>
              <a:t>one phase, the team makes a one-phase plan</a:t>
            </a:r>
          </a:p>
          <a:p>
            <a:pPr marL="339725" indent="-166688" eaLnBrk="1" hangingPunct="1">
              <a:lnSpc>
                <a:spcPct val="90000"/>
              </a:lnSpc>
              <a:buFontTx/>
              <a:buChar char="•"/>
              <a:defRPr/>
            </a:pPr>
            <a:r>
              <a:rPr lang="en-US" dirty="0" smtClean="0">
                <a:cs typeface="+mn-cs"/>
              </a:rPr>
              <a:t>if the commitment is for five years, the team makes a </a:t>
            </a:r>
            <a:br>
              <a:rPr lang="en-US" dirty="0" smtClean="0">
                <a:cs typeface="+mn-cs"/>
              </a:rPr>
            </a:br>
            <a:r>
              <a:rPr lang="en-US" dirty="0" smtClean="0">
                <a:cs typeface="+mn-cs"/>
              </a:rPr>
              <a:t>five-year plan</a:t>
            </a:r>
          </a:p>
          <a:p>
            <a:pPr marL="0" indent="0" eaLnBrk="1" hangingPunct="1">
              <a:lnSpc>
                <a:spcPct val="90000"/>
              </a:lnSpc>
              <a:defRPr/>
            </a:pPr>
            <a:endParaRPr lang="en-US" dirty="0" smtClean="0">
              <a:cs typeface="+mn-cs"/>
            </a:endParaRPr>
          </a:p>
        </p:txBody>
      </p:sp>
    </p:spTree>
    <p:extLst>
      <p:ext uri="{BB962C8B-B14F-4D97-AF65-F5344CB8AC3E}">
        <p14:creationId xmlns:p14="http://schemas.microsoft.com/office/powerpoint/2010/main" val="3528840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p:txBody>
          <a:bodyPr/>
          <a:lstStyle/>
          <a:p>
            <a:pPr eaLnBrk="1" hangingPunct="1">
              <a:defRPr/>
            </a:pPr>
            <a:r>
              <a:rPr lang="en-US" smtClean="0">
                <a:cs typeface="+mj-cs"/>
              </a:rPr>
              <a:t>Meeting 4 Agenda</a:t>
            </a:r>
          </a:p>
        </p:txBody>
      </p:sp>
      <p:sp>
        <p:nvSpPr>
          <p:cNvPr id="1155075" name="Rectangle 3"/>
          <p:cNvSpPr>
            <a:spLocks noGrp="1" noChangeArrowheads="1"/>
          </p:cNvSpPr>
          <p:nvPr>
            <p:ph idx="1"/>
          </p:nvPr>
        </p:nvSpPr>
        <p:spPr/>
        <p:txBody>
          <a:bodyPr/>
          <a:lstStyle/>
          <a:p>
            <a:pPr marL="0" indent="0" eaLnBrk="1" hangingPunct="1">
              <a:defRPr/>
            </a:pPr>
            <a:r>
              <a:rPr lang="en-US" smtClean="0">
                <a:cs typeface="+mn-cs"/>
              </a:rPr>
              <a:t>In meeting 4, teams first develop a detailed product size estimate.</a:t>
            </a:r>
          </a:p>
          <a:p>
            <a:pPr marL="0" indent="0" eaLnBrk="1" hangingPunct="1">
              <a:defRPr/>
            </a:pPr>
            <a:endParaRPr lang="en-US" smtClean="0">
              <a:cs typeface="+mn-cs"/>
            </a:endParaRPr>
          </a:p>
          <a:p>
            <a:pPr marL="0" indent="0" eaLnBrk="1" hangingPunct="1">
              <a:defRPr/>
            </a:pPr>
            <a:r>
              <a:rPr lang="en-US" smtClean="0">
                <a:cs typeface="+mn-cs"/>
              </a:rPr>
              <a:t>Then, based on their defined process, the team members define the job</a:t>
            </a:r>
            <a:r>
              <a:rPr lang="ja-JP" altLang="en-US" smtClean="0">
                <a:latin typeface="Arial"/>
                <a:cs typeface="+mn-cs"/>
              </a:rPr>
              <a:t>’</a:t>
            </a:r>
            <a:r>
              <a:rPr lang="en-US" smtClean="0">
                <a:cs typeface="+mn-cs"/>
              </a:rPr>
              <a:t>s tasks and estimate the time for each.</a:t>
            </a:r>
          </a:p>
          <a:p>
            <a:pPr marL="0" indent="0" eaLnBrk="1" hangingPunct="1">
              <a:defRPr/>
            </a:pPr>
            <a:endParaRPr lang="en-US" smtClean="0">
              <a:cs typeface="+mn-cs"/>
            </a:endParaRPr>
          </a:p>
          <a:p>
            <a:pPr marL="0" indent="0" eaLnBrk="1" hangingPunct="1">
              <a:defRPr/>
            </a:pPr>
            <a:r>
              <a:rPr lang="en-US" smtClean="0">
                <a:cs typeface="+mn-cs"/>
              </a:rPr>
              <a:t>During meeting 4, the team often discovers that it cannot meet management</a:t>
            </a:r>
            <a:r>
              <a:rPr lang="ja-JP" altLang="en-US" smtClean="0">
                <a:latin typeface="Arial"/>
                <a:cs typeface="+mn-cs"/>
              </a:rPr>
              <a:t>’</a:t>
            </a:r>
            <a:r>
              <a:rPr lang="en-US" smtClean="0">
                <a:cs typeface="+mn-cs"/>
              </a:rPr>
              <a:t>s needs with the available resources.</a:t>
            </a:r>
          </a:p>
          <a:p>
            <a:pPr marL="0" indent="0" eaLnBrk="1" hangingPunct="1">
              <a:defRPr/>
            </a:pPr>
            <a:endParaRPr lang="en-US" smtClean="0">
              <a:cs typeface="+mn-cs"/>
            </a:endParaRPr>
          </a:p>
          <a:p>
            <a:pPr marL="0" indent="0" eaLnBrk="1" hangingPunct="1">
              <a:defRPr/>
            </a:pPr>
            <a:r>
              <a:rPr lang="en-US" smtClean="0">
                <a:cs typeface="+mn-cs"/>
              </a:rPr>
              <a:t>The team then devises alternate plans with varied mixes of resource, function, and schedule.</a:t>
            </a:r>
          </a:p>
          <a:p>
            <a:pPr marL="0" indent="0" eaLnBrk="1" hangingPunct="1">
              <a:defRPr/>
            </a:pPr>
            <a:endParaRPr lang="en-US" smtClean="0">
              <a:cs typeface="+mn-cs"/>
            </a:endParaRPr>
          </a:p>
        </p:txBody>
      </p:sp>
    </p:spTree>
    <p:extLst>
      <p:ext uri="{BB962C8B-B14F-4D97-AF65-F5344CB8AC3E}">
        <p14:creationId xmlns:p14="http://schemas.microsoft.com/office/powerpoint/2010/main" val="2379238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pPr eaLnBrk="1" hangingPunct="1">
              <a:defRPr/>
            </a:pPr>
            <a:r>
              <a:rPr lang="en-US" smtClean="0">
                <a:cs typeface="+mj-cs"/>
              </a:rPr>
              <a:t>Meeting 4 Products</a:t>
            </a:r>
          </a:p>
        </p:txBody>
      </p:sp>
      <p:sp>
        <p:nvSpPr>
          <p:cNvPr id="1169411" name="Rectangle 3"/>
          <p:cNvSpPr>
            <a:spLocks noGrp="1" noChangeArrowheads="1"/>
          </p:cNvSpPr>
          <p:nvPr>
            <p:ph idx="1"/>
          </p:nvPr>
        </p:nvSpPr>
        <p:spPr/>
        <p:txBody>
          <a:bodyPr/>
          <a:lstStyle/>
          <a:p>
            <a:pPr marL="0" indent="0" eaLnBrk="1" hangingPunct="1">
              <a:defRPr/>
            </a:pPr>
            <a:r>
              <a:rPr lang="en-US" smtClean="0">
                <a:cs typeface="+mn-cs"/>
              </a:rPr>
              <a:t>In meeting 4, the team produces the following products.</a:t>
            </a:r>
          </a:p>
          <a:p>
            <a:pPr marL="0" indent="0" eaLnBrk="1" hangingPunct="1">
              <a:defRPr/>
            </a:pPr>
            <a:endParaRPr lang="en-US" smtClean="0">
              <a:cs typeface="+mn-cs"/>
            </a:endParaRPr>
          </a:p>
          <a:p>
            <a:pPr marL="0" indent="0" eaLnBrk="1" hangingPunct="1">
              <a:defRPr/>
            </a:pPr>
            <a:r>
              <a:rPr lang="en-US" smtClean="0">
                <a:cs typeface="+mn-cs"/>
              </a:rPr>
              <a:t>Product size estimates</a:t>
            </a:r>
          </a:p>
          <a:p>
            <a:pPr marL="0" indent="0" eaLnBrk="1" hangingPunct="1">
              <a:defRPr/>
            </a:pPr>
            <a:endParaRPr lang="en-US" smtClean="0">
              <a:cs typeface="+mn-cs"/>
            </a:endParaRPr>
          </a:p>
          <a:p>
            <a:pPr marL="0" indent="0" eaLnBrk="1" hangingPunct="1">
              <a:defRPr/>
            </a:pPr>
            <a:r>
              <a:rPr lang="en-US" smtClean="0">
                <a:cs typeface="+mn-cs"/>
              </a:rPr>
              <a:t>Task-hour plan</a:t>
            </a:r>
          </a:p>
          <a:p>
            <a:pPr marL="0" indent="0" eaLnBrk="1" hangingPunct="1">
              <a:defRPr/>
            </a:pPr>
            <a:endParaRPr lang="en-US" smtClean="0">
              <a:cs typeface="+mn-cs"/>
            </a:endParaRPr>
          </a:p>
          <a:p>
            <a:pPr marL="0" indent="0" eaLnBrk="1" hangingPunct="1">
              <a:defRPr/>
            </a:pPr>
            <a:r>
              <a:rPr lang="en-US" smtClean="0">
                <a:cs typeface="+mn-cs"/>
              </a:rPr>
              <a:t>The schedule plan</a:t>
            </a:r>
          </a:p>
          <a:p>
            <a:pPr marL="0" indent="0" eaLnBrk="1" hangingPunct="1">
              <a:defRPr/>
            </a:pPr>
            <a:endParaRPr lang="en-US" smtClean="0">
              <a:cs typeface="+mn-cs"/>
            </a:endParaRPr>
          </a:p>
          <a:p>
            <a:pPr marL="0" indent="0" eaLnBrk="1" hangingPunct="1">
              <a:defRPr/>
            </a:pPr>
            <a:r>
              <a:rPr lang="en-US" smtClean="0">
                <a:cs typeface="+mn-cs"/>
              </a:rPr>
              <a:t>The earned-value plan</a:t>
            </a:r>
          </a:p>
          <a:p>
            <a:pPr marL="0" indent="0" eaLnBrk="1" hangingPunct="1">
              <a:defRPr/>
            </a:pPr>
            <a:endParaRPr lang="en-US" smtClean="0">
              <a:cs typeface="+mn-cs"/>
            </a:endParaRPr>
          </a:p>
          <a:p>
            <a:pPr marL="0" indent="0" eaLnBrk="1" hangingPunct="1">
              <a:defRPr/>
            </a:pPr>
            <a:r>
              <a:rPr lang="en-US" smtClean="0">
                <a:cs typeface="+mn-cs"/>
              </a:rPr>
              <a:t>One or more alternate plans if needed</a:t>
            </a:r>
          </a:p>
        </p:txBody>
      </p:sp>
    </p:spTree>
    <p:extLst>
      <p:ext uri="{BB962C8B-B14F-4D97-AF65-F5344CB8AC3E}">
        <p14:creationId xmlns:p14="http://schemas.microsoft.com/office/powerpoint/2010/main" val="6863983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098" name="Rectangle 2"/>
          <p:cNvSpPr>
            <a:spLocks noGrp="1" noChangeArrowheads="1"/>
          </p:cNvSpPr>
          <p:nvPr>
            <p:ph type="title"/>
          </p:nvPr>
        </p:nvSpPr>
        <p:spPr/>
        <p:txBody>
          <a:bodyPr/>
          <a:lstStyle/>
          <a:p>
            <a:pPr eaLnBrk="1" hangingPunct="1">
              <a:defRPr/>
            </a:pPr>
            <a:r>
              <a:rPr lang="en-US" smtClean="0">
                <a:cs typeface="+mj-cs"/>
              </a:rPr>
              <a:t>Project Size Estimate</a:t>
            </a:r>
          </a:p>
        </p:txBody>
      </p:sp>
      <p:sp>
        <p:nvSpPr>
          <p:cNvPr id="1156100" name="Rectangle 4"/>
          <p:cNvSpPr>
            <a:spLocks noGrp="1" noChangeArrowheads="1"/>
          </p:cNvSpPr>
          <p:nvPr>
            <p:ph idx="1"/>
          </p:nvPr>
        </p:nvSpPr>
        <p:spPr/>
        <p:txBody>
          <a:bodyPr/>
          <a:lstStyle/>
          <a:p>
            <a:pPr marL="0" indent="0" eaLnBrk="1" hangingPunct="1">
              <a:defRPr/>
            </a:pPr>
            <a:r>
              <a:rPr lang="en-US" sz="2000" smtClean="0">
                <a:cs typeface="+mn-cs"/>
              </a:rPr>
              <a:t>TSP teams typically document their size estimates in a TSP support tool.</a:t>
            </a:r>
          </a:p>
          <a:p>
            <a:pPr marL="0" indent="0" eaLnBrk="1" hangingPunct="1">
              <a:defRPr/>
            </a:pPr>
            <a:endParaRPr lang="en-US" sz="2000" smtClean="0">
              <a:cs typeface="+mn-cs"/>
            </a:endParaRPr>
          </a:p>
          <a:p>
            <a:pPr marL="0" indent="0" eaLnBrk="1" hangingPunct="1">
              <a:defRPr/>
            </a:pPr>
            <a:r>
              <a:rPr lang="en-US" sz="2000" smtClean="0">
                <a:cs typeface="+mn-cs"/>
              </a:rPr>
              <a:t>The size estimates look like the following:</a:t>
            </a:r>
          </a:p>
          <a:p>
            <a:pPr marL="0" indent="0" eaLnBrk="1" hangingPunct="1">
              <a:defRPr/>
            </a:pPr>
            <a:endParaRPr lang="en-US" sz="2000" smtClean="0">
              <a:cs typeface="+mn-cs"/>
            </a:endParaRP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34094" y="2472286"/>
            <a:ext cx="8645093" cy="2942173"/>
          </a:xfrm>
          <a:prstGeom prst="rect">
            <a:avLst/>
          </a:prstGeo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33635798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22" name="Rectangle 2"/>
          <p:cNvSpPr>
            <a:spLocks noGrp="1" noChangeArrowheads="1"/>
          </p:cNvSpPr>
          <p:nvPr>
            <p:ph type="title"/>
          </p:nvPr>
        </p:nvSpPr>
        <p:spPr/>
        <p:txBody>
          <a:bodyPr/>
          <a:lstStyle/>
          <a:p>
            <a:pPr eaLnBrk="1" hangingPunct="1">
              <a:defRPr/>
            </a:pPr>
            <a:r>
              <a:rPr lang="en-US" smtClean="0">
                <a:cs typeface="+mj-cs"/>
              </a:rPr>
              <a:t>Team Task and Resource Plan</a:t>
            </a:r>
          </a:p>
        </p:txBody>
      </p:sp>
      <p:sp>
        <p:nvSpPr>
          <p:cNvPr id="1157123" name="Rectangle 3"/>
          <p:cNvSpPr>
            <a:spLocks noGrp="1" noChangeArrowheads="1"/>
          </p:cNvSpPr>
          <p:nvPr>
            <p:ph idx="1"/>
          </p:nvPr>
        </p:nvSpPr>
        <p:spPr/>
        <p:txBody>
          <a:bodyPr/>
          <a:lstStyle/>
          <a:p>
            <a:pPr marL="0" indent="0" eaLnBrk="1" hangingPunct="1">
              <a:defRPr/>
            </a:pPr>
            <a:r>
              <a:rPr lang="en-US" sz="2000" smtClean="0">
                <a:cs typeface="+mn-cs"/>
              </a:rPr>
              <a:t>The task list includes the product assembly, process phase, task, team assignment, estimated size, and development time. </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46957" y="2069361"/>
            <a:ext cx="8527889" cy="3649747"/>
          </a:xfrm>
          <a:prstGeom prst="rect">
            <a:avLst/>
          </a:prstGeo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2717397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786" name="Rectangle 2"/>
          <p:cNvSpPr>
            <a:spLocks noGrp="1" noChangeArrowheads="1"/>
          </p:cNvSpPr>
          <p:nvPr>
            <p:ph type="title"/>
          </p:nvPr>
        </p:nvSpPr>
        <p:spPr/>
        <p:txBody>
          <a:bodyPr/>
          <a:lstStyle/>
          <a:p>
            <a:pPr eaLnBrk="1" hangingPunct="1">
              <a:defRPr/>
            </a:pPr>
            <a:r>
              <a:rPr lang="en-US" smtClean="0">
                <a:cs typeface="+mj-cs"/>
              </a:rPr>
              <a:t>TSP Launch Meeting 5</a:t>
            </a:r>
          </a:p>
        </p:txBody>
      </p:sp>
      <p:sp>
        <p:nvSpPr>
          <p:cNvPr id="1142787" name="Rectangle 3"/>
          <p:cNvSpPr>
            <a:spLocks noGrp="1" noChangeArrowheads="1"/>
          </p:cNvSpPr>
          <p:nvPr>
            <p:ph idx="1"/>
          </p:nvPr>
        </p:nvSpPr>
        <p:spPr/>
        <p:txBody>
          <a:bodyPr/>
          <a:lstStyle/>
          <a:p>
            <a:pPr marL="0" indent="0" eaLnBrk="1" hangingPunct="1">
              <a:lnSpc>
                <a:spcPct val="90000"/>
              </a:lnSpc>
              <a:defRPr/>
            </a:pPr>
            <a:r>
              <a:rPr lang="en-US" smtClean="0">
                <a:cs typeface="+mn-cs"/>
              </a:rPr>
              <a:t>In meeting 5, the team makes its quality plan.</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The members estimate the defects injected from historical defect-injection rates and planned phase times.</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They also use historical yield data to estimate defects removed by phase.</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The team discusses and agrees on the quality management strategy and plan.</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The meeting 5 product is a quality plan with delivered product defects and projected defects injected and removed by phase.</a:t>
            </a:r>
          </a:p>
        </p:txBody>
      </p:sp>
    </p:spTree>
    <p:extLst>
      <p:ext uri="{BB962C8B-B14F-4D97-AF65-F5344CB8AC3E}">
        <p14:creationId xmlns:p14="http://schemas.microsoft.com/office/powerpoint/2010/main" val="572215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170" name="Rectangle 2"/>
          <p:cNvSpPr>
            <a:spLocks noGrp="1" noChangeArrowheads="1"/>
          </p:cNvSpPr>
          <p:nvPr>
            <p:ph type="title"/>
          </p:nvPr>
        </p:nvSpPr>
        <p:spPr/>
        <p:txBody>
          <a:bodyPr/>
          <a:lstStyle/>
          <a:p>
            <a:pPr eaLnBrk="1" hangingPunct="1">
              <a:defRPr/>
            </a:pPr>
            <a:r>
              <a:rPr lang="en-US" smtClean="0">
                <a:cs typeface="+mj-cs"/>
              </a:rPr>
              <a:t>Quality Plan</a:t>
            </a:r>
          </a:p>
        </p:txBody>
      </p:sp>
      <p:sp>
        <p:nvSpPr>
          <p:cNvPr id="1159171" name="Rectangle 3"/>
          <p:cNvSpPr>
            <a:spLocks noGrp="1" noChangeArrowheads="1"/>
          </p:cNvSpPr>
          <p:nvPr>
            <p:ph idx="1"/>
          </p:nvPr>
        </p:nvSpPr>
        <p:spPr/>
        <p:txBody>
          <a:bodyPr/>
          <a:lstStyle/>
          <a:p>
            <a:pPr marL="0" indent="0" eaLnBrk="1" hangingPunct="1">
              <a:defRPr/>
            </a:pPr>
            <a:r>
              <a:rPr lang="en-US" sz="2000" smtClean="0">
                <a:cs typeface="+mn-cs"/>
              </a:rPr>
              <a:t>To make the quality plan, the team enters defect-injection and yield data and the TSP support tool calculates the defects injected and removed by phase.</a:t>
            </a:r>
          </a:p>
          <a:p>
            <a:pPr marL="0" indent="0" eaLnBrk="1" hangingPunct="1">
              <a:defRPr/>
            </a:pPr>
            <a:endParaRPr lang="en-US" sz="2000" smtClean="0">
              <a:cs typeface="+mn-cs"/>
            </a:endParaRPr>
          </a:p>
        </p:txBody>
      </p:sp>
      <p:grpSp>
        <p:nvGrpSpPr>
          <p:cNvPr id="4" name="Group 3"/>
          <p:cNvGrpSpPr/>
          <p:nvPr/>
        </p:nvGrpSpPr>
        <p:grpSpPr>
          <a:xfrm>
            <a:off x="316957" y="2267995"/>
            <a:ext cx="8412670" cy="3159242"/>
            <a:chOff x="316957" y="2267995"/>
            <a:chExt cx="7435850" cy="2792413"/>
          </a:xfrm>
        </p:grpSpPr>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317457" y="2267995"/>
              <a:ext cx="3435350" cy="2792413"/>
            </a:xfrm>
            <a:prstGeom prst="rect">
              <a:avLst/>
            </a:prstGeo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16957" y="2294983"/>
              <a:ext cx="3860800" cy="2738437"/>
            </a:xfrm>
            <a:prstGeom prst="rect">
              <a:avLst/>
            </a:prstGeo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grpSp>
    </p:spTree>
    <p:extLst>
      <p:ext uri="{BB962C8B-B14F-4D97-AF65-F5344CB8AC3E}">
        <p14:creationId xmlns:p14="http://schemas.microsoft.com/office/powerpoint/2010/main" val="20148229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10" name="Rectangle 2"/>
          <p:cNvSpPr>
            <a:spLocks noGrp="1" noChangeArrowheads="1"/>
          </p:cNvSpPr>
          <p:nvPr>
            <p:ph type="title"/>
          </p:nvPr>
        </p:nvSpPr>
        <p:spPr/>
        <p:txBody>
          <a:bodyPr/>
          <a:lstStyle/>
          <a:p>
            <a:r>
              <a:rPr lang="en-US" smtClean="0"/>
              <a:t>TSP Launch Meeting 6</a:t>
            </a:r>
          </a:p>
        </p:txBody>
      </p:sp>
      <p:sp>
        <p:nvSpPr>
          <p:cNvPr id="1143811" name="Rectangle 3"/>
          <p:cNvSpPr>
            <a:spLocks noGrp="1" noChangeArrowheads="1"/>
          </p:cNvSpPr>
          <p:nvPr>
            <p:ph idx="1"/>
          </p:nvPr>
        </p:nvSpPr>
        <p:spPr/>
        <p:txBody>
          <a:bodyPr>
            <a:normAutofit fontScale="85000" lnSpcReduction="20000"/>
          </a:bodyPr>
          <a:lstStyle/>
          <a:p>
            <a:pPr>
              <a:lnSpc>
                <a:spcPct val="120000"/>
              </a:lnSpc>
              <a:spcBef>
                <a:spcPts val="600"/>
              </a:spcBef>
            </a:pPr>
            <a:r>
              <a:rPr lang="en-US" dirty="0" smtClean="0"/>
              <a:t>In meeting 6, the team members make personal plans for the next plan period – typically three to five months.</a:t>
            </a:r>
          </a:p>
          <a:p>
            <a:pPr>
              <a:lnSpc>
                <a:spcPct val="120000"/>
              </a:lnSpc>
              <a:spcBef>
                <a:spcPts val="600"/>
              </a:spcBef>
            </a:pPr>
            <a:endParaRPr lang="en-US" sz="1000" dirty="0" smtClean="0"/>
          </a:p>
          <a:p>
            <a:pPr>
              <a:lnSpc>
                <a:spcPct val="120000"/>
              </a:lnSpc>
              <a:spcBef>
                <a:spcPts val="600"/>
              </a:spcBef>
            </a:pPr>
            <a:r>
              <a:rPr lang="en-US" dirty="0" smtClean="0"/>
              <a:t>The team planning manager leads this effort, under the guidance of the TSP coach.</a:t>
            </a:r>
          </a:p>
          <a:p>
            <a:pPr marL="342900" indent="-169863">
              <a:lnSpc>
                <a:spcPct val="120000"/>
              </a:lnSpc>
              <a:spcBef>
                <a:spcPts val="600"/>
              </a:spcBef>
              <a:buFont typeface="Arial"/>
              <a:buChar char="•"/>
            </a:pPr>
            <a:r>
              <a:rPr lang="en-US" dirty="0" smtClean="0"/>
              <a:t>who will handle each task</a:t>
            </a:r>
          </a:p>
          <a:p>
            <a:pPr marL="342900" indent="-169863">
              <a:lnSpc>
                <a:spcPct val="120000"/>
              </a:lnSpc>
              <a:spcBef>
                <a:spcPts val="600"/>
              </a:spcBef>
              <a:buFont typeface="Arial"/>
              <a:buChar char="•"/>
            </a:pPr>
            <a:r>
              <a:rPr lang="en-US" dirty="0" smtClean="0"/>
              <a:t>member plans for the assigned tasks</a:t>
            </a:r>
          </a:p>
          <a:p>
            <a:pPr marL="342900" indent="-169863">
              <a:lnSpc>
                <a:spcPct val="120000"/>
              </a:lnSpc>
              <a:spcBef>
                <a:spcPts val="600"/>
              </a:spcBef>
              <a:buFont typeface="Arial"/>
              <a:buChar char="•"/>
            </a:pPr>
            <a:r>
              <a:rPr lang="en-US" dirty="0" smtClean="0"/>
              <a:t>consolidated team plan</a:t>
            </a:r>
          </a:p>
          <a:p>
            <a:pPr>
              <a:lnSpc>
                <a:spcPct val="120000"/>
              </a:lnSpc>
              <a:spcBef>
                <a:spcPts val="600"/>
              </a:spcBef>
            </a:pPr>
            <a:endParaRPr lang="en-US" sz="1000" dirty="0" smtClean="0"/>
          </a:p>
          <a:p>
            <a:pPr>
              <a:lnSpc>
                <a:spcPct val="120000"/>
              </a:lnSpc>
              <a:spcBef>
                <a:spcPts val="600"/>
              </a:spcBef>
            </a:pPr>
            <a:r>
              <a:rPr lang="en-US" dirty="0" smtClean="0"/>
              <a:t>The team reviews the consolidated plan and rebalances team-member workload if needed.</a:t>
            </a:r>
          </a:p>
          <a:p>
            <a:pPr>
              <a:lnSpc>
                <a:spcPct val="120000"/>
              </a:lnSpc>
              <a:spcBef>
                <a:spcPts val="600"/>
              </a:spcBef>
            </a:pPr>
            <a:endParaRPr lang="en-US" sz="1000" dirty="0" smtClean="0"/>
          </a:p>
          <a:p>
            <a:pPr>
              <a:lnSpc>
                <a:spcPct val="120000"/>
              </a:lnSpc>
              <a:spcBef>
                <a:spcPts val="600"/>
              </a:spcBef>
            </a:pPr>
            <a:r>
              <a:rPr lang="en-US" dirty="0" smtClean="0"/>
              <a:t>The meeting 6 products are </a:t>
            </a:r>
          </a:p>
          <a:p>
            <a:pPr marL="342900" indent="-169863">
              <a:lnSpc>
                <a:spcPct val="120000"/>
              </a:lnSpc>
              <a:spcBef>
                <a:spcPts val="600"/>
              </a:spcBef>
              <a:buFont typeface="Arial"/>
              <a:buChar char="•"/>
            </a:pPr>
            <a:r>
              <a:rPr lang="en-US" dirty="0" smtClean="0"/>
              <a:t>balanced team member plans </a:t>
            </a:r>
          </a:p>
          <a:p>
            <a:pPr marL="342900" indent="-169863">
              <a:lnSpc>
                <a:spcPct val="120000"/>
              </a:lnSpc>
              <a:spcBef>
                <a:spcPts val="600"/>
              </a:spcBef>
              <a:buFont typeface="Arial"/>
              <a:buChar char="•"/>
            </a:pPr>
            <a:r>
              <a:rPr lang="en-US" dirty="0" smtClean="0"/>
              <a:t>a consolidated overall team plan and alternate plans</a:t>
            </a:r>
          </a:p>
        </p:txBody>
      </p:sp>
    </p:spTree>
    <p:extLst>
      <p:ext uri="{BB962C8B-B14F-4D97-AF65-F5344CB8AC3E}">
        <p14:creationId xmlns:p14="http://schemas.microsoft.com/office/powerpoint/2010/main" val="25808244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858" name="Rectangle 2"/>
          <p:cNvSpPr>
            <a:spLocks noGrp="1" noChangeArrowheads="1"/>
          </p:cNvSpPr>
          <p:nvPr>
            <p:ph type="title"/>
          </p:nvPr>
        </p:nvSpPr>
        <p:spPr/>
        <p:txBody>
          <a:bodyPr/>
          <a:lstStyle/>
          <a:p>
            <a:pPr eaLnBrk="1" hangingPunct="1">
              <a:defRPr/>
            </a:pPr>
            <a:r>
              <a:rPr lang="en-US" smtClean="0">
                <a:cs typeface="+mj-cs"/>
              </a:rPr>
              <a:t>TSP Launch Meeting 7</a:t>
            </a:r>
          </a:p>
        </p:txBody>
      </p:sp>
      <p:sp>
        <p:nvSpPr>
          <p:cNvPr id="1145859" name="Rectangle 3"/>
          <p:cNvSpPr>
            <a:spLocks noGrp="1" noChangeArrowheads="1"/>
          </p:cNvSpPr>
          <p:nvPr>
            <p:ph idx="1"/>
          </p:nvPr>
        </p:nvSpPr>
        <p:spPr/>
        <p:txBody>
          <a:bodyPr/>
          <a:lstStyle/>
          <a:p>
            <a:pPr marL="0" indent="0" eaLnBrk="1" hangingPunct="1">
              <a:lnSpc>
                <a:spcPct val="90000"/>
              </a:lnSpc>
              <a:defRPr/>
            </a:pPr>
            <a:r>
              <a:rPr lang="en-US" smtClean="0">
                <a:cs typeface="+mn-cs"/>
              </a:rPr>
              <a:t>In meeting 7, the team assesses the plan</a:t>
            </a:r>
            <a:r>
              <a:rPr lang="ja-JP" altLang="en-US" smtClean="0">
                <a:latin typeface="Arial"/>
                <a:cs typeface="+mn-cs"/>
              </a:rPr>
              <a:t>’</a:t>
            </a:r>
            <a:r>
              <a:rPr lang="en-US" smtClean="0">
                <a:cs typeface="+mn-cs"/>
              </a:rPr>
              <a:t>s perceived risks.</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A risk may or may not happen while an issue is certain to happen.</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The team decides which risks to track and manage and what mitigation plans are needed.</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The meeting product is a list of the risks with each </a:t>
            </a:r>
          </a:p>
          <a:p>
            <a:pPr marL="0" indent="0" eaLnBrk="1" hangingPunct="1">
              <a:lnSpc>
                <a:spcPct val="90000"/>
              </a:lnSpc>
              <a:buFontTx/>
              <a:buChar char="•"/>
              <a:defRPr/>
            </a:pPr>
            <a:r>
              <a:rPr lang="en-US" smtClean="0">
                <a:cs typeface="+mn-cs"/>
              </a:rPr>
              <a:t>  rated on likelihood</a:t>
            </a:r>
          </a:p>
          <a:p>
            <a:pPr marL="0" indent="0" eaLnBrk="1" hangingPunct="1">
              <a:lnSpc>
                <a:spcPct val="90000"/>
              </a:lnSpc>
              <a:buFontTx/>
              <a:buChar char="•"/>
              <a:defRPr/>
            </a:pPr>
            <a:r>
              <a:rPr lang="en-US" smtClean="0">
                <a:cs typeface="+mn-cs"/>
              </a:rPr>
              <a:t>  rated on severity</a:t>
            </a:r>
          </a:p>
          <a:p>
            <a:pPr marL="0" indent="0" eaLnBrk="1" hangingPunct="1">
              <a:lnSpc>
                <a:spcPct val="90000"/>
              </a:lnSpc>
              <a:buFontTx/>
              <a:buChar char="•"/>
              <a:defRPr/>
            </a:pPr>
            <a:r>
              <a:rPr lang="en-US" smtClean="0">
                <a:cs typeface="+mn-cs"/>
              </a:rPr>
              <a:t>  assigned to a team member for tracking</a:t>
            </a:r>
          </a:p>
          <a:p>
            <a:pPr marL="0" indent="0" eaLnBrk="1" hangingPunct="1">
              <a:lnSpc>
                <a:spcPct val="90000"/>
              </a:lnSpc>
              <a:defRPr/>
            </a:pPr>
            <a:endParaRPr lang="en-US" smtClean="0">
              <a:cs typeface="+mn-cs"/>
            </a:endParaRPr>
          </a:p>
        </p:txBody>
      </p:sp>
    </p:spTree>
    <p:extLst>
      <p:ext uri="{BB962C8B-B14F-4D97-AF65-F5344CB8AC3E}">
        <p14:creationId xmlns:p14="http://schemas.microsoft.com/office/powerpoint/2010/main" val="42925597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82" name="Rectangle 2"/>
          <p:cNvSpPr>
            <a:spLocks noGrp="1" noChangeArrowheads="1"/>
          </p:cNvSpPr>
          <p:nvPr>
            <p:ph type="title"/>
          </p:nvPr>
        </p:nvSpPr>
        <p:spPr/>
        <p:txBody>
          <a:bodyPr/>
          <a:lstStyle/>
          <a:p>
            <a:pPr eaLnBrk="1" hangingPunct="1">
              <a:defRPr/>
            </a:pPr>
            <a:r>
              <a:rPr lang="en-US" smtClean="0">
                <a:cs typeface="+mj-cs"/>
              </a:rPr>
              <a:t>TSP Launch Meeting 8</a:t>
            </a:r>
          </a:p>
        </p:txBody>
      </p:sp>
      <p:sp>
        <p:nvSpPr>
          <p:cNvPr id="1146883" name="Rectangle 3"/>
          <p:cNvSpPr>
            <a:spLocks noGrp="1" noChangeArrowheads="1"/>
          </p:cNvSpPr>
          <p:nvPr>
            <p:ph idx="1"/>
          </p:nvPr>
        </p:nvSpPr>
        <p:spPr/>
        <p:txBody>
          <a:bodyPr>
            <a:normAutofit fontScale="92500" lnSpcReduction="10000"/>
          </a:bodyPr>
          <a:lstStyle/>
          <a:p>
            <a:pPr marL="0" indent="0" eaLnBrk="1" hangingPunct="1">
              <a:lnSpc>
                <a:spcPct val="110000"/>
              </a:lnSpc>
              <a:spcBef>
                <a:spcPts val="600"/>
              </a:spcBef>
              <a:defRPr/>
            </a:pPr>
            <a:r>
              <a:rPr lang="en-US" dirty="0" smtClean="0">
                <a:cs typeface="+mn-cs"/>
              </a:rPr>
              <a:t>In meeting 8, the team prepares its meeting 9 plan presentation to management.</a:t>
            </a:r>
          </a:p>
          <a:p>
            <a:pPr marL="0" indent="0" eaLnBrk="1" hangingPunct="1">
              <a:lnSpc>
                <a:spcPct val="110000"/>
              </a:lnSpc>
              <a:spcBef>
                <a:spcPts val="600"/>
              </a:spcBef>
              <a:defRPr/>
            </a:pPr>
            <a:endParaRPr lang="en-US" dirty="0" smtClean="0">
              <a:cs typeface="+mn-cs"/>
            </a:endParaRPr>
          </a:p>
          <a:p>
            <a:pPr marL="0" indent="0" eaLnBrk="1" hangingPunct="1">
              <a:lnSpc>
                <a:spcPct val="110000"/>
              </a:lnSpc>
              <a:spcBef>
                <a:spcPts val="600"/>
              </a:spcBef>
              <a:defRPr/>
            </a:pPr>
            <a:r>
              <a:rPr lang="en-US" dirty="0" smtClean="0">
                <a:cs typeface="+mn-cs"/>
              </a:rPr>
              <a:t>The typical meeting 9 agenda is as follows.</a:t>
            </a:r>
          </a:p>
          <a:p>
            <a:pPr marL="0" indent="0" eaLnBrk="1" hangingPunct="1">
              <a:lnSpc>
                <a:spcPct val="110000"/>
              </a:lnSpc>
              <a:spcBef>
                <a:spcPts val="600"/>
              </a:spcBef>
              <a:buFontTx/>
              <a:buChar char="•"/>
              <a:defRPr/>
            </a:pPr>
            <a:r>
              <a:rPr lang="en-US" dirty="0" smtClean="0">
                <a:cs typeface="+mn-cs"/>
              </a:rPr>
              <a:t>  A brief summary of the meeting conclusions</a:t>
            </a:r>
          </a:p>
          <a:p>
            <a:pPr marL="0" indent="0" eaLnBrk="1" hangingPunct="1">
              <a:lnSpc>
                <a:spcPct val="110000"/>
              </a:lnSpc>
              <a:spcBef>
                <a:spcPts val="600"/>
              </a:spcBef>
              <a:buFontTx/>
              <a:buChar char="•"/>
              <a:defRPr/>
            </a:pPr>
            <a:r>
              <a:rPr lang="en-US" dirty="0" smtClean="0">
                <a:cs typeface="+mn-cs"/>
              </a:rPr>
              <a:t>  A review of the launch process</a:t>
            </a:r>
          </a:p>
          <a:p>
            <a:pPr marL="0" indent="0" eaLnBrk="1" hangingPunct="1">
              <a:lnSpc>
                <a:spcPct val="110000"/>
              </a:lnSpc>
              <a:spcBef>
                <a:spcPts val="600"/>
              </a:spcBef>
              <a:buFontTx/>
              <a:buChar char="•"/>
              <a:defRPr/>
            </a:pPr>
            <a:r>
              <a:rPr lang="en-US" dirty="0" smtClean="0">
                <a:cs typeface="+mn-cs"/>
              </a:rPr>
              <a:t>  The summary of the team</a:t>
            </a:r>
            <a:r>
              <a:rPr lang="ja-JP" altLang="en-US" dirty="0" smtClean="0">
                <a:latin typeface="Arial"/>
                <a:cs typeface="+mn-cs"/>
              </a:rPr>
              <a:t>’</a:t>
            </a:r>
            <a:r>
              <a:rPr lang="en-US" dirty="0" smtClean="0">
                <a:cs typeface="+mn-cs"/>
              </a:rPr>
              <a:t>s and management</a:t>
            </a:r>
            <a:r>
              <a:rPr lang="ja-JP" altLang="en-US" dirty="0" smtClean="0">
                <a:latin typeface="Arial"/>
                <a:cs typeface="+mn-cs"/>
              </a:rPr>
              <a:t>’</a:t>
            </a:r>
            <a:r>
              <a:rPr lang="en-US" dirty="0" smtClean="0">
                <a:cs typeface="+mn-cs"/>
              </a:rPr>
              <a:t>s goals  </a:t>
            </a:r>
          </a:p>
          <a:p>
            <a:pPr marL="0" indent="0" eaLnBrk="1" hangingPunct="1">
              <a:lnSpc>
                <a:spcPct val="110000"/>
              </a:lnSpc>
              <a:spcBef>
                <a:spcPts val="600"/>
              </a:spcBef>
              <a:buFontTx/>
              <a:buChar char="•"/>
              <a:defRPr/>
            </a:pPr>
            <a:r>
              <a:rPr lang="en-US" dirty="0" smtClean="0">
                <a:cs typeface="+mn-cs"/>
              </a:rPr>
              <a:t>  The team member role assignments</a:t>
            </a:r>
          </a:p>
          <a:p>
            <a:pPr marL="0" indent="0" eaLnBrk="1" hangingPunct="1">
              <a:lnSpc>
                <a:spcPct val="110000"/>
              </a:lnSpc>
              <a:spcBef>
                <a:spcPts val="600"/>
              </a:spcBef>
              <a:buFontTx/>
              <a:buChar char="•"/>
              <a:defRPr/>
            </a:pPr>
            <a:r>
              <a:rPr lang="en-US" dirty="0" smtClean="0">
                <a:cs typeface="+mn-cs"/>
              </a:rPr>
              <a:t>  The development strategy and process</a:t>
            </a:r>
          </a:p>
          <a:p>
            <a:pPr marL="0" indent="0" eaLnBrk="1" hangingPunct="1">
              <a:lnSpc>
                <a:spcPct val="110000"/>
              </a:lnSpc>
              <a:spcBef>
                <a:spcPts val="600"/>
              </a:spcBef>
              <a:buFontTx/>
              <a:buChar char="•"/>
              <a:defRPr/>
            </a:pPr>
            <a:r>
              <a:rPr lang="en-US" dirty="0" smtClean="0">
                <a:cs typeface="+mn-cs"/>
              </a:rPr>
              <a:t>  The plan and principal alternate plans</a:t>
            </a:r>
          </a:p>
          <a:p>
            <a:pPr marL="0" indent="0" eaLnBrk="1" hangingPunct="1">
              <a:lnSpc>
                <a:spcPct val="110000"/>
              </a:lnSpc>
              <a:spcBef>
                <a:spcPts val="600"/>
              </a:spcBef>
              <a:buFontTx/>
              <a:buChar char="•"/>
              <a:defRPr/>
            </a:pPr>
            <a:r>
              <a:rPr lang="en-US" dirty="0" smtClean="0">
                <a:cs typeface="+mn-cs"/>
              </a:rPr>
              <a:t>  The quality plan</a:t>
            </a:r>
          </a:p>
          <a:p>
            <a:pPr marL="0" indent="0" eaLnBrk="1" hangingPunct="1">
              <a:lnSpc>
                <a:spcPct val="110000"/>
              </a:lnSpc>
              <a:spcBef>
                <a:spcPts val="600"/>
              </a:spcBef>
              <a:buFontTx/>
              <a:buChar char="•"/>
              <a:defRPr/>
            </a:pPr>
            <a:r>
              <a:rPr lang="en-US" dirty="0" smtClean="0">
                <a:cs typeface="+mn-cs"/>
              </a:rPr>
              <a:t>  Risk evaluation and mitigation</a:t>
            </a:r>
          </a:p>
          <a:p>
            <a:pPr marL="0" indent="0" eaLnBrk="1" hangingPunct="1">
              <a:lnSpc>
                <a:spcPct val="110000"/>
              </a:lnSpc>
              <a:spcBef>
                <a:spcPts val="600"/>
              </a:spcBef>
              <a:buFontTx/>
              <a:buChar char="•"/>
              <a:defRPr/>
            </a:pPr>
            <a:r>
              <a:rPr lang="en-US" dirty="0" smtClean="0">
                <a:cs typeface="+mn-cs"/>
              </a:rPr>
              <a:t>  Questions and discussion</a:t>
            </a:r>
          </a:p>
        </p:txBody>
      </p:sp>
    </p:spTree>
    <p:extLst>
      <p:ext uri="{BB962C8B-B14F-4D97-AF65-F5344CB8AC3E}">
        <p14:creationId xmlns:p14="http://schemas.microsoft.com/office/powerpoint/2010/main" val="1702062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098" name="Rectangle 2"/>
          <p:cNvSpPr>
            <a:spLocks noGrp="1" noChangeArrowheads="1"/>
          </p:cNvSpPr>
          <p:nvPr>
            <p:ph type="title"/>
          </p:nvPr>
        </p:nvSpPr>
        <p:spPr/>
        <p:txBody>
          <a:bodyPr/>
          <a:lstStyle/>
          <a:p>
            <a:r>
              <a:rPr lang="en-US" smtClean="0"/>
              <a:t>Lecture Topics </a:t>
            </a:r>
          </a:p>
        </p:txBody>
      </p:sp>
      <p:sp>
        <p:nvSpPr>
          <p:cNvPr id="1028099" name="Rectangle 3"/>
          <p:cNvSpPr>
            <a:spLocks noGrp="1" noChangeArrowheads="1"/>
          </p:cNvSpPr>
          <p:nvPr>
            <p:ph sz="half" idx="2"/>
          </p:nvPr>
        </p:nvSpPr>
        <p:spPr/>
        <p:txBody>
          <a:bodyPr/>
          <a:lstStyle/>
          <a:p>
            <a:r>
              <a:rPr lang="en-US" dirty="0" smtClean="0"/>
              <a:t>Working on a team</a:t>
            </a:r>
          </a:p>
          <a:p>
            <a:r>
              <a:rPr lang="en-US" dirty="0" smtClean="0"/>
              <a:t>What is the TSP?</a:t>
            </a:r>
          </a:p>
          <a:p>
            <a:r>
              <a:rPr lang="en-US" dirty="0" smtClean="0"/>
              <a:t>Launching a TSP team</a:t>
            </a:r>
          </a:p>
          <a:p>
            <a:r>
              <a:rPr lang="en-US" dirty="0" smtClean="0"/>
              <a:t>Working on a TSP project</a:t>
            </a:r>
          </a:p>
          <a:p>
            <a:r>
              <a:rPr lang="en-US" dirty="0" smtClean="0"/>
              <a:t>Next steps</a:t>
            </a:r>
          </a:p>
          <a:p>
            <a:r>
              <a:rPr lang="en-US" dirty="0" smtClean="0"/>
              <a:t>Concluding comments</a:t>
            </a:r>
          </a:p>
        </p:txBody>
      </p:sp>
    </p:spTree>
    <p:extLst>
      <p:ext uri="{BB962C8B-B14F-4D97-AF65-F5344CB8AC3E}">
        <p14:creationId xmlns:p14="http://schemas.microsoft.com/office/powerpoint/2010/main" val="216603371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906" name="Rectangle 2"/>
          <p:cNvSpPr>
            <a:spLocks noGrp="1" noChangeArrowheads="1"/>
          </p:cNvSpPr>
          <p:nvPr>
            <p:ph type="title"/>
          </p:nvPr>
        </p:nvSpPr>
        <p:spPr/>
        <p:txBody>
          <a:bodyPr/>
          <a:lstStyle/>
          <a:p>
            <a:pPr eaLnBrk="1" hangingPunct="1">
              <a:defRPr/>
            </a:pPr>
            <a:r>
              <a:rPr lang="en-US" smtClean="0">
                <a:cs typeface="+mj-cs"/>
              </a:rPr>
              <a:t>Meeting 8 Strategy </a:t>
            </a:r>
          </a:p>
        </p:txBody>
      </p:sp>
      <p:sp>
        <p:nvSpPr>
          <p:cNvPr id="1147907" name="Rectangle 3"/>
          <p:cNvSpPr>
            <a:spLocks noGrp="1" noChangeArrowheads="1"/>
          </p:cNvSpPr>
          <p:nvPr>
            <p:ph idx="1"/>
          </p:nvPr>
        </p:nvSpPr>
        <p:spPr/>
        <p:txBody>
          <a:bodyPr>
            <a:normAutofit lnSpcReduction="10000"/>
          </a:bodyPr>
          <a:lstStyle/>
          <a:p>
            <a:pPr marL="0" indent="0" eaLnBrk="1" hangingPunct="1">
              <a:spcBef>
                <a:spcPts val="600"/>
              </a:spcBef>
              <a:defRPr/>
            </a:pPr>
            <a:r>
              <a:rPr lang="en-US" dirty="0" smtClean="0">
                <a:cs typeface="+mn-cs"/>
              </a:rPr>
              <a:t>The team leader typically presents the plan with team members participating as the team chooses.</a:t>
            </a:r>
          </a:p>
          <a:p>
            <a:pPr marL="0" indent="0" eaLnBrk="1" hangingPunct="1">
              <a:spcBef>
                <a:spcPts val="600"/>
              </a:spcBef>
              <a:defRPr/>
            </a:pPr>
            <a:endParaRPr lang="en-US" dirty="0" smtClean="0">
              <a:cs typeface="+mn-cs"/>
            </a:endParaRPr>
          </a:p>
          <a:p>
            <a:pPr marL="0" indent="0" eaLnBrk="1" hangingPunct="1">
              <a:spcBef>
                <a:spcPts val="600"/>
              </a:spcBef>
              <a:defRPr/>
            </a:pPr>
            <a:r>
              <a:rPr lang="en-US" dirty="0" smtClean="0">
                <a:cs typeface="+mn-cs"/>
              </a:rPr>
              <a:t>It is important to provide summary plan information but to also have the details available if requested.</a:t>
            </a:r>
          </a:p>
          <a:p>
            <a:pPr marL="0" indent="0" eaLnBrk="1" hangingPunct="1">
              <a:spcBef>
                <a:spcPts val="600"/>
              </a:spcBef>
              <a:defRPr/>
            </a:pPr>
            <a:endParaRPr lang="en-US" dirty="0" smtClean="0">
              <a:cs typeface="+mn-cs"/>
            </a:endParaRPr>
          </a:p>
          <a:p>
            <a:pPr marL="0" indent="0" eaLnBrk="1" hangingPunct="1">
              <a:spcBef>
                <a:spcPts val="600"/>
              </a:spcBef>
              <a:defRPr/>
            </a:pPr>
            <a:r>
              <a:rPr lang="en-US" dirty="0" smtClean="0">
                <a:cs typeface="+mn-cs"/>
              </a:rPr>
              <a:t>The products of meeting 8 are</a:t>
            </a:r>
          </a:p>
          <a:p>
            <a:pPr marL="339725" indent="-166688" eaLnBrk="1" hangingPunct="1">
              <a:spcBef>
                <a:spcPts val="600"/>
              </a:spcBef>
              <a:buFontTx/>
              <a:buChar char="•"/>
              <a:defRPr/>
            </a:pPr>
            <a:r>
              <a:rPr lang="en-US" dirty="0" smtClean="0">
                <a:cs typeface="+mn-cs"/>
              </a:rPr>
              <a:t>overheads for the meeting 9 presentation</a:t>
            </a:r>
          </a:p>
          <a:p>
            <a:pPr marL="339725" indent="-166688" eaLnBrk="1" hangingPunct="1">
              <a:spcBef>
                <a:spcPts val="600"/>
              </a:spcBef>
              <a:buFontTx/>
              <a:buChar char="•"/>
              <a:defRPr/>
            </a:pPr>
            <a:r>
              <a:rPr lang="en-US" dirty="0" smtClean="0">
                <a:cs typeface="+mn-cs"/>
              </a:rPr>
              <a:t>handout copies of the plan materials</a:t>
            </a:r>
          </a:p>
          <a:p>
            <a:pPr marL="339725" indent="-166688" eaLnBrk="1" hangingPunct="1">
              <a:spcBef>
                <a:spcPts val="600"/>
              </a:spcBef>
              <a:buFontTx/>
              <a:buChar char="•"/>
              <a:defRPr/>
            </a:pPr>
            <a:r>
              <a:rPr lang="en-US" dirty="0" smtClean="0">
                <a:cs typeface="+mn-cs"/>
              </a:rPr>
              <a:t>the likely management questions and the team</a:t>
            </a:r>
            <a:r>
              <a:rPr lang="ja-JP" altLang="en-US" dirty="0" smtClean="0">
                <a:latin typeface="Arial"/>
                <a:cs typeface="+mn-cs"/>
              </a:rPr>
              <a:t>’</a:t>
            </a:r>
            <a:r>
              <a:rPr lang="en-US" dirty="0" smtClean="0">
                <a:cs typeface="+mn-cs"/>
              </a:rPr>
              <a:t>s </a:t>
            </a:r>
            <a:br>
              <a:rPr lang="en-US" dirty="0" smtClean="0">
                <a:cs typeface="+mn-cs"/>
              </a:rPr>
            </a:br>
            <a:r>
              <a:rPr lang="en-US" dirty="0" smtClean="0">
                <a:cs typeface="+mn-cs"/>
              </a:rPr>
              <a:t>agreed responses</a:t>
            </a:r>
          </a:p>
          <a:p>
            <a:pPr marL="339725" indent="-166688" eaLnBrk="1" hangingPunct="1">
              <a:spcBef>
                <a:spcPts val="600"/>
              </a:spcBef>
              <a:buFontTx/>
              <a:buChar char="•"/>
              <a:defRPr/>
            </a:pPr>
            <a:r>
              <a:rPr lang="en-US" dirty="0" smtClean="0">
                <a:cs typeface="+mn-cs"/>
              </a:rPr>
              <a:t>a list of the help needed from management to implement </a:t>
            </a:r>
          </a:p>
          <a:p>
            <a:pPr marL="339725" indent="-166688" eaLnBrk="1" hangingPunct="1">
              <a:spcBef>
                <a:spcPts val="600"/>
              </a:spcBef>
              <a:defRPr/>
            </a:pPr>
            <a:r>
              <a:rPr lang="en-US" dirty="0" smtClean="0">
                <a:cs typeface="+mn-cs"/>
              </a:rPr>
              <a:t>  the plan</a:t>
            </a:r>
          </a:p>
        </p:txBody>
      </p:sp>
    </p:spTree>
    <p:extLst>
      <p:ext uri="{BB962C8B-B14F-4D97-AF65-F5344CB8AC3E}">
        <p14:creationId xmlns:p14="http://schemas.microsoft.com/office/powerpoint/2010/main" val="28842524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930" name="Rectangle 2"/>
          <p:cNvSpPr>
            <a:spLocks noGrp="1" noChangeArrowheads="1"/>
          </p:cNvSpPr>
          <p:nvPr>
            <p:ph type="title"/>
          </p:nvPr>
        </p:nvSpPr>
        <p:spPr/>
        <p:txBody>
          <a:bodyPr/>
          <a:lstStyle/>
          <a:p>
            <a:pPr eaLnBrk="1" hangingPunct="1">
              <a:defRPr/>
            </a:pPr>
            <a:r>
              <a:rPr lang="en-US" smtClean="0">
                <a:cs typeface="+mj-cs"/>
              </a:rPr>
              <a:t>TSP Launch Meeting 9</a:t>
            </a:r>
          </a:p>
        </p:txBody>
      </p:sp>
      <p:sp>
        <p:nvSpPr>
          <p:cNvPr id="1148931" name="Rectangle 3"/>
          <p:cNvSpPr>
            <a:spLocks noGrp="1" noChangeArrowheads="1"/>
          </p:cNvSpPr>
          <p:nvPr>
            <p:ph idx="1"/>
          </p:nvPr>
        </p:nvSpPr>
        <p:spPr/>
        <p:txBody>
          <a:bodyPr>
            <a:normAutofit lnSpcReduction="10000"/>
          </a:bodyPr>
          <a:lstStyle/>
          <a:p>
            <a:pPr marL="0" indent="0" eaLnBrk="1" hangingPunct="1">
              <a:lnSpc>
                <a:spcPct val="110000"/>
              </a:lnSpc>
              <a:spcBef>
                <a:spcPts val="600"/>
              </a:spcBef>
              <a:defRPr/>
            </a:pPr>
            <a:r>
              <a:rPr lang="en-US" dirty="0" smtClean="0">
                <a:cs typeface="+mn-cs"/>
              </a:rPr>
              <a:t>The team, team leader, coach, management, and invited visitors attend meeting 9.</a:t>
            </a:r>
          </a:p>
          <a:p>
            <a:pPr marL="0" indent="0" eaLnBrk="1" hangingPunct="1">
              <a:lnSpc>
                <a:spcPct val="110000"/>
              </a:lnSpc>
              <a:spcBef>
                <a:spcPts val="600"/>
              </a:spcBef>
              <a:defRPr/>
            </a:pPr>
            <a:endParaRPr lang="en-US" sz="900" dirty="0" smtClean="0">
              <a:cs typeface="+mn-cs"/>
            </a:endParaRPr>
          </a:p>
          <a:p>
            <a:pPr marL="0" indent="0" eaLnBrk="1" hangingPunct="1">
              <a:lnSpc>
                <a:spcPct val="110000"/>
              </a:lnSpc>
              <a:spcBef>
                <a:spcPts val="600"/>
              </a:spcBef>
              <a:defRPr/>
            </a:pPr>
            <a:r>
              <a:rPr lang="en-US" dirty="0" smtClean="0">
                <a:cs typeface="+mn-cs"/>
              </a:rPr>
              <a:t>The meeting purpose is to </a:t>
            </a:r>
          </a:p>
          <a:p>
            <a:pPr marL="0" indent="0" eaLnBrk="1" hangingPunct="1">
              <a:lnSpc>
                <a:spcPct val="110000"/>
              </a:lnSpc>
              <a:spcBef>
                <a:spcPts val="600"/>
              </a:spcBef>
              <a:buFontTx/>
              <a:buChar char="•"/>
              <a:defRPr/>
            </a:pPr>
            <a:r>
              <a:rPr lang="en-US" dirty="0" smtClean="0">
                <a:cs typeface="+mn-cs"/>
              </a:rPr>
              <a:t>  describe the team</a:t>
            </a:r>
            <a:r>
              <a:rPr lang="ja-JP" altLang="en-US" dirty="0" smtClean="0">
                <a:latin typeface="Arial"/>
                <a:cs typeface="+mn-cs"/>
              </a:rPr>
              <a:t>’</a:t>
            </a:r>
            <a:r>
              <a:rPr lang="en-US" dirty="0" smtClean="0">
                <a:cs typeface="+mn-cs"/>
              </a:rPr>
              <a:t>s plan to management </a:t>
            </a:r>
          </a:p>
          <a:p>
            <a:pPr marL="0" indent="0" eaLnBrk="1" hangingPunct="1">
              <a:lnSpc>
                <a:spcPct val="110000"/>
              </a:lnSpc>
              <a:spcBef>
                <a:spcPts val="600"/>
              </a:spcBef>
              <a:buFontTx/>
              <a:buChar char="•"/>
              <a:defRPr/>
            </a:pPr>
            <a:r>
              <a:rPr lang="en-US" dirty="0" smtClean="0">
                <a:cs typeface="+mn-cs"/>
              </a:rPr>
              <a:t>  answer management</a:t>
            </a:r>
            <a:r>
              <a:rPr lang="ja-JP" altLang="en-US" dirty="0" smtClean="0">
                <a:latin typeface="Arial"/>
                <a:cs typeface="+mn-cs"/>
              </a:rPr>
              <a:t>’</a:t>
            </a:r>
            <a:r>
              <a:rPr lang="en-US" dirty="0" smtClean="0">
                <a:cs typeface="+mn-cs"/>
              </a:rPr>
              <a:t>s questions </a:t>
            </a:r>
          </a:p>
          <a:p>
            <a:pPr marL="0" indent="0" eaLnBrk="1" hangingPunct="1">
              <a:lnSpc>
                <a:spcPct val="110000"/>
              </a:lnSpc>
              <a:spcBef>
                <a:spcPts val="600"/>
              </a:spcBef>
              <a:buFontTx/>
              <a:buChar char="•"/>
              <a:defRPr/>
            </a:pPr>
            <a:r>
              <a:rPr lang="en-US" dirty="0" smtClean="0">
                <a:cs typeface="+mn-cs"/>
              </a:rPr>
              <a:t>  get management</a:t>
            </a:r>
            <a:r>
              <a:rPr lang="ja-JP" altLang="en-US" dirty="0" smtClean="0">
                <a:latin typeface="Arial"/>
                <a:cs typeface="+mn-cs"/>
              </a:rPr>
              <a:t>’</a:t>
            </a:r>
            <a:r>
              <a:rPr lang="en-US" dirty="0" smtClean="0">
                <a:cs typeface="+mn-cs"/>
              </a:rPr>
              <a:t>s approval of the plan or selected alternate</a:t>
            </a:r>
          </a:p>
          <a:p>
            <a:pPr marL="0" indent="0" eaLnBrk="1" hangingPunct="1">
              <a:lnSpc>
                <a:spcPct val="110000"/>
              </a:lnSpc>
              <a:spcBef>
                <a:spcPts val="600"/>
              </a:spcBef>
              <a:buFontTx/>
              <a:buChar char="•"/>
              <a:defRPr/>
            </a:pPr>
            <a:r>
              <a:rPr lang="en-US" dirty="0" smtClean="0">
                <a:cs typeface="+mn-cs"/>
              </a:rPr>
              <a:t>  identify needed actions, who will take them, and when</a:t>
            </a:r>
          </a:p>
          <a:p>
            <a:pPr marL="0" indent="0" eaLnBrk="1" hangingPunct="1">
              <a:lnSpc>
                <a:spcPct val="110000"/>
              </a:lnSpc>
              <a:spcBef>
                <a:spcPts val="600"/>
              </a:spcBef>
              <a:defRPr/>
            </a:pPr>
            <a:endParaRPr lang="en-US" sz="900" dirty="0" smtClean="0">
              <a:cs typeface="+mn-cs"/>
            </a:endParaRPr>
          </a:p>
          <a:p>
            <a:pPr marL="0" indent="0" eaLnBrk="1" hangingPunct="1">
              <a:lnSpc>
                <a:spcPct val="110000"/>
              </a:lnSpc>
              <a:spcBef>
                <a:spcPts val="600"/>
              </a:spcBef>
              <a:defRPr/>
            </a:pPr>
            <a:r>
              <a:rPr lang="en-US" dirty="0" smtClean="0">
                <a:cs typeface="+mn-cs"/>
              </a:rPr>
              <a:t>The meeting product is typically an approved plan or the actions needed to get approval.</a:t>
            </a:r>
          </a:p>
          <a:p>
            <a:pPr marL="0" indent="0" eaLnBrk="1" hangingPunct="1">
              <a:lnSpc>
                <a:spcPct val="110000"/>
              </a:lnSpc>
              <a:spcBef>
                <a:spcPts val="600"/>
              </a:spcBef>
              <a:defRPr/>
            </a:pPr>
            <a:endParaRPr lang="en-US" sz="900" dirty="0" smtClean="0">
              <a:cs typeface="+mn-cs"/>
            </a:endParaRPr>
          </a:p>
          <a:p>
            <a:pPr marL="0" indent="0" eaLnBrk="1" hangingPunct="1">
              <a:lnSpc>
                <a:spcPct val="110000"/>
              </a:lnSpc>
              <a:spcBef>
                <a:spcPts val="600"/>
              </a:spcBef>
              <a:defRPr/>
            </a:pPr>
            <a:r>
              <a:rPr lang="en-US" dirty="0" smtClean="0">
                <a:cs typeface="+mn-cs"/>
              </a:rPr>
              <a:t>When management does not agree with any of the plans, they usually decide to reconsider their needs.</a:t>
            </a:r>
          </a:p>
        </p:txBody>
      </p:sp>
    </p:spTree>
    <p:extLst>
      <p:ext uri="{BB962C8B-B14F-4D97-AF65-F5344CB8AC3E}">
        <p14:creationId xmlns:p14="http://schemas.microsoft.com/office/powerpoint/2010/main" val="1041930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4" name="Rectangle 2"/>
          <p:cNvSpPr>
            <a:spLocks noGrp="1" noChangeArrowheads="1"/>
          </p:cNvSpPr>
          <p:nvPr>
            <p:ph type="title"/>
          </p:nvPr>
        </p:nvSpPr>
        <p:spPr/>
        <p:txBody>
          <a:bodyPr/>
          <a:lstStyle/>
          <a:p>
            <a:pPr eaLnBrk="1" hangingPunct="1">
              <a:defRPr/>
            </a:pPr>
            <a:r>
              <a:rPr lang="en-US" dirty="0" smtClean="0">
                <a:cs typeface="+mj-cs"/>
              </a:rPr>
              <a:t>Meeting 9 Strategy </a:t>
            </a:r>
          </a:p>
        </p:txBody>
      </p:sp>
      <p:sp>
        <p:nvSpPr>
          <p:cNvPr id="1160195" name="Rectangle 3"/>
          <p:cNvSpPr>
            <a:spLocks noGrp="1" noChangeArrowheads="1"/>
          </p:cNvSpPr>
          <p:nvPr>
            <p:ph idx="1"/>
          </p:nvPr>
        </p:nvSpPr>
        <p:spPr/>
        <p:txBody>
          <a:bodyPr/>
          <a:lstStyle/>
          <a:p>
            <a:pPr marL="0" indent="0" eaLnBrk="1" hangingPunct="1">
              <a:spcBef>
                <a:spcPts val="600"/>
              </a:spcBef>
              <a:defRPr/>
            </a:pPr>
            <a:r>
              <a:rPr lang="en-US" dirty="0" smtClean="0">
                <a:cs typeface="+mn-cs"/>
              </a:rPr>
              <a:t>It is advisable to start meeting 9 with a statement like:  </a:t>
            </a:r>
            <a:r>
              <a:rPr lang="ja-JP" altLang="en-US" dirty="0" smtClean="0">
                <a:latin typeface="Arial"/>
                <a:cs typeface="+mn-cs"/>
              </a:rPr>
              <a:t>“</a:t>
            </a:r>
            <a:r>
              <a:rPr lang="en-US" dirty="0" smtClean="0">
                <a:cs typeface="+mn-cs"/>
              </a:rPr>
              <a:t>We could not precisely meet your requirements but we have developed several alternate plans that we believe come reasonably close.</a:t>
            </a:r>
            <a:r>
              <a:rPr lang="ja-JP" altLang="en-US" dirty="0" smtClean="0">
                <a:latin typeface="Arial"/>
                <a:cs typeface="+mn-cs"/>
              </a:rPr>
              <a:t>”</a:t>
            </a:r>
            <a:endParaRPr lang="en-US" dirty="0" smtClean="0">
              <a:cs typeface="+mn-cs"/>
            </a:endParaRPr>
          </a:p>
          <a:p>
            <a:pPr marL="0" indent="0" eaLnBrk="1" hangingPunct="1">
              <a:spcBef>
                <a:spcPts val="600"/>
              </a:spcBef>
              <a:defRPr/>
            </a:pPr>
            <a:endParaRPr lang="en-US" dirty="0" smtClean="0">
              <a:cs typeface="+mn-cs"/>
            </a:endParaRPr>
          </a:p>
          <a:p>
            <a:pPr marL="0" indent="0" eaLnBrk="1" hangingPunct="1">
              <a:spcBef>
                <a:spcPts val="600"/>
              </a:spcBef>
              <a:defRPr/>
            </a:pPr>
            <a:r>
              <a:rPr lang="en-US" dirty="0" smtClean="0">
                <a:cs typeface="+mn-cs"/>
              </a:rPr>
              <a:t>This tells management what to expect and allows them to listen rather than to poke at every potential plan weakness.</a:t>
            </a:r>
          </a:p>
          <a:p>
            <a:pPr marL="0" indent="0" eaLnBrk="1" hangingPunct="1">
              <a:spcBef>
                <a:spcPts val="600"/>
              </a:spcBef>
              <a:defRPr/>
            </a:pPr>
            <a:endParaRPr lang="en-US" dirty="0" smtClean="0">
              <a:cs typeface="+mn-cs"/>
            </a:endParaRPr>
          </a:p>
          <a:p>
            <a:pPr marL="0" indent="0" eaLnBrk="1" hangingPunct="1">
              <a:spcBef>
                <a:spcPts val="600"/>
              </a:spcBef>
              <a:defRPr/>
            </a:pPr>
            <a:r>
              <a:rPr lang="en-US" dirty="0" smtClean="0">
                <a:cs typeface="+mn-cs"/>
              </a:rPr>
              <a:t>The team should explain how the plan was made.</a:t>
            </a:r>
          </a:p>
          <a:p>
            <a:pPr lvl="1" indent="-168275">
              <a:spcBef>
                <a:spcPts val="600"/>
              </a:spcBef>
              <a:defRPr/>
            </a:pPr>
            <a:r>
              <a:rPr lang="en-US" dirty="0" smtClean="0">
                <a:cs typeface="+mn-cs"/>
              </a:rPr>
              <a:t>the data used</a:t>
            </a:r>
          </a:p>
          <a:p>
            <a:pPr lvl="1" indent="-168275">
              <a:spcBef>
                <a:spcPts val="600"/>
              </a:spcBef>
              <a:defRPr/>
            </a:pPr>
            <a:r>
              <a:rPr lang="en-US" dirty="0" smtClean="0">
                <a:cs typeface="+mn-cs"/>
              </a:rPr>
              <a:t>the assumptions made</a:t>
            </a:r>
          </a:p>
          <a:p>
            <a:pPr lvl="1" indent="-168275">
              <a:spcBef>
                <a:spcPts val="600"/>
              </a:spcBef>
              <a:defRPr/>
            </a:pPr>
            <a:r>
              <a:rPr lang="en-US" dirty="0" smtClean="0">
                <a:cs typeface="+mn-cs"/>
              </a:rPr>
              <a:t>where they had to guess</a:t>
            </a:r>
          </a:p>
        </p:txBody>
      </p:sp>
    </p:spTree>
    <p:extLst>
      <p:ext uri="{BB962C8B-B14F-4D97-AF65-F5344CB8AC3E}">
        <p14:creationId xmlns:p14="http://schemas.microsoft.com/office/powerpoint/2010/main" val="28456569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4" name="Rectangle 2"/>
          <p:cNvSpPr>
            <a:spLocks noGrp="1" noChangeArrowheads="1"/>
          </p:cNvSpPr>
          <p:nvPr>
            <p:ph type="title"/>
          </p:nvPr>
        </p:nvSpPr>
        <p:spPr/>
        <p:txBody>
          <a:bodyPr/>
          <a:lstStyle/>
          <a:p>
            <a:pPr eaLnBrk="1" hangingPunct="1">
              <a:defRPr/>
            </a:pPr>
            <a:r>
              <a:rPr lang="en-US" dirty="0" smtClean="0">
                <a:cs typeface="+mj-cs"/>
              </a:rPr>
              <a:t>TSP Launch Postmortem</a:t>
            </a:r>
          </a:p>
        </p:txBody>
      </p:sp>
      <p:sp>
        <p:nvSpPr>
          <p:cNvPr id="1149955" name="Rectangle 3"/>
          <p:cNvSpPr>
            <a:spLocks noGrp="1" noChangeArrowheads="1"/>
          </p:cNvSpPr>
          <p:nvPr>
            <p:ph idx="1"/>
          </p:nvPr>
        </p:nvSpPr>
        <p:spPr/>
        <p:txBody>
          <a:bodyPr/>
          <a:lstStyle/>
          <a:p>
            <a:pPr marL="0" indent="0" eaLnBrk="1" hangingPunct="1">
              <a:lnSpc>
                <a:spcPct val="90000"/>
              </a:lnSpc>
              <a:defRPr/>
            </a:pPr>
            <a:r>
              <a:rPr lang="en-US" dirty="0" smtClean="0">
                <a:cs typeface="+mn-cs"/>
              </a:rPr>
              <a:t>The launch postmortem is to</a:t>
            </a:r>
          </a:p>
          <a:p>
            <a:pPr marL="339725" indent="-166688" eaLnBrk="1" hangingPunct="1">
              <a:lnSpc>
                <a:spcPct val="90000"/>
              </a:lnSpc>
              <a:buFontTx/>
              <a:buChar char="•"/>
              <a:defRPr/>
            </a:pPr>
            <a:r>
              <a:rPr lang="en-US" dirty="0" smtClean="0">
                <a:cs typeface="+mn-cs"/>
              </a:rPr>
              <a:t>consolidate the plan and launch data</a:t>
            </a:r>
          </a:p>
          <a:p>
            <a:pPr marL="339725" indent="-166688" eaLnBrk="1" hangingPunct="1">
              <a:lnSpc>
                <a:spcPct val="90000"/>
              </a:lnSpc>
              <a:buFontTx/>
              <a:buChar char="•"/>
              <a:defRPr/>
            </a:pPr>
            <a:r>
              <a:rPr lang="en-US" dirty="0" smtClean="0">
                <a:cs typeface="+mn-cs"/>
              </a:rPr>
              <a:t>review the launch process and produce PIPs</a:t>
            </a:r>
          </a:p>
          <a:p>
            <a:pPr marL="339725" indent="-166688" eaLnBrk="1" hangingPunct="1">
              <a:lnSpc>
                <a:spcPct val="90000"/>
              </a:lnSpc>
              <a:buFontTx/>
              <a:buChar char="•"/>
              <a:defRPr/>
            </a:pPr>
            <a:r>
              <a:rPr lang="en-US" dirty="0" smtClean="0">
                <a:cs typeface="+mn-cs"/>
              </a:rPr>
              <a:t>discuss open issues and agree on how to handle them</a:t>
            </a:r>
          </a:p>
          <a:p>
            <a:pPr marL="0" indent="0" eaLnBrk="1" hangingPunct="1">
              <a:lnSpc>
                <a:spcPct val="90000"/>
              </a:lnSpc>
              <a:defRPr/>
            </a:pPr>
            <a:endParaRPr lang="en-US" dirty="0" smtClean="0">
              <a:cs typeface="+mn-cs"/>
            </a:endParaRPr>
          </a:p>
          <a:p>
            <a:pPr marL="0" indent="0" eaLnBrk="1" hangingPunct="1">
              <a:lnSpc>
                <a:spcPct val="90000"/>
              </a:lnSpc>
              <a:defRPr/>
            </a:pPr>
            <a:r>
              <a:rPr lang="en-US" dirty="0" smtClean="0">
                <a:cs typeface="+mn-cs"/>
              </a:rPr>
              <a:t>The final launch steps are to</a:t>
            </a:r>
          </a:p>
          <a:p>
            <a:pPr marL="339725" indent="-166688" eaLnBrk="1" hangingPunct="1">
              <a:lnSpc>
                <a:spcPct val="90000"/>
              </a:lnSpc>
              <a:buFontTx/>
              <a:buChar char="•"/>
              <a:defRPr/>
            </a:pPr>
            <a:r>
              <a:rPr lang="en-US" dirty="0" smtClean="0">
                <a:cs typeface="+mn-cs"/>
              </a:rPr>
              <a:t>assign responsibility for the project notebook (often the </a:t>
            </a:r>
            <a:br>
              <a:rPr lang="en-US" dirty="0" smtClean="0">
                <a:cs typeface="+mn-cs"/>
              </a:rPr>
            </a:br>
            <a:r>
              <a:rPr lang="en-US" dirty="0" smtClean="0">
                <a:cs typeface="+mn-cs"/>
              </a:rPr>
              <a:t>process manager)</a:t>
            </a:r>
          </a:p>
          <a:p>
            <a:pPr marL="339725" indent="-166688" eaLnBrk="1" hangingPunct="1">
              <a:lnSpc>
                <a:spcPct val="90000"/>
              </a:lnSpc>
              <a:buFontTx/>
              <a:buChar char="•"/>
              <a:defRPr/>
            </a:pPr>
            <a:r>
              <a:rPr lang="en-US" dirty="0" smtClean="0">
                <a:cs typeface="+mn-cs"/>
              </a:rPr>
              <a:t>assign responsibility for handling the PIPs</a:t>
            </a:r>
          </a:p>
          <a:p>
            <a:pPr marL="339725" indent="-166688" eaLnBrk="1" hangingPunct="1">
              <a:lnSpc>
                <a:spcPct val="90000"/>
              </a:lnSpc>
              <a:buFontTx/>
              <a:buChar char="•"/>
              <a:defRPr/>
            </a:pPr>
            <a:r>
              <a:rPr lang="en-US" dirty="0" smtClean="0">
                <a:cs typeface="+mn-cs"/>
              </a:rPr>
              <a:t>file launch data in the project notebook</a:t>
            </a:r>
          </a:p>
          <a:p>
            <a:pPr marL="339725" indent="-166688" eaLnBrk="1" hangingPunct="1">
              <a:lnSpc>
                <a:spcPct val="90000"/>
              </a:lnSpc>
              <a:buFontTx/>
              <a:buChar char="•"/>
              <a:defRPr/>
            </a:pPr>
            <a:r>
              <a:rPr lang="en-US" dirty="0" smtClean="0">
                <a:cs typeface="+mn-cs"/>
              </a:rPr>
              <a:t>submit the launch data to the SEI</a:t>
            </a:r>
          </a:p>
        </p:txBody>
      </p:sp>
    </p:spTree>
    <p:extLst>
      <p:ext uri="{BB962C8B-B14F-4D97-AF65-F5344CB8AC3E}">
        <p14:creationId xmlns:p14="http://schemas.microsoft.com/office/powerpoint/2010/main" val="40490928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498" name="Rectangle 2"/>
          <p:cNvSpPr>
            <a:spLocks noGrp="1" noChangeArrowheads="1"/>
          </p:cNvSpPr>
          <p:nvPr>
            <p:ph type="title"/>
          </p:nvPr>
        </p:nvSpPr>
        <p:spPr/>
        <p:txBody>
          <a:bodyPr/>
          <a:lstStyle/>
          <a:p>
            <a:pPr eaLnBrk="1" hangingPunct="1">
              <a:defRPr/>
            </a:pPr>
            <a:r>
              <a:rPr lang="en-US" smtClean="0">
                <a:cs typeface="+mj-cs"/>
              </a:rPr>
              <a:t>Working on a TSP Project</a:t>
            </a:r>
          </a:p>
        </p:txBody>
      </p:sp>
      <p:sp>
        <p:nvSpPr>
          <p:cNvPr id="1130499" name="Rectangle 3"/>
          <p:cNvSpPr>
            <a:spLocks noGrp="1" noChangeArrowheads="1"/>
          </p:cNvSpPr>
          <p:nvPr>
            <p:ph idx="1"/>
          </p:nvPr>
        </p:nvSpPr>
        <p:spPr/>
        <p:txBody>
          <a:bodyPr/>
          <a:lstStyle/>
          <a:p>
            <a:pPr marL="0" indent="0" eaLnBrk="1" hangingPunct="1">
              <a:defRPr/>
            </a:pPr>
            <a:r>
              <a:rPr lang="en-US" dirty="0" smtClean="0">
                <a:cs typeface="+mn-cs"/>
              </a:rPr>
              <a:t>Once you have management support to launch a TSP team, you need to keep that support.</a:t>
            </a:r>
          </a:p>
          <a:p>
            <a:pPr marL="0" indent="0" eaLnBrk="1" hangingPunct="1">
              <a:defRPr/>
            </a:pPr>
            <a:endParaRPr lang="en-US" dirty="0" smtClean="0">
              <a:cs typeface="+mn-cs"/>
            </a:endParaRPr>
          </a:p>
          <a:p>
            <a:pPr marL="0" indent="0" eaLnBrk="1" hangingPunct="1">
              <a:defRPr/>
            </a:pPr>
            <a:r>
              <a:rPr lang="en-US" dirty="0" smtClean="0">
                <a:cs typeface="+mn-cs"/>
              </a:rPr>
              <a:t>This requires that you and your teammates do five things.</a:t>
            </a:r>
          </a:p>
          <a:p>
            <a:pPr lvl="1" eaLnBrk="1" hangingPunct="1">
              <a:defRPr/>
            </a:pPr>
            <a:r>
              <a:rPr lang="en-US" dirty="0" smtClean="0"/>
              <a:t>Follow the process you have defined.</a:t>
            </a:r>
          </a:p>
          <a:p>
            <a:pPr lvl="1" eaLnBrk="1" hangingPunct="1">
              <a:defRPr/>
            </a:pPr>
            <a:r>
              <a:rPr lang="en-US" dirty="0" smtClean="0"/>
              <a:t>Maintain the individual and team plans.</a:t>
            </a:r>
          </a:p>
          <a:p>
            <a:pPr lvl="1" eaLnBrk="1" hangingPunct="1">
              <a:defRPr/>
            </a:pPr>
            <a:r>
              <a:rPr lang="en-US" dirty="0" smtClean="0"/>
              <a:t>Manage product quality.</a:t>
            </a:r>
          </a:p>
          <a:p>
            <a:pPr lvl="1" eaLnBrk="1" hangingPunct="1">
              <a:defRPr/>
            </a:pPr>
            <a:r>
              <a:rPr lang="en-US" dirty="0" smtClean="0"/>
              <a:t>Regularly track and report your progress.</a:t>
            </a:r>
          </a:p>
          <a:p>
            <a:pPr lvl="1" eaLnBrk="1" hangingPunct="1">
              <a:defRPr/>
            </a:pPr>
            <a:r>
              <a:rPr lang="en-US" dirty="0" smtClean="0"/>
              <a:t>Continually demonstrate high performance.</a:t>
            </a:r>
          </a:p>
          <a:p>
            <a:pPr marL="0" indent="0" eaLnBrk="1" hangingPunct="1">
              <a:defRPr/>
            </a:pPr>
            <a:endParaRPr lang="en-US" dirty="0" smtClean="0">
              <a:cs typeface="+mn-cs"/>
            </a:endParaRPr>
          </a:p>
        </p:txBody>
      </p:sp>
    </p:spTree>
    <p:extLst>
      <p:ext uri="{BB962C8B-B14F-4D97-AF65-F5344CB8AC3E}">
        <p14:creationId xmlns:p14="http://schemas.microsoft.com/office/powerpoint/2010/main" val="27130086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546" name="Rectangle 2"/>
          <p:cNvSpPr>
            <a:spLocks noGrp="1" noChangeArrowheads="1"/>
          </p:cNvSpPr>
          <p:nvPr>
            <p:ph type="title"/>
          </p:nvPr>
        </p:nvSpPr>
        <p:spPr/>
        <p:txBody>
          <a:bodyPr/>
          <a:lstStyle/>
          <a:p>
            <a:pPr eaLnBrk="1" hangingPunct="1">
              <a:defRPr/>
            </a:pPr>
            <a:r>
              <a:rPr lang="en-US" smtClean="0">
                <a:cs typeface="+mj-cs"/>
              </a:rPr>
              <a:t>Following the Process -1</a:t>
            </a:r>
          </a:p>
        </p:txBody>
      </p:sp>
      <p:sp>
        <p:nvSpPr>
          <p:cNvPr id="1132547" name="Rectangle 3"/>
          <p:cNvSpPr>
            <a:spLocks noGrp="1" noChangeArrowheads="1"/>
          </p:cNvSpPr>
          <p:nvPr>
            <p:ph idx="1"/>
          </p:nvPr>
        </p:nvSpPr>
        <p:spPr/>
        <p:txBody>
          <a:bodyPr>
            <a:normAutofit lnSpcReduction="10000"/>
          </a:bodyPr>
          <a:lstStyle/>
          <a:p>
            <a:pPr marL="0" indent="0" eaLnBrk="1" hangingPunct="1">
              <a:defRPr/>
            </a:pPr>
            <a:r>
              <a:rPr lang="en-US" smtClean="0">
                <a:cs typeface="+mn-cs"/>
              </a:rPr>
              <a:t>Even though you defined the process yourself, it will likely be a challenge to follow it consistently.</a:t>
            </a:r>
          </a:p>
          <a:p>
            <a:pPr marL="0" indent="0" eaLnBrk="1" hangingPunct="1">
              <a:defRPr/>
            </a:pPr>
            <a:endParaRPr lang="en-US" smtClean="0">
              <a:cs typeface="+mn-cs"/>
            </a:endParaRPr>
          </a:p>
          <a:p>
            <a:pPr marL="0" indent="0" eaLnBrk="1" hangingPunct="1">
              <a:defRPr/>
            </a:pPr>
            <a:r>
              <a:rPr lang="en-US" smtClean="0">
                <a:cs typeface="+mn-cs"/>
              </a:rPr>
              <a:t>Recording time, size, and defect data takes little time but is easy to forget.</a:t>
            </a:r>
          </a:p>
          <a:p>
            <a:pPr marL="0" indent="0" eaLnBrk="1" hangingPunct="1">
              <a:defRPr/>
            </a:pPr>
            <a:endParaRPr lang="en-US" smtClean="0">
              <a:cs typeface="+mn-cs"/>
            </a:endParaRPr>
          </a:p>
          <a:p>
            <a:pPr marL="0" indent="0" eaLnBrk="1" hangingPunct="1">
              <a:defRPr/>
            </a:pPr>
            <a:r>
              <a:rPr lang="en-US" smtClean="0">
                <a:cs typeface="+mn-cs"/>
              </a:rPr>
              <a:t>When you do forget, just enter your best estimate.</a:t>
            </a:r>
          </a:p>
          <a:p>
            <a:pPr marL="0" indent="0" eaLnBrk="1" hangingPunct="1">
              <a:defRPr/>
            </a:pPr>
            <a:endParaRPr lang="en-US" smtClean="0">
              <a:cs typeface="+mn-cs"/>
            </a:endParaRPr>
          </a:p>
          <a:p>
            <a:pPr marL="0" indent="0" eaLnBrk="1" hangingPunct="1">
              <a:defRPr/>
            </a:pPr>
            <a:r>
              <a:rPr lang="en-US" smtClean="0">
                <a:cs typeface="+mn-cs"/>
              </a:rPr>
              <a:t>Without good time, size, and defect data, you cannot precisely manage the project schedule or product quality.</a:t>
            </a:r>
          </a:p>
          <a:p>
            <a:pPr marL="0" indent="0" eaLnBrk="1" hangingPunct="1">
              <a:defRPr/>
            </a:pPr>
            <a:endParaRPr lang="en-US" smtClean="0">
              <a:cs typeface="+mn-cs"/>
            </a:endParaRPr>
          </a:p>
          <a:p>
            <a:pPr marL="0" indent="0" eaLnBrk="1" hangingPunct="1">
              <a:defRPr/>
            </a:pPr>
            <a:r>
              <a:rPr lang="en-US" smtClean="0">
                <a:cs typeface="+mn-cs"/>
              </a:rPr>
              <a:t>History demonstrates that, without precise management, software projects usually fail. </a:t>
            </a:r>
          </a:p>
        </p:txBody>
      </p:sp>
    </p:spTree>
    <p:extLst>
      <p:ext uri="{BB962C8B-B14F-4D97-AF65-F5344CB8AC3E}">
        <p14:creationId xmlns:p14="http://schemas.microsoft.com/office/powerpoint/2010/main" val="39389733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218" name="Rectangle 2"/>
          <p:cNvSpPr>
            <a:spLocks noGrp="1" noChangeArrowheads="1"/>
          </p:cNvSpPr>
          <p:nvPr>
            <p:ph type="title"/>
          </p:nvPr>
        </p:nvSpPr>
        <p:spPr/>
        <p:txBody>
          <a:bodyPr/>
          <a:lstStyle/>
          <a:p>
            <a:pPr eaLnBrk="1" hangingPunct="1">
              <a:defRPr/>
            </a:pPr>
            <a:r>
              <a:rPr lang="en-US" smtClean="0">
                <a:cs typeface="+mj-cs"/>
              </a:rPr>
              <a:t>Following the Process -2</a:t>
            </a:r>
          </a:p>
        </p:txBody>
      </p:sp>
      <p:sp>
        <p:nvSpPr>
          <p:cNvPr id="1161219" name="Rectangle 3"/>
          <p:cNvSpPr>
            <a:spLocks noGrp="1" noChangeArrowheads="1"/>
          </p:cNvSpPr>
          <p:nvPr>
            <p:ph idx="1"/>
          </p:nvPr>
        </p:nvSpPr>
        <p:spPr/>
        <p:txBody>
          <a:bodyPr/>
          <a:lstStyle/>
          <a:p>
            <a:pPr marL="0" indent="0" eaLnBrk="1" hangingPunct="1">
              <a:defRPr/>
            </a:pPr>
            <a:r>
              <a:rPr lang="en-US" dirty="0" smtClean="0">
                <a:cs typeface="+mn-cs"/>
              </a:rPr>
              <a:t>The key to following the process is to recognize that the longer you do it, the better you will get at it.</a:t>
            </a:r>
          </a:p>
          <a:p>
            <a:pPr marL="0" indent="0" eaLnBrk="1" hangingPunct="1">
              <a:defRPr/>
            </a:pPr>
            <a:endParaRPr lang="en-US" dirty="0" smtClean="0">
              <a:cs typeface="+mn-cs"/>
            </a:endParaRPr>
          </a:p>
          <a:p>
            <a:pPr marL="0" indent="0" eaLnBrk="1" hangingPunct="1">
              <a:defRPr/>
            </a:pPr>
            <a:r>
              <a:rPr lang="en-US" dirty="0" smtClean="0">
                <a:cs typeface="+mn-cs"/>
              </a:rPr>
              <a:t>What is most exciting is that, as your process fidelity improves, so will your job performance.</a:t>
            </a:r>
          </a:p>
          <a:p>
            <a:pPr marL="0" indent="0" eaLnBrk="1" hangingPunct="1">
              <a:defRPr/>
            </a:pPr>
            <a:endParaRPr lang="en-US" dirty="0" smtClean="0">
              <a:cs typeface="+mn-cs"/>
            </a:endParaRPr>
          </a:p>
          <a:p>
            <a:pPr marL="0" indent="0" eaLnBrk="1" hangingPunct="1">
              <a:defRPr/>
            </a:pPr>
            <a:r>
              <a:rPr lang="en-US" dirty="0" smtClean="0">
                <a:cs typeface="+mn-cs"/>
              </a:rPr>
              <a:t>This in turn will improve</a:t>
            </a:r>
          </a:p>
          <a:p>
            <a:pPr marL="339725" indent="-166688" eaLnBrk="1" hangingPunct="1">
              <a:buFontTx/>
              <a:buChar char="•"/>
              <a:defRPr/>
            </a:pPr>
            <a:r>
              <a:rPr lang="en-US" dirty="0" smtClean="0">
                <a:cs typeface="+mn-cs"/>
              </a:rPr>
              <a:t>your pride in your work</a:t>
            </a:r>
          </a:p>
          <a:p>
            <a:pPr marL="339725" indent="-166688" eaLnBrk="1" hangingPunct="1">
              <a:buFontTx/>
              <a:buChar char="•"/>
              <a:defRPr/>
            </a:pPr>
            <a:r>
              <a:rPr lang="en-US" dirty="0" smtClean="0">
                <a:cs typeface="+mn-cs"/>
              </a:rPr>
              <a:t>the quality of your products </a:t>
            </a:r>
          </a:p>
          <a:p>
            <a:pPr marL="339725" indent="-166688" eaLnBrk="1" hangingPunct="1">
              <a:buFontTx/>
              <a:buChar char="•"/>
              <a:defRPr/>
            </a:pPr>
            <a:r>
              <a:rPr lang="en-US" dirty="0" smtClean="0">
                <a:cs typeface="+mn-cs"/>
              </a:rPr>
              <a:t>your credibility with management</a:t>
            </a:r>
          </a:p>
          <a:p>
            <a:pPr marL="339725" indent="-166688" eaLnBrk="1" hangingPunct="1">
              <a:buFontTx/>
              <a:buChar char="•"/>
              <a:defRPr/>
            </a:pPr>
            <a:r>
              <a:rPr lang="en-US" dirty="0" smtClean="0">
                <a:cs typeface="+mn-cs"/>
              </a:rPr>
              <a:t>how management values you as an employee</a:t>
            </a:r>
          </a:p>
        </p:txBody>
      </p:sp>
    </p:spTree>
    <p:extLst>
      <p:ext uri="{BB962C8B-B14F-4D97-AF65-F5344CB8AC3E}">
        <p14:creationId xmlns:p14="http://schemas.microsoft.com/office/powerpoint/2010/main" val="12114928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70" name="Rectangle 2"/>
          <p:cNvSpPr>
            <a:spLocks noGrp="1" noChangeArrowheads="1"/>
          </p:cNvSpPr>
          <p:nvPr>
            <p:ph type="title"/>
          </p:nvPr>
        </p:nvSpPr>
        <p:spPr/>
        <p:txBody>
          <a:bodyPr/>
          <a:lstStyle/>
          <a:p>
            <a:pPr eaLnBrk="1" hangingPunct="1">
              <a:defRPr/>
            </a:pPr>
            <a:r>
              <a:rPr lang="en-US" smtClean="0">
                <a:cs typeface="+mj-cs"/>
              </a:rPr>
              <a:t>Maintaining the Plan</a:t>
            </a:r>
          </a:p>
        </p:txBody>
      </p:sp>
      <p:sp>
        <p:nvSpPr>
          <p:cNvPr id="1133571" name="Rectangle 3"/>
          <p:cNvSpPr>
            <a:spLocks noGrp="1" noChangeArrowheads="1"/>
          </p:cNvSpPr>
          <p:nvPr>
            <p:ph idx="1"/>
          </p:nvPr>
        </p:nvSpPr>
        <p:spPr/>
        <p:txBody>
          <a:bodyPr/>
          <a:lstStyle/>
          <a:p>
            <a:pPr marL="0" indent="0" eaLnBrk="1" hangingPunct="1">
              <a:defRPr/>
            </a:pPr>
            <a:r>
              <a:rPr lang="en-US" smtClean="0">
                <a:cs typeface="+mn-cs"/>
              </a:rPr>
              <a:t>Challenging and dynamic fields like software face constant change.</a:t>
            </a:r>
          </a:p>
          <a:p>
            <a:pPr marL="0" indent="0" eaLnBrk="1" hangingPunct="1">
              <a:defRPr/>
            </a:pPr>
            <a:endParaRPr lang="en-US" smtClean="0">
              <a:cs typeface="+mn-cs"/>
            </a:endParaRPr>
          </a:p>
          <a:p>
            <a:pPr marL="0" indent="0" eaLnBrk="1" hangingPunct="1">
              <a:defRPr/>
            </a:pPr>
            <a:r>
              <a:rPr lang="en-US" smtClean="0">
                <a:cs typeface="+mn-cs"/>
              </a:rPr>
              <a:t>As we develop products, we learn more about what is needed, how to build it, and how to improve it.</a:t>
            </a:r>
          </a:p>
          <a:p>
            <a:pPr marL="0" indent="0" eaLnBrk="1" hangingPunct="1">
              <a:defRPr/>
            </a:pPr>
            <a:endParaRPr lang="en-US" smtClean="0">
              <a:cs typeface="+mn-cs"/>
            </a:endParaRPr>
          </a:p>
          <a:p>
            <a:pPr marL="0" indent="0" eaLnBrk="1" hangingPunct="1">
              <a:defRPr/>
            </a:pPr>
            <a:r>
              <a:rPr lang="en-US" smtClean="0">
                <a:cs typeface="+mn-cs"/>
              </a:rPr>
              <a:t>To incorporate this continual learning, we must update our plans.</a:t>
            </a:r>
          </a:p>
          <a:p>
            <a:pPr marL="0" indent="0" eaLnBrk="1" hangingPunct="1">
              <a:defRPr/>
            </a:pPr>
            <a:endParaRPr lang="en-US" smtClean="0">
              <a:cs typeface="+mn-cs"/>
            </a:endParaRPr>
          </a:p>
          <a:p>
            <a:pPr marL="0" indent="0" eaLnBrk="1" hangingPunct="1">
              <a:defRPr/>
            </a:pPr>
            <a:r>
              <a:rPr lang="en-US" smtClean="0">
                <a:cs typeface="+mn-cs"/>
              </a:rPr>
              <a:t>Keep old plan copies, but don</a:t>
            </a:r>
            <a:r>
              <a:rPr lang="ja-JP" altLang="en-US" smtClean="0">
                <a:latin typeface="Arial"/>
                <a:cs typeface="+mn-cs"/>
              </a:rPr>
              <a:t>’</a:t>
            </a:r>
            <a:r>
              <a:rPr lang="en-US" smtClean="0">
                <a:cs typeface="+mn-cs"/>
              </a:rPr>
              <a:t>t hesitate to change the plan.</a:t>
            </a:r>
          </a:p>
          <a:p>
            <a:pPr marL="0" indent="0" eaLnBrk="1" hangingPunct="1">
              <a:defRPr/>
            </a:pPr>
            <a:endParaRPr lang="en-US" smtClean="0">
              <a:cs typeface="+mn-cs"/>
            </a:endParaRPr>
          </a:p>
          <a:p>
            <a:pPr marL="0" indent="0" eaLnBrk="1" hangingPunct="1">
              <a:defRPr/>
            </a:pPr>
            <a:r>
              <a:rPr lang="en-US" smtClean="0">
                <a:cs typeface="+mn-cs"/>
              </a:rPr>
              <a:t>If you don</a:t>
            </a:r>
            <a:r>
              <a:rPr lang="ja-JP" altLang="en-US" smtClean="0">
                <a:latin typeface="Arial"/>
                <a:cs typeface="+mn-cs"/>
              </a:rPr>
              <a:t>’</a:t>
            </a:r>
            <a:r>
              <a:rPr lang="en-US" smtClean="0">
                <a:cs typeface="+mn-cs"/>
              </a:rPr>
              <a:t>t, you will not be able to track and report on the work. </a:t>
            </a:r>
          </a:p>
        </p:txBody>
      </p:sp>
    </p:spTree>
    <p:extLst>
      <p:ext uri="{BB962C8B-B14F-4D97-AF65-F5344CB8AC3E}">
        <p14:creationId xmlns:p14="http://schemas.microsoft.com/office/powerpoint/2010/main" val="17765616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4" name="Rectangle 2"/>
          <p:cNvSpPr>
            <a:spLocks noGrp="1" noChangeArrowheads="1"/>
          </p:cNvSpPr>
          <p:nvPr>
            <p:ph type="title"/>
          </p:nvPr>
        </p:nvSpPr>
        <p:spPr/>
        <p:txBody>
          <a:bodyPr/>
          <a:lstStyle/>
          <a:p>
            <a:pPr eaLnBrk="1" hangingPunct="1">
              <a:defRPr/>
            </a:pPr>
            <a:r>
              <a:rPr lang="en-US" dirty="0" smtClean="0">
                <a:cs typeface="+mj-cs"/>
              </a:rPr>
              <a:t>Tracking Product Quality</a:t>
            </a:r>
          </a:p>
        </p:txBody>
      </p:sp>
      <p:sp>
        <p:nvSpPr>
          <p:cNvPr id="1134595" name="Rectangle 3"/>
          <p:cNvSpPr>
            <a:spLocks noGrp="1" noChangeArrowheads="1"/>
          </p:cNvSpPr>
          <p:nvPr>
            <p:ph idx="1"/>
          </p:nvPr>
        </p:nvSpPr>
        <p:spPr/>
        <p:txBody>
          <a:bodyPr/>
          <a:lstStyle/>
          <a:p>
            <a:pPr marL="0" indent="0" eaLnBrk="1" hangingPunct="1">
              <a:defRPr/>
            </a:pPr>
            <a:r>
              <a:rPr lang="en-US" dirty="0" smtClean="0">
                <a:cs typeface="+mn-cs"/>
              </a:rPr>
              <a:t>The PSP data provide a wealth of information that help you</a:t>
            </a:r>
          </a:p>
          <a:p>
            <a:pPr marL="339725" indent="-166688" eaLnBrk="1" hangingPunct="1">
              <a:buFontTx/>
              <a:buChar char="•"/>
              <a:defRPr/>
            </a:pPr>
            <a:r>
              <a:rPr lang="en-US" dirty="0" smtClean="0">
                <a:cs typeface="+mn-cs"/>
              </a:rPr>
              <a:t>manage the quality of your work as you do it</a:t>
            </a:r>
          </a:p>
          <a:p>
            <a:pPr marL="339725" indent="-166688" eaLnBrk="1" hangingPunct="1">
              <a:buFontTx/>
              <a:buChar char="•"/>
              <a:defRPr/>
            </a:pPr>
            <a:r>
              <a:rPr lang="en-US" dirty="0" smtClean="0">
                <a:cs typeface="+mn-cs"/>
              </a:rPr>
              <a:t>assess and improve the quality of each process step</a:t>
            </a:r>
          </a:p>
          <a:p>
            <a:pPr marL="339725" indent="-166688" eaLnBrk="1" hangingPunct="1">
              <a:buFontTx/>
              <a:buChar char="•"/>
              <a:defRPr/>
            </a:pPr>
            <a:r>
              <a:rPr lang="en-US" dirty="0" smtClean="0">
                <a:cs typeface="+mn-cs"/>
              </a:rPr>
              <a:t>evaluate the quality of your products as you build them</a:t>
            </a:r>
          </a:p>
          <a:p>
            <a:pPr marL="339725" indent="-166688" eaLnBrk="1" hangingPunct="1">
              <a:buFontTx/>
              <a:buChar char="•"/>
              <a:defRPr/>
            </a:pPr>
            <a:r>
              <a:rPr lang="en-US" dirty="0" smtClean="0">
                <a:cs typeface="+mn-cs"/>
              </a:rPr>
              <a:t>decide which products have marginal quality and should </a:t>
            </a:r>
            <a:br>
              <a:rPr lang="en-US" dirty="0" smtClean="0">
                <a:cs typeface="+mn-cs"/>
              </a:rPr>
            </a:br>
            <a:r>
              <a:rPr lang="en-US" dirty="0" smtClean="0">
                <a:cs typeface="+mn-cs"/>
              </a:rPr>
              <a:t>be reworked</a:t>
            </a:r>
          </a:p>
          <a:p>
            <a:pPr marL="0" indent="0" eaLnBrk="1" hangingPunct="1">
              <a:defRPr/>
            </a:pPr>
            <a:endParaRPr lang="en-US" dirty="0" smtClean="0">
              <a:cs typeface="+mn-cs"/>
            </a:endParaRPr>
          </a:p>
          <a:p>
            <a:pPr marL="0" indent="0" eaLnBrk="1" hangingPunct="1">
              <a:defRPr/>
            </a:pPr>
            <a:r>
              <a:rPr lang="en-US" dirty="0" smtClean="0">
                <a:cs typeface="+mn-cs"/>
              </a:rPr>
              <a:t>The most useful quality measures are yield, A/FR, review rates, defects/size, and PQI.</a:t>
            </a:r>
          </a:p>
          <a:p>
            <a:pPr marL="0" indent="0" eaLnBrk="1" hangingPunct="1">
              <a:defRPr/>
            </a:pPr>
            <a:endParaRPr lang="en-US" dirty="0" smtClean="0">
              <a:cs typeface="+mn-cs"/>
            </a:endParaRPr>
          </a:p>
          <a:p>
            <a:pPr marL="0" indent="0" eaLnBrk="1" hangingPunct="1">
              <a:defRPr/>
            </a:pPr>
            <a:endParaRPr lang="en-US" dirty="0" smtClean="0">
              <a:cs typeface="+mn-cs"/>
            </a:endParaRPr>
          </a:p>
          <a:p>
            <a:pPr marL="0" indent="0" eaLnBrk="1" hangingPunct="1">
              <a:defRPr/>
            </a:pPr>
            <a:endParaRPr lang="en-US" dirty="0" smtClean="0">
              <a:cs typeface="+mn-cs"/>
            </a:endParaRPr>
          </a:p>
        </p:txBody>
      </p:sp>
    </p:spTree>
    <p:extLst>
      <p:ext uri="{BB962C8B-B14F-4D97-AF65-F5344CB8AC3E}">
        <p14:creationId xmlns:p14="http://schemas.microsoft.com/office/powerpoint/2010/main" val="5340242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0" name="Rectangle 2"/>
          <p:cNvSpPr>
            <a:spLocks noGrp="1" noChangeArrowheads="1"/>
          </p:cNvSpPr>
          <p:nvPr>
            <p:ph type="title"/>
          </p:nvPr>
        </p:nvSpPr>
        <p:spPr/>
        <p:txBody>
          <a:bodyPr/>
          <a:lstStyle/>
          <a:p>
            <a:r>
              <a:rPr lang="en-US" dirty="0" smtClean="0"/>
              <a:t>Defect Data by Phase</a:t>
            </a:r>
          </a:p>
        </p:txBody>
      </p:sp>
      <p:sp>
        <p:nvSpPr>
          <p:cNvPr id="5" name="Content Placeholder 4"/>
          <p:cNvSpPr>
            <a:spLocks noGrp="1"/>
          </p:cNvSpPr>
          <p:nvPr>
            <p:ph sz="half" idx="1"/>
          </p:nvPr>
        </p:nvSpPr>
        <p:spPr/>
        <p:txBody>
          <a:bodyPr/>
          <a:lstStyle/>
          <a:p>
            <a:endParaRPr lang="en-US"/>
          </a:p>
        </p:txBody>
      </p:sp>
      <p:sp>
        <p:nvSpPr>
          <p:cNvPr id="2" name="Content Placeholder 1"/>
          <p:cNvSpPr>
            <a:spLocks noGrp="1"/>
          </p:cNvSpPr>
          <p:nvPr>
            <p:ph sz="half" idx="2"/>
          </p:nvPr>
        </p:nvSpPr>
        <p:spPr/>
        <p:txBody>
          <a:bodyPr/>
          <a:lstStyle/>
          <a:p>
            <a:r>
              <a:rPr lang="en-US" smtClean="0"/>
              <a:t>With the PSP data, TSP tools can display lots of useful information.</a:t>
            </a:r>
          </a:p>
          <a:p>
            <a:endParaRPr lang="en-US" smtClean="0"/>
          </a:p>
          <a:p>
            <a:r>
              <a:rPr lang="en-US" smtClean="0"/>
              <a:t>One example is the  percentage of actual or planned defects injected by phase.</a:t>
            </a:r>
          </a:p>
          <a:p>
            <a:endParaRPr lang="en-US" smtClean="0"/>
          </a:p>
          <a:p>
            <a:r>
              <a:rPr lang="en-US" smtClean="0"/>
              <a:t>Another is the defect distribution removed by phase.</a:t>
            </a:r>
            <a:endParaRPr lang="en-US" dirty="0"/>
          </a:p>
        </p:txBody>
      </p:sp>
      <p:grpSp>
        <p:nvGrpSpPr>
          <p:cNvPr id="11" name="Group 11"/>
          <p:cNvGrpSpPr>
            <a:grpSpLocks/>
          </p:cNvGrpSpPr>
          <p:nvPr/>
        </p:nvGrpSpPr>
        <p:grpSpPr bwMode="auto">
          <a:xfrm>
            <a:off x="357386" y="1092398"/>
            <a:ext cx="4178133" cy="4620137"/>
            <a:chOff x="2929" y="987"/>
            <a:chExt cx="2798" cy="3094"/>
          </a:xfrm>
        </p:grpSpPr>
        <p:pic>
          <p:nvPicPr>
            <p:cNvPr id="1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 y="987"/>
              <a:ext cx="2798" cy="154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1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9" y="2537"/>
              <a:ext cx="2798" cy="154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spTree>
    <p:extLst>
      <p:ext uri="{BB962C8B-B14F-4D97-AF65-F5344CB8AC3E}">
        <p14:creationId xmlns:p14="http://schemas.microsoft.com/office/powerpoint/2010/main" val="2894249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Rectangle 2"/>
          <p:cNvSpPr>
            <a:spLocks noGrp="1" noChangeArrowheads="1"/>
          </p:cNvSpPr>
          <p:nvPr>
            <p:ph type="title"/>
          </p:nvPr>
        </p:nvSpPr>
        <p:spPr/>
        <p:txBody>
          <a:bodyPr/>
          <a:lstStyle/>
          <a:p>
            <a:r>
              <a:rPr lang="en-US" smtClean="0"/>
              <a:t>Working in Teams</a:t>
            </a:r>
          </a:p>
        </p:txBody>
      </p:sp>
      <p:sp>
        <p:nvSpPr>
          <p:cNvPr id="1121283" name="Rectangle 3"/>
          <p:cNvSpPr>
            <a:spLocks noGrp="1" noChangeArrowheads="1"/>
          </p:cNvSpPr>
          <p:nvPr>
            <p:ph idx="1"/>
          </p:nvPr>
        </p:nvSpPr>
        <p:spPr/>
        <p:txBody>
          <a:bodyPr>
            <a:normAutofit fontScale="92500" lnSpcReduction="10000"/>
          </a:bodyPr>
          <a:lstStyle/>
          <a:p>
            <a:r>
              <a:rPr lang="en-US" dirty="0" smtClean="0"/>
              <a:t>Successful teams are both satisfying and rare.</a:t>
            </a:r>
          </a:p>
          <a:p>
            <a:r>
              <a:rPr lang="en-US" dirty="0" smtClean="0"/>
              <a:t>Although many teams come close to meeting their product and business goals, they often do so at the expense of the team.</a:t>
            </a:r>
          </a:p>
          <a:p>
            <a:r>
              <a:rPr lang="ja-JP" altLang="en-US" dirty="0" smtClean="0"/>
              <a:t>“</a:t>
            </a:r>
            <a:r>
              <a:rPr lang="en-US" dirty="0" smtClean="0"/>
              <a:t>There is something magical about an effective team.</a:t>
            </a:r>
          </a:p>
          <a:p>
            <a:pPr lvl="1"/>
            <a:r>
              <a:rPr lang="en-US" i="1" dirty="0" smtClean="0"/>
              <a:t>It has an ethic, an attitude, and an energy that permeate everything </a:t>
            </a:r>
            <a:br>
              <a:rPr lang="en-US" i="1" dirty="0" smtClean="0"/>
            </a:br>
            <a:r>
              <a:rPr lang="en-US" i="1" dirty="0" smtClean="0"/>
              <a:t>it does.</a:t>
            </a:r>
          </a:p>
          <a:p>
            <a:pPr lvl="1"/>
            <a:r>
              <a:rPr lang="en-US" i="1" dirty="0" smtClean="0"/>
              <a:t>The teammates support one another.</a:t>
            </a:r>
          </a:p>
          <a:p>
            <a:pPr lvl="1"/>
            <a:r>
              <a:rPr lang="en-US" i="1" dirty="0" smtClean="0"/>
              <a:t>They intuitively know when and how to help.</a:t>
            </a:r>
          </a:p>
          <a:p>
            <a:pPr lvl="1"/>
            <a:r>
              <a:rPr lang="en-US" i="1" dirty="0" smtClean="0"/>
              <a:t>They rally around at just the right time.</a:t>
            </a:r>
          </a:p>
          <a:p>
            <a:pPr lvl="1"/>
            <a:r>
              <a:rPr lang="en-US" i="1" dirty="0" smtClean="0"/>
              <a:t>The members are part of a common effort.</a:t>
            </a:r>
          </a:p>
          <a:p>
            <a:pPr lvl="1"/>
            <a:r>
              <a:rPr lang="en-US" i="1" dirty="0" smtClean="0"/>
              <a:t>They have a sense of belonging and a feeling of camaraderie.</a:t>
            </a:r>
            <a:r>
              <a:rPr lang="ja-JP" altLang="en-US" i="1" dirty="0" smtClean="0"/>
              <a:t>”</a:t>
            </a:r>
            <a:endParaRPr lang="en-US" i="1" dirty="0" smtClean="0"/>
          </a:p>
          <a:p>
            <a:r>
              <a:rPr lang="en-US" dirty="0" smtClean="0"/>
              <a:t>	- Introduction to the TEAM Software Process, Watts Humphrey</a:t>
            </a:r>
          </a:p>
          <a:p>
            <a:endParaRPr lang="en-US" dirty="0" smtClean="0"/>
          </a:p>
          <a:p>
            <a:r>
              <a:rPr lang="en-US" dirty="0" smtClean="0"/>
              <a:t>This is what we call a </a:t>
            </a:r>
            <a:r>
              <a:rPr lang="ja-JP" altLang="en-US" dirty="0" smtClean="0"/>
              <a:t>“</a:t>
            </a:r>
            <a:r>
              <a:rPr lang="en-US" dirty="0" smtClean="0"/>
              <a:t>jelled team.</a:t>
            </a:r>
            <a:r>
              <a:rPr lang="ja-JP" altLang="en-US" dirty="0" smtClean="0"/>
              <a:t>”</a:t>
            </a:r>
            <a:endParaRPr lang="en-US" dirty="0" smtClean="0"/>
          </a:p>
        </p:txBody>
      </p:sp>
    </p:spTree>
    <p:extLst>
      <p:ext uri="{BB962C8B-B14F-4D97-AF65-F5344CB8AC3E}">
        <p14:creationId xmlns:p14="http://schemas.microsoft.com/office/powerpoint/2010/main" val="1017355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2" name="Rectangle 2"/>
          <p:cNvSpPr>
            <a:spLocks noGrp="1" noChangeArrowheads="1"/>
          </p:cNvSpPr>
          <p:nvPr>
            <p:ph type="title"/>
          </p:nvPr>
        </p:nvSpPr>
        <p:spPr/>
        <p:txBody>
          <a:bodyPr/>
          <a:lstStyle/>
          <a:p>
            <a:pPr defTabSz="722313" eaLnBrk="1" hangingPunct="1">
              <a:defRPr/>
            </a:pPr>
            <a:r>
              <a:rPr lang="en-US" dirty="0" smtClean="0">
                <a:cs typeface="+mj-cs"/>
              </a:rPr>
              <a:t>Selected TSP Quality Profiles</a:t>
            </a:r>
          </a:p>
        </p:txBody>
      </p:sp>
      <p:pic>
        <p:nvPicPr>
          <p:cNvPr id="55298" name="Picture 21" descr="S4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874" y="1092398"/>
            <a:ext cx="8428200" cy="45528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25939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Rectangle 2"/>
          <p:cNvSpPr>
            <a:spLocks noGrp="1" noChangeArrowheads="1"/>
          </p:cNvSpPr>
          <p:nvPr>
            <p:ph type="title"/>
          </p:nvPr>
        </p:nvSpPr>
        <p:spPr/>
        <p:txBody>
          <a:bodyPr/>
          <a:lstStyle/>
          <a:p>
            <a:pPr eaLnBrk="1" hangingPunct="1">
              <a:defRPr/>
            </a:pPr>
            <a:r>
              <a:rPr lang="en-US" smtClean="0">
                <a:cs typeface="+mj-cs"/>
              </a:rPr>
              <a:t>Tracking and Reporting Progress</a:t>
            </a:r>
          </a:p>
        </p:txBody>
      </p:sp>
      <p:sp>
        <p:nvSpPr>
          <p:cNvPr id="1135619" name="Rectangle 3"/>
          <p:cNvSpPr>
            <a:spLocks noGrp="1" noChangeArrowheads="1"/>
          </p:cNvSpPr>
          <p:nvPr>
            <p:ph idx="1"/>
          </p:nvPr>
        </p:nvSpPr>
        <p:spPr>
          <a:xfrm>
            <a:off x="401933" y="1081757"/>
            <a:ext cx="8320035" cy="5165876"/>
          </a:xfrm>
        </p:spPr>
        <p:txBody>
          <a:bodyPr>
            <a:normAutofit lnSpcReduction="10000"/>
          </a:bodyPr>
          <a:lstStyle/>
          <a:p>
            <a:pPr marL="0" indent="0" eaLnBrk="1" hangingPunct="1">
              <a:lnSpc>
                <a:spcPct val="110000"/>
              </a:lnSpc>
              <a:spcBef>
                <a:spcPts val="600"/>
              </a:spcBef>
              <a:defRPr/>
            </a:pPr>
            <a:r>
              <a:rPr lang="en-US" dirty="0" smtClean="0">
                <a:cs typeface="+mn-cs"/>
              </a:rPr>
              <a:t>Managers always have questions and the less they know, the more </a:t>
            </a:r>
            <a:br>
              <a:rPr lang="en-US" dirty="0" smtClean="0">
                <a:cs typeface="+mn-cs"/>
              </a:rPr>
            </a:br>
            <a:r>
              <a:rPr lang="en-US" dirty="0" smtClean="0">
                <a:cs typeface="+mn-cs"/>
              </a:rPr>
              <a:t>they ask.</a:t>
            </a:r>
          </a:p>
          <a:p>
            <a:pPr marL="339725" indent="-166688" eaLnBrk="1" hangingPunct="1">
              <a:lnSpc>
                <a:spcPct val="110000"/>
              </a:lnSpc>
              <a:spcBef>
                <a:spcPts val="600"/>
              </a:spcBef>
              <a:buFontTx/>
              <a:buChar char="•"/>
              <a:defRPr/>
            </a:pPr>
            <a:r>
              <a:rPr lang="en-US" dirty="0" smtClean="0">
                <a:cs typeface="+mn-cs"/>
              </a:rPr>
              <a:t>Is the team falling behind?</a:t>
            </a:r>
          </a:p>
          <a:p>
            <a:pPr marL="339725" indent="-166688" eaLnBrk="1" hangingPunct="1">
              <a:lnSpc>
                <a:spcPct val="110000"/>
              </a:lnSpc>
              <a:spcBef>
                <a:spcPts val="600"/>
              </a:spcBef>
              <a:buFontTx/>
              <a:buChar char="•"/>
              <a:defRPr/>
            </a:pPr>
            <a:r>
              <a:rPr lang="en-US" dirty="0" smtClean="0">
                <a:cs typeface="+mn-cs"/>
              </a:rPr>
              <a:t>Is everybody working hard?</a:t>
            </a:r>
          </a:p>
          <a:p>
            <a:pPr marL="339725" indent="-166688" eaLnBrk="1" hangingPunct="1">
              <a:lnSpc>
                <a:spcPct val="110000"/>
              </a:lnSpc>
              <a:spcBef>
                <a:spcPts val="600"/>
              </a:spcBef>
              <a:buFontTx/>
              <a:buChar char="•"/>
              <a:defRPr/>
            </a:pPr>
            <a:r>
              <a:rPr lang="en-US" dirty="0" smtClean="0">
                <a:cs typeface="+mn-cs"/>
              </a:rPr>
              <a:t>Will they meet the next milestone?</a:t>
            </a:r>
          </a:p>
          <a:p>
            <a:pPr marL="339725" indent="-166688" eaLnBrk="1" hangingPunct="1">
              <a:lnSpc>
                <a:spcPct val="110000"/>
              </a:lnSpc>
              <a:spcBef>
                <a:spcPts val="600"/>
              </a:spcBef>
              <a:buFontTx/>
              <a:buChar char="•"/>
              <a:defRPr/>
            </a:pPr>
            <a:r>
              <a:rPr lang="en-US" dirty="0" smtClean="0">
                <a:cs typeface="+mn-cs"/>
              </a:rPr>
              <a:t>What can I do to keep them on schedule?</a:t>
            </a:r>
          </a:p>
          <a:p>
            <a:pPr marL="339725" indent="-166688" eaLnBrk="1" hangingPunct="1">
              <a:lnSpc>
                <a:spcPct val="110000"/>
              </a:lnSpc>
              <a:spcBef>
                <a:spcPts val="600"/>
              </a:spcBef>
              <a:buFontTx/>
              <a:buChar char="•"/>
              <a:defRPr/>
            </a:pPr>
            <a:r>
              <a:rPr lang="en-US" dirty="0" smtClean="0">
                <a:cs typeface="+mn-cs"/>
              </a:rPr>
              <a:t>What can I tell senior management about project status?</a:t>
            </a:r>
          </a:p>
          <a:p>
            <a:pPr marL="0" indent="0" eaLnBrk="1" hangingPunct="1">
              <a:lnSpc>
                <a:spcPct val="110000"/>
              </a:lnSpc>
              <a:spcBef>
                <a:spcPts val="600"/>
              </a:spcBef>
              <a:defRPr/>
            </a:pPr>
            <a:endParaRPr lang="en-US" sz="800" dirty="0" smtClean="0">
              <a:cs typeface="+mn-cs"/>
            </a:endParaRPr>
          </a:p>
          <a:p>
            <a:pPr marL="0" indent="0" eaLnBrk="1" hangingPunct="1">
              <a:lnSpc>
                <a:spcPct val="110000"/>
              </a:lnSpc>
              <a:spcBef>
                <a:spcPts val="600"/>
              </a:spcBef>
              <a:defRPr/>
            </a:pPr>
            <a:r>
              <a:rPr lang="en-US" dirty="0" smtClean="0">
                <a:cs typeface="+mn-cs"/>
              </a:rPr>
              <a:t>To be a self-directed team, you need management</a:t>
            </a:r>
            <a:r>
              <a:rPr lang="ja-JP" altLang="en-US" dirty="0" smtClean="0">
                <a:latin typeface="Arial"/>
                <a:cs typeface="+mn-cs"/>
              </a:rPr>
              <a:t>’</a:t>
            </a:r>
            <a:r>
              <a:rPr lang="en-US" dirty="0" smtClean="0">
                <a:cs typeface="+mn-cs"/>
              </a:rPr>
              <a:t>s trust.</a:t>
            </a:r>
          </a:p>
          <a:p>
            <a:pPr marL="0" indent="0" eaLnBrk="1" hangingPunct="1">
              <a:lnSpc>
                <a:spcPct val="110000"/>
              </a:lnSpc>
              <a:spcBef>
                <a:spcPts val="600"/>
              </a:spcBef>
              <a:defRPr/>
            </a:pPr>
            <a:endParaRPr lang="en-US" sz="900" dirty="0" smtClean="0">
              <a:cs typeface="+mn-cs"/>
            </a:endParaRPr>
          </a:p>
          <a:p>
            <a:pPr marL="0" indent="0" eaLnBrk="1" hangingPunct="1">
              <a:lnSpc>
                <a:spcPct val="110000"/>
              </a:lnSpc>
              <a:spcBef>
                <a:spcPts val="600"/>
              </a:spcBef>
              <a:defRPr/>
            </a:pPr>
            <a:r>
              <a:rPr lang="en-US" dirty="0" smtClean="0">
                <a:cs typeface="+mn-cs"/>
              </a:rPr>
              <a:t>To keep management</a:t>
            </a:r>
            <a:r>
              <a:rPr lang="ja-JP" altLang="en-US" dirty="0" smtClean="0">
                <a:latin typeface="Arial"/>
                <a:cs typeface="+mn-cs"/>
              </a:rPr>
              <a:t>’</a:t>
            </a:r>
            <a:r>
              <a:rPr lang="en-US" dirty="0" smtClean="0">
                <a:cs typeface="+mn-cs"/>
              </a:rPr>
              <a:t>s trust, answer these questions before they think to ask them.</a:t>
            </a:r>
          </a:p>
          <a:p>
            <a:pPr marL="0" indent="0" eaLnBrk="1" hangingPunct="1">
              <a:lnSpc>
                <a:spcPct val="110000"/>
              </a:lnSpc>
              <a:spcBef>
                <a:spcPts val="600"/>
              </a:spcBef>
              <a:defRPr/>
            </a:pPr>
            <a:endParaRPr lang="en-US" sz="900" dirty="0" smtClean="0">
              <a:cs typeface="+mn-cs"/>
            </a:endParaRPr>
          </a:p>
          <a:p>
            <a:pPr marL="0" indent="0" eaLnBrk="1" hangingPunct="1">
              <a:lnSpc>
                <a:spcPct val="110000"/>
              </a:lnSpc>
              <a:spcBef>
                <a:spcPts val="600"/>
              </a:spcBef>
              <a:defRPr/>
            </a:pPr>
            <a:r>
              <a:rPr lang="en-US" dirty="0" smtClean="0">
                <a:cs typeface="+mn-cs"/>
              </a:rPr>
              <a:t>This takes data, analysis, and regular reporting.</a:t>
            </a:r>
          </a:p>
          <a:p>
            <a:pPr marL="0" indent="0" eaLnBrk="1" hangingPunct="1">
              <a:lnSpc>
                <a:spcPct val="110000"/>
              </a:lnSpc>
              <a:spcBef>
                <a:spcPts val="600"/>
              </a:spcBef>
              <a:defRPr/>
            </a:pPr>
            <a:endParaRPr lang="en-US" dirty="0" smtClean="0">
              <a:cs typeface="+mn-cs"/>
            </a:endParaRPr>
          </a:p>
          <a:p>
            <a:pPr marL="0" indent="0" eaLnBrk="1" hangingPunct="1">
              <a:lnSpc>
                <a:spcPct val="110000"/>
              </a:lnSpc>
              <a:spcBef>
                <a:spcPts val="600"/>
              </a:spcBef>
              <a:defRPr/>
            </a:pPr>
            <a:endParaRPr lang="en-US" dirty="0" smtClean="0">
              <a:cs typeface="+mn-cs"/>
            </a:endParaRPr>
          </a:p>
        </p:txBody>
      </p:sp>
    </p:spTree>
    <p:extLst>
      <p:ext uri="{BB962C8B-B14F-4D97-AF65-F5344CB8AC3E}">
        <p14:creationId xmlns:p14="http://schemas.microsoft.com/office/powerpoint/2010/main" val="23135417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smtClean="0"/>
              <a:t>Project Progress Indicators</a:t>
            </a:r>
          </a:p>
        </p:txBody>
      </p:sp>
      <p:sp>
        <p:nvSpPr>
          <p:cNvPr id="1167367" name="Rectangle 7"/>
          <p:cNvSpPr>
            <a:spLocks noGrp="1" noChangeArrowheads="1"/>
          </p:cNvSpPr>
          <p:nvPr>
            <p:ph idx="1"/>
          </p:nvPr>
        </p:nvSpPr>
        <p:spPr/>
        <p:txBody>
          <a:bodyPr/>
          <a:lstStyle/>
          <a:p>
            <a:r>
              <a:rPr lang="en-US" dirty="0" smtClean="0"/>
              <a:t>Inadequate working hours per week is often an early sign that the team is falling behind and needs management help.</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33722" y="1898469"/>
            <a:ext cx="7767108" cy="4288567"/>
          </a:xfrm>
          <a:prstGeom prst="rect">
            <a:avLst/>
          </a:prstGeom>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cap="flat" cmpd="sng">
                <a:solidFill>
                  <a:srgbClr val="0066FF"/>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34213206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7" name="Rectangle 3"/>
          <p:cNvSpPr>
            <a:spLocks noGrp="1" noChangeArrowheads="1"/>
          </p:cNvSpPr>
          <p:nvPr>
            <p:ph type="title"/>
          </p:nvPr>
        </p:nvSpPr>
        <p:spPr/>
        <p:txBody>
          <a:bodyPr/>
          <a:lstStyle/>
          <a:p>
            <a:r>
              <a:rPr lang="en-US" dirty="0" smtClean="0"/>
              <a:t>Weekly Team Data</a:t>
            </a:r>
          </a:p>
        </p:txBody>
      </p:sp>
      <p:sp>
        <p:nvSpPr>
          <p:cNvPr id="1168388" name="Rectangle 4"/>
          <p:cNvSpPr>
            <a:spLocks noGrp="1" noChangeArrowheads="1"/>
          </p:cNvSpPr>
          <p:nvPr>
            <p:ph idx="1"/>
          </p:nvPr>
        </p:nvSpPr>
        <p:spPr/>
        <p:txBody>
          <a:bodyPr/>
          <a:lstStyle/>
          <a:p>
            <a:r>
              <a:rPr lang="en-US" dirty="0" smtClean="0"/>
              <a:t>TSP teams review their status, progress, and plans every week.</a:t>
            </a:r>
          </a:p>
          <a:p>
            <a:r>
              <a:rPr lang="en-US" dirty="0" smtClean="0"/>
              <a:t>The weekly summary report provides all the data needed to precisely determine project status and rate of progress.</a:t>
            </a:r>
          </a:p>
          <a:p>
            <a:r>
              <a:rPr lang="en-US" dirty="0" smtClean="0"/>
              <a:t>These data provide the information you need for management reporting.</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45728" y="3427983"/>
            <a:ext cx="8398717" cy="2598773"/>
          </a:xfrm>
          <a:prstGeom prst="rect">
            <a:avLst/>
          </a:prstGeom>
          <a:extLst>
            <a:ext uri="{91240B29-F687-4f45-9708-019B960494DF}">
              <a14:hiddenLine xmlns="" xmlns:a14="http://schemas.microsoft.com/office/drawing/2010/main" w="9525" cap="flat" cmpd="sng">
                <a:solidFill>
                  <a:srgbClr val="9C2108"/>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18243739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42" name="Rectangle 2"/>
          <p:cNvSpPr>
            <a:spLocks noGrp="1" noChangeArrowheads="1"/>
          </p:cNvSpPr>
          <p:nvPr>
            <p:ph type="title"/>
          </p:nvPr>
        </p:nvSpPr>
        <p:spPr/>
        <p:txBody>
          <a:bodyPr/>
          <a:lstStyle/>
          <a:p>
            <a:pPr eaLnBrk="1" hangingPunct="1">
              <a:defRPr/>
            </a:pPr>
            <a:r>
              <a:rPr lang="en-US" smtClean="0">
                <a:cs typeface="+mj-cs"/>
              </a:rPr>
              <a:t>Demonstrate Performance</a:t>
            </a:r>
          </a:p>
        </p:txBody>
      </p:sp>
      <p:sp>
        <p:nvSpPr>
          <p:cNvPr id="1136643" name="Rectangle 3"/>
          <p:cNvSpPr>
            <a:spLocks noGrp="1" noChangeArrowheads="1"/>
          </p:cNvSpPr>
          <p:nvPr>
            <p:ph idx="1"/>
          </p:nvPr>
        </p:nvSpPr>
        <p:spPr/>
        <p:txBody>
          <a:bodyPr/>
          <a:lstStyle/>
          <a:p>
            <a:pPr marL="0" indent="0" eaLnBrk="1" hangingPunct="1">
              <a:lnSpc>
                <a:spcPct val="90000"/>
              </a:lnSpc>
              <a:defRPr/>
            </a:pPr>
            <a:r>
              <a:rPr lang="en-US" smtClean="0">
                <a:cs typeface="+mn-cs"/>
              </a:rPr>
              <a:t>Good work is satisfying, profitable, and fun but it is also invisible.</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Today, most development organizations use crisis management.</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They typically work on the crises and ignore everything else.</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With the TSP, you will rarely have crises and never have schedule surprises.</a:t>
            </a:r>
          </a:p>
          <a:p>
            <a:pPr marL="0" indent="0" eaLnBrk="1" hangingPunct="1">
              <a:lnSpc>
                <a:spcPct val="90000"/>
              </a:lnSpc>
              <a:defRPr/>
            </a:pPr>
            <a:endParaRPr lang="en-US" smtClean="0">
              <a:cs typeface="+mn-cs"/>
            </a:endParaRPr>
          </a:p>
          <a:p>
            <a:pPr marL="0" indent="0" eaLnBrk="1" hangingPunct="1">
              <a:lnSpc>
                <a:spcPct val="90000"/>
              </a:lnSpc>
              <a:defRPr/>
            </a:pPr>
            <a:r>
              <a:rPr lang="en-US" smtClean="0">
                <a:cs typeface="+mn-cs"/>
              </a:rPr>
              <a:t>Unless you regularly advertise your successes, your work will not be noticed and you will lose management support.</a:t>
            </a:r>
          </a:p>
          <a:p>
            <a:pPr marL="0" indent="0" eaLnBrk="1" hangingPunct="1">
              <a:lnSpc>
                <a:spcPct val="90000"/>
              </a:lnSpc>
              <a:defRPr/>
            </a:pPr>
            <a:endParaRPr lang="en-US" smtClean="0">
              <a:cs typeface="+mn-cs"/>
            </a:endParaRPr>
          </a:p>
          <a:p>
            <a:pPr marL="0" indent="0" eaLnBrk="1" hangingPunct="1">
              <a:lnSpc>
                <a:spcPct val="90000"/>
              </a:lnSpc>
              <a:defRPr/>
            </a:pPr>
            <a:endParaRPr lang="en-US" smtClean="0">
              <a:cs typeface="+mn-cs"/>
            </a:endParaRPr>
          </a:p>
        </p:txBody>
      </p:sp>
    </p:spTree>
    <p:extLst>
      <p:ext uri="{BB962C8B-B14F-4D97-AF65-F5344CB8AC3E}">
        <p14:creationId xmlns:p14="http://schemas.microsoft.com/office/powerpoint/2010/main" val="37002797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0" name="Rectangle 2"/>
          <p:cNvSpPr>
            <a:spLocks noGrp="1" noChangeArrowheads="1"/>
          </p:cNvSpPr>
          <p:nvPr>
            <p:ph type="title"/>
          </p:nvPr>
        </p:nvSpPr>
        <p:spPr/>
        <p:txBody>
          <a:bodyPr/>
          <a:lstStyle/>
          <a:p>
            <a:pPr eaLnBrk="1" hangingPunct="1">
              <a:defRPr/>
            </a:pPr>
            <a:r>
              <a:rPr lang="en-US" smtClean="0">
                <a:cs typeface="+mj-cs"/>
              </a:rPr>
              <a:t>The Next Steps</a:t>
            </a:r>
          </a:p>
        </p:txBody>
      </p:sp>
      <p:sp>
        <p:nvSpPr>
          <p:cNvPr id="1087491" name="Rectangle 3"/>
          <p:cNvSpPr>
            <a:spLocks noGrp="1" noChangeArrowheads="1"/>
          </p:cNvSpPr>
          <p:nvPr>
            <p:ph idx="1"/>
          </p:nvPr>
        </p:nvSpPr>
        <p:spPr/>
        <p:txBody>
          <a:bodyPr/>
          <a:lstStyle/>
          <a:p>
            <a:pPr marL="0" indent="0" eaLnBrk="1" hangingPunct="1">
              <a:defRPr/>
            </a:pPr>
            <a:r>
              <a:rPr lang="en-US" smtClean="0">
                <a:cs typeface="+mn-cs"/>
              </a:rPr>
              <a:t>Once you complete the </a:t>
            </a:r>
            <a:r>
              <a:rPr lang="en-US" i="1" smtClean="0">
                <a:cs typeface="+mn-cs"/>
              </a:rPr>
              <a:t>PSP for Engineers</a:t>
            </a:r>
            <a:r>
              <a:rPr lang="en-US" smtClean="0">
                <a:cs typeface="+mn-cs"/>
              </a:rPr>
              <a:t> course, you are qualified to be a TSP team member.</a:t>
            </a:r>
          </a:p>
          <a:p>
            <a:pPr marL="0" indent="0" eaLnBrk="1" hangingPunct="1">
              <a:defRPr/>
            </a:pPr>
            <a:endParaRPr lang="en-US" smtClean="0">
              <a:cs typeface="+mn-cs"/>
            </a:endParaRPr>
          </a:p>
          <a:p>
            <a:pPr marL="0" indent="0" eaLnBrk="1" hangingPunct="1">
              <a:defRPr/>
            </a:pPr>
            <a:r>
              <a:rPr lang="en-US" smtClean="0">
                <a:cs typeface="+mn-cs"/>
              </a:rPr>
              <a:t>You may also train to be an authorized PSP instructor and TSP coach.</a:t>
            </a:r>
          </a:p>
          <a:p>
            <a:pPr marL="0" indent="0" eaLnBrk="1" hangingPunct="1">
              <a:defRPr/>
            </a:pPr>
            <a:endParaRPr lang="en-US" smtClean="0">
              <a:cs typeface="+mn-cs"/>
            </a:endParaRPr>
          </a:p>
        </p:txBody>
      </p:sp>
    </p:spTree>
    <p:extLst>
      <p:ext uri="{BB962C8B-B14F-4D97-AF65-F5344CB8AC3E}">
        <p14:creationId xmlns:p14="http://schemas.microsoft.com/office/powerpoint/2010/main" val="13436180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4" name="Rectangle 2"/>
          <p:cNvSpPr>
            <a:spLocks noGrp="1" noChangeArrowheads="1"/>
          </p:cNvSpPr>
          <p:nvPr>
            <p:ph type="title"/>
          </p:nvPr>
        </p:nvSpPr>
        <p:spPr/>
        <p:txBody>
          <a:bodyPr/>
          <a:lstStyle/>
          <a:p>
            <a:pPr eaLnBrk="1" hangingPunct="1">
              <a:defRPr/>
            </a:pPr>
            <a:r>
              <a:rPr lang="en-US" smtClean="0">
                <a:cs typeface="+mj-cs"/>
              </a:rPr>
              <a:t>PSP Instructor Training</a:t>
            </a:r>
          </a:p>
        </p:txBody>
      </p:sp>
      <p:sp>
        <p:nvSpPr>
          <p:cNvPr id="1088515" name="Rectangle 3"/>
          <p:cNvSpPr>
            <a:spLocks noGrp="1" noChangeArrowheads="1"/>
          </p:cNvSpPr>
          <p:nvPr>
            <p:ph idx="1"/>
          </p:nvPr>
        </p:nvSpPr>
        <p:spPr/>
        <p:txBody>
          <a:bodyPr/>
          <a:lstStyle/>
          <a:p>
            <a:pPr marL="0" indent="0" eaLnBrk="1" hangingPunct="1">
              <a:defRPr/>
            </a:pPr>
            <a:r>
              <a:rPr lang="en-US" dirty="0" smtClean="0">
                <a:cs typeface="+mn-cs"/>
              </a:rPr>
              <a:t>The SEI </a:t>
            </a:r>
            <a:r>
              <a:rPr lang="en-US" i="1" dirty="0" smtClean="0">
                <a:cs typeface="+mn-cs"/>
              </a:rPr>
              <a:t>PSP Instructor Training</a:t>
            </a:r>
            <a:r>
              <a:rPr lang="en-US" dirty="0" smtClean="0">
                <a:cs typeface="+mn-cs"/>
              </a:rPr>
              <a:t> course teaches you to teach the PSP and TSP courses.</a:t>
            </a:r>
          </a:p>
          <a:p>
            <a:pPr lvl="1" eaLnBrk="1" hangingPunct="1">
              <a:defRPr/>
            </a:pPr>
            <a:r>
              <a:rPr lang="en-US" dirty="0" smtClean="0"/>
              <a:t>the TSP executive seminar</a:t>
            </a:r>
          </a:p>
          <a:p>
            <a:pPr lvl="1" eaLnBrk="1" hangingPunct="1">
              <a:defRPr/>
            </a:pPr>
            <a:r>
              <a:rPr lang="en-US" dirty="0" smtClean="0"/>
              <a:t>TSP management training</a:t>
            </a:r>
          </a:p>
          <a:p>
            <a:pPr lvl="1" eaLnBrk="1" hangingPunct="1">
              <a:defRPr/>
            </a:pPr>
            <a:r>
              <a:rPr lang="en-US" dirty="0" smtClean="0"/>
              <a:t>the personal process course</a:t>
            </a:r>
          </a:p>
          <a:p>
            <a:pPr lvl="1" eaLnBrk="1" hangingPunct="1">
              <a:defRPr/>
            </a:pPr>
            <a:r>
              <a:rPr lang="en-US" dirty="0" smtClean="0"/>
              <a:t>the PSP I and PSP II engineering courses</a:t>
            </a:r>
          </a:p>
          <a:p>
            <a:pPr marL="0" indent="0" eaLnBrk="1" hangingPunct="1">
              <a:defRPr/>
            </a:pPr>
            <a:endParaRPr lang="en-US" dirty="0" smtClean="0">
              <a:cs typeface="+mn-cs"/>
            </a:endParaRPr>
          </a:p>
          <a:p>
            <a:pPr marL="0" indent="0" eaLnBrk="1" hangingPunct="1">
              <a:defRPr/>
            </a:pPr>
            <a:r>
              <a:rPr lang="en-US" dirty="0" smtClean="0">
                <a:cs typeface="+mn-cs"/>
              </a:rPr>
              <a:t>As an authorized PSP instructor, you can become licensed to use the SEI course materials.</a:t>
            </a:r>
          </a:p>
          <a:p>
            <a:pPr marL="0" indent="0" eaLnBrk="1" hangingPunct="1">
              <a:defRPr/>
            </a:pPr>
            <a:endParaRPr lang="en-US" dirty="0" smtClean="0">
              <a:cs typeface="+mn-cs"/>
            </a:endParaRPr>
          </a:p>
          <a:p>
            <a:pPr marL="0" indent="0" eaLnBrk="1" hangingPunct="1">
              <a:defRPr/>
            </a:pPr>
            <a:r>
              <a:rPr lang="en-US" dirty="0" smtClean="0">
                <a:cs typeface="+mn-cs"/>
              </a:rPr>
              <a:t>You are also required to provide student data and course evaluations for each course you teach.</a:t>
            </a:r>
          </a:p>
          <a:p>
            <a:pPr marL="0" indent="0" eaLnBrk="1" hangingPunct="1">
              <a:defRPr/>
            </a:pPr>
            <a:endParaRPr lang="en-US" dirty="0" smtClean="0">
              <a:cs typeface="+mn-cs"/>
            </a:endParaRPr>
          </a:p>
        </p:txBody>
      </p:sp>
    </p:spTree>
    <p:extLst>
      <p:ext uri="{BB962C8B-B14F-4D97-AF65-F5344CB8AC3E}">
        <p14:creationId xmlns:p14="http://schemas.microsoft.com/office/powerpoint/2010/main" val="1568679442"/>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4658" name="Rectangle 2"/>
          <p:cNvSpPr>
            <a:spLocks noGrp="1" noChangeArrowheads="1"/>
          </p:cNvSpPr>
          <p:nvPr>
            <p:ph type="title"/>
          </p:nvPr>
        </p:nvSpPr>
        <p:spPr/>
        <p:txBody>
          <a:bodyPr/>
          <a:lstStyle/>
          <a:p>
            <a:r>
              <a:rPr lang="en-US" smtClean="0"/>
              <a:t>Instructor Training Requirements</a:t>
            </a:r>
          </a:p>
        </p:txBody>
      </p:sp>
      <p:sp>
        <p:nvSpPr>
          <p:cNvPr id="1094659" name="Rectangle 3"/>
          <p:cNvSpPr>
            <a:spLocks noGrp="1" noChangeArrowheads="1"/>
          </p:cNvSpPr>
          <p:nvPr>
            <p:ph idx="1"/>
          </p:nvPr>
        </p:nvSpPr>
        <p:spPr/>
        <p:txBody>
          <a:bodyPr/>
          <a:lstStyle/>
          <a:p>
            <a:r>
              <a:rPr lang="en-US" smtClean="0"/>
              <a:t>Entry criteria</a:t>
            </a:r>
          </a:p>
          <a:p>
            <a:pPr lvl="1"/>
            <a:r>
              <a:rPr lang="en-US" smtClean="0"/>
              <a:t>complete a written pre-test (open-book)</a:t>
            </a:r>
          </a:p>
          <a:p>
            <a:pPr lvl="1"/>
            <a:r>
              <a:rPr lang="en-US" smtClean="0"/>
              <a:t>submit your PSP student data to the SEI for screening to ensure that you have a basic understanding of the PSP</a:t>
            </a:r>
          </a:p>
          <a:p>
            <a:pPr lvl="1"/>
            <a:r>
              <a:rPr lang="en-US" smtClean="0"/>
              <a:t>previous teaching or public speaking experience</a:t>
            </a:r>
          </a:p>
          <a:p>
            <a:pPr lvl="1"/>
            <a:endParaRPr lang="en-US" smtClean="0"/>
          </a:p>
          <a:p>
            <a:r>
              <a:rPr lang="en-US" smtClean="0"/>
              <a:t>Take the five-day training course at the SEI within eighteen months of completing the PSP for Engineers course.</a:t>
            </a:r>
          </a:p>
          <a:p>
            <a:pPr lvl="1"/>
            <a:r>
              <a:rPr lang="en-US" smtClean="0"/>
              <a:t>present your PSP data and a case study</a:t>
            </a:r>
          </a:p>
          <a:p>
            <a:pPr lvl="1"/>
            <a:r>
              <a:rPr lang="en-US" smtClean="0"/>
              <a:t>pass a qualification exam (closed-book)</a:t>
            </a:r>
          </a:p>
        </p:txBody>
      </p:sp>
    </p:spTree>
    <p:extLst>
      <p:ext uri="{BB962C8B-B14F-4D97-AF65-F5344CB8AC3E}">
        <p14:creationId xmlns:p14="http://schemas.microsoft.com/office/powerpoint/2010/main" val="11764952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p:cNvSpPr>
            <a:spLocks noGrp="1" noChangeArrowheads="1"/>
          </p:cNvSpPr>
          <p:nvPr>
            <p:ph type="title"/>
          </p:nvPr>
        </p:nvSpPr>
        <p:spPr/>
        <p:txBody>
          <a:bodyPr/>
          <a:lstStyle/>
          <a:p>
            <a:r>
              <a:rPr lang="en-US" smtClean="0"/>
              <a:t>Coach Training Purpose</a:t>
            </a:r>
          </a:p>
        </p:txBody>
      </p:sp>
      <p:sp>
        <p:nvSpPr>
          <p:cNvPr id="1095683" name="Rectangle 3"/>
          <p:cNvSpPr>
            <a:spLocks noGrp="1" noChangeArrowheads="1"/>
          </p:cNvSpPr>
          <p:nvPr>
            <p:ph idx="1"/>
          </p:nvPr>
        </p:nvSpPr>
        <p:spPr/>
        <p:txBody>
          <a:bodyPr/>
          <a:lstStyle/>
          <a:p>
            <a:r>
              <a:rPr lang="en-US" smtClean="0"/>
              <a:t>The SEI TSP Coach Training teaches you to coach TSP teams.</a:t>
            </a:r>
          </a:p>
          <a:p>
            <a:endParaRPr lang="en-US" smtClean="0"/>
          </a:p>
          <a:p>
            <a:r>
              <a:rPr lang="en-US" smtClean="0"/>
              <a:t>It is a five-day course taught at the SEI.</a:t>
            </a:r>
          </a:p>
          <a:p>
            <a:endParaRPr lang="en-US" smtClean="0"/>
          </a:p>
          <a:p>
            <a:r>
              <a:rPr lang="en-US" smtClean="0"/>
              <a:t>To attend you must  </a:t>
            </a:r>
          </a:p>
          <a:p>
            <a:pPr lvl="1"/>
            <a:r>
              <a:rPr lang="en-US" smtClean="0"/>
              <a:t>be an SEI-authorized PSP instructor</a:t>
            </a:r>
          </a:p>
          <a:p>
            <a:pPr lvl="1"/>
            <a:r>
              <a:rPr lang="en-US" smtClean="0"/>
              <a:t>have a TSP license agreement between your organization and CMU</a:t>
            </a:r>
          </a:p>
          <a:p>
            <a:endParaRPr lang="en-US" smtClean="0"/>
          </a:p>
          <a:p>
            <a:r>
              <a:rPr lang="en-US" smtClean="0"/>
              <a:t>To qualify as a TSP coach, SEI must observe you successfully launch a TSP team.</a:t>
            </a:r>
          </a:p>
        </p:txBody>
      </p:sp>
    </p:spTree>
    <p:extLst>
      <p:ext uri="{BB962C8B-B14F-4D97-AF65-F5344CB8AC3E}">
        <p14:creationId xmlns:p14="http://schemas.microsoft.com/office/powerpoint/2010/main" val="1505788246"/>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smtClean="0"/>
              <a:t>PSP Certification</a:t>
            </a:r>
          </a:p>
        </p:txBody>
      </p:sp>
      <p:sp>
        <p:nvSpPr>
          <p:cNvPr id="1173507" name="Rectangle 3"/>
          <p:cNvSpPr>
            <a:spLocks noGrp="1" noChangeArrowheads="1"/>
          </p:cNvSpPr>
          <p:nvPr>
            <p:ph idx="1"/>
          </p:nvPr>
        </p:nvSpPr>
        <p:spPr/>
        <p:txBody>
          <a:bodyPr/>
          <a:lstStyle/>
          <a:p>
            <a:r>
              <a:rPr lang="en-US" smtClean="0"/>
              <a:t>As a certified PSP professional, you will have recognized evidence of your professional competence in software engineering.</a:t>
            </a:r>
          </a:p>
          <a:p>
            <a:endParaRPr lang="en-US" smtClean="0"/>
          </a:p>
          <a:p>
            <a:r>
              <a:rPr lang="en-US" smtClean="0"/>
              <a:t>This will make you more attractive as a potential employee and add to your professional stature.</a:t>
            </a:r>
          </a:p>
          <a:p>
            <a:endParaRPr lang="en-US" smtClean="0"/>
          </a:p>
          <a:p>
            <a:r>
              <a:rPr lang="en-US" smtClean="0"/>
              <a:t>To find out more about the PSP certification process, contact the SEI.</a:t>
            </a:r>
          </a:p>
        </p:txBody>
      </p:sp>
    </p:spTree>
    <p:extLst>
      <p:ext uri="{BB962C8B-B14F-4D97-AF65-F5344CB8AC3E}">
        <p14:creationId xmlns:p14="http://schemas.microsoft.com/office/powerpoint/2010/main" val="283161942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Grp="1" noChangeArrowheads="1"/>
          </p:cNvSpPr>
          <p:nvPr>
            <p:ph type="title"/>
          </p:nvPr>
        </p:nvSpPr>
        <p:spPr/>
        <p:txBody>
          <a:bodyPr/>
          <a:lstStyle/>
          <a:p>
            <a:r>
              <a:rPr lang="en-US" smtClean="0"/>
              <a:t>Jelled Teams</a:t>
            </a:r>
          </a:p>
        </p:txBody>
      </p:sp>
      <p:sp>
        <p:nvSpPr>
          <p:cNvPr id="1103875" name="Rectangle 3"/>
          <p:cNvSpPr>
            <a:spLocks noGrp="1" noChangeArrowheads="1"/>
          </p:cNvSpPr>
          <p:nvPr>
            <p:ph idx="1"/>
          </p:nvPr>
        </p:nvSpPr>
        <p:spPr/>
        <p:txBody>
          <a:bodyPr/>
          <a:lstStyle/>
          <a:p>
            <a:r>
              <a:rPr lang="en-US" dirty="0" smtClean="0"/>
              <a:t>Jelled teams do the best work.</a:t>
            </a:r>
          </a:p>
          <a:p>
            <a:endParaRPr lang="en-US" dirty="0" smtClean="0"/>
          </a:p>
          <a:p>
            <a:r>
              <a:rPr lang="en-US" dirty="0" smtClean="0"/>
              <a:t>The objective of the TSP is to build and maintain jelled teams.</a:t>
            </a:r>
          </a:p>
          <a:p>
            <a:endParaRPr lang="en-US" dirty="0" smtClean="0"/>
          </a:p>
        </p:txBody>
      </p:sp>
    </p:spTree>
    <p:extLst>
      <p:ext uri="{BB962C8B-B14F-4D97-AF65-F5344CB8AC3E}">
        <p14:creationId xmlns:p14="http://schemas.microsoft.com/office/powerpoint/2010/main" val="14534447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pPr eaLnBrk="1" hangingPunct="1">
              <a:defRPr/>
            </a:pPr>
            <a:r>
              <a:rPr lang="en-US" smtClean="0">
                <a:cs typeface="+mj-cs"/>
              </a:rPr>
              <a:t>Concluding Comments</a:t>
            </a:r>
          </a:p>
        </p:txBody>
      </p:sp>
      <p:sp>
        <p:nvSpPr>
          <p:cNvPr id="1170435" name="Rectangle 3"/>
          <p:cNvSpPr>
            <a:spLocks noGrp="1" noChangeArrowheads="1"/>
          </p:cNvSpPr>
          <p:nvPr>
            <p:ph idx="1"/>
          </p:nvPr>
        </p:nvSpPr>
        <p:spPr/>
        <p:txBody>
          <a:bodyPr/>
          <a:lstStyle/>
          <a:p>
            <a:pPr marL="0" indent="0" eaLnBrk="1" hangingPunct="1">
              <a:defRPr/>
            </a:pPr>
            <a:r>
              <a:rPr lang="en-US" smtClean="0">
                <a:cs typeface="+mn-cs"/>
              </a:rPr>
              <a:t>With PSP training, you now have the skills and knowledge to do superior software engineering.</a:t>
            </a:r>
          </a:p>
          <a:p>
            <a:pPr marL="0" indent="0" eaLnBrk="1" hangingPunct="1">
              <a:defRPr/>
            </a:pPr>
            <a:endParaRPr lang="en-US" smtClean="0">
              <a:cs typeface="+mn-cs"/>
            </a:endParaRPr>
          </a:p>
          <a:p>
            <a:pPr marL="0" indent="0" eaLnBrk="1" hangingPunct="1">
              <a:defRPr/>
            </a:pPr>
            <a:r>
              <a:rPr lang="en-US" smtClean="0">
                <a:cs typeface="+mn-cs"/>
              </a:rPr>
              <a:t>With these skills come responsibilities.</a:t>
            </a:r>
          </a:p>
          <a:p>
            <a:pPr marL="0" indent="0" eaLnBrk="1" hangingPunct="1">
              <a:defRPr/>
            </a:pPr>
            <a:endParaRPr lang="en-US" smtClean="0">
              <a:cs typeface="+mn-cs"/>
            </a:endParaRPr>
          </a:p>
          <a:p>
            <a:pPr marL="0" indent="0" eaLnBrk="1" hangingPunct="1">
              <a:defRPr/>
            </a:pPr>
            <a:r>
              <a:rPr lang="en-US" smtClean="0">
                <a:cs typeface="+mn-cs"/>
              </a:rPr>
              <a:t>To fulfill these responsibilities, it is helpful to consider your personal goals.</a:t>
            </a:r>
          </a:p>
          <a:p>
            <a:pPr marL="0" indent="0" eaLnBrk="1" hangingPunct="1">
              <a:defRPr/>
            </a:pPr>
            <a:endParaRPr lang="en-US" smtClean="0">
              <a:cs typeface="+mn-cs"/>
            </a:endParaRPr>
          </a:p>
        </p:txBody>
      </p:sp>
    </p:spTree>
    <p:extLst>
      <p:ext uri="{BB962C8B-B14F-4D97-AF65-F5344CB8AC3E}">
        <p14:creationId xmlns:p14="http://schemas.microsoft.com/office/powerpoint/2010/main" val="20722821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p:cNvSpPr>
            <a:spLocks noGrp="1" noChangeArrowheads="1"/>
          </p:cNvSpPr>
          <p:nvPr>
            <p:ph type="title"/>
          </p:nvPr>
        </p:nvSpPr>
        <p:spPr/>
        <p:txBody>
          <a:bodyPr/>
          <a:lstStyle/>
          <a:p>
            <a:r>
              <a:rPr lang="en-US" smtClean="0"/>
              <a:t>The Responsible Professional</a:t>
            </a:r>
          </a:p>
        </p:txBody>
      </p:sp>
      <p:sp>
        <p:nvSpPr>
          <p:cNvPr id="1098755" name="Rectangle 3"/>
          <p:cNvSpPr>
            <a:spLocks noGrp="1" noChangeArrowheads="1"/>
          </p:cNvSpPr>
          <p:nvPr>
            <p:ph idx="1"/>
          </p:nvPr>
        </p:nvSpPr>
        <p:spPr/>
        <p:txBody>
          <a:bodyPr/>
          <a:lstStyle/>
          <a:p>
            <a:r>
              <a:rPr lang="en-US" smtClean="0"/>
              <a:t>As a responsible professional, you need to</a:t>
            </a:r>
          </a:p>
          <a:p>
            <a:pPr lvl="1"/>
            <a:r>
              <a:rPr lang="en-US" smtClean="0"/>
              <a:t>find and learn new methods</a:t>
            </a:r>
          </a:p>
          <a:p>
            <a:pPr lvl="1"/>
            <a:r>
              <a:rPr lang="en-US" smtClean="0"/>
              <a:t>use these methods in your work</a:t>
            </a:r>
          </a:p>
          <a:p>
            <a:pPr lvl="1"/>
            <a:r>
              <a:rPr lang="en-US" smtClean="0"/>
              <a:t>recognize your strengths and weaknesses</a:t>
            </a:r>
          </a:p>
          <a:p>
            <a:pPr lvl="1"/>
            <a:r>
              <a:rPr lang="en-US" smtClean="0"/>
              <a:t>identify areas for improvement</a:t>
            </a:r>
          </a:p>
          <a:p>
            <a:pPr lvl="1"/>
            <a:r>
              <a:rPr lang="en-US" smtClean="0"/>
              <a:t>practice, practice, practice</a:t>
            </a:r>
          </a:p>
          <a:p>
            <a:pPr lvl="1"/>
            <a:r>
              <a:rPr lang="en-US" smtClean="0"/>
              <a:t>publicize the methods that you find helpful</a:t>
            </a:r>
          </a:p>
          <a:p>
            <a:pPr lvl="1"/>
            <a:r>
              <a:rPr lang="en-US" smtClean="0"/>
              <a:t>learn from history</a:t>
            </a:r>
          </a:p>
          <a:p>
            <a:endParaRPr lang="en-US" smtClean="0"/>
          </a:p>
          <a:p>
            <a:r>
              <a:rPr lang="en-US" smtClean="0"/>
              <a:t>This will assure your continuing professional growth and improvement.</a:t>
            </a:r>
          </a:p>
        </p:txBody>
      </p:sp>
    </p:spTree>
    <p:extLst>
      <p:ext uri="{BB962C8B-B14F-4D97-AF65-F5344CB8AC3E}">
        <p14:creationId xmlns:p14="http://schemas.microsoft.com/office/powerpoint/2010/main" val="3070080524"/>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Rectangle 2"/>
          <p:cNvSpPr>
            <a:spLocks noGrp="1" noChangeArrowheads="1"/>
          </p:cNvSpPr>
          <p:nvPr>
            <p:ph type="title"/>
          </p:nvPr>
        </p:nvSpPr>
        <p:spPr/>
        <p:txBody>
          <a:bodyPr>
            <a:normAutofit fontScale="90000"/>
          </a:bodyPr>
          <a:lstStyle/>
          <a:p>
            <a:r>
              <a:rPr lang="en-US" smtClean="0"/>
              <a:t>What Do You Want from Software Engineering?</a:t>
            </a:r>
          </a:p>
        </p:txBody>
      </p:sp>
      <p:sp>
        <p:nvSpPr>
          <p:cNvPr id="1100803" name="Rectangle 3"/>
          <p:cNvSpPr>
            <a:spLocks noGrp="1" noChangeArrowheads="1"/>
          </p:cNvSpPr>
          <p:nvPr>
            <p:ph idx="1"/>
          </p:nvPr>
        </p:nvSpPr>
        <p:spPr/>
        <p:txBody>
          <a:bodyPr/>
          <a:lstStyle/>
          <a:p>
            <a:r>
              <a:rPr lang="en-US" smtClean="0"/>
              <a:t>What are your personal objectives?</a:t>
            </a:r>
          </a:p>
          <a:p>
            <a:endParaRPr lang="en-US" smtClean="0"/>
          </a:p>
          <a:p>
            <a:r>
              <a:rPr lang="en-US" smtClean="0"/>
              <a:t>Surprisingly often, we achieve our objectives in ways that we did not expect, so keep an open mind and keep looking.</a:t>
            </a:r>
          </a:p>
          <a:p>
            <a:endParaRPr lang="en-US" smtClean="0"/>
          </a:p>
          <a:p>
            <a:r>
              <a:rPr lang="en-US" smtClean="0"/>
              <a:t>Since we all reach the same end, we should concentrate on the route.</a:t>
            </a:r>
          </a:p>
          <a:p>
            <a:endParaRPr lang="en-US" smtClean="0"/>
          </a:p>
          <a:p>
            <a:r>
              <a:rPr lang="en-US" smtClean="0"/>
              <a:t>If you can occasionally achieve excellence, it could be well worth the trip.</a:t>
            </a:r>
          </a:p>
        </p:txBody>
      </p:sp>
    </p:spTree>
    <p:extLst>
      <p:ext uri="{BB962C8B-B14F-4D97-AF65-F5344CB8AC3E}">
        <p14:creationId xmlns:p14="http://schemas.microsoft.com/office/powerpoint/2010/main" val="406441230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smtClean="0"/>
              <a:t>Complex Intellectual Work</a:t>
            </a:r>
          </a:p>
        </p:txBody>
      </p:sp>
      <p:sp>
        <p:nvSpPr>
          <p:cNvPr id="1171459" name="Rectangle 3"/>
          <p:cNvSpPr>
            <a:spLocks noGrp="1" noChangeArrowheads="1"/>
          </p:cNvSpPr>
          <p:nvPr>
            <p:ph idx="1"/>
          </p:nvPr>
        </p:nvSpPr>
        <p:spPr/>
        <p:txBody>
          <a:bodyPr>
            <a:normAutofit lnSpcReduction="10000"/>
          </a:bodyPr>
          <a:lstStyle/>
          <a:p>
            <a:r>
              <a:rPr lang="en-US" smtClean="0"/>
              <a:t>To do complex and high-quality intellectual work, software professionals must</a:t>
            </a:r>
          </a:p>
          <a:p>
            <a:pPr lvl="1"/>
            <a:r>
              <a:rPr lang="en-US" smtClean="0"/>
              <a:t>truly understand the problem</a:t>
            </a:r>
          </a:p>
          <a:p>
            <a:pPr lvl="1"/>
            <a:r>
              <a:rPr lang="en-US" smtClean="0"/>
              <a:t>find the problem an interesting challenge</a:t>
            </a:r>
          </a:p>
          <a:p>
            <a:pPr lvl="1"/>
            <a:r>
              <a:rPr lang="en-US" smtClean="0"/>
              <a:t>want to solve the problem</a:t>
            </a:r>
          </a:p>
          <a:p>
            <a:pPr lvl="1"/>
            <a:r>
              <a:rPr lang="en-US" smtClean="0"/>
              <a:t>have the flexibility to solve the problem their own way</a:t>
            </a:r>
          </a:p>
          <a:p>
            <a:endParaRPr lang="en-US" smtClean="0"/>
          </a:p>
          <a:p>
            <a:r>
              <a:rPr lang="en-US" smtClean="0"/>
              <a:t>Software developers like to work this way.</a:t>
            </a:r>
          </a:p>
          <a:p>
            <a:endParaRPr lang="en-US" smtClean="0"/>
          </a:p>
          <a:p>
            <a:r>
              <a:rPr lang="en-US" smtClean="0"/>
              <a:t>It is highly rewarding to work on a team that</a:t>
            </a:r>
          </a:p>
          <a:p>
            <a:r>
              <a:rPr lang="en-US" smtClean="0"/>
              <a:t>  shares common goals</a:t>
            </a:r>
          </a:p>
          <a:p>
            <a:r>
              <a:rPr lang="en-US" smtClean="0"/>
              <a:t>  works cooperatively to meet its goals</a:t>
            </a:r>
          </a:p>
        </p:txBody>
      </p:sp>
    </p:spTree>
    <p:extLst>
      <p:ext uri="{BB962C8B-B14F-4D97-AF65-F5344CB8AC3E}">
        <p14:creationId xmlns:p14="http://schemas.microsoft.com/office/powerpoint/2010/main" val="91295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4" name="Rectangle 2"/>
          <p:cNvSpPr>
            <a:spLocks noGrp="1" noChangeArrowheads="1"/>
          </p:cNvSpPr>
          <p:nvPr>
            <p:ph type="title"/>
          </p:nvPr>
        </p:nvSpPr>
        <p:spPr/>
        <p:txBody>
          <a:bodyPr/>
          <a:lstStyle/>
          <a:p>
            <a:r>
              <a:rPr lang="en-US" smtClean="0"/>
              <a:t>How Successful Teams Evolve</a:t>
            </a:r>
          </a:p>
        </p:txBody>
      </p:sp>
      <p:sp>
        <p:nvSpPr>
          <p:cNvPr id="1124355" name="Rectangle 3"/>
          <p:cNvSpPr>
            <a:spLocks noGrp="1" noChangeArrowheads="1"/>
          </p:cNvSpPr>
          <p:nvPr>
            <p:ph idx="1"/>
          </p:nvPr>
        </p:nvSpPr>
        <p:spPr/>
        <p:txBody>
          <a:bodyPr>
            <a:normAutofit lnSpcReduction="10000"/>
          </a:bodyPr>
          <a:lstStyle/>
          <a:p>
            <a:r>
              <a:rPr lang="en-US" smtClean="0"/>
              <a:t>The ability of a team to effectively work together develops over time.</a:t>
            </a:r>
          </a:p>
          <a:p>
            <a:endParaRPr lang="en-US" smtClean="0"/>
          </a:p>
          <a:p>
            <a:r>
              <a:rPr lang="en-US" smtClean="0"/>
              <a:t>Teams generally begin with</a:t>
            </a:r>
          </a:p>
          <a:p>
            <a:pPr lvl="1"/>
            <a:r>
              <a:rPr lang="en-US" smtClean="0"/>
              <a:t>diverse goals</a:t>
            </a:r>
          </a:p>
          <a:p>
            <a:pPr lvl="1"/>
            <a:r>
              <a:rPr lang="en-US" smtClean="0"/>
              <a:t>no clear sense of responsibilities</a:t>
            </a:r>
          </a:p>
          <a:p>
            <a:pPr lvl="1"/>
            <a:r>
              <a:rPr lang="en-US" smtClean="0"/>
              <a:t>vague ideas about the product to be built</a:t>
            </a:r>
          </a:p>
          <a:p>
            <a:pPr lvl="1"/>
            <a:r>
              <a:rPr lang="en-US" smtClean="0"/>
              <a:t>varying approaches to the work</a:t>
            </a:r>
          </a:p>
          <a:p>
            <a:endParaRPr lang="en-US" smtClean="0"/>
          </a:p>
          <a:p>
            <a:r>
              <a:rPr lang="en-US" smtClean="0"/>
              <a:t>In time, team members may converge on a common understanding of these factors.</a:t>
            </a:r>
          </a:p>
          <a:p>
            <a:endParaRPr lang="en-US" smtClean="0"/>
          </a:p>
          <a:p>
            <a:r>
              <a:rPr lang="en-US" smtClean="0"/>
              <a:t>Only then can they do their best work.</a:t>
            </a:r>
          </a:p>
        </p:txBody>
      </p:sp>
    </p:spTree>
    <p:extLst>
      <p:ext uri="{BB962C8B-B14F-4D97-AF65-F5344CB8AC3E}">
        <p14:creationId xmlns:p14="http://schemas.microsoft.com/office/powerpoint/2010/main" val="58236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p:txBody>
          <a:bodyPr/>
          <a:lstStyle/>
          <a:p>
            <a:r>
              <a:rPr lang="en-US" dirty="0" smtClean="0"/>
              <a:t>Requirements of Team Members</a:t>
            </a:r>
          </a:p>
        </p:txBody>
      </p:sp>
      <p:sp>
        <p:nvSpPr>
          <p:cNvPr id="1125379" name="Rectangle 3"/>
          <p:cNvSpPr>
            <a:spLocks noGrp="1" noChangeArrowheads="1"/>
          </p:cNvSpPr>
          <p:nvPr>
            <p:ph idx="1"/>
          </p:nvPr>
        </p:nvSpPr>
        <p:spPr/>
        <p:txBody>
          <a:bodyPr/>
          <a:lstStyle/>
          <a:p>
            <a:r>
              <a:rPr lang="en-US" smtClean="0"/>
              <a:t>While skilled members are essential, technical skills alone are not enough.</a:t>
            </a:r>
          </a:p>
          <a:p>
            <a:endParaRPr lang="en-US" smtClean="0"/>
          </a:p>
          <a:p>
            <a:r>
              <a:rPr lang="en-US" smtClean="0"/>
              <a:t>High-performance teamwork  </a:t>
            </a:r>
          </a:p>
          <a:p>
            <a:pPr lvl="1"/>
            <a:r>
              <a:rPr lang="en-US" smtClean="0"/>
              <a:t>is interdependent</a:t>
            </a:r>
          </a:p>
          <a:p>
            <a:pPr lvl="1"/>
            <a:r>
              <a:rPr lang="en-US" smtClean="0"/>
              <a:t>involves shared commitment</a:t>
            </a:r>
          </a:p>
          <a:p>
            <a:endParaRPr lang="en-US" smtClean="0"/>
          </a:p>
          <a:p>
            <a:r>
              <a:rPr lang="en-US" smtClean="0"/>
              <a:t>To work this way, the team members must</a:t>
            </a:r>
          </a:p>
          <a:p>
            <a:r>
              <a:rPr lang="en-US" smtClean="0"/>
              <a:t>  be personally disciplined</a:t>
            </a:r>
          </a:p>
          <a:p>
            <a:r>
              <a:rPr lang="en-US" smtClean="0"/>
              <a:t>  understand their own abilities </a:t>
            </a:r>
          </a:p>
          <a:p>
            <a:r>
              <a:rPr lang="en-US" smtClean="0"/>
              <a:t>  make realistic commitments</a:t>
            </a:r>
          </a:p>
        </p:txBody>
      </p:sp>
    </p:spTree>
    <p:extLst>
      <p:ext uri="{BB962C8B-B14F-4D97-AF65-F5344CB8AC3E}">
        <p14:creationId xmlns:p14="http://schemas.microsoft.com/office/powerpoint/2010/main" val="2395777352"/>
      </p:ext>
    </p:extLst>
  </p:cSld>
  <p:clrMapOvr>
    <a:masterClrMapping/>
  </p:clrMapOvr>
  <p:timing>
    <p:tnLst>
      <p:par>
        <p:cTn id="1" dur="indefinite" restart="never" nodeType="tmRoot"/>
      </p:par>
    </p:tnLst>
  </p:timing>
</p:sld>
</file>

<file path=ppt/theme/theme1.xml><?xml version="1.0" encoding="utf-8"?>
<a:theme xmlns:a="http://schemas.openxmlformats.org/drawingml/2006/main" name="SEI_Template">
  <a:themeElements>
    <a:clrScheme name="Paul_palette">
      <a:dk1>
        <a:sysClr val="windowText" lastClr="000000"/>
      </a:dk1>
      <a:lt1>
        <a:sysClr val="window" lastClr="FFFFFF"/>
      </a:lt1>
      <a:dk2>
        <a:srgbClr val="005695"/>
      </a:dk2>
      <a:lt2>
        <a:srgbClr val="8D9BA9"/>
      </a:lt2>
      <a:accent1>
        <a:srgbClr val="005694"/>
      </a:accent1>
      <a:accent2>
        <a:srgbClr val="FCAC12"/>
      </a:accent2>
      <a:accent3>
        <a:srgbClr val="43AE38"/>
      </a:accent3>
      <a:accent4>
        <a:srgbClr val="FF6E00"/>
      </a:accent4>
      <a:accent5>
        <a:srgbClr val="6C137D"/>
      </a:accent5>
      <a:accent6>
        <a:srgbClr val="E1041B"/>
      </a:accent6>
      <a:hlink>
        <a:srgbClr val="0A50E1"/>
      </a:hlink>
      <a:folHlink>
        <a:srgbClr val="6EB2E6"/>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2200" dirty="0" smtClean="0">
            <a:latin typeface="Arial"/>
            <a:cs typeface="Arial"/>
          </a:defRPr>
        </a:defPPr>
      </a:lstStyle>
    </a:txDef>
  </a:objectDefaults>
  <a:extraClrSchemeLst/>
  <a:extLst>
    <a:ext uri="{05A4C25C-085E-4340-85A3-A5531E510DB2}">
      <thm15:themeFamily xmlns:thm15="http://schemas.microsoft.com/office/thememl/2012/main" name="Template.potx" id="{6350BFF4-E8D7-47FD-AABE-126769806450}" vid="{26473FC7-0B68-46E0-BC14-81CE8A24CB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126</TotalTime>
  <Words>3458</Words>
  <Application>Microsoft Office PowerPoint</Application>
  <PresentationFormat>On-screen Show (4:3)</PresentationFormat>
  <Paragraphs>563</Paragraphs>
  <Slides>62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MS PGothic</vt:lpstr>
      <vt:lpstr>Arial</vt:lpstr>
      <vt:lpstr>Calibri</vt:lpstr>
      <vt:lpstr>Times New Roman</vt:lpstr>
      <vt:lpstr>SEI_Template</vt:lpstr>
      <vt:lpstr>Using the PSP</vt:lpstr>
      <vt:lpstr>PowerPoint Presentation</vt:lpstr>
      <vt:lpstr>PowerPoint Presentation</vt:lpstr>
      <vt:lpstr>Lecture Topics </vt:lpstr>
      <vt:lpstr>Working in Teams</vt:lpstr>
      <vt:lpstr>Jelled Teams</vt:lpstr>
      <vt:lpstr>Complex Intellectual Work</vt:lpstr>
      <vt:lpstr>How Successful Teams Evolve</vt:lpstr>
      <vt:lpstr>Requirements of Team Members</vt:lpstr>
      <vt:lpstr>What is the TSP?</vt:lpstr>
      <vt:lpstr>Building Effective Teams with the TSP</vt:lpstr>
      <vt:lpstr>What Does the TSP Do?</vt:lpstr>
      <vt:lpstr>Management Support</vt:lpstr>
      <vt:lpstr>Building Needed Skills </vt:lpstr>
      <vt:lpstr>TSP Structure and Flow</vt:lpstr>
      <vt:lpstr>The TSP Launch -1</vt:lpstr>
      <vt:lpstr>The TSP Launch -2</vt:lpstr>
      <vt:lpstr>The TSP Launch Products</vt:lpstr>
      <vt:lpstr>The Launch Process Meetings</vt:lpstr>
      <vt:lpstr>TSP Launch Meeting 1</vt:lpstr>
      <vt:lpstr>Meeting 1 Strategy -1</vt:lpstr>
      <vt:lpstr>Meeting 1 Strategy -2</vt:lpstr>
      <vt:lpstr>TSP Launch Meeting 2</vt:lpstr>
      <vt:lpstr>The TSP Roles -1</vt:lpstr>
      <vt:lpstr>The TSP Roles -2</vt:lpstr>
      <vt:lpstr>The Team Leader Role</vt:lpstr>
      <vt:lpstr>Meeting 2 Products</vt:lpstr>
      <vt:lpstr>TSP Launch Meeting 3</vt:lpstr>
      <vt:lpstr>Meeting 3 Products</vt:lpstr>
      <vt:lpstr>TSP Launch Meeting 4</vt:lpstr>
      <vt:lpstr>Meeting 4 Agenda</vt:lpstr>
      <vt:lpstr>Meeting 4 Products</vt:lpstr>
      <vt:lpstr>Project Size Estimate</vt:lpstr>
      <vt:lpstr>Team Task and Resource Plan</vt:lpstr>
      <vt:lpstr>TSP Launch Meeting 5</vt:lpstr>
      <vt:lpstr>Quality Plan</vt:lpstr>
      <vt:lpstr>TSP Launch Meeting 6</vt:lpstr>
      <vt:lpstr>TSP Launch Meeting 7</vt:lpstr>
      <vt:lpstr>TSP Launch Meeting 8</vt:lpstr>
      <vt:lpstr>Meeting 8 Strategy </vt:lpstr>
      <vt:lpstr>TSP Launch Meeting 9</vt:lpstr>
      <vt:lpstr>Meeting 9 Strategy </vt:lpstr>
      <vt:lpstr>TSP Launch Postmortem</vt:lpstr>
      <vt:lpstr>Working on a TSP Project</vt:lpstr>
      <vt:lpstr>Following the Process -1</vt:lpstr>
      <vt:lpstr>Following the Process -2</vt:lpstr>
      <vt:lpstr>Maintaining the Plan</vt:lpstr>
      <vt:lpstr>Tracking Product Quality</vt:lpstr>
      <vt:lpstr>Defect Data by Phase</vt:lpstr>
      <vt:lpstr>Selected TSP Quality Profiles</vt:lpstr>
      <vt:lpstr>Tracking and Reporting Progress</vt:lpstr>
      <vt:lpstr>Project Progress Indicators</vt:lpstr>
      <vt:lpstr>Weekly Team Data</vt:lpstr>
      <vt:lpstr>Demonstrate Performance</vt:lpstr>
      <vt:lpstr>The Next Steps</vt:lpstr>
      <vt:lpstr>PSP Instructor Training</vt:lpstr>
      <vt:lpstr>Instructor Training Requirements</vt:lpstr>
      <vt:lpstr>Coach Training Purpose</vt:lpstr>
      <vt:lpstr>PSP Certification</vt:lpstr>
      <vt:lpstr>Concluding Comments</vt:lpstr>
      <vt:lpstr>The Responsible Professional</vt:lpstr>
      <vt:lpstr>What Do You Want from Software Engineering?</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khess</dc:creator>
  <cp:lastModifiedBy>wrn_loc_adm</cp:lastModifiedBy>
  <cp:revision>24</cp:revision>
  <cp:lastPrinted>2015-11-05T19:18:24Z</cp:lastPrinted>
  <dcterms:created xsi:type="dcterms:W3CDTF">2016-03-14T18:33:10Z</dcterms:created>
  <dcterms:modified xsi:type="dcterms:W3CDTF">2018-09-06T00:13:33Z</dcterms:modified>
</cp:coreProperties>
</file>