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41"/>
  </p:notesMasterIdLst>
  <p:handoutMasterIdLst>
    <p:handoutMasterId r:id="rId42"/>
  </p:handoutMasterIdLst>
  <p:sldIdLst>
    <p:sldId id="256" r:id="rId2"/>
    <p:sldId id="296" r:id="rId3"/>
    <p:sldId id="29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pos="5488">
          <p15:clr>
            <a:srgbClr val="A4A3A4"/>
          </p15:clr>
        </p15:guide>
        <p15:guide id="3" pos="2549">
          <p15:clr>
            <a:srgbClr val="A4A3A4"/>
          </p15:clr>
        </p15:guide>
        <p15:guide id="4" pos="245">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9" autoAdjust="0"/>
    <p:restoredTop sz="94660"/>
  </p:normalViewPr>
  <p:slideViewPr>
    <p:cSldViewPr snapToGrid="0" showGuides="1">
      <p:cViewPr varScale="1">
        <p:scale>
          <a:sx n="81" d="100"/>
          <a:sy n="81" d="100"/>
        </p:scale>
        <p:origin x="48" y="411"/>
      </p:cViewPr>
      <p:guideLst>
        <p:guide orient="horz" pos="708"/>
        <p:guide pos="5488"/>
        <p:guide pos="2549"/>
        <p:guide pos="245"/>
      </p:guideLst>
    </p:cSldViewPr>
  </p:slideViewPr>
  <p:notesTextViewPr>
    <p:cViewPr>
      <p:scale>
        <a:sx n="1" d="1"/>
        <a:sy n="1" d="1"/>
      </p:scale>
      <p:origin x="0" y="0"/>
    </p:cViewPr>
  </p:notesTextViewPr>
  <p:notesViewPr>
    <p:cSldViewPr snapToGrid="0" showGuides="1">
      <p:cViewPr>
        <p:scale>
          <a:sx n="148" d="100"/>
          <a:sy n="148" d="100"/>
        </p:scale>
        <p:origin x="-216" y="4912"/>
      </p:cViewPr>
      <p:guideLst>
        <p:guide orient="horz" pos="3024"/>
        <p:guide pos="2304"/>
      </p:guideLst>
    </p:cSldViewPr>
  </p:notesViewPr>
  <p:gridSpacing cx="36576" cy="3657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827520" y="9119474"/>
            <a:ext cx="487680" cy="481726"/>
          </a:xfrm>
          <a:prstGeom prst="rect">
            <a:avLst/>
          </a:prstGeom>
        </p:spPr>
        <p:txBody>
          <a:bodyPr vert="horz" lIns="96661" tIns="48331" rIns="96661" bIns="48331" rtlCol="0" anchor="ctr"/>
          <a:lstStyle>
            <a:lvl1pPr algn="r">
              <a:defRPr sz="1300"/>
            </a:lvl1pPr>
          </a:lstStyle>
          <a:p>
            <a:pPr algn="l"/>
            <a:fld id="{697B12D4-4E44-48C5-B3AA-ECDAF4D2CE64}" type="slidenum">
              <a:rPr lang="en-US" b="1" smtClean="0"/>
              <a:pPr algn="l"/>
              <a:t>‹#›</a:t>
            </a:fld>
            <a:endParaRPr lang="en-US" b="1" dirty="0"/>
          </a:p>
        </p:txBody>
      </p:sp>
      <p:sp>
        <p:nvSpPr>
          <p:cNvPr id="7" name="Header Placeholder 6"/>
          <p:cNvSpPr>
            <a:spLocks noGrp="1"/>
          </p:cNvSpPr>
          <p:nvPr>
            <p:ph type="hdr" sz="quarter"/>
          </p:nvPr>
        </p:nvSpPr>
        <p:spPr>
          <a:xfrm>
            <a:off x="590710" y="108175"/>
            <a:ext cx="6110755" cy="481727"/>
          </a:xfrm>
          <a:prstGeom prst="rect">
            <a:avLst/>
          </a:prstGeom>
        </p:spPr>
        <p:txBody>
          <a:bodyPr vert="horz" lIns="0" tIns="96661" rIns="0" bIns="96661" rtlCol="0"/>
          <a:lstStyle>
            <a:lvl1pPr algn="l">
              <a:defRPr sz="1300"/>
            </a:lvl1pPr>
          </a:lstStyle>
          <a:p>
            <a:endParaRPr lang="en-US" dirty="0">
              <a:latin typeface="Arial"/>
              <a:cs typeface="Arial"/>
            </a:endParaRPr>
          </a:p>
        </p:txBody>
      </p:sp>
      <p:cxnSp>
        <p:nvCxnSpPr>
          <p:cNvPr id="10" name="Straight Connector 9"/>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SEI_1Line_CMYK.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1859218430"/>
      </p:ext>
    </p:extLst>
  </p:cSld>
  <p:clrMap bg1="lt1" tx1="dk1" bg2="lt2" tx2="dk2" accent1="accent1" accent2="accent2" accent3="accent3" accent4="accent4" accent5="accent5" accent6="accent6" hlink="hlink" folHlink="folHlink"/>
  <p:extLst mod="1">
    <p:ext uri="{56416CCD-93CA-4268-BC5B-53C4BB910035}">
      <p15:sldGuideLst xmlns:p15="http://schemas.microsoft.com/office/powerpoint/2012/main">
        <p15:guide id="1" pos="35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828076" y="9119474"/>
            <a:ext cx="487680" cy="481726"/>
          </a:xfrm>
          <a:prstGeom prst="rect">
            <a:avLst/>
          </a:prstGeom>
        </p:spPr>
        <p:txBody>
          <a:bodyPr vert="horz" lIns="96661" tIns="48331" rIns="96661" bIns="48331" rtlCol="0" anchor="ctr"/>
          <a:lstStyle>
            <a:lvl1pPr algn="l">
              <a:defRPr sz="1300" b="1"/>
            </a:lvl1pPr>
          </a:lstStyle>
          <a:p>
            <a:fld id="{30F18498-1159-498D-8DC7-E1A69C582DF5}" type="slidenum">
              <a:rPr lang="en-US" smtClean="0"/>
              <a:pPr/>
              <a:t>‹#›</a:t>
            </a:fld>
            <a:endParaRPr lang="en-US" dirty="0"/>
          </a:p>
        </p:txBody>
      </p:sp>
      <p:cxnSp>
        <p:nvCxnSpPr>
          <p:cNvPr id="13" name="Straight Connector 12"/>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Header Placeholder 13"/>
          <p:cNvSpPr>
            <a:spLocks noGrp="1"/>
          </p:cNvSpPr>
          <p:nvPr>
            <p:ph type="hdr" sz="quarter"/>
          </p:nvPr>
        </p:nvSpPr>
        <p:spPr>
          <a:xfrm>
            <a:off x="568959" y="101414"/>
            <a:ext cx="5022188" cy="481727"/>
          </a:xfrm>
          <a:prstGeom prst="rect">
            <a:avLst/>
          </a:prstGeom>
        </p:spPr>
        <p:txBody>
          <a:bodyPr vert="horz" lIns="0" tIns="96661" rIns="0" bIns="96661" rtlCol="0"/>
          <a:lstStyle>
            <a:lvl1pPr algn="l">
              <a:defRPr sz="1300">
                <a:latin typeface="Arial"/>
                <a:cs typeface="Arial"/>
              </a:defRPr>
            </a:lvl1pPr>
          </a:lstStyle>
          <a:p>
            <a:endParaRPr lang="en-US" dirty="0"/>
          </a:p>
        </p:txBody>
      </p:sp>
      <p:pic>
        <p:nvPicPr>
          <p:cNvPr id="8" name="Picture 7" descr="SEI_1Line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395029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35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F18498-1159-498D-8DC7-E1A69C582DF5}" type="slidenum">
              <a:rPr lang="en-US" smtClean="0"/>
              <a:t>1</a:t>
            </a:fld>
            <a:endParaRPr lang="en-US"/>
          </a:p>
        </p:txBody>
      </p:sp>
    </p:spTree>
    <p:extLst>
      <p:ext uri="{BB962C8B-B14F-4D97-AF65-F5344CB8AC3E}">
        <p14:creationId xmlns:p14="http://schemas.microsoft.com/office/powerpoint/2010/main" val="618738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66565718-1C9A-CF49-91B8-26E097A8F599}" type="slidenum">
              <a:rPr lang="en-US"/>
              <a:pPr>
                <a:defRPr/>
              </a:pPr>
              <a:t>11</a:t>
            </a:fld>
            <a:endParaRPr lang="en-US"/>
          </a:p>
        </p:txBody>
      </p:sp>
      <p:sp>
        <p:nvSpPr>
          <p:cNvPr id="570370"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77080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05CC7E7B-5593-5145-BD8A-8509036FAAD7}" type="slidenum">
              <a:rPr lang="en-US"/>
              <a:pPr>
                <a:defRPr/>
              </a:pPr>
              <a:t>12</a:t>
            </a:fld>
            <a:endParaRPr lang="en-US"/>
          </a:p>
        </p:txBody>
      </p:sp>
      <p:sp>
        <p:nvSpPr>
          <p:cNvPr id="572418"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531431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153A5005-7E82-BB42-AB2C-0F5D7454D93D}" type="slidenum">
              <a:rPr lang="en-US"/>
              <a:pPr>
                <a:defRPr/>
              </a:pPr>
              <a:t>13</a:t>
            </a:fld>
            <a:endParaRPr lang="en-US"/>
          </a:p>
        </p:txBody>
      </p:sp>
      <p:sp>
        <p:nvSpPr>
          <p:cNvPr id="574466"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586587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46C5098-AD9E-4143-A84B-C18CF984DD58}" type="slidenum">
              <a:rPr lang="en-US"/>
              <a:pPr>
                <a:defRPr/>
              </a:pPr>
              <a:t>14</a:t>
            </a:fld>
            <a:endParaRPr lang="en-US"/>
          </a:p>
        </p:txBody>
      </p:sp>
      <p:sp>
        <p:nvSpPr>
          <p:cNvPr id="497666"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497667"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2923366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B15DD104-897C-D14A-ADE0-812073AC3C49}" type="slidenum">
              <a:rPr lang="en-US"/>
              <a:pPr>
                <a:defRPr/>
              </a:pPr>
              <a:t>15</a:t>
            </a:fld>
            <a:endParaRPr lang="en-US"/>
          </a:p>
        </p:txBody>
      </p:sp>
      <p:sp>
        <p:nvSpPr>
          <p:cNvPr id="499714"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499715"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4183772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331520A-C964-EA4E-BDA8-3341F08D68E9}" type="slidenum">
              <a:rPr lang="en-US"/>
              <a:pPr>
                <a:defRPr/>
              </a:pPr>
              <a:t>16</a:t>
            </a:fld>
            <a:endParaRPr lang="en-US"/>
          </a:p>
        </p:txBody>
      </p:sp>
      <p:sp>
        <p:nvSpPr>
          <p:cNvPr id="505858"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05859"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3363133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B9A24F6-2089-FB40-B14A-114D76C085BF}" type="slidenum">
              <a:rPr lang="en-US"/>
              <a:pPr>
                <a:defRPr/>
              </a:pPr>
              <a:t>17</a:t>
            </a:fld>
            <a:endParaRPr lang="en-US"/>
          </a:p>
        </p:txBody>
      </p:sp>
      <p:sp>
        <p:nvSpPr>
          <p:cNvPr id="507906"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07907"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4265483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B3EF4B5A-F0E2-414F-A3DF-3EADC966546F}" type="slidenum">
              <a:rPr lang="en-US"/>
              <a:pPr>
                <a:defRPr/>
              </a:pPr>
              <a:t>18</a:t>
            </a:fld>
            <a:endParaRPr lang="en-US"/>
          </a:p>
        </p:txBody>
      </p:sp>
      <p:sp>
        <p:nvSpPr>
          <p:cNvPr id="509954"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09955"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2874640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CF0FE99C-4E61-DB47-980A-DE7203F172B5}" type="slidenum">
              <a:rPr lang="en-US"/>
              <a:pPr>
                <a:defRPr/>
              </a:pPr>
              <a:t>19</a:t>
            </a:fld>
            <a:endParaRPr lang="en-US"/>
          </a:p>
        </p:txBody>
      </p:sp>
      <p:sp>
        <p:nvSpPr>
          <p:cNvPr id="512002"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12003"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3270178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5A0DF45-DFF5-8B4A-A03D-EE2144A71F58}" type="slidenum">
              <a:rPr lang="en-US"/>
              <a:pPr>
                <a:defRPr/>
              </a:pPr>
              <a:t>20</a:t>
            </a:fld>
            <a:endParaRPr lang="en-US"/>
          </a:p>
        </p:txBody>
      </p:sp>
      <p:sp>
        <p:nvSpPr>
          <p:cNvPr id="551938"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51939"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412335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F18498-1159-498D-8DC7-E1A69C582DF5}" type="slidenum">
              <a:rPr lang="en-US" smtClean="0"/>
              <a:pPr/>
              <a:t>3</a:t>
            </a:fld>
            <a:endParaRPr lang="en-US" dirty="0"/>
          </a:p>
        </p:txBody>
      </p:sp>
    </p:spTree>
    <p:extLst>
      <p:ext uri="{BB962C8B-B14F-4D97-AF65-F5344CB8AC3E}">
        <p14:creationId xmlns:p14="http://schemas.microsoft.com/office/powerpoint/2010/main" val="258730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23400440-AFB6-6F40-B681-BE5685560965}" type="slidenum">
              <a:rPr lang="en-US"/>
              <a:pPr>
                <a:defRPr/>
              </a:pPr>
              <a:t>21</a:t>
            </a:fld>
            <a:endParaRPr lang="en-US"/>
          </a:p>
        </p:txBody>
      </p:sp>
      <p:sp>
        <p:nvSpPr>
          <p:cNvPr id="553986"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53987"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3261954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48BAB7C6-A49D-F64D-BA6F-E73E7B903126}" type="slidenum">
              <a:rPr lang="en-US"/>
              <a:pPr>
                <a:defRPr/>
              </a:pPr>
              <a:t>22</a:t>
            </a:fld>
            <a:endParaRPr lang="en-US"/>
          </a:p>
        </p:txBody>
      </p:sp>
      <p:sp>
        <p:nvSpPr>
          <p:cNvPr id="514050"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14051"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391426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DB3FA5F-63CB-744C-B149-F0B4790F3CBF}" type="slidenum">
              <a:rPr lang="en-US"/>
              <a:pPr>
                <a:defRPr/>
              </a:pPr>
              <a:t>23</a:t>
            </a:fld>
            <a:endParaRPr lang="en-US"/>
          </a:p>
        </p:txBody>
      </p:sp>
      <p:sp>
        <p:nvSpPr>
          <p:cNvPr id="516098"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16099"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1317181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D70B0E7-9188-2C46-B70E-461AA1EEDCDE}" type="slidenum">
              <a:rPr lang="en-US"/>
              <a:pPr>
                <a:defRPr/>
              </a:pPr>
              <a:t>24</a:t>
            </a:fld>
            <a:endParaRPr lang="en-US"/>
          </a:p>
        </p:txBody>
      </p:sp>
      <p:sp>
        <p:nvSpPr>
          <p:cNvPr id="518146"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18147"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32025817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EE859FD-C071-8348-88CF-E93F330A159C}" type="slidenum">
              <a:rPr lang="en-US"/>
              <a:pPr>
                <a:defRPr/>
              </a:pPr>
              <a:t>25</a:t>
            </a:fld>
            <a:endParaRPr lang="en-US"/>
          </a:p>
        </p:txBody>
      </p:sp>
      <p:sp>
        <p:nvSpPr>
          <p:cNvPr id="520194"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20195"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2738669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0174204-26B3-844B-817F-E6C6F3562B3A}" type="slidenum">
              <a:rPr lang="en-US"/>
              <a:pPr>
                <a:defRPr/>
              </a:pPr>
              <a:t>26</a:t>
            </a:fld>
            <a:endParaRPr lang="en-US"/>
          </a:p>
        </p:txBody>
      </p:sp>
      <p:sp>
        <p:nvSpPr>
          <p:cNvPr id="522242"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22243"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2549531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AF238D5-7C16-EE42-BA4D-9BD4FEFF5717}" type="slidenum">
              <a:rPr lang="en-US"/>
              <a:pPr>
                <a:defRPr/>
              </a:pPr>
              <a:t>27</a:t>
            </a:fld>
            <a:endParaRPr lang="en-US"/>
          </a:p>
        </p:txBody>
      </p:sp>
      <p:sp>
        <p:nvSpPr>
          <p:cNvPr id="524290"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24291"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344715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C9EBD9F-9F3B-1D44-8CB7-5FE88372D466}" type="slidenum">
              <a:rPr lang="en-US"/>
              <a:pPr>
                <a:defRPr/>
              </a:pPr>
              <a:t>28</a:t>
            </a:fld>
            <a:endParaRPr lang="en-US"/>
          </a:p>
        </p:txBody>
      </p:sp>
      <p:sp>
        <p:nvSpPr>
          <p:cNvPr id="526338"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26339"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854507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1F08AEA-8CBE-834C-BBDC-938A8D3D397A}" type="slidenum">
              <a:rPr lang="en-US"/>
              <a:pPr>
                <a:defRPr/>
              </a:pPr>
              <a:t>29</a:t>
            </a:fld>
            <a:endParaRPr lang="en-US"/>
          </a:p>
        </p:txBody>
      </p:sp>
      <p:sp>
        <p:nvSpPr>
          <p:cNvPr id="528386"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28387"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2295288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5F35C79D-122B-0D42-AE8D-91FF3EB53FE7}" type="slidenum">
              <a:rPr lang="en-US"/>
              <a:pPr>
                <a:defRPr/>
              </a:pPr>
              <a:t>30</a:t>
            </a:fld>
            <a:endParaRPr lang="en-US"/>
          </a:p>
        </p:txBody>
      </p:sp>
      <p:sp>
        <p:nvSpPr>
          <p:cNvPr id="530434"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30435"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167528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8871726-EA02-9546-B500-31B0E67D12CD}" type="slidenum">
              <a:rPr lang="en-US"/>
              <a:pPr>
                <a:defRPr/>
              </a:pPr>
              <a:t>4</a:t>
            </a:fld>
            <a:endParaRPr lang="en-US"/>
          </a:p>
        </p:txBody>
      </p:sp>
      <p:sp>
        <p:nvSpPr>
          <p:cNvPr id="489474"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489475"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1302220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E621CE4-F309-C641-9677-F171894FBA4E}" type="slidenum">
              <a:rPr lang="en-US"/>
              <a:pPr>
                <a:defRPr/>
              </a:pPr>
              <a:t>31</a:t>
            </a:fld>
            <a:endParaRPr lang="en-US"/>
          </a:p>
        </p:txBody>
      </p:sp>
      <p:sp>
        <p:nvSpPr>
          <p:cNvPr id="532482"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32483"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419012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C6023479-F935-B94E-ACE5-28BEEB57D50A}" type="slidenum">
              <a:rPr lang="en-US"/>
              <a:pPr>
                <a:defRPr/>
              </a:pPr>
              <a:t>32</a:t>
            </a:fld>
            <a:endParaRPr lang="en-US"/>
          </a:p>
        </p:txBody>
      </p:sp>
      <p:sp>
        <p:nvSpPr>
          <p:cNvPr id="534530"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34531"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3111480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DC92BC95-5EE7-F042-AF38-753E4E4ED938}" type="slidenum">
              <a:rPr lang="en-US"/>
              <a:pPr>
                <a:defRPr/>
              </a:pPr>
              <a:t>33</a:t>
            </a:fld>
            <a:endParaRPr lang="en-US"/>
          </a:p>
        </p:txBody>
      </p:sp>
      <p:sp>
        <p:nvSpPr>
          <p:cNvPr id="536578"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36579"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2805292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5F4FEC2C-3669-AD42-A326-43AF511516A4}" type="slidenum">
              <a:rPr lang="en-US"/>
              <a:pPr>
                <a:defRPr/>
              </a:pPr>
              <a:t>34</a:t>
            </a:fld>
            <a:endParaRPr lang="en-US"/>
          </a:p>
        </p:txBody>
      </p:sp>
      <p:sp>
        <p:nvSpPr>
          <p:cNvPr id="538626"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38627"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41008634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11B884BB-27E7-4047-839A-BD16A81DC18A}" type="slidenum">
              <a:rPr lang="en-US"/>
              <a:pPr>
                <a:defRPr/>
              </a:pPr>
              <a:t>35</a:t>
            </a:fld>
            <a:endParaRPr lang="en-US"/>
          </a:p>
        </p:txBody>
      </p:sp>
      <p:sp>
        <p:nvSpPr>
          <p:cNvPr id="540674"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40675"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38743695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90762F9-C28B-0E4F-9927-A5B7BD74BDF7}" type="slidenum">
              <a:rPr lang="en-US"/>
              <a:pPr>
                <a:defRPr/>
              </a:pPr>
              <a:t>36</a:t>
            </a:fld>
            <a:endParaRPr lang="en-US"/>
          </a:p>
        </p:txBody>
      </p:sp>
      <p:sp>
        <p:nvSpPr>
          <p:cNvPr id="542722"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42723"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15177728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CDD56B0-693F-4143-ACFF-A9FA50798648}" type="slidenum">
              <a:rPr lang="en-US"/>
              <a:pPr>
                <a:defRPr/>
              </a:pPr>
              <a:t>37</a:t>
            </a:fld>
            <a:endParaRPr lang="en-US"/>
          </a:p>
        </p:txBody>
      </p:sp>
      <p:sp>
        <p:nvSpPr>
          <p:cNvPr id="544770"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544771" name="Rectangle 3"/>
          <p:cNvSpPr>
            <a:spLocks noGrp="1" noChangeArrowheads="1"/>
          </p:cNvSpPr>
          <p:nvPr>
            <p:ph type="body" idx="1"/>
          </p:nvPr>
        </p:nvSpPr>
        <p:spPr>
          <a:xfrm>
            <a:off x="596066" y="2922946"/>
            <a:ext cx="6136063" cy="6105602"/>
          </a:xfrm>
          <a:ln/>
        </p:spPr>
        <p:txBody>
          <a:bodyPr lIns="99803" tIns="51684" rIns="99803" bIns="51684"/>
          <a:lstStyle/>
          <a:p>
            <a:pPr defTabSz="1003049">
              <a:defRPr/>
            </a:pPr>
            <a:endParaRPr lang="en-US" smtClean="0">
              <a:cs typeface="+mn-cs"/>
            </a:endParaRPr>
          </a:p>
        </p:txBody>
      </p:sp>
    </p:spTree>
    <p:extLst>
      <p:ext uri="{BB962C8B-B14F-4D97-AF65-F5344CB8AC3E}">
        <p14:creationId xmlns:p14="http://schemas.microsoft.com/office/powerpoint/2010/main" val="18612161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F41355B1-0C98-B745-A272-B89156D734D8}" type="slidenum">
              <a:rPr lang="en-US"/>
              <a:pPr>
                <a:defRPr/>
              </a:pPr>
              <a:t>38</a:t>
            </a:fld>
            <a:endParaRPr lang="en-US"/>
          </a:p>
        </p:txBody>
      </p:sp>
      <p:sp>
        <p:nvSpPr>
          <p:cNvPr id="546818" name="Rectangle 2"/>
          <p:cNvSpPr>
            <a:spLocks noGrp="1" noRot="1" noChangeAspect="1" noChangeArrowheads="1" noTextEdit="1"/>
          </p:cNvSpPr>
          <p:nvPr>
            <p:ph type="sldImg"/>
          </p:nvPr>
        </p:nvSpPr>
        <p:spPr>
          <a:xfrm>
            <a:off x="1265238" y="725488"/>
            <a:ext cx="4783137" cy="3587750"/>
          </a:xfrm>
          <a:ln cap="flat"/>
          <a:extLst>
            <a:ext uri="{FAA26D3D-D897-4be2-8F04-BA451C77F1D7}">
              <ma14:placeholderFlag xmlns:ma14="http://schemas.microsoft.com/office/mac/drawingml/2011/main" xmlns="" val="1"/>
            </a:ext>
          </a:extLst>
        </p:spPr>
      </p:sp>
      <p:sp>
        <p:nvSpPr>
          <p:cNvPr id="546819" name="Rectangle 3"/>
          <p:cNvSpPr>
            <a:spLocks noGrp="1" noChangeArrowheads="1"/>
          </p:cNvSpPr>
          <p:nvPr>
            <p:ph type="body" idx="1"/>
          </p:nvPr>
        </p:nvSpPr>
        <p:spPr>
          <a:xfrm>
            <a:off x="976119" y="4558635"/>
            <a:ext cx="5362964" cy="4321508"/>
          </a:xfrm>
          <a:ln/>
        </p:spPr>
        <p:txBody>
          <a:bodyPr lIns="98020" tIns="49901" rIns="98020" bIns="49901"/>
          <a:lstStyle/>
          <a:p>
            <a:pPr defTabSz="967457">
              <a:defRPr/>
            </a:pPr>
            <a:endParaRPr lang="en-US" smtClean="0">
              <a:cs typeface="+mn-cs"/>
            </a:endParaRPr>
          </a:p>
        </p:txBody>
      </p:sp>
    </p:spTree>
    <p:extLst>
      <p:ext uri="{BB962C8B-B14F-4D97-AF65-F5344CB8AC3E}">
        <p14:creationId xmlns:p14="http://schemas.microsoft.com/office/powerpoint/2010/main" val="39123909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177348EF-14DB-8140-86FB-13965B9C1DAA}" type="slidenum">
              <a:rPr lang="en-US"/>
              <a:pPr>
                <a:defRPr/>
              </a:pPr>
              <a:t>39</a:t>
            </a:fld>
            <a:endParaRPr lang="en-US"/>
          </a:p>
        </p:txBody>
      </p:sp>
      <p:sp>
        <p:nvSpPr>
          <p:cNvPr id="548866"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799927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5449E5A6-1B23-884E-9AC1-20AEA8E5C9FF}" type="slidenum">
              <a:rPr lang="en-US"/>
              <a:pPr>
                <a:defRPr/>
              </a:pPr>
              <a:t>5</a:t>
            </a:fld>
            <a:endParaRPr lang="en-US"/>
          </a:p>
        </p:txBody>
      </p:sp>
      <p:sp>
        <p:nvSpPr>
          <p:cNvPr id="556034"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535480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F2B60C00-FD0F-664C-B49D-F090358B61C9}" type="slidenum">
              <a:rPr lang="en-US"/>
              <a:pPr>
                <a:defRPr/>
              </a:pPr>
              <a:t>6</a:t>
            </a:fld>
            <a:endParaRPr lang="en-US"/>
          </a:p>
        </p:txBody>
      </p:sp>
      <p:sp>
        <p:nvSpPr>
          <p:cNvPr id="558082"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478704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5B905D13-22BB-0447-811B-06A26744DCAA}" type="slidenum">
              <a:rPr lang="en-US"/>
              <a:pPr>
                <a:defRPr/>
              </a:pPr>
              <a:t>7</a:t>
            </a:fld>
            <a:endParaRPr lang="en-US"/>
          </a:p>
        </p:txBody>
      </p:sp>
      <p:sp>
        <p:nvSpPr>
          <p:cNvPr id="560130"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732914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9665A65C-70FB-8E4D-87D5-8D4430826211}" type="slidenum">
              <a:rPr lang="en-US"/>
              <a:pPr>
                <a:defRPr/>
              </a:pPr>
              <a:t>8</a:t>
            </a:fld>
            <a:endParaRPr lang="en-US"/>
          </a:p>
        </p:txBody>
      </p:sp>
      <p:sp>
        <p:nvSpPr>
          <p:cNvPr id="564226"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590896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281F9571-FE8E-3E41-AD2D-8F2545BE6083}" type="slidenum">
              <a:rPr lang="en-US"/>
              <a:pPr>
                <a:defRPr/>
              </a:pPr>
              <a:t>9</a:t>
            </a:fld>
            <a:endParaRPr lang="en-US"/>
          </a:p>
        </p:txBody>
      </p:sp>
      <p:sp>
        <p:nvSpPr>
          <p:cNvPr id="566274"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459109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4B376ADE-4EE7-0644-AA43-D991FDBDF47B}" type="slidenum">
              <a:rPr lang="en-US"/>
              <a:pPr>
                <a:defRPr/>
              </a:pPr>
              <a:t>10</a:t>
            </a:fld>
            <a:endParaRPr lang="en-US"/>
          </a:p>
        </p:txBody>
      </p:sp>
      <p:sp>
        <p:nvSpPr>
          <p:cNvPr id="568322"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6645699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7" name="Rectangle 6"/>
          <p:cNvSpPr/>
          <p:nvPr/>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5" name="Rectangle 1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3" name="Rectangle 73"/>
          <p:cNvSpPr>
            <a:spLocks noChangeArrowheads="1"/>
          </p:cNvSpPr>
          <p:nvPr/>
        </p:nvSpPr>
        <p:spPr bwMode="white">
          <a:xfrm>
            <a:off x="4413249" y="6411779"/>
            <a:ext cx="206115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marL="0" indent="0" algn="l" eaLnBrk="0" hangingPunct="0">
              <a:lnSpc>
                <a:spcPct val="100000"/>
              </a:lnSpc>
              <a:spcBef>
                <a:spcPct val="0"/>
              </a:spcBef>
            </a:pPr>
            <a:r>
              <a:rPr lang="en-US" sz="600" b="0" spc="0" baseline="0" dirty="0" smtClean="0">
                <a:solidFill>
                  <a:srgbClr val="FFFFFF"/>
                </a:solidFill>
                <a:latin typeface="Arial" panose="020B0604020202020204" pitchFamily="34" charset="0"/>
                <a:cs typeface="Arial" panose="020B0604020202020204" pitchFamily="34" charset="0"/>
              </a:rPr>
              <a:t>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4" name="Rectangle 3"/>
          <p:cNvSpPr/>
          <p:nvPr/>
        </p:nvSpPr>
        <p:spPr>
          <a:xfrm>
            <a:off x="6059156" y="6450534"/>
            <a:ext cx="2496196" cy="307777"/>
          </a:xfrm>
          <a:prstGeom prst="rect">
            <a:avLst/>
          </a:prstGeom>
        </p:spPr>
        <p:txBody>
          <a:bodyPr wrap="none">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a:t>
            </a:r>
          </a:p>
          <a:p>
            <a:r>
              <a:rPr lang="en-US" sz="700" kern="1200" dirty="0" smtClean="0">
                <a:solidFill>
                  <a:schemeClr val="bg1"/>
                </a:solidFill>
                <a:effectLst/>
                <a:latin typeface="Arial" panose="020B0604020202020204" pitchFamily="34" charset="0"/>
                <a:ea typeface="+mn-ea"/>
                <a:cs typeface="Arial" panose="020B0604020202020204" pitchFamily="34" charset="0"/>
              </a:rPr>
              <a:t>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pic>
        <p:nvPicPr>
          <p:cNvPr id="14"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16" name="Rectangle 15"/>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7" name="TextBox 16"/>
          <p:cNvSpPr txBox="1"/>
          <p:nvPr userDrawn="1"/>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8" name="Rectangle 17"/>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20" name="Rectangle 73"/>
          <p:cNvSpPr>
            <a:spLocks noChangeArrowheads="1"/>
          </p:cNvSpPr>
          <p:nvPr userDrawn="1"/>
        </p:nvSpPr>
        <p:spPr bwMode="white">
          <a:xfrm>
            <a:off x="4413250" y="6411779"/>
            <a:ext cx="2065908"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Part 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21" name="TextBox 20"/>
          <p:cNvSpPr txBox="1"/>
          <p:nvPr userDrawn="1"/>
        </p:nvSpPr>
        <p:spPr>
          <a:xfrm>
            <a:off x="6641402" y="6479513"/>
            <a:ext cx="2383328" cy="215444"/>
          </a:xfrm>
          <a:prstGeom prst="rect">
            <a:avLst/>
          </a:prstGeom>
          <a:noFill/>
        </p:spPr>
        <p:txBody>
          <a:bodyPr wrap="square" lIns="0" tIns="0" rIns="0" bIns="0" rtlCol="0">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65155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2" name="Rectangle 2"/>
          <p:cNvSpPr>
            <a:spLocks noChangeArrowheads="1"/>
          </p:cNvSpPr>
          <p:nvPr/>
        </p:nvSpPr>
        <p:spPr bwMode="auto">
          <a:xfrm>
            <a:off x="1058863" y="4967288"/>
            <a:ext cx="7313612" cy="485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pPr defTabSz="811213">
              <a:buFontTx/>
              <a:buNone/>
              <a:defRPr/>
            </a:pPr>
            <a:r>
              <a:rPr lang="en-US" sz="1600" b="1">
                <a:cs typeface="+mn-cs"/>
              </a:rPr>
              <a:t>This material is approved for public release. Distribution is limited by the Software Engineering Institute to attendees.</a:t>
            </a:r>
          </a:p>
          <a:p>
            <a:pPr defTabSz="811213" eaLnBrk="0" hangingPunct="0">
              <a:buFontTx/>
              <a:buNone/>
              <a:defRPr/>
            </a:pPr>
            <a:endParaRPr lang="en-US" sz="1600" b="1">
              <a:cs typeface="+mn-cs"/>
            </a:endParaRPr>
          </a:p>
          <a:p>
            <a:pPr defTabSz="811213" eaLnBrk="0" hangingPunct="0">
              <a:buFontTx/>
              <a:buNone/>
              <a:defRPr/>
            </a:pPr>
            <a:r>
              <a:rPr lang="en-US" sz="1600" b="1">
                <a:cs typeface="+mn-cs"/>
              </a:rPr>
              <a:t>Sponsored by the U.S. Department of Defense</a:t>
            </a:r>
          </a:p>
          <a:p>
            <a:pPr defTabSz="811213" eaLnBrk="0" hangingPunct="0">
              <a:buFontTx/>
              <a:buNone/>
              <a:defRPr/>
            </a:pPr>
            <a:r>
              <a:rPr lang="en-US" sz="1600" b="1">
                <a:cs typeface="+mn-cs"/>
              </a:rPr>
              <a:t>© 2006 by Carnegie Mellon University</a:t>
            </a:r>
          </a:p>
        </p:txBody>
      </p:sp>
      <p:sp>
        <p:nvSpPr>
          <p:cNvPr id="3" name="Rectangle 3"/>
          <p:cNvSpPr>
            <a:spLocks noChangeArrowheads="1"/>
          </p:cNvSpPr>
          <p:nvPr/>
        </p:nvSpPr>
        <p:spPr bwMode="auto">
          <a:xfrm>
            <a:off x="4763" y="4763"/>
            <a:ext cx="9129712" cy="684371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 name="Line 4"/>
          <p:cNvSpPr>
            <a:spLocks noChangeShapeType="1"/>
          </p:cNvSpPr>
          <p:nvPr/>
        </p:nvSpPr>
        <p:spPr bwMode="auto">
          <a:xfrm>
            <a:off x="1017588" y="730250"/>
            <a:ext cx="74136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 name="Rectangle 5"/>
          <p:cNvSpPr>
            <a:spLocks noChangeArrowheads="1"/>
          </p:cNvSpPr>
          <p:nvPr/>
        </p:nvSpPr>
        <p:spPr bwMode="auto">
          <a:xfrm>
            <a:off x="4124325" y="6567488"/>
            <a:ext cx="98425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686" tIns="46342" rIns="92686" bIns="46342">
            <a:spAutoFit/>
          </a:bodyPr>
          <a:lstStyle/>
          <a:p>
            <a:pPr algn="ctr" defTabSz="811213" eaLnBrk="0" hangingPunct="0">
              <a:buFontTx/>
              <a:buNone/>
              <a:defRPr/>
            </a:pPr>
            <a:r>
              <a:rPr lang="en-US" sz="1000" b="1">
                <a:cs typeface="+mn-cs"/>
              </a:rPr>
              <a:t>October 2006</a:t>
            </a:r>
            <a:endParaRPr lang="en-US" sz="1000" b="1">
              <a:solidFill>
                <a:srgbClr val="CADEE8"/>
              </a:solidFill>
              <a:cs typeface="+mn-cs"/>
            </a:endParaRPr>
          </a:p>
        </p:txBody>
      </p:sp>
      <p:sp>
        <p:nvSpPr>
          <p:cNvPr id="6" name="Text Box 7"/>
          <p:cNvSpPr txBox="1">
            <a:spLocks noChangeArrowheads="1"/>
          </p:cNvSpPr>
          <p:nvPr/>
        </p:nvSpPr>
        <p:spPr bwMode="auto">
          <a:xfrm>
            <a:off x="942975" y="731838"/>
            <a:ext cx="2117725" cy="28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2667" tIns="51332" rIns="102667" bIns="51332">
            <a:spAutoFit/>
          </a:bodyPr>
          <a:lstStyle>
            <a:lvl1pPr defTabSz="1027113" eaLnBrk="0" hangingPunct="0">
              <a:defRPr sz="2400">
                <a:solidFill>
                  <a:schemeClr val="tx1"/>
                </a:solidFill>
                <a:latin typeface="Times New Roman" charset="0"/>
                <a:ea typeface="ＭＳ Ｐゴシック" charset="0"/>
              </a:defRPr>
            </a:lvl1pPr>
            <a:lvl2pPr marL="512763" defTabSz="1027113" eaLnBrk="0" hangingPunct="0">
              <a:defRPr sz="2400">
                <a:solidFill>
                  <a:schemeClr val="tx1"/>
                </a:solidFill>
                <a:latin typeface="Times New Roman" charset="0"/>
                <a:ea typeface="ＭＳ Ｐゴシック" charset="0"/>
              </a:defRPr>
            </a:lvl2pPr>
            <a:lvl3pPr marL="1027113" defTabSz="1027113" eaLnBrk="0" hangingPunct="0">
              <a:defRPr sz="2400">
                <a:solidFill>
                  <a:schemeClr val="tx1"/>
                </a:solidFill>
                <a:latin typeface="Times New Roman" charset="0"/>
                <a:ea typeface="ＭＳ Ｐゴシック" charset="0"/>
              </a:defRPr>
            </a:lvl3pPr>
            <a:lvl4pPr marL="1538288" defTabSz="1027113" eaLnBrk="0" hangingPunct="0">
              <a:defRPr sz="2400">
                <a:solidFill>
                  <a:schemeClr val="tx1"/>
                </a:solidFill>
                <a:latin typeface="Times New Roman" charset="0"/>
                <a:ea typeface="ＭＳ Ｐゴシック" charset="0"/>
              </a:defRPr>
            </a:lvl4pPr>
            <a:lvl5pPr marL="2054225" defTabSz="1027113" eaLnBrk="0" hangingPunct="0">
              <a:defRPr sz="2400">
                <a:solidFill>
                  <a:schemeClr val="tx1"/>
                </a:solidFill>
                <a:latin typeface="Times New Roman" charset="0"/>
                <a:ea typeface="ＭＳ Ｐゴシック" charset="0"/>
              </a:defRPr>
            </a:lvl5pPr>
            <a:lvl6pPr marL="2511425" defTabSz="1027113" eaLnBrk="0" fontAlgn="base" hangingPunct="0">
              <a:spcBef>
                <a:spcPct val="0"/>
              </a:spcBef>
              <a:spcAft>
                <a:spcPct val="0"/>
              </a:spcAft>
              <a:defRPr sz="2400">
                <a:solidFill>
                  <a:schemeClr val="tx1"/>
                </a:solidFill>
                <a:latin typeface="Times New Roman" charset="0"/>
                <a:ea typeface="ＭＳ Ｐゴシック" charset="0"/>
              </a:defRPr>
            </a:lvl6pPr>
            <a:lvl7pPr marL="2968625" defTabSz="1027113" eaLnBrk="0" fontAlgn="base" hangingPunct="0">
              <a:spcBef>
                <a:spcPct val="0"/>
              </a:spcBef>
              <a:spcAft>
                <a:spcPct val="0"/>
              </a:spcAft>
              <a:defRPr sz="2400">
                <a:solidFill>
                  <a:schemeClr val="tx1"/>
                </a:solidFill>
                <a:latin typeface="Times New Roman" charset="0"/>
                <a:ea typeface="ＭＳ Ｐゴシック" charset="0"/>
              </a:defRPr>
            </a:lvl7pPr>
            <a:lvl8pPr marL="3425825" defTabSz="1027113" eaLnBrk="0" fontAlgn="base" hangingPunct="0">
              <a:spcBef>
                <a:spcPct val="0"/>
              </a:spcBef>
              <a:spcAft>
                <a:spcPct val="0"/>
              </a:spcAft>
              <a:defRPr sz="2400">
                <a:solidFill>
                  <a:schemeClr val="tx1"/>
                </a:solidFill>
                <a:latin typeface="Times New Roman" charset="0"/>
                <a:ea typeface="ＭＳ Ｐゴシック" charset="0"/>
              </a:defRPr>
            </a:lvl8pPr>
            <a:lvl9pPr marL="3883025" defTabSz="1027113"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Tx/>
              <a:buNone/>
              <a:defRPr/>
            </a:pPr>
            <a:r>
              <a:rPr lang="en-US" sz="1200" b="1" smtClean="0">
                <a:latin typeface="Arial" charset="0"/>
                <a:cs typeface="+mn-cs"/>
              </a:rPr>
              <a:t>Pittsburgh, PA 15213-3890</a:t>
            </a:r>
            <a:endParaRPr lang="en-US" sz="1200" b="1" smtClean="0">
              <a:solidFill>
                <a:srgbClr val="2B5265"/>
              </a:solidFill>
              <a:latin typeface="Arial" charset="0"/>
              <a:cs typeface="+mn-cs"/>
            </a:endParaRPr>
          </a:p>
        </p:txBody>
      </p:sp>
      <p:pic>
        <p:nvPicPr>
          <p:cNvPr id="7" name="Picture 8" descr="Logo-Rebuilt-Color-crop-reduce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63" y="146050"/>
            <a:ext cx="3979862" cy="544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9"/>
          <p:cNvSpPr>
            <a:spLocks noChangeArrowheads="1"/>
          </p:cNvSpPr>
          <p:nvPr/>
        </p:nvSpPr>
        <p:spPr bwMode="auto">
          <a:xfrm>
            <a:off x="6215063" y="6564313"/>
            <a:ext cx="292893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686" tIns="46342" rIns="92686" bIns="46342">
            <a:spAutoFit/>
          </a:bodyPr>
          <a:lstStyle/>
          <a:p>
            <a:pPr algn="r" defTabSz="811213" eaLnBrk="0" hangingPunct="0">
              <a:buFontTx/>
              <a:buNone/>
              <a:defRPr/>
            </a:pPr>
            <a:r>
              <a:rPr lang="en-US" sz="1000" b="1">
                <a:cs typeface="+mn-cs"/>
              </a:rPr>
              <a:t>PSP I - Introduction to PSP and TSP - </a:t>
            </a:r>
            <a:fld id="{252A88D8-DCD8-FE4E-86A9-E8BB55F35600}" type="slidenum">
              <a:rPr lang="en-US" sz="1000" b="1">
                <a:cs typeface="+mn-cs"/>
              </a:rPr>
              <a:pPr algn="r" defTabSz="811213" eaLnBrk="0" hangingPunct="0">
                <a:buFontTx/>
                <a:buNone/>
                <a:defRPr/>
              </a:pPr>
              <a:t>‹#›</a:t>
            </a:fld>
            <a:endParaRPr lang="en-US" sz="1000" b="1">
              <a:cs typeface="+mn-cs"/>
            </a:endParaRPr>
          </a:p>
        </p:txBody>
      </p:sp>
    </p:spTree>
    <p:extLst>
      <p:ext uri="{BB962C8B-B14F-4D97-AF65-F5344CB8AC3E}">
        <p14:creationId xmlns:p14="http://schemas.microsoft.com/office/powerpoint/2010/main" val="222980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38593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59072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6475" y="890588"/>
            <a:ext cx="7421563" cy="5619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17588" y="1709738"/>
            <a:ext cx="3630612"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709738"/>
            <a:ext cx="3630613"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3959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6406606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32542366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187127936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21800146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4625752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1962753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3075507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1933172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9280262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8867424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0549338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1549675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6080632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8242461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9628626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1159872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529785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9193299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2059461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6403684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2035359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7501637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0282865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87822240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9341734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2671962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9695532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777190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4139197462"/>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5689150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50075923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0330071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4428654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9862851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7939334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780963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4323895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61796958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846180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53974127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8405485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18299523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19303854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6702048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8712850"/>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5094992"/>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3"/>
          <p:cNvSpPr>
            <a:spLocks noChangeArrowheads="1"/>
          </p:cNvSpPr>
          <p:nvPr userDrawn="1"/>
        </p:nvSpPr>
        <p:spPr bwMode="white">
          <a:xfrm>
            <a:off x="4413249" y="6411779"/>
            <a:ext cx="2072699"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Part 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smtClean="0">
              <a:solidFill>
                <a:srgbClr val="FFFFFF"/>
              </a:solidFill>
              <a:latin typeface="Arial" panose="020B0604020202020204" pitchFamily="34" charset="0"/>
              <a:cs typeface="Arial" panose="020B0604020202020204" pitchFamily="34" charset="0"/>
            </a:endParaRPr>
          </a:p>
        </p:txBody>
      </p:sp>
      <p:sp>
        <p:nvSpPr>
          <p:cNvPr id="15" name="TextBox 14"/>
          <p:cNvSpPr txBox="1"/>
          <p:nvPr userDrawn="1"/>
        </p:nvSpPr>
        <p:spPr>
          <a:xfrm>
            <a:off x="6641402" y="6479513"/>
            <a:ext cx="2383328" cy="215444"/>
          </a:xfrm>
          <a:prstGeom prst="rect">
            <a:avLst/>
          </a:prstGeom>
          <a:noFill/>
        </p:spPr>
        <p:txBody>
          <a:bodyPr wrap="square" lIns="0" tIns="0" rIns="0" bIns="0" rtlCol="0">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489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46590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26801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187838842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1" name="Rectangle 73"/>
          <p:cNvSpPr>
            <a:spLocks noChangeArrowheads="1"/>
          </p:cNvSpPr>
          <p:nvPr/>
        </p:nvSpPr>
        <p:spPr bwMode="white">
          <a:xfrm>
            <a:off x="4184650" y="6409348"/>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Title of the Presentation Goes Here</a:t>
            </a:r>
            <a:endParaRPr lang="en-US" sz="700" b="1" dirty="0">
              <a:solidFill>
                <a:srgbClr val="FFFFFF"/>
              </a:solidFill>
              <a:latin typeface="Arial" panose="020B0604020202020204" pitchFamily="34" charset="0"/>
              <a:cs typeface="Arial" panose="020B0604020202020204" pitchFamily="34" charset="0"/>
            </a:endParaRP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p:nvSpPr>
        <p:spPr>
          <a:xfrm>
            <a:off x="5724939" y="6411779"/>
            <a:ext cx="3419061" cy="323165"/>
          </a:xfrm>
          <a:prstGeom prst="rect">
            <a:avLst/>
          </a:prstGeom>
          <a:noFill/>
        </p:spPr>
        <p:txBody>
          <a:bodyPr wrap="square" lIns="0" tIns="0" rIns="0" bIns="0" rtlCol="0">
            <a:spAutoFit/>
          </a:bodyPr>
          <a:lstStyle/>
          <a:p>
            <a:r>
              <a:rPr lang="en-US" sz="700" dirty="0" smtClean="0">
                <a:solidFill>
                  <a:srgbClr val="FFFFFF"/>
                </a:solidFill>
                <a:latin typeface="Arial"/>
                <a:cs typeface="Arial"/>
              </a:rPr>
              <a:t>[DISTRIBUTION STATEMENT A] This material has been approved</a:t>
            </a:r>
            <a:r>
              <a:rPr lang="en-US" sz="700" baseline="0" dirty="0" smtClean="0">
                <a:solidFill>
                  <a:srgbClr val="FFFFFF"/>
                </a:solidFill>
                <a:latin typeface="Arial"/>
                <a:cs typeface="Arial"/>
              </a:rPr>
              <a:t> </a:t>
            </a:r>
            <a:r>
              <a:rPr lang="en-US" sz="700" dirty="0" smtClean="0">
                <a:solidFill>
                  <a:srgbClr val="FFFFFF"/>
                </a:solidFill>
                <a:latin typeface="Arial"/>
                <a:cs typeface="Arial"/>
              </a:rPr>
              <a:t>for public release and </a:t>
            </a:r>
          </a:p>
          <a:p>
            <a:r>
              <a:rPr lang="en-US" sz="700" dirty="0" smtClean="0">
                <a:solidFill>
                  <a:srgbClr val="FFFFFF"/>
                </a:solidFill>
                <a:latin typeface="Arial"/>
                <a:cs typeface="Arial"/>
              </a:rPr>
              <a:t>unlimited distribution.</a:t>
            </a:r>
          </a:p>
        </p:txBody>
      </p:sp>
      <p:sp>
        <p:nvSpPr>
          <p:cNvPr id="9" name="Rectangle 8"/>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7" name="Rectangle 1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73"/>
          <p:cNvSpPr>
            <a:spLocks noChangeArrowheads="1"/>
          </p:cNvSpPr>
          <p:nvPr userDrawn="1"/>
        </p:nvSpPr>
        <p:spPr bwMode="white">
          <a:xfrm>
            <a:off x="4413249" y="6411779"/>
            <a:ext cx="2072699"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Part 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smtClean="0">
              <a:solidFill>
                <a:srgbClr val="FFFFFF"/>
              </a:solidFill>
              <a:latin typeface="Arial" panose="020B0604020202020204" pitchFamily="34" charset="0"/>
              <a:cs typeface="Arial" panose="020B0604020202020204" pitchFamily="34" charset="0"/>
            </a:endParaRPr>
          </a:p>
        </p:txBody>
      </p:sp>
      <p:sp>
        <p:nvSpPr>
          <p:cNvPr id="19" name="TextBox 18"/>
          <p:cNvSpPr txBox="1"/>
          <p:nvPr userDrawn="1"/>
        </p:nvSpPr>
        <p:spPr>
          <a:xfrm>
            <a:off x="6641402" y="6479513"/>
            <a:ext cx="2383328" cy="215444"/>
          </a:xfrm>
          <a:prstGeom prst="rect">
            <a:avLst/>
          </a:prstGeom>
          <a:noFill/>
        </p:spPr>
        <p:txBody>
          <a:bodyPr wrap="square" lIns="0" tIns="0" rIns="0" bIns="0" rtlCol="0">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9517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8192467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15094400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3" name="Rectangle 73"/>
          <p:cNvSpPr>
            <a:spLocks noChangeArrowheads="1"/>
          </p:cNvSpPr>
          <p:nvPr/>
        </p:nvSpPr>
        <p:spPr bwMode="white">
          <a:xfrm>
            <a:off x="4413250" y="6411779"/>
            <a:ext cx="20193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latin typeface="Arial" panose="020B0604020202020204" pitchFamily="34" charset="0"/>
                <a:cs typeface="Arial" panose="020B0604020202020204" pitchFamily="34" charset="0"/>
              </a:rPr>
              <a:t>Personal Software Process for Engineers: Part I</a:t>
            </a:r>
          </a:p>
          <a:p>
            <a:pPr eaLnBrk="0" hangingPunct="0">
              <a:spcBef>
                <a:spcPct val="0"/>
              </a:spcBef>
            </a:pPr>
            <a:r>
              <a:rPr lang="en-US" sz="600" dirty="0" smtClean="0">
                <a:solidFill>
                  <a:schemeClr val="tx1"/>
                </a:solidFill>
                <a:latin typeface="Arial" panose="020B0604020202020204" pitchFamily="34" charset="0"/>
                <a:cs typeface="Arial" panose="020B0604020202020204" pitchFamily="34" charset="0"/>
              </a:rPr>
              <a:t>December, 2016</a:t>
            </a:r>
          </a:p>
          <a:p>
            <a:pPr marL="0" indent="0" algn="l" eaLnBrk="0" hangingPunct="0">
              <a:lnSpc>
                <a:spcPct val="100000"/>
              </a:lnSpc>
              <a:spcBef>
                <a:spcPct val="0"/>
              </a:spcBef>
            </a:pPr>
            <a:r>
              <a:rPr lang="en-US" sz="600" b="0" spc="0" baseline="0" smtClean="0">
                <a:solidFill>
                  <a:schemeClr val="tx1"/>
                </a:solidFill>
                <a:latin typeface="Arial" panose="020B0604020202020204" pitchFamily="34" charset="0"/>
                <a:cs typeface="Arial" panose="020B0604020202020204" pitchFamily="34" charset="0"/>
              </a:rPr>
              <a:t>2016 </a:t>
            </a:r>
            <a:r>
              <a:rPr lang="en-US" sz="600" b="0" spc="0" baseline="0" dirty="0" smtClean="0">
                <a:solidFill>
                  <a:schemeClr val="tx1"/>
                </a:solidFill>
                <a:latin typeface="Arial" panose="020B0604020202020204" pitchFamily="34" charset="0"/>
                <a:cs typeface="Arial" panose="020B0604020202020204" pitchFamily="34" charset="0"/>
              </a:rPr>
              <a:t>Carnegie Mellon University</a:t>
            </a:r>
            <a:endParaRPr lang="en-US" sz="600" b="0" spc="0" dirty="0">
              <a:solidFill>
                <a:schemeClr val="tx1"/>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60" cstate="screen">
            <a:extLst>
              <a:ext uri="{28A0092B-C50C-407E-A947-70E740481C1C}">
                <a14:useLocalDpi xmlns:a14="http://schemas.microsoft.com/office/drawing/2010/main"/>
              </a:ext>
            </a:extLst>
          </a:blip>
          <a:stretch>
            <a:fillRect/>
          </a:stretch>
        </p:blipFill>
        <p:spPr>
          <a:xfrm>
            <a:off x="285708" y="6470823"/>
            <a:ext cx="3816392" cy="257931"/>
          </a:xfrm>
          <a:prstGeom prst="rect">
            <a:avLst/>
          </a:prstGeom>
        </p:spPr>
      </p:pic>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0" name="TextBox 9"/>
          <p:cNvSpPr txBox="1"/>
          <p:nvPr/>
        </p:nvSpPr>
        <p:spPr>
          <a:xfrm>
            <a:off x="6157473" y="6513310"/>
            <a:ext cx="2325222" cy="215444"/>
          </a:xfrm>
          <a:prstGeom prst="rect">
            <a:avLst/>
          </a:prstGeom>
          <a:noFill/>
        </p:spPr>
        <p:txBody>
          <a:bodyPr wrap="square" lIns="0" tIns="0" rIns="0" bIns="0" rtlCol="0">
            <a:spAutoFit/>
          </a:bodyPr>
          <a:lstStyle/>
          <a:p>
            <a:r>
              <a:rPr lang="en-US" sz="700" kern="1200" dirty="0" smtClean="0">
                <a:solidFill>
                  <a:schemeClr val="tx1"/>
                </a:solidFill>
                <a:effectLst/>
                <a:latin typeface="Arial" panose="020B0604020202020204" pitchFamily="34" charset="0"/>
                <a:ea typeface="+mn-ea"/>
                <a:cs typeface="Arial" panose="020B0604020202020204" pitchFamily="34" charset="0"/>
              </a:rPr>
              <a:t>[Distribution Statement A] Approved for public release and unlimited distribution.</a:t>
            </a:r>
            <a:r>
              <a:rPr lang="en-US" sz="700" kern="1200" baseline="0" dirty="0" smtClean="0">
                <a:solidFill>
                  <a:schemeClr val="tx1"/>
                </a:solidFill>
                <a:effectLst/>
                <a:latin typeface="Arial" panose="020B0604020202020204" pitchFamily="34" charset="0"/>
                <a:ea typeface="+mn-ea"/>
                <a:cs typeface="Arial" panose="020B0604020202020204" pitchFamily="34" charset="0"/>
              </a:rPr>
              <a:t> </a:t>
            </a:r>
            <a:endParaRPr lang="en-US" sz="700" dirty="0" smtClean="0">
              <a:solidFill>
                <a:schemeClr val="bg1"/>
              </a:solidFill>
              <a:latin typeface="Arial" panose="020B0604020202020204" pitchFamily="34" charset="0"/>
              <a:cs typeface="Arial" panose="020B0604020202020204" pitchFamily="34" charset="0"/>
            </a:endParaRPr>
          </a:p>
        </p:txBody>
      </p:sp>
      <p:sp>
        <p:nvSpPr>
          <p:cNvPr id="11" name="TextBox 10"/>
          <p:cNvSpPr txBox="1"/>
          <p:nvPr userDrawn="1"/>
        </p:nvSpPr>
        <p:spPr>
          <a:xfrm>
            <a:off x="410106" y="10680"/>
            <a:ext cx="4173007" cy="153888"/>
          </a:xfrm>
          <a:prstGeom prst="rect">
            <a:avLst/>
          </a:prstGeom>
          <a:noFill/>
        </p:spPr>
        <p:txBody>
          <a:bodyPr wrap="square" lIns="0" tIns="0" rIns="0" bIns="0" rtlCol="0">
            <a:spAutoFit/>
          </a:bodyPr>
          <a:lstStyle/>
          <a:p>
            <a:r>
              <a:rPr lang="en-US" sz="1000" dirty="0" smtClean="0">
                <a:latin typeface="Arial"/>
                <a:cs typeface="Arial"/>
              </a:rPr>
              <a:t>Process</a:t>
            </a:r>
            <a:r>
              <a:rPr lang="en-US" sz="1000" baseline="0" dirty="0" smtClean="0">
                <a:latin typeface="Arial"/>
                <a:cs typeface="Arial"/>
              </a:rPr>
              <a:t> Measurement</a:t>
            </a:r>
            <a:endParaRPr lang="en-US" sz="1000" dirty="0" smtClean="0">
              <a:latin typeface="Arial"/>
              <a:cs typeface="Arial"/>
            </a:endParaRPr>
          </a:p>
        </p:txBody>
      </p:sp>
    </p:spTree>
    <p:extLst>
      <p:ext uri="{BB962C8B-B14F-4D97-AF65-F5344CB8AC3E}">
        <p14:creationId xmlns:p14="http://schemas.microsoft.com/office/powerpoint/2010/main" val="202021675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 id="2147483718" r:id="rId36"/>
    <p:sldLayoutId id="2147483719" r:id="rId37"/>
    <p:sldLayoutId id="2147483720" r:id="rId38"/>
    <p:sldLayoutId id="2147483721" r:id="rId39"/>
    <p:sldLayoutId id="2147483722" r:id="rId40"/>
    <p:sldLayoutId id="2147483723" r:id="rId41"/>
    <p:sldLayoutId id="2147483724" r:id="rId42"/>
    <p:sldLayoutId id="2147483725" r:id="rId43"/>
    <p:sldLayoutId id="2147483726" r:id="rId44"/>
    <p:sldLayoutId id="2147483727" r:id="rId45"/>
    <p:sldLayoutId id="2147483728" r:id="rId46"/>
    <p:sldLayoutId id="2147483729" r:id="rId47"/>
    <p:sldLayoutId id="2147483730" r:id="rId48"/>
    <p:sldLayoutId id="2147483731" r:id="rId49"/>
    <p:sldLayoutId id="2147483732" r:id="rId50"/>
    <p:sldLayoutId id="2147483733" r:id="rId51"/>
    <p:sldLayoutId id="2147483734" r:id="rId52"/>
    <p:sldLayoutId id="2147483664" r:id="rId53"/>
    <p:sldLayoutId id="2147483672" r:id="rId54"/>
    <p:sldLayoutId id="2147483673" r:id="rId55"/>
    <p:sldLayoutId id="2147483677" r:id="rId56"/>
    <p:sldLayoutId id="2147483674" r:id="rId57"/>
    <p:sldLayoutId id="2147483675" r:id="rId58"/>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168" userDrawn="1">
          <p15:clr>
            <a:srgbClr val="A4A3A4"/>
          </p15:clr>
        </p15:guide>
        <p15:guide id="0" pos="240" userDrawn="1">
          <p15:clr>
            <a:srgbClr val="A4A3A4"/>
          </p15:clr>
        </p15:guide>
        <p15:guide id="0" pos="600" userDrawn="1">
          <p15:clr>
            <a:srgbClr val="A4A3A4"/>
          </p15:clr>
        </p15:guide>
        <p15:guide id="0" pos="696" userDrawn="1">
          <p15:clr>
            <a:srgbClr val="A4A3A4"/>
          </p15:clr>
        </p15:guide>
        <p15:guide id="0" pos="1056" userDrawn="1">
          <p15:clr>
            <a:srgbClr val="A4A3A4"/>
          </p15:clr>
        </p15:guide>
        <p15:guide id="0" pos="1152" userDrawn="1">
          <p15:clr>
            <a:srgbClr val="A4A3A4"/>
          </p15:clr>
        </p15:guide>
        <p15:guide id="0" pos="1488" userDrawn="1">
          <p15:clr>
            <a:srgbClr val="A4A3A4"/>
          </p15:clr>
        </p15:guide>
        <p15:guide id="0" pos="1584" userDrawn="1">
          <p15:clr>
            <a:srgbClr val="A4A3A4"/>
          </p15:clr>
        </p15:guide>
        <p15:guide id="0" pos="1944" userDrawn="1">
          <p15:clr>
            <a:srgbClr val="A4A3A4"/>
          </p15:clr>
        </p15:guide>
        <p15:guide id="0" pos="2040" userDrawn="1">
          <p15:clr>
            <a:srgbClr val="A4A3A4"/>
          </p15:clr>
        </p15:guide>
        <p15:guide id="0" pos="2376" userDrawn="1">
          <p15:clr>
            <a:srgbClr val="A4A3A4"/>
          </p15:clr>
        </p15:guide>
        <p15:guide id="0" pos="2472" userDrawn="1">
          <p15:clr>
            <a:srgbClr val="A4A3A4"/>
          </p15:clr>
        </p15:guide>
        <p15:guide id="0" pos="2832" userDrawn="1">
          <p15:clr>
            <a:srgbClr val="A4A3A4"/>
          </p15:clr>
        </p15:guide>
        <p15:guide id="0" pos="2928" userDrawn="1">
          <p15:clr>
            <a:srgbClr val="A4A3A4"/>
          </p15:clr>
        </p15:guide>
        <p15:guide id="0" pos="3264" userDrawn="1">
          <p15:clr>
            <a:srgbClr val="A4A3A4"/>
          </p15:clr>
        </p15:guide>
        <p15:guide id="0" pos="3360" userDrawn="1">
          <p15:clr>
            <a:srgbClr val="A4A3A4"/>
          </p15:clr>
        </p15:guide>
        <p15:guide id="0" pos="3720" userDrawn="1">
          <p15:clr>
            <a:srgbClr val="A4A3A4"/>
          </p15:clr>
        </p15:guide>
        <p15:guide id="0" pos="3816" userDrawn="1">
          <p15:clr>
            <a:srgbClr val="A4A3A4"/>
          </p15:clr>
        </p15:guide>
        <p15:guide id="0" pos="4176" userDrawn="1">
          <p15:clr>
            <a:srgbClr val="A4A3A4"/>
          </p15:clr>
        </p15:guide>
        <p15:guide id="0" pos="4272" userDrawn="1">
          <p15:clr>
            <a:srgbClr val="A4A3A4"/>
          </p15:clr>
        </p15:guide>
        <p15:guide id="0" pos="4608" userDrawn="1">
          <p15:clr>
            <a:srgbClr val="A4A3A4"/>
          </p15:clr>
        </p15:guide>
        <p15:guide id="0" pos="4704" userDrawn="1">
          <p15:clr>
            <a:srgbClr val="A4A3A4"/>
          </p15:clr>
        </p15:guide>
        <p15:guide id="0" pos="5040" userDrawn="1">
          <p15:clr>
            <a:srgbClr val="A4A3A4"/>
          </p15:clr>
        </p15:guide>
        <p15:guide id="0" pos="5136" userDrawn="1">
          <p15:clr>
            <a:srgbClr val="A4A3A4"/>
          </p15:clr>
        </p15:guide>
        <p15:guide id="0" pos="5496" userDrawn="1">
          <p15:clr>
            <a:srgbClr val="A4A3A4"/>
          </p15:clr>
        </p15:guide>
        <p15:guide id="0" orient="horz" pos="600" userDrawn="1">
          <p15:clr>
            <a:srgbClr val="A4A3A4"/>
          </p15:clr>
        </p15:guide>
        <p15:guide id="0" orient="horz" pos="720" userDrawn="1">
          <p15:clr>
            <a:srgbClr val="A4A3A4"/>
          </p15:clr>
        </p15:guide>
        <p15:guide id="0" orient="horz" pos="1104" userDrawn="1">
          <p15:clr>
            <a:srgbClr val="A4A3A4"/>
          </p15:clr>
        </p15:guide>
        <p15:guide id="0" orient="horz" pos="1200" userDrawn="1">
          <p15:clr>
            <a:srgbClr val="A4A3A4"/>
          </p15:clr>
        </p15:guide>
        <p15:guide id="0" orient="horz" pos="1560" userDrawn="1">
          <p15:clr>
            <a:srgbClr val="A4A3A4"/>
          </p15:clr>
        </p15:guide>
        <p15:guide id="0" orient="horz" pos="1656" userDrawn="1">
          <p15:clr>
            <a:srgbClr val="A4A3A4"/>
          </p15:clr>
        </p15:guide>
        <p15:guide id="0" orient="horz" pos="2016" userDrawn="1">
          <p15:clr>
            <a:srgbClr val="A4A3A4"/>
          </p15:clr>
        </p15:guide>
        <p15:guide id="0" orient="horz" pos="2112" userDrawn="1">
          <p15:clr>
            <a:srgbClr val="A4A3A4"/>
          </p15:clr>
        </p15:guide>
        <p15:guide id="0" orient="horz" pos="2472" userDrawn="1">
          <p15:clr>
            <a:srgbClr val="A4A3A4"/>
          </p15:clr>
        </p15:guide>
        <p15:guide id="0" orient="horz" pos="2568" userDrawn="1">
          <p15:clr>
            <a:srgbClr val="A4A3A4"/>
          </p15:clr>
        </p15:guide>
        <p15:guide id="0" orient="horz" pos="2928" userDrawn="1">
          <p15:clr>
            <a:srgbClr val="A4A3A4"/>
          </p15:clr>
        </p15:guide>
        <p15:guide id="0" orient="horz" pos="3024" userDrawn="1">
          <p15:clr>
            <a:srgbClr val="A4A3A4"/>
          </p15:clr>
        </p15:guide>
        <p15:guide id="0" orient="horz" pos="3384" userDrawn="1">
          <p15:clr>
            <a:srgbClr val="A4A3A4"/>
          </p15:clr>
        </p15:guide>
        <p15:guide id="0" orient="horz" pos="3480" userDrawn="1">
          <p15:clr>
            <a:srgbClr val="A4A3A4"/>
          </p15:clr>
        </p15:guide>
        <p15:guide id="0" orient="horz" pos="3840" userDrawn="1">
          <p15:clr>
            <a:srgbClr val="A4A3A4"/>
          </p15:clr>
        </p15:guide>
        <p15:guide id="0" pos="2880" userDrawn="1">
          <p15:clr>
            <a:srgbClr val="F26B43"/>
          </p15:clr>
        </p15:guide>
        <p15:guide id="1"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0.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1.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2.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3.xml"/><Relationship Id="rId1" Type="http://schemas.openxmlformats.org/officeDocument/2006/relationships/vmlDrawing" Target="../drawings/vmlDrawing4.vml"/><Relationship Id="rId5" Type="http://schemas.openxmlformats.org/officeDocument/2006/relationships/image" Target="../media/image14.e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4.xml"/><Relationship Id="rId1" Type="http://schemas.openxmlformats.org/officeDocument/2006/relationships/vmlDrawing" Target="../drawings/vmlDrawing5.v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9.xml"/></Relationships>
</file>

<file path=ppt/slides/_rels/slide3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6.xml"/><Relationship Id="rId1" Type="http://schemas.openxmlformats.org/officeDocument/2006/relationships/slideLayout" Target="../slideLayouts/slideLayout5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 Measurement </a:t>
            </a:r>
          </a:p>
        </p:txBody>
      </p:sp>
      <p:sp>
        <p:nvSpPr>
          <p:cNvPr id="3" name="Subtitle 2"/>
          <p:cNvSpPr>
            <a:spLocks noGrp="1"/>
          </p:cNvSpPr>
          <p:nvPr>
            <p:ph type="subTitle" idx="1"/>
          </p:nvPr>
        </p:nvSpPr>
        <p:spPr/>
        <p:txBody>
          <a:bodyPr/>
          <a:lstStyle/>
          <a:p>
            <a:r>
              <a:rPr lang="en-US" dirty="0"/>
              <a:t>Personal Software </a:t>
            </a:r>
            <a:r>
              <a:rPr lang="en-US" dirty="0" err="1" smtClean="0"/>
              <a:t>Process</a:t>
            </a:r>
            <a:r>
              <a:rPr lang="en-US" baseline="30000" dirty="0" err="1" smtClean="0"/>
              <a:t>SM</a:t>
            </a:r>
            <a:r>
              <a:rPr lang="en-US" dirty="0" smtClean="0"/>
              <a:t> </a:t>
            </a:r>
            <a:br>
              <a:rPr lang="en-US" dirty="0" smtClean="0"/>
            </a:br>
            <a:r>
              <a:rPr lang="en-US" dirty="0" smtClean="0"/>
              <a:t>for </a:t>
            </a:r>
            <a:r>
              <a:rPr lang="en-US" dirty="0"/>
              <a:t>Engineers: Part I</a:t>
            </a:r>
          </a:p>
        </p:txBody>
      </p:sp>
    </p:spTree>
    <p:extLst>
      <p:ext uri="{BB962C8B-B14F-4D97-AF65-F5344CB8AC3E}">
        <p14:creationId xmlns:p14="http://schemas.microsoft.com/office/powerpoint/2010/main" val="4008897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smtClean="0"/>
              <a:t>PSP Size Measures</a:t>
            </a:r>
          </a:p>
        </p:txBody>
      </p:sp>
      <p:sp>
        <p:nvSpPr>
          <p:cNvPr id="2" name="Content Placeholder 1"/>
          <p:cNvSpPr>
            <a:spLocks noGrp="1"/>
          </p:cNvSpPr>
          <p:nvPr>
            <p:ph idx="1"/>
          </p:nvPr>
        </p:nvSpPr>
        <p:spPr/>
        <p:txBody>
          <a:bodyPr/>
          <a:lstStyle/>
          <a:p>
            <a:r>
              <a:rPr lang="en-US" dirty="0" smtClean="0"/>
              <a:t>The goals of the PSP size measures are to</a:t>
            </a:r>
          </a:p>
          <a:p>
            <a:pPr lvl="1"/>
            <a:r>
              <a:rPr lang="en-US" dirty="0" smtClean="0"/>
              <a:t>define a consistent size measure </a:t>
            </a:r>
          </a:p>
          <a:p>
            <a:pPr lvl="1"/>
            <a:r>
              <a:rPr lang="en-US" dirty="0" smtClean="0"/>
              <a:t>establish a basis for normalizing time and defect data</a:t>
            </a:r>
          </a:p>
          <a:p>
            <a:pPr lvl="1"/>
            <a:r>
              <a:rPr lang="en-US" dirty="0" smtClean="0"/>
              <a:t>help make better size estimates</a:t>
            </a:r>
          </a:p>
          <a:p>
            <a:endParaRPr lang="en-US" dirty="0" smtClean="0"/>
          </a:p>
          <a:p>
            <a:r>
              <a:rPr lang="en-US" dirty="0" smtClean="0"/>
              <a:t>Some of the questions these data can help to answer are</a:t>
            </a:r>
          </a:p>
          <a:p>
            <a:pPr lvl="1"/>
            <a:r>
              <a:rPr lang="en-US" dirty="0" smtClean="0"/>
              <a:t>What size program did I plan to develop?</a:t>
            </a:r>
          </a:p>
          <a:p>
            <a:pPr lvl="1"/>
            <a:r>
              <a:rPr lang="en-US" dirty="0" smtClean="0"/>
              <a:t>How good was my size estimate?</a:t>
            </a:r>
          </a:p>
          <a:p>
            <a:pPr lvl="1"/>
            <a:r>
              <a:rPr lang="en-US" dirty="0" smtClean="0"/>
              <a:t>What was the completed size of the finished program?</a:t>
            </a:r>
            <a:endParaRPr lang="en-US" dirty="0"/>
          </a:p>
        </p:txBody>
      </p:sp>
    </p:spTree>
    <p:extLst>
      <p:ext uri="{BB962C8B-B14F-4D97-AF65-F5344CB8AC3E}">
        <p14:creationId xmlns:p14="http://schemas.microsoft.com/office/powerpoint/2010/main" val="373151852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smtClean="0"/>
              <a:t>PSP Time Measures</a:t>
            </a:r>
          </a:p>
        </p:txBody>
      </p:sp>
      <p:sp>
        <p:nvSpPr>
          <p:cNvPr id="2" name="Content Placeholder 1"/>
          <p:cNvSpPr>
            <a:spLocks noGrp="1"/>
          </p:cNvSpPr>
          <p:nvPr>
            <p:ph idx="1"/>
          </p:nvPr>
        </p:nvSpPr>
        <p:spPr/>
        <p:txBody>
          <a:bodyPr/>
          <a:lstStyle/>
          <a:p>
            <a:r>
              <a:rPr lang="en-US" dirty="0" smtClean="0"/>
              <a:t>The goals of the PSP time measures are to</a:t>
            </a:r>
          </a:p>
          <a:p>
            <a:pPr lvl="1"/>
            <a:r>
              <a:rPr lang="en-US" dirty="0" smtClean="0"/>
              <a:t>determine how much time you spend in each PSP phase </a:t>
            </a:r>
          </a:p>
          <a:p>
            <a:pPr lvl="1"/>
            <a:r>
              <a:rPr lang="en-US" dirty="0" smtClean="0"/>
              <a:t>help you to make better time estimates</a:t>
            </a:r>
          </a:p>
          <a:p>
            <a:endParaRPr lang="en-US" dirty="0" smtClean="0"/>
          </a:p>
          <a:p>
            <a:r>
              <a:rPr lang="en-US" dirty="0" smtClean="0"/>
              <a:t>Typical questions these data can help answer are</a:t>
            </a:r>
          </a:p>
          <a:p>
            <a:pPr lvl="1"/>
            <a:r>
              <a:rPr lang="en-US" dirty="0" smtClean="0"/>
              <a:t>How much time did I spend by PSP phase?</a:t>
            </a:r>
          </a:p>
          <a:p>
            <a:pPr lvl="1"/>
            <a:r>
              <a:rPr lang="en-US" dirty="0" smtClean="0"/>
              <a:t>How much time did I plan to spend by PSP phase?</a:t>
            </a:r>
          </a:p>
          <a:p>
            <a:endParaRPr lang="en-US" dirty="0"/>
          </a:p>
        </p:txBody>
      </p:sp>
    </p:spTree>
    <p:extLst>
      <p:ext uri="{BB962C8B-B14F-4D97-AF65-F5344CB8AC3E}">
        <p14:creationId xmlns:p14="http://schemas.microsoft.com/office/powerpoint/2010/main" val="397684656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en-US" smtClean="0"/>
              <a:t>PSP Defect Measures</a:t>
            </a:r>
          </a:p>
        </p:txBody>
      </p:sp>
      <p:sp>
        <p:nvSpPr>
          <p:cNvPr id="2" name="Content Placeholder 1"/>
          <p:cNvSpPr>
            <a:spLocks noGrp="1"/>
          </p:cNvSpPr>
          <p:nvPr>
            <p:ph idx="1"/>
          </p:nvPr>
        </p:nvSpPr>
        <p:spPr/>
        <p:txBody>
          <a:bodyPr/>
          <a:lstStyle/>
          <a:p>
            <a:r>
              <a:rPr lang="en-US" dirty="0" smtClean="0"/>
              <a:t>The goals of the PSP defect measures are to</a:t>
            </a:r>
          </a:p>
          <a:p>
            <a:pPr lvl="1"/>
            <a:r>
              <a:rPr lang="en-US" dirty="0" smtClean="0"/>
              <a:t>provide a historical baseline of defect data</a:t>
            </a:r>
          </a:p>
          <a:p>
            <a:pPr lvl="1"/>
            <a:r>
              <a:rPr lang="en-US" dirty="0" smtClean="0"/>
              <a:t>understand the numbers and types of defects injected</a:t>
            </a:r>
          </a:p>
          <a:p>
            <a:pPr lvl="1"/>
            <a:r>
              <a:rPr lang="en-US" dirty="0" smtClean="0"/>
              <a:t>understand the relative costs of removing  defects in each PSP phase</a:t>
            </a:r>
          </a:p>
          <a:p>
            <a:endParaRPr lang="en-US" dirty="0" smtClean="0"/>
          </a:p>
          <a:p>
            <a:r>
              <a:rPr lang="en-US" dirty="0" smtClean="0"/>
              <a:t>Some questions these data can help answer are</a:t>
            </a:r>
          </a:p>
          <a:p>
            <a:pPr lvl="1"/>
            <a:r>
              <a:rPr lang="en-US" dirty="0" smtClean="0"/>
              <a:t>How many defects did I make in each phase?</a:t>
            </a:r>
          </a:p>
          <a:p>
            <a:pPr lvl="1"/>
            <a:r>
              <a:rPr lang="en-US" dirty="0" smtClean="0"/>
              <a:t>How many defects did I remove in each phase?</a:t>
            </a:r>
          </a:p>
          <a:p>
            <a:pPr lvl="1"/>
            <a:r>
              <a:rPr lang="en-US" dirty="0" smtClean="0"/>
              <a:t>How much time did it take to find and fix each defect?</a:t>
            </a:r>
          </a:p>
        </p:txBody>
      </p:sp>
    </p:spTree>
    <p:extLst>
      <p:ext uri="{BB962C8B-B14F-4D97-AF65-F5344CB8AC3E}">
        <p14:creationId xmlns:p14="http://schemas.microsoft.com/office/powerpoint/2010/main" val="220387327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smtClean="0"/>
              <a:t>PSP Derived Measures </a:t>
            </a:r>
          </a:p>
        </p:txBody>
      </p:sp>
      <p:sp>
        <p:nvSpPr>
          <p:cNvPr id="2" name="Content Placeholder 1"/>
          <p:cNvSpPr>
            <a:spLocks noGrp="1"/>
          </p:cNvSpPr>
          <p:nvPr>
            <p:ph idx="1"/>
          </p:nvPr>
        </p:nvSpPr>
        <p:spPr/>
        <p:txBody>
          <a:bodyPr/>
          <a:lstStyle/>
          <a:p>
            <a:r>
              <a:rPr lang="en-US" dirty="0" smtClean="0"/>
              <a:t>Some PSP derived measures are</a:t>
            </a:r>
          </a:p>
          <a:p>
            <a:pPr lvl="1"/>
            <a:r>
              <a:rPr lang="en-US" dirty="0" smtClean="0"/>
              <a:t>To Date and To Date %</a:t>
            </a:r>
          </a:p>
          <a:p>
            <a:pPr lvl="1"/>
            <a:r>
              <a:rPr lang="en-US" dirty="0" smtClean="0"/>
              <a:t>Product size developed or reviewed per hour</a:t>
            </a:r>
          </a:p>
          <a:p>
            <a:pPr lvl="1"/>
            <a:r>
              <a:rPr lang="en-US" dirty="0" smtClean="0"/>
              <a:t>CPI</a:t>
            </a:r>
          </a:p>
          <a:p>
            <a:pPr lvl="1"/>
            <a:r>
              <a:rPr lang="en-US" dirty="0" smtClean="0"/>
              <a:t>% Reuse and % New Reusable</a:t>
            </a:r>
          </a:p>
          <a:p>
            <a:pPr lvl="1"/>
            <a:r>
              <a:rPr lang="en-US" dirty="0" smtClean="0"/>
              <a:t>A/FR</a:t>
            </a:r>
          </a:p>
          <a:p>
            <a:pPr lvl="1"/>
            <a:r>
              <a:rPr lang="en-US" dirty="0" smtClean="0"/>
              <a:t>PQI</a:t>
            </a:r>
          </a:p>
          <a:p>
            <a:endParaRPr lang="en-US" dirty="0" smtClean="0"/>
          </a:p>
          <a:p>
            <a:r>
              <a:rPr lang="en-US" dirty="0" smtClean="0"/>
              <a:t>You will learn about these measures in the rest of the PSP course.</a:t>
            </a:r>
          </a:p>
        </p:txBody>
      </p:sp>
    </p:spTree>
    <p:extLst>
      <p:ext uri="{BB962C8B-B14F-4D97-AF65-F5344CB8AC3E}">
        <p14:creationId xmlns:p14="http://schemas.microsoft.com/office/powerpoint/2010/main" val="159482668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smtClean="0"/>
              <a:t>Size Measurement Criteria</a:t>
            </a:r>
          </a:p>
        </p:txBody>
      </p:sp>
      <p:sp>
        <p:nvSpPr>
          <p:cNvPr id="2" name="Content Placeholder 1"/>
          <p:cNvSpPr>
            <a:spLocks noGrp="1"/>
          </p:cNvSpPr>
          <p:nvPr>
            <p:ph idx="1"/>
          </p:nvPr>
        </p:nvSpPr>
        <p:spPr/>
        <p:txBody>
          <a:bodyPr/>
          <a:lstStyle/>
          <a:p>
            <a:r>
              <a:rPr lang="en-US" dirty="0" smtClean="0"/>
              <a:t>Size measurements must be</a:t>
            </a:r>
          </a:p>
          <a:p>
            <a:pPr lvl="1"/>
            <a:r>
              <a:rPr lang="en-US" dirty="0" smtClean="0"/>
              <a:t>related to development effort</a:t>
            </a:r>
          </a:p>
          <a:p>
            <a:pPr lvl="1"/>
            <a:r>
              <a:rPr lang="en-US" dirty="0" smtClean="0"/>
              <a:t>precise</a:t>
            </a:r>
          </a:p>
          <a:p>
            <a:pPr lvl="1"/>
            <a:r>
              <a:rPr lang="en-US" dirty="0" smtClean="0"/>
              <a:t>machine countable</a:t>
            </a:r>
          </a:p>
          <a:p>
            <a:pPr lvl="1"/>
            <a:r>
              <a:rPr lang="en-US" dirty="0" smtClean="0"/>
              <a:t>suitable for early planning</a:t>
            </a:r>
          </a:p>
          <a:p>
            <a:endParaRPr lang="en-US" dirty="0"/>
          </a:p>
        </p:txBody>
      </p:sp>
    </p:spTree>
    <p:extLst>
      <p:ext uri="{BB962C8B-B14F-4D97-AF65-F5344CB8AC3E}">
        <p14:creationId xmlns:p14="http://schemas.microsoft.com/office/powerpoint/2010/main" val="16173550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smtClean="0"/>
              <a:t>Size Versus Development Effort</a:t>
            </a:r>
          </a:p>
        </p:txBody>
      </p:sp>
      <p:sp>
        <p:nvSpPr>
          <p:cNvPr id="2" name="Content Placeholder 1"/>
          <p:cNvSpPr>
            <a:spLocks noGrp="1"/>
          </p:cNvSpPr>
          <p:nvPr>
            <p:ph idx="1"/>
          </p:nvPr>
        </p:nvSpPr>
        <p:spPr/>
        <p:txBody>
          <a:bodyPr/>
          <a:lstStyle/>
          <a:p>
            <a:r>
              <a:rPr lang="en-US" dirty="0" smtClean="0"/>
              <a:t>The principal requirement:  If the size measure is not directly related to development cost, it is not worth using.</a:t>
            </a:r>
          </a:p>
          <a:p>
            <a:endParaRPr lang="en-US" dirty="0" smtClean="0"/>
          </a:p>
          <a:p>
            <a:r>
              <a:rPr lang="en-US" dirty="0" smtClean="0"/>
              <a:t>There are many possible measures.</a:t>
            </a:r>
          </a:p>
          <a:p>
            <a:pPr lvl="1"/>
            <a:r>
              <a:rPr lang="en-US" dirty="0" smtClean="0"/>
              <a:t>database elements</a:t>
            </a:r>
          </a:p>
          <a:p>
            <a:pPr lvl="1"/>
            <a:r>
              <a:rPr lang="en-US" dirty="0" smtClean="0"/>
              <a:t>lines of code (LOC)</a:t>
            </a:r>
          </a:p>
          <a:p>
            <a:pPr lvl="1"/>
            <a:r>
              <a:rPr lang="en-US" dirty="0" smtClean="0"/>
              <a:t>function points</a:t>
            </a:r>
          </a:p>
          <a:p>
            <a:pPr lvl="1"/>
            <a:r>
              <a:rPr lang="en-US" dirty="0" smtClean="0"/>
              <a:t>pages, screens, scripts, reports</a:t>
            </a:r>
          </a:p>
          <a:p>
            <a:endParaRPr lang="en-US" dirty="0" smtClean="0"/>
          </a:p>
          <a:p>
            <a:r>
              <a:rPr lang="en-US" dirty="0" smtClean="0"/>
              <a:t>The size measure should be sensitive to language, design, and development practice.</a:t>
            </a:r>
          </a:p>
          <a:p>
            <a:endParaRPr lang="en-US" dirty="0"/>
          </a:p>
        </p:txBody>
      </p:sp>
    </p:spTree>
    <p:extLst>
      <p:ext uri="{BB962C8B-B14F-4D97-AF65-F5344CB8AC3E}">
        <p14:creationId xmlns:p14="http://schemas.microsoft.com/office/powerpoint/2010/main" val="229407964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smtClean="0"/>
              <a:t>Text Pages Versus Time</a:t>
            </a:r>
          </a:p>
        </p:txBody>
      </p:sp>
      <p:pic>
        <p:nvPicPr>
          <p:cNvPr id="30722" name="Picture 5"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963" y="1123950"/>
            <a:ext cx="6915150" cy="48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8669994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smtClean="0"/>
              <a:t>Script Size Versus Time</a:t>
            </a:r>
          </a:p>
        </p:txBody>
      </p:sp>
      <p:graphicFrame>
        <p:nvGraphicFramePr>
          <p:cNvPr id="32770" name="Object 3"/>
          <p:cNvGraphicFramePr>
            <a:graphicFrameLocks/>
          </p:cNvGraphicFramePr>
          <p:nvPr>
            <p:extLst>
              <p:ext uri="{D42A27DB-BD31-4B8C-83A1-F6EECF244321}">
                <p14:modId xmlns:p14="http://schemas.microsoft.com/office/powerpoint/2010/main" val="4230316535"/>
              </p:ext>
            </p:extLst>
          </p:nvPr>
        </p:nvGraphicFramePr>
        <p:xfrm>
          <a:off x="585788" y="1123950"/>
          <a:ext cx="6921500" cy="4800600"/>
        </p:xfrm>
        <a:graphic>
          <a:graphicData uri="http://schemas.openxmlformats.org/presentationml/2006/ole">
            <mc:AlternateContent xmlns:mc="http://schemas.openxmlformats.org/markup-compatibility/2006">
              <mc:Choice xmlns:v="urn:schemas-microsoft-com:vml" Requires="v">
                <p:oleObj spid="_x0000_s27667" name="Chart" r:id="rId4" imgW="6921500" imgH="4800600" progId="MSGraph.Chart.8">
                  <p:embed followColorScheme="full"/>
                </p:oleObj>
              </mc:Choice>
              <mc:Fallback>
                <p:oleObj name="Chart" r:id="rId4" imgW="6921500" imgH="4800600" progId="MSGraph.Chart.8">
                  <p:embed followColorScheme="full"/>
                  <p:pic>
                    <p:nvPicPr>
                      <p:cNvPr id="0" name=""/>
                      <p:cNvPicPr>
                        <a:picLocks noChangeArrowheads="1"/>
                      </p:cNvPicPr>
                      <p:nvPr/>
                    </p:nvPicPr>
                    <p:blipFill>
                      <a:blip r:embed="rId5"/>
                      <a:srcRect/>
                      <a:stretch>
                        <a:fillRect/>
                      </a:stretch>
                    </p:blipFill>
                    <p:spPr bwMode="auto">
                      <a:xfrm>
                        <a:off x="585788" y="1123950"/>
                        <a:ext cx="6921500" cy="480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45227155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smtClean="0"/>
              <a:t>Report Size Versus Time</a:t>
            </a:r>
          </a:p>
        </p:txBody>
      </p:sp>
      <p:graphicFrame>
        <p:nvGraphicFramePr>
          <p:cNvPr id="34818" name="Object 3"/>
          <p:cNvGraphicFramePr>
            <a:graphicFrameLocks/>
          </p:cNvGraphicFramePr>
          <p:nvPr>
            <p:extLst>
              <p:ext uri="{D42A27DB-BD31-4B8C-83A1-F6EECF244321}">
                <p14:modId xmlns:p14="http://schemas.microsoft.com/office/powerpoint/2010/main" val="2123472523"/>
              </p:ext>
            </p:extLst>
          </p:nvPr>
        </p:nvGraphicFramePr>
        <p:xfrm>
          <a:off x="585788" y="1123950"/>
          <a:ext cx="6921500" cy="4800600"/>
        </p:xfrm>
        <a:graphic>
          <a:graphicData uri="http://schemas.openxmlformats.org/presentationml/2006/ole">
            <mc:AlternateContent xmlns:mc="http://schemas.openxmlformats.org/markup-compatibility/2006">
              <mc:Choice xmlns:v="urn:schemas-microsoft-com:vml" Requires="v">
                <p:oleObj spid="_x0000_s29715" name="Chart" r:id="rId4" imgW="6921500" imgH="4800600" progId="MSGraph.Chart.8">
                  <p:embed followColorScheme="full"/>
                </p:oleObj>
              </mc:Choice>
              <mc:Fallback>
                <p:oleObj name="Chart" r:id="rId4" imgW="6921500" imgH="4800600" progId="MSGraph.Chart.8">
                  <p:embed followColorScheme="full"/>
                  <p:pic>
                    <p:nvPicPr>
                      <p:cNvPr id="0" name=""/>
                      <p:cNvPicPr>
                        <a:picLocks noChangeArrowheads="1"/>
                      </p:cNvPicPr>
                      <p:nvPr/>
                    </p:nvPicPr>
                    <p:blipFill>
                      <a:blip r:embed="rId5"/>
                      <a:srcRect/>
                      <a:stretch>
                        <a:fillRect/>
                      </a:stretch>
                    </p:blipFill>
                    <p:spPr bwMode="auto">
                      <a:xfrm>
                        <a:off x="585788" y="1123950"/>
                        <a:ext cx="6921500" cy="480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08822387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smtClean="0"/>
              <a:t>Screen Elements Versus Time</a:t>
            </a:r>
          </a:p>
        </p:txBody>
      </p:sp>
      <p:graphicFrame>
        <p:nvGraphicFramePr>
          <p:cNvPr id="36866" name="Object 3"/>
          <p:cNvGraphicFramePr>
            <a:graphicFrameLocks/>
          </p:cNvGraphicFramePr>
          <p:nvPr>
            <p:extLst>
              <p:ext uri="{D42A27DB-BD31-4B8C-83A1-F6EECF244321}">
                <p14:modId xmlns:p14="http://schemas.microsoft.com/office/powerpoint/2010/main" val="165878079"/>
              </p:ext>
            </p:extLst>
          </p:nvPr>
        </p:nvGraphicFramePr>
        <p:xfrm>
          <a:off x="585788" y="1123950"/>
          <a:ext cx="6921500" cy="4800600"/>
        </p:xfrm>
        <a:graphic>
          <a:graphicData uri="http://schemas.openxmlformats.org/presentationml/2006/ole">
            <mc:AlternateContent xmlns:mc="http://schemas.openxmlformats.org/markup-compatibility/2006">
              <mc:Choice xmlns:v="urn:schemas-microsoft-com:vml" Requires="v">
                <p:oleObj spid="_x0000_s31764" name="Chart" r:id="rId4" imgW="6921500" imgH="4800600" progId="MSGraph.Chart.8">
                  <p:embed followColorScheme="full"/>
                </p:oleObj>
              </mc:Choice>
              <mc:Fallback>
                <p:oleObj name="Chart" r:id="rId4" imgW="6921500" imgH="4800600" progId="MSGraph.Chart.8">
                  <p:embed followColorScheme="full"/>
                  <p:pic>
                    <p:nvPicPr>
                      <p:cNvPr id="0" name=""/>
                      <p:cNvPicPr>
                        <a:picLocks noChangeArrowheads="1"/>
                      </p:cNvPicPr>
                      <p:nvPr/>
                    </p:nvPicPr>
                    <p:blipFill>
                      <a:blip r:embed="rId5"/>
                      <a:srcRect/>
                      <a:stretch>
                        <a:fillRect/>
                      </a:stretch>
                    </p:blipFill>
                    <p:spPr bwMode="auto">
                      <a:xfrm>
                        <a:off x="585788" y="1123950"/>
                        <a:ext cx="6921500" cy="480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19294240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
        <p:nvSpPr>
          <p:cNvPr id="5" name="Picture Placeholder 4"/>
          <p:cNvSpPr>
            <a:spLocks noGrp="1"/>
          </p:cNvSpPr>
          <p:nvPr>
            <p:ph type="pic" sz="quarter" idx="11"/>
          </p:nvPr>
        </p:nvSpPr>
        <p:spPr/>
      </p:sp>
      <p:sp>
        <p:nvSpPr>
          <p:cNvPr id="7" name="Rectangle 3"/>
          <p:cNvSpPr>
            <a:spLocks noChangeArrowheads="1"/>
          </p:cNvSpPr>
          <p:nvPr/>
        </p:nvSpPr>
        <p:spPr bwMode="auto">
          <a:xfrm>
            <a:off x="0" y="-597498"/>
            <a:ext cx="9144000" cy="119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537993" bIns="634800" numCol="1" anchor="ctr" anchorCtr="0" compatLnSpc="1">
            <a:prstTxWarp prst="textNoShape">
              <a:avLst/>
            </a:prstTxWarp>
            <a:spAutoFit/>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4"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940" y="5800725"/>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hlinkClick r:id="rId2"/>
          </p:cNvPr>
          <p:cNvPicPr>
            <a:picLocks noChangeAspect="1"/>
          </p:cNvPicPr>
          <p:nvPr/>
        </p:nvPicPr>
        <p:blipFill>
          <a:blip r:embed="rId4"/>
          <a:stretch>
            <a:fillRect/>
          </a:stretch>
        </p:blipFill>
        <p:spPr>
          <a:xfrm>
            <a:off x="331808" y="951177"/>
            <a:ext cx="8630856" cy="4708577"/>
          </a:xfrm>
          <a:prstGeom prst="rect">
            <a:avLst/>
          </a:prstGeom>
        </p:spPr>
      </p:pic>
    </p:spTree>
    <p:extLst>
      <p:ext uri="{BB962C8B-B14F-4D97-AF65-F5344CB8AC3E}">
        <p14:creationId xmlns:p14="http://schemas.microsoft.com/office/powerpoint/2010/main" val="2903694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smtClean="0"/>
              <a:t>C++ LOC Versus Time</a:t>
            </a:r>
          </a:p>
        </p:txBody>
      </p:sp>
      <p:graphicFrame>
        <p:nvGraphicFramePr>
          <p:cNvPr id="38914" name="Object 3"/>
          <p:cNvGraphicFramePr>
            <a:graphicFrameLocks/>
          </p:cNvGraphicFramePr>
          <p:nvPr>
            <p:extLst>
              <p:ext uri="{D42A27DB-BD31-4B8C-83A1-F6EECF244321}">
                <p14:modId xmlns:p14="http://schemas.microsoft.com/office/powerpoint/2010/main" val="3052396540"/>
              </p:ext>
            </p:extLst>
          </p:nvPr>
        </p:nvGraphicFramePr>
        <p:xfrm>
          <a:off x="585788" y="1123950"/>
          <a:ext cx="6921500" cy="4800600"/>
        </p:xfrm>
        <a:graphic>
          <a:graphicData uri="http://schemas.openxmlformats.org/presentationml/2006/ole">
            <mc:AlternateContent xmlns:mc="http://schemas.openxmlformats.org/markup-compatibility/2006">
              <mc:Choice xmlns:v="urn:schemas-microsoft-com:vml" Requires="v">
                <p:oleObj spid="_x0000_s33812" name="Chart" r:id="rId4" imgW="6921500" imgH="4800600" progId="MSGraph.Chart.8">
                  <p:embed followColorScheme="full"/>
                </p:oleObj>
              </mc:Choice>
              <mc:Fallback>
                <p:oleObj name="Chart" r:id="rId4" imgW="6921500" imgH="4800600" progId="MSGraph.Chart.8">
                  <p:embed followColorScheme="full"/>
                  <p:pic>
                    <p:nvPicPr>
                      <p:cNvPr id="0" name=""/>
                      <p:cNvPicPr>
                        <a:picLocks noChangeArrowheads="1"/>
                      </p:cNvPicPr>
                      <p:nvPr/>
                    </p:nvPicPr>
                    <p:blipFill>
                      <a:blip r:embed="rId5"/>
                      <a:srcRect/>
                      <a:stretch>
                        <a:fillRect/>
                      </a:stretch>
                    </p:blipFill>
                    <p:spPr bwMode="auto">
                      <a:xfrm>
                        <a:off x="585788" y="1123950"/>
                        <a:ext cx="6921500" cy="480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8953884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smtClean="0"/>
              <a:t>Pascal LOC Versus Time</a:t>
            </a:r>
          </a:p>
        </p:txBody>
      </p:sp>
      <p:graphicFrame>
        <p:nvGraphicFramePr>
          <p:cNvPr id="40962" name="Object 3"/>
          <p:cNvGraphicFramePr>
            <a:graphicFrameLocks/>
          </p:cNvGraphicFramePr>
          <p:nvPr>
            <p:extLst>
              <p:ext uri="{D42A27DB-BD31-4B8C-83A1-F6EECF244321}">
                <p14:modId xmlns:p14="http://schemas.microsoft.com/office/powerpoint/2010/main" val="3666281325"/>
              </p:ext>
            </p:extLst>
          </p:nvPr>
        </p:nvGraphicFramePr>
        <p:xfrm>
          <a:off x="585788" y="1123950"/>
          <a:ext cx="6921500" cy="4800600"/>
        </p:xfrm>
        <a:graphic>
          <a:graphicData uri="http://schemas.openxmlformats.org/presentationml/2006/ole">
            <mc:AlternateContent xmlns:mc="http://schemas.openxmlformats.org/markup-compatibility/2006">
              <mc:Choice xmlns:v="urn:schemas-microsoft-com:vml" Requires="v">
                <p:oleObj spid="_x0000_s35860" name="Chart" r:id="rId4" imgW="6921500" imgH="4800600" progId="MSGraph.Chart.8">
                  <p:embed followColorScheme="full"/>
                </p:oleObj>
              </mc:Choice>
              <mc:Fallback>
                <p:oleObj name="Chart" r:id="rId4" imgW="6921500" imgH="4800600" progId="MSGraph.Chart.8">
                  <p:embed followColorScheme="full"/>
                  <p:pic>
                    <p:nvPicPr>
                      <p:cNvPr id="0" name=""/>
                      <p:cNvPicPr>
                        <a:picLocks noChangeArrowheads="1"/>
                      </p:cNvPicPr>
                      <p:nvPr/>
                    </p:nvPicPr>
                    <p:blipFill>
                      <a:blip r:embed="rId5"/>
                      <a:srcRect/>
                      <a:stretch>
                        <a:fillRect/>
                      </a:stretch>
                    </p:blipFill>
                    <p:spPr bwMode="auto">
                      <a:xfrm>
                        <a:off x="585788" y="1123950"/>
                        <a:ext cx="6921500" cy="480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96525784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smtClean="0"/>
              <a:t>Relationship to Development </a:t>
            </a:r>
          </a:p>
        </p:txBody>
      </p:sp>
      <p:sp>
        <p:nvSpPr>
          <p:cNvPr id="5" name="Content Placeholder 4"/>
          <p:cNvSpPr>
            <a:spLocks noGrp="1"/>
          </p:cNvSpPr>
          <p:nvPr>
            <p:ph idx="1"/>
          </p:nvPr>
        </p:nvSpPr>
        <p:spPr/>
        <p:txBody>
          <a:bodyPr/>
          <a:lstStyle/>
          <a:p>
            <a:pPr>
              <a:defRPr/>
            </a:pPr>
            <a:r>
              <a:rPr lang="en-US" dirty="0"/>
              <a:t>Pages are often an acceptable measure for document development.</a:t>
            </a:r>
          </a:p>
          <a:p>
            <a:pPr>
              <a:defRPr/>
            </a:pPr>
            <a:endParaRPr lang="en-US" dirty="0"/>
          </a:p>
          <a:p>
            <a:pPr>
              <a:defRPr/>
            </a:pPr>
            <a:r>
              <a:rPr lang="en-US" dirty="0"/>
              <a:t>LOC is usually a good measure for developing source programs like Pascal and C++.</a:t>
            </a:r>
          </a:p>
          <a:p>
            <a:pPr>
              <a:defRPr/>
            </a:pPr>
            <a:endParaRPr lang="en-US" dirty="0"/>
          </a:p>
          <a:p>
            <a:pPr>
              <a:defRPr/>
            </a:pPr>
            <a:r>
              <a:rPr lang="en-US" dirty="0"/>
              <a:t>Other possible measures are function points, screens, modules, database elements, and maintenance fixes</a:t>
            </a:r>
            <a:r>
              <a:rPr lang="en-US" dirty="0" smtClean="0"/>
              <a:t>.</a:t>
            </a:r>
            <a:endParaRPr lang="en-US" dirty="0"/>
          </a:p>
        </p:txBody>
      </p:sp>
    </p:spTree>
    <p:extLst>
      <p:ext uri="{BB962C8B-B14F-4D97-AF65-F5344CB8AC3E}">
        <p14:creationId xmlns:p14="http://schemas.microsoft.com/office/powerpoint/2010/main" val="201641978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type="title"/>
          </p:nvPr>
        </p:nvSpPr>
        <p:spPr/>
        <p:txBody>
          <a:bodyPr/>
          <a:lstStyle/>
          <a:p>
            <a:r>
              <a:rPr lang="en-US" smtClean="0"/>
              <a:t>Precision and Accuracy </a:t>
            </a:r>
          </a:p>
        </p:txBody>
      </p:sp>
      <p:pic>
        <p:nvPicPr>
          <p:cNvPr id="45058" name="Picture 34" descr="S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63" y="1123950"/>
            <a:ext cx="6991350" cy="4743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3488529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smtClean="0"/>
              <a:t>Measurement Precision</a:t>
            </a:r>
          </a:p>
        </p:txBody>
      </p:sp>
      <p:sp>
        <p:nvSpPr>
          <p:cNvPr id="5" name="Content Placeholder 4"/>
          <p:cNvSpPr>
            <a:spLocks noGrp="1"/>
          </p:cNvSpPr>
          <p:nvPr>
            <p:ph idx="1"/>
          </p:nvPr>
        </p:nvSpPr>
        <p:spPr>
          <a:xfrm>
            <a:off x="401933" y="1081757"/>
            <a:ext cx="8320035" cy="5166681"/>
          </a:xfrm>
        </p:spPr>
        <p:txBody>
          <a:bodyPr>
            <a:noAutofit/>
          </a:bodyPr>
          <a:lstStyle/>
          <a:p>
            <a:pPr>
              <a:spcBef>
                <a:spcPts val="1600"/>
              </a:spcBef>
            </a:pPr>
            <a:r>
              <a:rPr lang="en-US" dirty="0" smtClean="0"/>
              <a:t>When two people measure the same thing, will they get </a:t>
            </a:r>
            <a:br>
              <a:rPr lang="en-US" dirty="0" smtClean="0"/>
            </a:br>
            <a:r>
              <a:rPr lang="en-US" dirty="0" smtClean="0"/>
              <a:t>the same result?</a:t>
            </a:r>
          </a:p>
          <a:p>
            <a:pPr>
              <a:spcBef>
                <a:spcPts val="1600"/>
              </a:spcBef>
            </a:pPr>
            <a:r>
              <a:rPr lang="en-US" dirty="0" smtClean="0"/>
              <a:t>To do so requires a precise measurement definition.</a:t>
            </a:r>
          </a:p>
          <a:p>
            <a:pPr>
              <a:spcBef>
                <a:spcPts val="1600"/>
              </a:spcBef>
            </a:pPr>
            <a:r>
              <a:rPr lang="en-US" dirty="0" smtClean="0"/>
              <a:t>The measure must also be properly applied.</a:t>
            </a:r>
          </a:p>
          <a:p>
            <a:pPr lvl="1"/>
            <a:r>
              <a:rPr lang="en-US" dirty="0" smtClean="0"/>
              <a:t>Different people will likely have different definitions of </a:t>
            </a:r>
            <a:br>
              <a:rPr lang="en-US" dirty="0" smtClean="0"/>
            </a:br>
            <a:r>
              <a:rPr lang="en-US" dirty="0" smtClean="0"/>
              <a:t>database elements.</a:t>
            </a:r>
          </a:p>
          <a:p>
            <a:pPr lvl="1"/>
            <a:r>
              <a:rPr lang="en-US" dirty="0" smtClean="0"/>
              <a:t>Pascal LOC do not equate to assembler LOC.</a:t>
            </a:r>
          </a:p>
          <a:p>
            <a:pPr lvl="1"/>
            <a:r>
              <a:rPr lang="en-US" dirty="0" smtClean="0"/>
              <a:t>New LOC are not the same as modified LOC.</a:t>
            </a:r>
          </a:p>
          <a:p>
            <a:pPr lvl="1"/>
            <a:r>
              <a:rPr lang="en-US" dirty="0" smtClean="0"/>
              <a:t>Logical LOC do not equate to physical LOC.</a:t>
            </a:r>
          </a:p>
          <a:p>
            <a:pPr lvl="1"/>
            <a:r>
              <a:rPr lang="en-US" dirty="0" smtClean="0"/>
              <a:t>One person</a:t>
            </a:r>
            <a:r>
              <a:rPr lang="ja-JP" altLang="en-US" dirty="0" smtClean="0"/>
              <a:t>’</a:t>
            </a:r>
            <a:r>
              <a:rPr lang="en-US" dirty="0" smtClean="0"/>
              <a:t>s C++ LOC may not relate to someone else</a:t>
            </a:r>
            <a:r>
              <a:rPr lang="ja-JP" altLang="en-US" dirty="0" smtClean="0"/>
              <a:t>’</a:t>
            </a:r>
            <a:r>
              <a:rPr lang="en-US" dirty="0" smtClean="0"/>
              <a:t>s </a:t>
            </a:r>
            <a:br>
              <a:rPr lang="en-US" dirty="0" smtClean="0"/>
            </a:br>
            <a:r>
              <a:rPr lang="en-US" dirty="0" smtClean="0"/>
              <a:t>C++ LOC.</a:t>
            </a:r>
            <a:endParaRPr lang="en-US" dirty="0"/>
          </a:p>
        </p:txBody>
      </p:sp>
    </p:spTree>
    <p:extLst>
      <p:ext uri="{BB962C8B-B14F-4D97-AF65-F5344CB8AC3E}">
        <p14:creationId xmlns:p14="http://schemas.microsoft.com/office/powerpoint/2010/main" val="345739228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en-US" smtClean="0"/>
              <a:t>Machine Countable</a:t>
            </a:r>
          </a:p>
        </p:txBody>
      </p:sp>
      <p:sp>
        <p:nvSpPr>
          <p:cNvPr id="5" name="Content Placeholder 4"/>
          <p:cNvSpPr>
            <a:spLocks noGrp="1"/>
          </p:cNvSpPr>
          <p:nvPr>
            <p:ph idx="1"/>
          </p:nvPr>
        </p:nvSpPr>
        <p:spPr/>
        <p:txBody>
          <a:bodyPr/>
          <a:lstStyle/>
          <a:p>
            <a:pPr>
              <a:defRPr/>
            </a:pPr>
            <a:r>
              <a:rPr lang="en-US" dirty="0"/>
              <a:t>Manual size counting is time-consuming and inaccurate.</a:t>
            </a:r>
          </a:p>
          <a:p>
            <a:pPr>
              <a:defRPr/>
            </a:pPr>
            <a:endParaRPr lang="en-US" dirty="0"/>
          </a:p>
          <a:p>
            <a:pPr>
              <a:defRPr/>
            </a:pPr>
            <a:r>
              <a:rPr lang="en-US" dirty="0"/>
              <a:t>Automated counters will only work for defined </a:t>
            </a:r>
            <a:r>
              <a:rPr lang="en-US" dirty="0" smtClean="0"/>
              <a:t/>
            </a:r>
            <a:br>
              <a:rPr lang="en-US" dirty="0" smtClean="0"/>
            </a:br>
            <a:r>
              <a:rPr lang="en-US" dirty="0" smtClean="0"/>
              <a:t>product </a:t>
            </a:r>
            <a:r>
              <a:rPr lang="en-US" dirty="0"/>
              <a:t>characteristics.</a:t>
            </a:r>
          </a:p>
          <a:p>
            <a:pPr>
              <a:defRPr/>
            </a:pPr>
            <a:endParaRPr lang="en-US" dirty="0"/>
          </a:p>
          <a:p>
            <a:pPr>
              <a:defRPr/>
            </a:pPr>
            <a:r>
              <a:rPr lang="en-US" dirty="0"/>
              <a:t>Counters can be complex, depending on the</a:t>
            </a:r>
          </a:p>
          <a:p>
            <a:pPr lvl="1">
              <a:defRPr/>
            </a:pPr>
            <a:r>
              <a:rPr lang="en-US" dirty="0"/>
              <a:t>size definition selected</a:t>
            </a:r>
          </a:p>
          <a:p>
            <a:pPr lvl="1">
              <a:defRPr/>
            </a:pPr>
            <a:r>
              <a:rPr lang="en-US" dirty="0"/>
              <a:t>counting method </a:t>
            </a:r>
            <a:r>
              <a:rPr lang="en-US" dirty="0" smtClean="0"/>
              <a:t>used</a:t>
            </a:r>
            <a:endParaRPr lang="en-US" dirty="0"/>
          </a:p>
        </p:txBody>
      </p:sp>
    </p:spTree>
    <p:extLst>
      <p:ext uri="{BB962C8B-B14F-4D97-AF65-F5344CB8AC3E}">
        <p14:creationId xmlns:p14="http://schemas.microsoft.com/office/powerpoint/2010/main" val="256954909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smtClean="0"/>
              <a:t>Suitable for Early Planning -1</a:t>
            </a:r>
          </a:p>
        </p:txBody>
      </p:sp>
      <p:sp>
        <p:nvSpPr>
          <p:cNvPr id="2" name="Content Placeholder 1"/>
          <p:cNvSpPr>
            <a:spLocks noGrp="1"/>
          </p:cNvSpPr>
          <p:nvPr>
            <p:ph idx="1"/>
          </p:nvPr>
        </p:nvSpPr>
        <p:spPr/>
        <p:txBody>
          <a:bodyPr/>
          <a:lstStyle/>
          <a:p>
            <a:r>
              <a:rPr lang="en-US" dirty="0" smtClean="0"/>
              <a:t>For making initial project plans, measures are needed that you can visualize at the beginning of the job.</a:t>
            </a:r>
          </a:p>
          <a:p>
            <a:pPr lvl="1"/>
            <a:r>
              <a:rPr lang="en-US" dirty="0" smtClean="0"/>
              <a:t>For a house, square feet predicts cost. </a:t>
            </a:r>
          </a:p>
          <a:p>
            <a:pPr lvl="1"/>
            <a:r>
              <a:rPr lang="en-US" dirty="0" smtClean="0"/>
              <a:t>Few people can visualize a house in terms of square feet of living space.</a:t>
            </a:r>
          </a:p>
          <a:p>
            <a:pPr lvl="1"/>
            <a:r>
              <a:rPr lang="en-US" dirty="0" smtClean="0"/>
              <a:t>Numbers of rooms is more intuitive.</a:t>
            </a:r>
          </a:p>
          <a:p>
            <a:endParaRPr lang="en-US" dirty="0" smtClean="0"/>
          </a:p>
          <a:p>
            <a:r>
              <a:rPr lang="en-US" dirty="0" smtClean="0"/>
              <a:t>Intuitive size measures are usually needed for initial plans.</a:t>
            </a:r>
            <a:endParaRPr lang="en-US" dirty="0"/>
          </a:p>
        </p:txBody>
      </p:sp>
    </p:spTree>
    <p:extLst>
      <p:ext uri="{BB962C8B-B14F-4D97-AF65-F5344CB8AC3E}">
        <p14:creationId xmlns:p14="http://schemas.microsoft.com/office/powerpoint/2010/main" val="263436647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smtClean="0"/>
              <a:t>Suitable for Early Planning -2</a:t>
            </a:r>
          </a:p>
        </p:txBody>
      </p:sp>
      <p:sp>
        <p:nvSpPr>
          <p:cNvPr id="2" name="Content Placeholder 1"/>
          <p:cNvSpPr>
            <a:spLocks noGrp="1"/>
          </p:cNvSpPr>
          <p:nvPr>
            <p:ph idx="1"/>
          </p:nvPr>
        </p:nvSpPr>
        <p:spPr/>
        <p:txBody>
          <a:bodyPr/>
          <a:lstStyle/>
          <a:p>
            <a:r>
              <a:rPr lang="en-US" dirty="0" smtClean="0"/>
              <a:t>Unfortunately, popular intuitive measures are not often measurable, and popular measurable measures are often not intuitive.</a:t>
            </a:r>
          </a:p>
          <a:p>
            <a:endParaRPr lang="en-US" dirty="0" smtClean="0"/>
          </a:p>
          <a:p>
            <a:r>
              <a:rPr lang="en-US" dirty="0" smtClean="0"/>
              <a:t>Function points</a:t>
            </a:r>
          </a:p>
          <a:p>
            <a:pPr lvl="1"/>
            <a:r>
              <a:rPr lang="en-US" dirty="0" smtClean="0"/>
              <a:t>intuitive</a:t>
            </a:r>
          </a:p>
          <a:p>
            <a:pPr lvl="1"/>
            <a:r>
              <a:rPr lang="en-US" dirty="0" smtClean="0"/>
              <a:t>not directly measurable</a:t>
            </a:r>
          </a:p>
          <a:p>
            <a:endParaRPr lang="en-US" dirty="0" smtClean="0"/>
          </a:p>
          <a:p>
            <a:r>
              <a:rPr lang="en-US" dirty="0" smtClean="0"/>
              <a:t>LOC</a:t>
            </a:r>
          </a:p>
          <a:p>
            <a:pPr lvl="1"/>
            <a:r>
              <a:rPr lang="en-US" dirty="0" smtClean="0"/>
              <a:t>not intuitive</a:t>
            </a:r>
          </a:p>
          <a:p>
            <a:pPr lvl="1"/>
            <a:r>
              <a:rPr lang="en-US" dirty="0" smtClean="0"/>
              <a:t>directly measurable</a:t>
            </a:r>
            <a:endParaRPr lang="en-US" dirty="0"/>
          </a:p>
        </p:txBody>
      </p:sp>
    </p:spTree>
    <p:extLst>
      <p:ext uri="{BB962C8B-B14F-4D97-AF65-F5344CB8AC3E}">
        <p14:creationId xmlns:p14="http://schemas.microsoft.com/office/powerpoint/2010/main" val="425321765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smtClean="0"/>
              <a:t>Selecting a Size Measure -1</a:t>
            </a:r>
          </a:p>
        </p:txBody>
      </p:sp>
      <p:sp>
        <p:nvSpPr>
          <p:cNvPr id="2" name="Content Placeholder 1"/>
          <p:cNvSpPr>
            <a:spLocks noGrp="1"/>
          </p:cNvSpPr>
          <p:nvPr>
            <p:ph idx="1"/>
          </p:nvPr>
        </p:nvSpPr>
        <p:spPr/>
        <p:txBody>
          <a:bodyPr/>
          <a:lstStyle/>
          <a:p>
            <a:r>
              <a:rPr lang="en-US" dirty="0" smtClean="0"/>
              <a:t>Start with product development data.</a:t>
            </a:r>
          </a:p>
          <a:p>
            <a:pPr lvl="1"/>
            <a:r>
              <a:rPr lang="en-US" dirty="0" smtClean="0"/>
              <a:t>resources required </a:t>
            </a:r>
          </a:p>
          <a:p>
            <a:pPr lvl="1"/>
            <a:r>
              <a:rPr lang="en-US" dirty="0" smtClean="0"/>
              <a:t>product characteristic measures</a:t>
            </a:r>
          </a:p>
          <a:p>
            <a:pPr lvl="1"/>
            <a:r>
              <a:rPr lang="en-US" dirty="0" smtClean="0"/>
              <a:t>any special development conditions</a:t>
            </a:r>
          </a:p>
          <a:p>
            <a:endParaRPr lang="en-US" dirty="0" smtClean="0"/>
          </a:p>
          <a:p>
            <a:r>
              <a:rPr lang="en-US" dirty="0" smtClean="0"/>
              <a:t>Rank products by resources required.</a:t>
            </a:r>
          </a:p>
          <a:p>
            <a:endParaRPr lang="en-US" dirty="0" smtClean="0"/>
          </a:p>
          <a:p>
            <a:r>
              <a:rPr lang="en-US" dirty="0" smtClean="0"/>
              <a:t>See what characteristics distinguish those products that took the greatest effort from those that took the least. </a:t>
            </a:r>
          </a:p>
        </p:txBody>
      </p:sp>
    </p:spTree>
    <p:extLst>
      <p:ext uri="{BB962C8B-B14F-4D97-AF65-F5344CB8AC3E}">
        <p14:creationId xmlns:p14="http://schemas.microsoft.com/office/powerpoint/2010/main" val="305166806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smtClean="0"/>
              <a:t>Selecting a Size Measure -2</a:t>
            </a:r>
          </a:p>
        </p:txBody>
      </p:sp>
      <p:sp>
        <p:nvSpPr>
          <p:cNvPr id="2" name="Content Placeholder 1"/>
          <p:cNvSpPr>
            <a:spLocks noGrp="1"/>
          </p:cNvSpPr>
          <p:nvPr>
            <p:ph idx="1"/>
          </p:nvPr>
        </p:nvSpPr>
        <p:spPr/>
        <p:txBody>
          <a:bodyPr/>
          <a:lstStyle/>
          <a:p>
            <a:r>
              <a:rPr lang="en-US" dirty="0" smtClean="0"/>
              <a:t>See if these differences are measurable.</a:t>
            </a:r>
          </a:p>
          <a:p>
            <a:pPr lvl="1"/>
            <a:r>
              <a:rPr lang="en-US" dirty="0" smtClean="0"/>
              <a:t>Correlate a selected measure for the product set.</a:t>
            </a:r>
          </a:p>
          <a:p>
            <a:pPr lvl="1"/>
            <a:r>
              <a:rPr lang="en-US" dirty="0" smtClean="0"/>
              <a:t>If there is no correlation, try again.</a:t>
            </a:r>
          </a:p>
          <a:p>
            <a:endParaRPr lang="en-US" dirty="0" smtClean="0"/>
          </a:p>
          <a:p>
            <a:r>
              <a:rPr lang="en-US" dirty="0" smtClean="0"/>
              <a:t>There may be no single best measure.</a:t>
            </a:r>
          </a:p>
          <a:p>
            <a:pPr lvl="1"/>
            <a:r>
              <a:rPr lang="en-US" dirty="0" smtClean="0"/>
              <a:t>A combination of measures could be needed.</a:t>
            </a:r>
          </a:p>
          <a:p>
            <a:pPr lvl="1"/>
            <a:r>
              <a:rPr lang="en-US" dirty="0" smtClean="0"/>
              <a:t>Methods for handling multiple measures are discussed later.</a:t>
            </a:r>
            <a:endParaRPr lang="en-US" dirty="0"/>
          </a:p>
        </p:txBody>
      </p:sp>
    </p:spTree>
    <p:extLst>
      <p:ext uri="{BB962C8B-B14F-4D97-AF65-F5344CB8AC3E}">
        <p14:creationId xmlns:p14="http://schemas.microsoft.com/office/powerpoint/2010/main" val="40502427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8415" y="229703"/>
            <a:ext cx="8320035" cy="5014243"/>
          </a:xfrm>
        </p:spPr>
        <p:txBody>
          <a:bodyPr>
            <a:normAutofit/>
          </a:bodyPr>
          <a:lstStyle/>
          <a:p>
            <a:r>
              <a:rPr lang="en-US" sz="1000" dirty="0">
                <a:latin typeface="Times New Roman" panose="02020603050405020304" pitchFamily="18" charset="0"/>
                <a:cs typeface="Times New Roman" panose="02020603050405020304" pitchFamily="18" charset="0"/>
              </a:rPr>
              <a:t>Copyright 2016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[Distribution Statement A] This material has been approved for public release and unlimited distribution. Please see Copyright notice for non-US Government use and distribution.</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distributed by the Software Engineering Institute (SEI) only to course attendees for their own individual study. Except for the U.S. government purposes described below, this material SHALL NOT be reproduced or used in any other manner without requesting formal permission from the Software Engineering Institute at permission@sei.cmu.edu.</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The U.S. Government's rights to use, modify, reproduce, release, perform, display, or disclose this material are restricted by the Rights in Technical Data-Noncommercial Items clauses (DFAR 252-227.7013 and DFAR 252-227.7013 Alternate I) contained in the above identified contract. Any reproduction of this material or portions thereof marked with this legend must also reproduce the disclaimers contained on this slide.</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Although the rights granted by contract do not require course attendance to use this material for U.S. Government purposes, the SEI recommends attendance to ensure proper understanding.</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Carnegie Mellon</a:t>
            </a:r>
            <a:r>
              <a:rPr lang="en-US" sz="1000" baseline="30000" dirty="0">
                <a:latin typeface="Times New Roman" panose="02020603050405020304" pitchFamily="18" charset="0"/>
                <a:cs typeface="Times New Roman" panose="02020603050405020304" pitchFamily="18" charset="0"/>
              </a:rPr>
              <a:t>®</a:t>
            </a:r>
            <a:r>
              <a:rPr lang="en-US" sz="1000" dirty="0">
                <a:latin typeface="Times New Roman" panose="02020603050405020304" pitchFamily="18" charset="0"/>
                <a:cs typeface="Times New Roman" panose="02020603050405020304" pitchFamily="18" charset="0"/>
              </a:rPr>
              <a:t> is registered in the U.S. Patent and Trademark Office by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Personal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PSP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Team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and TSP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are service marks of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DM-0004310</a:t>
            </a:r>
          </a:p>
        </p:txBody>
      </p:sp>
    </p:spTree>
    <p:extLst>
      <p:ext uri="{BB962C8B-B14F-4D97-AF65-F5344CB8AC3E}">
        <p14:creationId xmlns:p14="http://schemas.microsoft.com/office/powerpoint/2010/main" val="35024477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smtClean="0"/>
              <a:t>Selecting a Size Measure -3</a:t>
            </a:r>
          </a:p>
        </p:txBody>
      </p:sp>
      <p:sp>
        <p:nvSpPr>
          <p:cNvPr id="2" name="Content Placeholder 1"/>
          <p:cNvSpPr>
            <a:spLocks noGrp="1"/>
          </p:cNvSpPr>
          <p:nvPr>
            <p:ph idx="1"/>
          </p:nvPr>
        </p:nvSpPr>
        <p:spPr/>
        <p:txBody>
          <a:bodyPr/>
          <a:lstStyle/>
          <a:p>
            <a:r>
              <a:rPr lang="en-US" dirty="0" smtClean="0"/>
              <a:t>If you are better at estimating resources than program size, size estimation will not improve your planning.</a:t>
            </a:r>
          </a:p>
          <a:p>
            <a:endParaRPr lang="en-US" dirty="0" smtClean="0"/>
          </a:p>
          <a:p>
            <a:r>
              <a:rPr lang="en-US" dirty="0" smtClean="0"/>
              <a:t>If you estimate resources directly, you must</a:t>
            </a:r>
          </a:p>
          <a:p>
            <a:pPr lvl="1"/>
            <a:r>
              <a:rPr lang="en-US" dirty="0" smtClean="0"/>
              <a:t>keep accurate records </a:t>
            </a:r>
          </a:p>
          <a:p>
            <a:pPr lvl="1"/>
            <a:r>
              <a:rPr lang="en-US" dirty="0" smtClean="0"/>
              <a:t>build a large database </a:t>
            </a:r>
          </a:p>
          <a:p>
            <a:pPr lvl="1"/>
            <a:r>
              <a:rPr lang="en-US" dirty="0" smtClean="0"/>
              <a:t>use an estimating guru</a:t>
            </a:r>
            <a:endParaRPr lang="en-US" dirty="0"/>
          </a:p>
        </p:txBody>
      </p:sp>
    </p:spTree>
    <p:extLst>
      <p:ext uri="{BB962C8B-B14F-4D97-AF65-F5344CB8AC3E}">
        <p14:creationId xmlns:p14="http://schemas.microsoft.com/office/powerpoint/2010/main" val="5978545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mtClean="0"/>
              <a:t>LOC Measurement  </a:t>
            </a:r>
          </a:p>
        </p:txBody>
      </p:sp>
      <p:sp>
        <p:nvSpPr>
          <p:cNvPr id="2" name="Content Placeholder 1"/>
          <p:cNvSpPr>
            <a:spLocks noGrp="1"/>
          </p:cNvSpPr>
          <p:nvPr>
            <p:ph idx="1"/>
          </p:nvPr>
        </p:nvSpPr>
        <p:spPr/>
        <p:txBody>
          <a:bodyPr/>
          <a:lstStyle/>
          <a:p>
            <a:r>
              <a:rPr lang="en-US" dirty="0" smtClean="0"/>
              <a:t>The suggested PSP LOC measure uses logical (versus physical) lines of code.</a:t>
            </a:r>
          </a:p>
          <a:p>
            <a:endParaRPr lang="en-US" dirty="0" smtClean="0"/>
          </a:p>
          <a:p>
            <a:r>
              <a:rPr lang="en-US" dirty="0" smtClean="0"/>
              <a:t>Statement specifications</a:t>
            </a:r>
          </a:p>
          <a:p>
            <a:pPr lvl="1"/>
            <a:r>
              <a:rPr lang="en-US" dirty="0" smtClean="0"/>
              <a:t>executable</a:t>
            </a:r>
          </a:p>
          <a:p>
            <a:pPr lvl="1"/>
            <a:r>
              <a:rPr lang="en-US" dirty="0" err="1" smtClean="0"/>
              <a:t>nonexecutable</a:t>
            </a:r>
            <a:endParaRPr lang="en-US" dirty="0" smtClean="0"/>
          </a:p>
          <a:p>
            <a:pPr lvl="1"/>
            <a:r>
              <a:rPr lang="en-US" dirty="0" smtClean="0"/>
              <a:t>counted statement types </a:t>
            </a:r>
          </a:p>
          <a:p>
            <a:endParaRPr lang="en-US" dirty="0" smtClean="0"/>
          </a:p>
          <a:p>
            <a:r>
              <a:rPr lang="en-US" dirty="0" smtClean="0"/>
              <a:t>Application</a:t>
            </a:r>
          </a:p>
          <a:p>
            <a:pPr lvl="1"/>
            <a:r>
              <a:rPr lang="en-US" dirty="0" smtClean="0"/>
              <a:t>language and code type</a:t>
            </a:r>
          </a:p>
          <a:p>
            <a:pPr lvl="1"/>
            <a:r>
              <a:rPr lang="en-US" dirty="0" smtClean="0"/>
              <a:t>origin and usage</a:t>
            </a:r>
          </a:p>
        </p:txBody>
      </p:sp>
    </p:spTree>
    <p:extLst>
      <p:ext uri="{BB962C8B-B14F-4D97-AF65-F5344CB8AC3E}">
        <p14:creationId xmlns:p14="http://schemas.microsoft.com/office/powerpoint/2010/main" val="396955926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smtClean="0"/>
              <a:t>Counting Program Size -1</a:t>
            </a:r>
          </a:p>
        </p:txBody>
      </p:sp>
      <p:sp>
        <p:nvSpPr>
          <p:cNvPr id="2" name="Content Placeholder 1"/>
          <p:cNvSpPr>
            <a:spLocks noGrp="1"/>
          </p:cNvSpPr>
          <p:nvPr>
            <p:ph idx="1"/>
          </p:nvPr>
        </p:nvSpPr>
        <p:spPr/>
        <p:txBody>
          <a:bodyPr/>
          <a:lstStyle/>
          <a:p>
            <a:r>
              <a:rPr lang="en-US" dirty="0" smtClean="0"/>
              <a:t>Logical lines</a:t>
            </a:r>
          </a:p>
          <a:p>
            <a:pPr lvl="1"/>
            <a:r>
              <a:rPr lang="en-US" dirty="0" smtClean="0"/>
              <a:t>invariant to editing changes</a:t>
            </a:r>
          </a:p>
          <a:p>
            <a:pPr lvl="1"/>
            <a:r>
              <a:rPr lang="en-US" dirty="0" smtClean="0"/>
              <a:t>correlate with development effort</a:t>
            </a:r>
          </a:p>
          <a:p>
            <a:pPr lvl="1"/>
            <a:r>
              <a:rPr lang="en-US" dirty="0" smtClean="0"/>
              <a:t>uniquely definable</a:t>
            </a:r>
          </a:p>
          <a:p>
            <a:pPr lvl="1"/>
            <a:r>
              <a:rPr lang="en-US" dirty="0" smtClean="0"/>
              <a:t>complex to count</a:t>
            </a:r>
          </a:p>
          <a:p>
            <a:endParaRPr lang="en-US" dirty="0" smtClean="0"/>
          </a:p>
          <a:p>
            <a:r>
              <a:rPr lang="en-US" dirty="0" smtClean="0"/>
              <a:t>Physical lines</a:t>
            </a:r>
          </a:p>
          <a:p>
            <a:pPr lvl="1"/>
            <a:r>
              <a:rPr lang="en-US" dirty="0" smtClean="0"/>
              <a:t>are easy to count </a:t>
            </a:r>
          </a:p>
          <a:p>
            <a:pPr lvl="1"/>
            <a:r>
              <a:rPr lang="en-US" dirty="0" smtClean="0"/>
              <a:t>are not invariant</a:t>
            </a:r>
          </a:p>
          <a:p>
            <a:pPr lvl="1"/>
            <a:r>
              <a:rPr lang="en-US" dirty="0" smtClean="0"/>
              <a:t>must be precisely defined for each case</a:t>
            </a:r>
          </a:p>
        </p:txBody>
      </p:sp>
    </p:spTree>
    <p:extLst>
      <p:ext uri="{BB962C8B-B14F-4D97-AF65-F5344CB8AC3E}">
        <p14:creationId xmlns:p14="http://schemas.microsoft.com/office/powerpoint/2010/main" val="384664052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smtClean="0"/>
              <a:t>Counting Program Size -2</a:t>
            </a:r>
          </a:p>
        </p:txBody>
      </p:sp>
      <p:sp>
        <p:nvSpPr>
          <p:cNvPr id="2" name="Content Placeholder 1"/>
          <p:cNvSpPr>
            <a:spLocks noGrp="1"/>
          </p:cNvSpPr>
          <p:nvPr>
            <p:ph idx="1"/>
          </p:nvPr>
        </p:nvSpPr>
        <p:spPr/>
        <p:txBody>
          <a:bodyPr/>
          <a:lstStyle/>
          <a:p>
            <a:r>
              <a:rPr lang="en-US" dirty="0" smtClean="0"/>
              <a:t>The PSP uses a coding standard and a physical counter for LOC size measures.</a:t>
            </a:r>
          </a:p>
          <a:p>
            <a:pPr lvl="1"/>
            <a:r>
              <a:rPr lang="en-US" dirty="0" smtClean="0"/>
              <a:t>defined coding standard</a:t>
            </a:r>
          </a:p>
          <a:p>
            <a:pPr lvl="1"/>
            <a:r>
              <a:rPr lang="en-US" dirty="0" smtClean="0"/>
              <a:t>physical line for each logical line</a:t>
            </a:r>
          </a:p>
          <a:p>
            <a:endParaRPr lang="en-US" dirty="0" smtClean="0"/>
          </a:p>
          <a:p>
            <a:r>
              <a:rPr lang="en-US" dirty="0" smtClean="0"/>
              <a:t>This standard must be faithfully followed.</a:t>
            </a:r>
          </a:p>
          <a:p>
            <a:endParaRPr lang="en-US" dirty="0" smtClean="0"/>
          </a:p>
          <a:p>
            <a:r>
              <a:rPr lang="en-US" dirty="0" smtClean="0"/>
              <a:t>Then, physical line counting equals logical line counting.</a:t>
            </a:r>
            <a:endParaRPr lang="en-US" dirty="0"/>
          </a:p>
        </p:txBody>
      </p:sp>
    </p:spTree>
    <p:extLst>
      <p:ext uri="{BB962C8B-B14F-4D97-AF65-F5344CB8AC3E}">
        <p14:creationId xmlns:p14="http://schemas.microsoft.com/office/powerpoint/2010/main" val="145863170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smtClean="0"/>
              <a:t>A LOC Counting Example</a:t>
            </a:r>
          </a:p>
        </p:txBody>
      </p:sp>
      <p:sp>
        <p:nvSpPr>
          <p:cNvPr id="2" name="Content Placeholder 1"/>
          <p:cNvSpPr>
            <a:spLocks noGrp="1"/>
          </p:cNvSpPr>
          <p:nvPr>
            <p:ph idx="1"/>
          </p:nvPr>
        </p:nvSpPr>
        <p:spPr/>
        <p:txBody>
          <a:bodyPr>
            <a:normAutofit lnSpcReduction="10000"/>
          </a:bodyPr>
          <a:lstStyle/>
          <a:p>
            <a:r>
              <a:rPr lang="en-US" smtClean="0"/>
              <a:t>procedure ISet.Set(var N: int; var inc: boolean);</a:t>
            </a:r>
          </a:p>
          <a:p>
            <a:r>
              <a:rPr lang="en-US" smtClean="0"/>
              <a:t>	begin</a:t>
            </a:r>
          </a:p>
          <a:p>
            <a:r>
              <a:rPr lang="en-US" smtClean="0"/>
              <a:t>		inc := false;</a:t>
            </a:r>
          </a:p>
          <a:p>
            <a:r>
              <a:rPr lang="en-US" smtClean="0"/>
              <a:t>		SearchPtr := SetStart;</a:t>
            </a:r>
          </a:p>
          <a:p>
            <a:r>
              <a:rPr lang="en-US" smtClean="0"/>
              <a:t>		while (SearchPtr&lt;&gt;nil) and (inc == false) do</a:t>
            </a:r>
          </a:p>
          <a:p>
            <a:r>
              <a:rPr lang="en-US" smtClean="0"/>
              <a:t>			if SearchPtr^.ThisN == N</a:t>
            </a:r>
          </a:p>
          <a:p>
            <a:r>
              <a:rPr lang="en-US" smtClean="0"/>
              <a:t>				then</a:t>
            </a:r>
          </a:p>
          <a:p>
            <a:r>
              <a:rPr lang="en-US" smtClean="0"/>
              <a:t>					inc := true</a:t>
            </a:r>
          </a:p>
          <a:p>
            <a:r>
              <a:rPr lang="en-US" smtClean="0"/>
              <a:t>				else</a:t>
            </a:r>
          </a:p>
          <a:p>
            <a:r>
              <a:rPr lang="en-US" smtClean="0"/>
              <a:t>					SearchPtr:=SearchPtr^.NextN;</a:t>
            </a:r>
          </a:p>
          <a:p>
            <a:r>
              <a:rPr lang="en-US" smtClean="0"/>
              <a:t>	end;</a:t>
            </a:r>
            <a:endParaRPr lang="en-US" dirty="0"/>
          </a:p>
        </p:txBody>
      </p:sp>
    </p:spTree>
    <p:extLst>
      <p:ext uri="{BB962C8B-B14F-4D97-AF65-F5344CB8AC3E}">
        <p14:creationId xmlns:p14="http://schemas.microsoft.com/office/powerpoint/2010/main" val="59458652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smtClean="0"/>
              <a:t>PSP</a:t>
            </a:r>
            <a:r>
              <a:rPr lang="ja-JP" altLang="en-US" smtClean="0"/>
              <a:t>’</a:t>
            </a:r>
            <a:r>
              <a:rPr lang="en-US" smtClean="0"/>
              <a:t>s LOC Counting Standard</a:t>
            </a:r>
          </a:p>
        </p:txBody>
      </p:sp>
      <p:sp>
        <p:nvSpPr>
          <p:cNvPr id="539651" name="Rectangle 3"/>
          <p:cNvSpPr>
            <a:spLocks noGrp="1" noChangeArrowheads="1"/>
          </p:cNvSpPr>
          <p:nvPr>
            <p:ph idx="1"/>
          </p:nvPr>
        </p:nvSpPr>
        <p:spPr/>
        <p:txBody>
          <a:bodyPr/>
          <a:lstStyle/>
          <a:p>
            <a:r>
              <a:rPr lang="en-US" dirty="0" smtClean="0"/>
              <a:t>Count all statements.  This includes</a:t>
            </a:r>
          </a:p>
          <a:p>
            <a:pPr lvl="1"/>
            <a:r>
              <a:rPr lang="en-US" dirty="0" smtClean="0"/>
              <a:t>begin, end, if, then, else,</a:t>
            </a:r>
          </a:p>
          <a:p>
            <a:pPr lvl="1"/>
            <a:r>
              <a:rPr lang="en-US" dirty="0" smtClean="0"/>
              <a:t>{, }, ;, ., </a:t>
            </a:r>
          </a:p>
          <a:p>
            <a:pPr lvl="1"/>
            <a:r>
              <a:rPr lang="en-US" dirty="0" smtClean="0"/>
              <a:t>declarations, directives, headers, etc.</a:t>
            </a:r>
          </a:p>
          <a:p>
            <a:pPr lvl="1"/>
            <a:endParaRPr lang="en-US" dirty="0" smtClean="0"/>
          </a:p>
          <a:p>
            <a:r>
              <a:rPr lang="en-US" dirty="0" smtClean="0"/>
              <a:t>Do not count blanks, comment lines, or automatically generated code.</a:t>
            </a:r>
          </a:p>
          <a:p>
            <a:endParaRPr lang="en-US" dirty="0" smtClean="0"/>
          </a:p>
          <a:p>
            <a:r>
              <a:rPr lang="en-US" dirty="0" smtClean="0"/>
              <a:t>Count added and modified code for measuring and estimating development productivity.</a:t>
            </a:r>
          </a:p>
        </p:txBody>
      </p:sp>
    </p:spTree>
    <p:extLst>
      <p:ext uri="{BB962C8B-B14F-4D97-AF65-F5344CB8AC3E}">
        <p14:creationId xmlns:p14="http://schemas.microsoft.com/office/powerpoint/2010/main" val="422900724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n-US" smtClean="0"/>
              <a:t>Size Accounting</a:t>
            </a:r>
          </a:p>
        </p:txBody>
      </p:sp>
      <p:sp>
        <p:nvSpPr>
          <p:cNvPr id="541699" name="Rectangle 3"/>
          <p:cNvSpPr>
            <a:spLocks noGrp="1" noChangeArrowheads="1"/>
          </p:cNvSpPr>
          <p:nvPr>
            <p:ph idx="1"/>
          </p:nvPr>
        </p:nvSpPr>
        <p:spPr/>
        <p:txBody>
          <a:bodyPr/>
          <a:lstStyle/>
          <a:p>
            <a:r>
              <a:rPr lang="en-US" smtClean="0"/>
              <a:t>For small products, size tracking can be done manually, but it requires care.</a:t>
            </a:r>
          </a:p>
          <a:p>
            <a:endParaRPr lang="en-US" smtClean="0"/>
          </a:p>
          <a:p>
            <a:r>
              <a:rPr lang="en-US" smtClean="0"/>
              <a:t>For larger products, size tracking requires an accounting system.</a:t>
            </a:r>
          </a:p>
          <a:p>
            <a:endParaRPr lang="en-US" smtClean="0"/>
          </a:p>
          <a:p>
            <a:r>
              <a:rPr lang="en-US" smtClean="0"/>
              <a:t>Size accounting provides an orderly and precise way of tracking size changes through multiple product versions.</a:t>
            </a:r>
          </a:p>
        </p:txBody>
      </p:sp>
    </p:spTree>
    <p:extLst>
      <p:ext uri="{BB962C8B-B14F-4D97-AF65-F5344CB8AC3E}">
        <p14:creationId xmlns:p14="http://schemas.microsoft.com/office/powerpoint/2010/main" val="351561874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mtClean="0"/>
              <a:t>Example of Size Accounting -1 </a:t>
            </a:r>
          </a:p>
        </p:txBody>
      </p:sp>
      <p:sp>
        <p:nvSpPr>
          <p:cNvPr id="543750" name="Rectangle 6"/>
          <p:cNvSpPr>
            <a:spLocks noChangeArrowheads="1"/>
          </p:cNvSpPr>
          <p:nvPr/>
        </p:nvSpPr>
        <p:spPr bwMode="auto">
          <a:xfrm>
            <a:off x="3087688" y="5368925"/>
            <a:ext cx="2968625" cy="474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3188" tIns="52388" rIns="103188" bIns="52388">
            <a:spAutoFit/>
          </a:bodyPr>
          <a:lstStyle/>
          <a:p>
            <a:pPr defTabSz="1157288" eaLnBrk="0" hangingPunct="0">
              <a:lnSpc>
                <a:spcPct val="90000"/>
              </a:lnSpc>
              <a:buFontTx/>
              <a:buNone/>
              <a:defRPr/>
            </a:pPr>
            <a:r>
              <a:rPr lang="en-US" sz="2700" b="1">
                <a:solidFill>
                  <a:schemeClr val="folHlink"/>
                </a:solidFill>
                <a:cs typeface="+mn-cs"/>
              </a:rPr>
              <a:t>What happened?</a:t>
            </a:r>
          </a:p>
        </p:txBody>
      </p:sp>
      <p:pic>
        <p:nvPicPr>
          <p:cNvPr id="73731" name="Picture 11" descr="S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6669" y="1123950"/>
            <a:ext cx="6570663" cy="3983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96094254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smtClean="0"/>
              <a:t>Example of Size Accounting -2</a:t>
            </a:r>
          </a:p>
        </p:txBody>
      </p:sp>
      <p:sp>
        <p:nvSpPr>
          <p:cNvPr id="545795" name="Rectangle 3"/>
          <p:cNvSpPr>
            <a:spLocks noChangeArrowheads="1"/>
          </p:cNvSpPr>
          <p:nvPr/>
        </p:nvSpPr>
        <p:spPr bwMode="auto">
          <a:xfrm>
            <a:off x="681038" y="1511300"/>
            <a:ext cx="7559675" cy="4129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9538" tIns="52388" rIns="109538" bIns="52388"/>
          <a:lstStyle/>
          <a:p>
            <a:pPr marL="128588" indent="-128588" defTabSz="1190625" eaLnBrk="0" hangingPunct="0">
              <a:lnSpc>
                <a:spcPct val="90000"/>
              </a:lnSpc>
              <a:spcAft>
                <a:spcPct val="25000"/>
              </a:spcAft>
              <a:buFontTx/>
              <a:buNone/>
              <a:defRPr/>
            </a:pPr>
            <a:endParaRPr lang="en-US" sz="2400" b="1">
              <a:cs typeface="+mn-cs"/>
            </a:endParaRPr>
          </a:p>
        </p:txBody>
      </p:sp>
      <p:graphicFrame>
        <p:nvGraphicFramePr>
          <p:cNvPr id="545880" name="Group 88"/>
          <p:cNvGraphicFramePr>
            <a:graphicFrameLocks noGrp="1"/>
          </p:cNvGraphicFramePr>
          <p:nvPr>
            <p:extLst>
              <p:ext uri="{D42A27DB-BD31-4B8C-83A1-F6EECF244321}">
                <p14:modId xmlns:p14="http://schemas.microsoft.com/office/powerpoint/2010/main" val="590896518"/>
              </p:ext>
            </p:extLst>
          </p:nvPr>
        </p:nvGraphicFramePr>
        <p:xfrm>
          <a:off x="388938" y="1123950"/>
          <a:ext cx="8323262" cy="4711730"/>
        </p:xfrm>
        <a:graphic>
          <a:graphicData uri="http://schemas.openxmlformats.org/drawingml/2006/table">
            <a:tbl>
              <a:tblPr/>
              <a:tblGrid>
                <a:gridCol w="2221474"/>
                <a:gridCol w="2032546"/>
                <a:gridCol w="2018012"/>
                <a:gridCol w="2051230"/>
              </a:tblGrid>
              <a:tr h="401069">
                <a:tc>
                  <a:txBody>
                    <a:bodyPr/>
                    <a:lstStyle/>
                    <a:p>
                      <a:pPr marL="0" marR="0" lvl="0" indent="0" algn="l"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Added</a:t>
                      </a:r>
                    </a:p>
                  </a:txBody>
                  <a:tcPr horzOverflow="overflow">
                    <a:lnL>
                      <a:noFill/>
                    </a:lnL>
                    <a:lnR>
                      <a:noFill/>
                    </a:lnR>
                    <a:lnT cap="flat">
                      <a:noFill/>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Subtracted</a:t>
                      </a:r>
                    </a:p>
                  </a:txBody>
                  <a:tcPr horzOverflow="overflow">
                    <a:lnL>
                      <a:noFill/>
                    </a:lnL>
                    <a:lnR>
                      <a:noFill/>
                    </a:lnR>
                    <a:lnT cap="flat">
                      <a:noFill/>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Base</a:t>
                      </a:r>
                    </a:p>
                  </a:txBody>
                  <a:tcPr horzOverflow="overflow">
                    <a:lnL>
                      <a:noFill/>
                    </a:lnL>
                    <a:lnR cap="flat">
                      <a:noFill/>
                    </a:lnR>
                    <a:lnT cap="flat">
                      <a:noFill/>
                    </a:lnT>
                    <a:lnB w="12700" cap="flat" cmpd="sng" algn="ctr">
                      <a:solidFill>
                        <a:schemeClr val="tx1"/>
                      </a:solidFill>
                      <a:prstDash val="solid"/>
                      <a:round/>
                      <a:headEnd type="none" w="sm" len="sm"/>
                      <a:tailEnd type="none" w="sm" len="sm"/>
                    </a:lnB>
                    <a:lnTlToBr>
                      <a:noFill/>
                    </a:lnTlToBr>
                    <a:lnBlToTr>
                      <a:noFill/>
                    </a:lnBlToTr>
                    <a:noFill/>
                  </a:tcPr>
                </a:tc>
              </a:tr>
              <a:tr h="401069">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Base V0 </a:t>
                      </a:r>
                    </a:p>
                  </a:txBody>
                  <a:tcP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0</a:t>
                      </a:r>
                    </a:p>
                  </a:txBody>
                  <a:tcPr horzOverflow="overflow">
                    <a:lnL>
                      <a:noFill/>
                    </a:lnL>
                    <a:lnR cap="flat">
                      <a:noFill/>
                    </a:lnR>
                    <a:lnT w="12700" cap="flat" cmpd="sng" algn="ctr">
                      <a:solidFill>
                        <a:schemeClr val="tx1"/>
                      </a:solidFill>
                      <a:prstDash val="solid"/>
                      <a:round/>
                      <a:headEnd type="none" w="sm" len="sm"/>
                      <a:tailEnd type="none" w="sm" len="sm"/>
                    </a:lnT>
                    <a:lnB>
                      <a:noFill/>
                    </a:lnB>
                    <a:lnTlToBr>
                      <a:noFill/>
                    </a:lnTlToBr>
                    <a:lnBlToTr>
                      <a:noFill/>
                    </a:lnBlToTr>
                    <a:noFill/>
                  </a:tcPr>
                </a:tc>
              </a:tr>
              <a:tr h="401069">
                <a:tc>
                  <a:txBody>
                    <a:bodyPr/>
                    <a:lstStyle/>
                    <a:p>
                      <a:pPr marL="128588" marR="0" lvl="1"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Deleted</a:t>
                      </a:r>
                    </a:p>
                  </a:txBody>
                  <a:tcP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0</a:t>
                      </a:r>
                    </a:p>
                  </a:txBody>
                  <a:tcP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horzOverflow="overflow">
                    <a:lnL>
                      <a:noFill/>
                    </a:lnL>
                    <a:lnR cap="flat">
                      <a:noFill/>
                    </a:lnR>
                    <a:lnT>
                      <a:noFill/>
                    </a:lnT>
                    <a:lnB>
                      <a:noFill/>
                    </a:lnB>
                    <a:lnTlToBr>
                      <a:noFill/>
                    </a:lnTlToBr>
                    <a:lnBlToTr>
                      <a:noFill/>
                    </a:lnBlToTr>
                    <a:noFill/>
                  </a:tcPr>
                </a:tc>
              </a:tr>
              <a:tr h="401069">
                <a:tc>
                  <a:txBody>
                    <a:bodyPr/>
                    <a:lstStyle/>
                    <a:p>
                      <a:pPr marL="128588" marR="0" lvl="1"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Modified</a:t>
                      </a:r>
                    </a:p>
                  </a:txBody>
                  <a:tcP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0</a:t>
                      </a:r>
                    </a:p>
                  </a:txBody>
                  <a:tcP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0</a:t>
                      </a:r>
                    </a:p>
                  </a:txBody>
                  <a:tcP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horzOverflow="overflow">
                    <a:lnL>
                      <a:noFill/>
                    </a:lnL>
                    <a:lnR cap="flat">
                      <a:noFill/>
                    </a:lnR>
                    <a:lnT>
                      <a:noFill/>
                    </a:lnT>
                    <a:lnB>
                      <a:noFill/>
                    </a:lnB>
                    <a:lnTlToBr>
                      <a:noFill/>
                    </a:lnTlToBr>
                    <a:lnBlToTr>
                      <a:noFill/>
                    </a:lnBlToTr>
                    <a:noFill/>
                  </a:tcPr>
                </a:tc>
              </a:tr>
              <a:tr h="401069">
                <a:tc>
                  <a:txBody>
                    <a:bodyPr/>
                    <a:lstStyle/>
                    <a:p>
                      <a:pPr marL="128588" marR="0" lvl="1"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Added</a:t>
                      </a:r>
                    </a:p>
                  </a:txBody>
                  <a:tcP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350</a:t>
                      </a:r>
                    </a:p>
                  </a:txBody>
                  <a:tcP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horzOverflow="overflow">
                    <a:lnL>
                      <a:noFill/>
                    </a:lnL>
                    <a:lnR cap="flat">
                      <a:noFill/>
                    </a:lnR>
                    <a:lnT>
                      <a:noFill/>
                    </a:lnT>
                    <a:lnB>
                      <a:noFill/>
                    </a:lnB>
                    <a:lnTlToBr>
                      <a:noFill/>
                    </a:lnTlToBr>
                    <a:lnBlToTr>
                      <a:noFill/>
                    </a:lnBlToTr>
                    <a:noFill/>
                  </a:tcPr>
                </a:tc>
              </a:tr>
              <a:tr h="401069">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Base V1 </a:t>
                      </a:r>
                    </a:p>
                  </a:txBody>
                  <a:tcP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350</a:t>
                      </a:r>
                    </a:p>
                  </a:txBody>
                  <a:tcP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-0</a:t>
                      </a:r>
                    </a:p>
                  </a:txBody>
                  <a:tcP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350</a:t>
                      </a:r>
                    </a:p>
                  </a:txBody>
                  <a:tcPr horzOverflow="overflow">
                    <a:lnL>
                      <a:noFill/>
                    </a:lnL>
                    <a:lnR cap="flat">
                      <a:noFill/>
                    </a:lnR>
                    <a:lnT>
                      <a:noFill/>
                    </a:lnT>
                    <a:lnB>
                      <a:noFill/>
                    </a:lnB>
                    <a:lnTlToBr>
                      <a:noFill/>
                    </a:lnTlToBr>
                    <a:lnBlToTr>
                      <a:noFill/>
                    </a:lnBlToTr>
                    <a:noFill/>
                  </a:tcPr>
                </a:tc>
              </a:tr>
              <a:tr h="401069">
                <a:tc>
                  <a:txBody>
                    <a:bodyPr/>
                    <a:lstStyle/>
                    <a:p>
                      <a:pPr marL="128588" marR="0" lvl="1"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Deleted</a:t>
                      </a:r>
                    </a:p>
                  </a:txBody>
                  <a:tcP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0</a:t>
                      </a:r>
                    </a:p>
                  </a:txBody>
                  <a:tcP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horzOverflow="overflow">
                    <a:lnL>
                      <a:noFill/>
                    </a:lnL>
                    <a:lnR cap="flat">
                      <a:noFill/>
                    </a:lnR>
                    <a:lnT>
                      <a:noFill/>
                    </a:lnT>
                    <a:lnB>
                      <a:noFill/>
                    </a:lnB>
                    <a:lnTlToBr>
                      <a:noFill/>
                    </a:lnTlToBr>
                    <a:lnBlToTr>
                      <a:noFill/>
                    </a:lnBlToTr>
                    <a:noFill/>
                  </a:tcPr>
                </a:tc>
              </a:tr>
              <a:tr h="401069">
                <a:tc>
                  <a:txBody>
                    <a:bodyPr/>
                    <a:lstStyle/>
                    <a:p>
                      <a:pPr marL="128588" marR="0" lvl="1"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Modified</a:t>
                      </a:r>
                    </a:p>
                  </a:txBody>
                  <a:tcP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25</a:t>
                      </a:r>
                    </a:p>
                  </a:txBody>
                  <a:tcP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25</a:t>
                      </a:r>
                    </a:p>
                  </a:txBody>
                  <a:tcP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horzOverflow="overflow">
                    <a:lnL>
                      <a:noFill/>
                    </a:lnL>
                    <a:lnR cap="flat">
                      <a:noFill/>
                    </a:lnR>
                    <a:lnT>
                      <a:noFill/>
                    </a:lnT>
                    <a:lnB>
                      <a:noFill/>
                    </a:lnB>
                    <a:lnTlToBr>
                      <a:noFill/>
                    </a:lnTlToBr>
                    <a:lnBlToTr>
                      <a:noFill/>
                    </a:lnBlToTr>
                    <a:noFill/>
                  </a:tcPr>
                </a:tc>
              </a:tr>
              <a:tr h="401069">
                <a:tc>
                  <a:txBody>
                    <a:bodyPr/>
                    <a:lstStyle/>
                    <a:p>
                      <a:pPr marL="128588" marR="0" lvl="1"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Added</a:t>
                      </a:r>
                    </a:p>
                  </a:txBody>
                  <a:tcP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100</a:t>
                      </a:r>
                    </a:p>
                  </a:txBody>
                  <a:tcP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horzOverflow="overflow">
                    <a:lnL>
                      <a:noFill/>
                    </a:lnL>
                    <a:lnR cap="flat">
                      <a:noFill/>
                    </a:lnR>
                    <a:lnT>
                      <a:noFill/>
                    </a:lnT>
                    <a:lnB>
                      <a:noFill/>
                    </a:lnB>
                    <a:lnTlToBr>
                      <a:noFill/>
                    </a:lnTlToBr>
                    <a:lnBlToTr>
                      <a:noFill/>
                    </a:lnBlToTr>
                    <a:noFill/>
                  </a:tcPr>
                </a:tc>
              </a:tr>
              <a:tr h="401069">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V1 Product</a:t>
                      </a:r>
                    </a:p>
                  </a:txBody>
                  <a:tcPr horzOverflow="overflow">
                    <a:lnL cap="flat">
                      <a:noFill/>
                    </a:lnL>
                    <a:lnR>
                      <a:noFill/>
                    </a:lnR>
                    <a:ln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125</a:t>
                      </a:r>
                    </a:p>
                  </a:txBody>
                  <a:tcPr horzOverflow="overflow">
                    <a:lnL>
                      <a:noFill/>
                    </a:lnL>
                    <a:lnR>
                      <a:noFill/>
                    </a:lnR>
                    <a:ln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-25</a:t>
                      </a:r>
                    </a:p>
                  </a:txBody>
                  <a:tcPr horzOverflow="overflow">
                    <a:lnL>
                      <a:noFill/>
                    </a:lnL>
                    <a:lnR>
                      <a:noFill/>
                    </a:lnR>
                    <a:ln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450</a:t>
                      </a:r>
                    </a:p>
                  </a:txBody>
                  <a:tcPr horzOverflow="overflow">
                    <a:lnL>
                      <a:noFill/>
                    </a:lnL>
                    <a:lnR cap="flat">
                      <a:noFill/>
                    </a:lnR>
                    <a:lnT>
                      <a:noFill/>
                    </a:lnT>
                    <a:lnB w="12700" cap="flat" cmpd="sng" algn="ctr">
                      <a:solidFill>
                        <a:schemeClr val="tx1"/>
                      </a:solidFill>
                      <a:prstDash val="solid"/>
                      <a:round/>
                      <a:headEnd type="none" w="sm" len="sm"/>
                      <a:tailEnd type="none" w="sm" len="sm"/>
                    </a:lnB>
                    <a:lnTlToBr>
                      <a:noFill/>
                    </a:lnTlToBr>
                    <a:lnBlToTr>
                      <a:noFill/>
                    </a:lnBlToTr>
                    <a:noFill/>
                  </a:tcPr>
                </a:tc>
              </a:tr>
              <a:tr h="401069">
                <a:tc gridSpan="3">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Total Added and </a:t>
                      </a:r>
                      <a:r>
                        <a:rPr kumimoji="0" lang="en-US" sz="2000" b="0" i="0" u="none" strike="noStrike" cap="none" normalizeH="0" baseline="0" dirty="0" smtClean="0">
                          <a:ln>
                            <a:noFill/>
                          </a:ln>
                          <a:solidFill>
                            <a:schemeClr val="tx1"/>
                          </a:solidFill>
                          <a:effectLst/>
                          <a:latin typeface="Arial" charset="0"/>
                          <a:ea typeface="ＭＳ Ｐゴシック" charset="0"/>
                        </a:rPr>
                        <a:t/>
                      </a:r>
                      <a:br>
                        <a:rPr kumimoji="0" lang="en-US" sz="2000" b="0" i="0" u="none" strike="noStrike" cap="none" normalizeH="0" baseline="0" dirty="0" smtClean="0">
                          <a:ln>
                            <a:noFill/>
                          </a:ln>
                          <a:solidFill>
                            <a:schemeClr val="tx1"/>
                          </a:solidFill>
                          <a:effectLst/>
                          <a:latin typeface="Arial" charset="0"/>
                          <a:ea typeface="ＭＳ Ｐゴシック" charset="0"/>
                        </a:rPr>
                      </a:br>
                      <a:r>
                        <a:rPr kumimoji="0" lang="en-US" sz="2000" b="0" i="0" u="none" strike="noStrike" cap="none" normalizeH="0" baseline="0" dirty="0" smtClean="0">
                          <a:ln>
                            <a:noFill/>
                          </a:ln>
                          <a:solidFill>
                            <a:schemeClr val="tx1"/>
                          </a:solidFill>
                          <a:effectLst/>
                          <a:latin typeface="Arial" charset="0"/>
                          <a:ea typeface="ＭＳ Ｐゴシック" charset="0"/>
                        </a:rPr>
                        <a:t>Modified </a:t>
                      </a:r>
                      <a:r>
                        <a:rPr kumimoji="0" lang="en-US" sz="2000" b="0" i="0" u="none" strike="noStrike" cap="none" normalizeH="0" baseline="0" dirty="0">
                          <a:ln>
                            <a:noFill/>
                          </a:ln>
                          <a:solidFill>
                            <a:schemeClr val="tx1"/>
                          </a:solidFill>
                          <a:effectLst/>
                          <a:latin typeface="Arial" charset="0"/>
                          <a:ea typeface="ＭＳ Ｐゴシック" charset="0"/>
                        </a:rPr>
                        <a:t>LOC</a:t>
                      </a:r>
                    </a:p>
                  </a:txBody>
                  <a:tcPr horzOverflow="overflow">
                    <a:lnL cap="flat">
                      <a:noFill/>
                    </a:lnL>
                    <a:lnR>
                      <a:noFill/>
                    </a:lnR>
                    <a:lnT w="12700" cap="flat" cmpd="sng" algn="ctr">
                      <a:solidFill>
                        <a:scrgbClr r="0" g="0" b="0"/>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475</a:t>
                      </a:r>
                    </a:p>
                  </a:txBody>
                  <a:tcPr horzOverflow="overflow">
                    <a:lnL>
                      <a:noFill/>
                    </a:lnL>
                    <a:lnR cap="flat">
                      <a:noFill/>
                    </a:lnR>
                    <a:lnT w="12700" cap="flat" cmpd="sng" algn="ctr">
                      <a:solidFill>
                        <a:schemeClr val="tx1"/>
                      </a:solidFill>
                      <a:prstDash val="solid"/>
                      <a:round/>
                      <a:headEnd type="none" w="sm" len="sm"/>
                      <a:tailEnd type="none" w="sm" len="sm"/>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1380865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smtClean="0"/>
              <a:t>Messages to Remember</a:t>
            </a:r>
          </a:p>
        </p:txBody>
      </p:sp>
      <p:sp>
        <p:nvSpPr>
          <p:cNvPr id="547843" name="Rectangle 3"/>
          <p:cNvSpPr>
            <a:spLocks noGrp="1" noChangeArrowheads="1"/>
          </p:cNvSpPr>
          <p:nvPr>
            <p:ph idx="1"/>
          </p:nvPr>
        </p:nvSpPr>
        <p:spPr/>
        <p:txBody>
          <a:bodyPr>
            <a:normAutofit lnSpcReduction="10000"/>
          </a:bodyPr>
          <a:lstStyle/>
          <a:p>
            <a:r>
              <a:rPr lang="en-US" smtClean="0"/>
              <a:t>To effectively plan and manage your work, you must measure product size.</a:t>
            </a:r>
          </a:p>
          <a:p>
            <a:endParaRPr lang="en-US" smtClean="0"/>
          </a:p>
          <a:p>
            <a:r>
              <a:rPr lang="en-US" smtClean="0"/>
              <a:t>For different types of work, use different size measures.</a:t>
            </a:r>
          </a:p>
          <a:p>
            <a:endParaRPr lang="en-US" smtClean="0"/>
          </a:p>
          <a:p>
            <a:r>
              <a:rPr lang="en-US" smtClean="0"/>
              <a:t>For each measure, size must correlate with development time.</a:t>
            </a:r>
          </a:p>
          <a:p>
            <a:endParaRPr lang="en-US" smtClean="0"/>
          </a:p>
          <a:p>
            <a:r>
              <a:rPr lang="en-US" smtClean="0"/>
              <a:t>If the size measure does not correlate or is not automatically countable, it will not be very useful.</a:t>
            </a:r>
          </a:p>
          <a:p>
            <a:endParaRPr lang="en-US" smtClean="0"/>
          </a:p>
          <a:p>
            <a:r>
              <a:rPr lang="en-US" smtClean="0"/>
              <a:t>Every size measure should be precisely defined and automatically countable.</a:t>
            </a:r>
          </a:p>
        </p:txBody>
      </p:sp>
    </p:spTree>
    <p:extLst>
      <p:ext uri="{BB962C8B-B14F-4D97-AF65-F5344CB8AC3E}">
        <p14:creationId xmlns:p14="http://schemas.microsoft.com/office/powerpoint/2010/main" val="86072641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dirty="0" smtClean="0"/>
              <a:t>Lecture Topics</a:t>
            </a:r>
          </a:p>
        </p:txBody>
      </p:sp>
      <p:sp>
        <p:nvSpPr>
          <p:cNvPr id="4" name="Content Placeholder 3"/>
          <p:cNvSpPr>
            <a:spLocks noGrp="1"/>
          </p:cNvSpPr>
          <p:nvPr>
            <p:ph sz="half" idx="2"/>
          </p:nvPr>
        </p:nvSpPr>
        <p:spPr/>
        <p:txBody>
          <a:bodyPr/>
          <a:lstStyle/>
          <a:p>
            <a:r>
              <a:rPr lang="en-US" dirty="0" smtClean="0"/>
              <a:t>Process </a:t>
            </a:r>
            <a:r>
              <a:rPr lang="en-US" dirty="0"/>
              <a:t>measurement</a:t>
            </a:r>
          </a:p>
          <a:p>
            <a:endParaRPr lang="en-US" dirty="0"/>
          </a:p>
          <a:p>
            <a:r>
              <a:rPr lang="en-US" dirty="0"/>
              <a:t>Software size</a:t>
            </a:r>
          </a:p>
          <a:p>
            <a:pPr lvl="1"/>
            <a:r>
              <a:rPr lang="en-US" dirty="0"/>
              <a:t>why measure size</a:t>
            </a:r>
          </a:p>
          <a:p>
            <a:pPr lvl="1"/>
            <a:r>
              <a:rPr lang="en-US" dirty="0"/>
              <a:t>size measurement criteria</a:t>
            </a:r>
          </a:p>
          <a:p>
            <a:pPr lvl="1"/>
            <a:r>
              <a:rPr lang="en-US" dirty="0"/>
              <a:t>the SEI size measurement framework</a:t>
            </a:r>
          </a:p>
          <a:p>
            <a:endParaRPr lang="en-US" dirty="0"/>
          </a:p>
          <a:p>
            <a:r>
              <a:rPr lang="en-US" dirty="0"/>
              <a:t>Counting program size</a:t>
            </a:r>
          </a:p>
          <a:p>
            <a:pPr lvl="1"/>
            <a:r>
              <a:rPr lang="en-US" dirty="0"/>
              <a:t>size counters</a:t>
            </a:r>
          </a:p>
          <a:p>
            <a:pPr lvl="1"/>
            <a:r>
              <a:rPr lang="en-US" dirty="0"/>
              <a:t>coding standards</a:t>
            </a:r>
          </a:p>
        </p:txBody>
      </p:sp>
    </p:spTree>
    <p:extLst>
      <p:ext uri="{BB962C8B-B14F-4D97-AF65-F5344CB8AC3E}">
        <p14:creationId xmlns:p14="http://schemas.microsoft.com/office/powerpoint/2010/main" val="288354939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smtClean="0"/>
              <a:t>Process Measurement Principles</a:t>
            </a:r>
          </a:p>
        </p:txBody>
      </p:sp>
      <p:sp>
        <p:nvSpPr>
          <p:cNvPr id="4" name="Content Placeholder 3"/>
          <p:cNvSpPr>
            <a:spLocks noGrp="1"/>
          </p:cNvSpPr>
          <p:nvPr>
            <p:ph idx="1"/>
          </p:nvPr>
        </p:nvSpPr>
        <p:spPr/>
        <p:txBody>
          <a:bodyPr/>
          <a:lstStyle/>
          <a:p>
            <a:r>
              <a:rPr lang="en-US" dirty="0" smtClean="0"/>
              <a:t>To be useful, measurements should be</a:t>
            </a:r>
          </a:p>
          <a:p>
            <a:pPr lvl="1"/>
            <a:r>
              <a:rPr lang="en-US" dirty="0" smtClean="0"/>
              <a:t>gathered for a specific purpose</a:t>
            </a:r>
          </a:p>
          <a:p>
            <a:pPr lvl="1"/>
            <a:r>
              <a:rPr lang="en-US" dirty="0" smtClean="0"/>
              <a:t>explicitly defined</a:t>
            </a:r>
          </a:p>
          <a:p>
            <a:pPr lvl="1"/>
            <a:r>
              <a:rPr lang="en-US" dirty="0" smtClean="0"/>
              <a:t>properly managed</a:t>
            </a:r>
          </a:p>
          <a:p>
            <a:pPr lvl="1"/>
            <a:r>
              <a:rPr lang="en-US" dirty="0" smtClean="0"/>
              <a:t>properly used </a:t>
            </a:r>
          </a:p>
          <a:p>
            <a:endParaRPr lang="en-US" dirty="0" smtClean="0"/>
          </a:p>
          <a:p>
            <a:r>
              <a:rPr lang="en-US" dirty="0" smtClean="0"/>
              <a:t>Measuring your process will not improve it.  You must make process changes to achieve lasting improvement.</a:t>
            </a:r>
          </a:p>
          <a:p>
            <a:endParaRPr lang="en-US" dirty="0"/>
          </a:p>
        </p:txBody>
      </p:sp>
    </p:spTree>
    <p:extLst>
      <p:ext uri="{BB962C8B-B14F-4D97-AF65-F5344CB8AC3E}">
        <p14:creationId xmlns:p14="http://schemas.microsoft.com/office/powerpoint/2010/main" val="354696261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smtClean="0"/>
              <a:t>Process Measurement Purposes</a:t>
            </a:r>
          </a:p>
        </p:txBody>
      </p:sp>
      <p:sp>
        <p:nvSpPr>
          <p:cNvPr id="4" name="Content Placeholder 3"/>
          <p:cNvSpPr>
            <a:spLocks noGrp="1"/>
          </p:cNvSpPr>
          <p:nvPr>
            <p:ph idx="1"/>
          </p:nvPr>
        </p:nvSpPr>
        <p:spPr/>
        <p:txBody>
          <a:bodyPr/>
          <a:lstStyle/>
          <a:p>
            <a:r>
              <a:rPr lang="en-US" dirty="0" smtClean="0"/>
              <a:t>We measure to</a:t>
            </a:r>
          </a:p>
          <a:p>
            <a:pPr lvl="1"/>
            <a:r>
              <a:rPr lang="en-US" dirty="0" smtClean="0"/>
              <a:t>understand and manage change</a:t>
            </a:r>
          </a:p>
          <a:p>
            <a:pPr lvl="1"/>
            <a:r>
              <a:rPr lang="en-US" dirty="0" smtClean="0"/>
              <a:t>predict or plan for the future </a:t>
            </a:r>
          </a:p>
          <a:p>
            <a:pPr lvl="1"/>
            <a:r>
              <a:rPr lang="en-US" dirty="0" smtClean="0"/>
              <a:t>compare one product, process, or organization with another</a:t>
            </a:r>
          </a:p>
          <a:p>
            <a:pPr lvl="1"/>
            <a:r>
              <a:rPr lang="en-US" dirty="0" smtClean="0"/>
              <a:t>determine adherence to standards</a:t>
            </a:r>
          </a:p>
          <a:p>
            <a:pPr lvl="1"/>
            <a:r>
              <a:rPr lang="en-US" dirty="0" smtClean="0"/>
              <a:t>provide a basis for control</a:t>
            </a:r>
            <a:endParaRPr lang="en-US" dirty="0"/>
          </a:p>
        </p:txBody>
      </p:sp>
    </p:spTree>
    <p:extLst>
      <p:ext uri="{BB962C8B-B14F-4D97-AF65-F5344CB8AC3E}">
        <p14:creationId xmlns:p14="http://schemas.microsoft.com/office/powerpoint/2010/main" val="82486741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smtClean="0"/>
              <a:t>Measurement Objectives</a:t>
            </a:r>
          </a:p>
        </p:txBody>
      </p:sp>
      <p:sp>
        <p:nvSpPr>
          <p:cNvPr id="4" name="Content Placeholder 3"/>
          <p:cNvSpPr>
            <a:spLocks noGrp="1"/>
          </p:cNvSpPr>
          <p:nvPr>
            <p:ph idx="1"/>
          </p:nvPr>
        </p:nvSpPr>
        <p:spPr/>
        <p:txBody>
          <a:bodyPr/>
          <a:lstStyle/>
          <a:p>
            <a:r>
              <a:rPr lang="en-US" dirty="0" smtClean="0"/>
              <a:t>Measurements only produce numbers.</a:t>
            </a:r>
          </a:p>
          <a:p>
            <a:r>
              <a:rPr lang="en-US" dirty="0" smtClean="0"/>
              <a:t>   </a:t>
            </a:r>
          </a:p>
          <a:p>
            <a:r>
              <a:rPr lang="en-US" dirty="0" smtClean="0"/>
              <a:t>To be useful, they must</a:t>
            </a:r>
          </a:p>
          <a:p>
            <a:pPr lvl="1"/>
            <a:r>
              <a:rPr lang="en-US" dirty="0" smtClean="0"/>
              <a:t>relate to business objectives</a:t>
            </a:r>
          </a:p>
          <a:p>
            <a:pPr lvl="1"/>
            <a:r>
              <a:rPr lang="en-US" dirty="0" smtClean="0"/>
              <a:t>be properly interpreted</a:t>
            </a:r>
          </a:p>
          <a:p>
            <a:pPr lvl="1"/>
            <a:r>
              <a:rPr lang="en-US" dirty="0" smtClean="0"/>
              <a:t>lead to appropriate action </a:t>
            </a:r>
          </a:p>
          <a:p>
            <a:endParaRPr lang="en-US" dirty="0" smtClean="0"/>
          </a:p>
          <a:p>
            <a:r>
              <a:rPr lang="en-US" dirty="0" smtClean="0"/>
              <a:t>If the business purposes for the measurements are not understood</a:t>
            </a:r>
          </a:p>
          <a:p>
            <a:pPr lvl="1"/>
            <a:r>
              <a:rPr lang="en-US" dirty="0" smtClean="0"/>
              <a:t>the wrong data may be gathered</a:t>
            </a:r>
          </a:p>
          <a:p>
            <a:pPr lvl="1"/>
            <a:r>
              <a:rPr lang="en-US" dirty="0" smtClean="0"/>
              <a:t>data may not be properly used</a:t>
            </a:r>
          </a:p>
          <a:p>
            <a:endParaRPr lang="en-US" dirty="0"/>
          </a:p>
        </p:txBody>
      </p:sp>
    </p:spTree>
    <p:extLst>
      <p:ext uri="{BB962C8B-B14F-4D97-AF65-F5344CB8AC3E}">
        <p14:creationId xmlns:p14="http://schemas.microsoft.com/office/powerpoint/2010/main" val="34565966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smtClean="0"/>
              <a:t>Types of Measurements</a:t>
            </a:r>
          </a:p>
        </p:txBody>
      </p:sp>
      <p:sp>
        <p:nvSpPr>
          <p:cNvPr id="4" name="Content Placeholder 3"/>
          <p:cNvSpPr>
            <a:spLocks noGrp="1"/>
          </p:cNvSpPr>
          <p:nvPr>
            <p:ph idx="1"/>
          </p:nvPr>
        </p:nvSpPr>
        <p:spPr/>
        <p:txBody>
          <a:bodyPr/>
          <a:lstStyle/>
          <a:p>
            <a:r>
              <a:rPr lang="en-US" dirty="0" smtClean="0"/>
              <a:t>We generally need objective and explicit measures.</a:t>
            </a:r>
          </a:p>
          <a:p>
            <a:endParaRPr lang="en-US" dirty="0" smtClean="0"/>
          </a:p>
          <a:p>
            <a:r>
              <a:rPr lang="en-US" dirty="0" smtClean="0"/>
              <a:t>To be useful, we need relationships that correlate.</a:t>
            </a:r>
          </a:p>
          <a:p>
            <a:pPr lvl="1"/>
            <a:r>
              <a:rPr lang="en-US" dirty="0" smtClean="0"/>
              <a:t>program size versus development hours</a:t>
            </a:r>
          </a:p>
          <a:p>
            <a:pPr lvl="1"/>
            <a:r>
              <a:rPr lang="en-US" dirty="0" smtClean="0"/>
              <a:t>cost distributions</a:t>
            </a:r>
          </a:p>
          <a:p>
            <a:pPr lvl="1"/>
            <a:r>
              <a:rPr lang="en-US" dirty="0" smtClean="0"/>
              <a:t>defect densities</a:t>
            </a:r>
          </a:p>
          <a:p>
            <a:endParaRPr lang="en-US" dirty="0" smtClean="0"/>
          </a:p>
          <a:p>
            <a:r>
              <a:rPr lang="en-US" dirty="0" smtClean="0"/>
              <a:t>We also seek a controlling or predictive capability.</a:t>
            </a:r>
          </a:p>
          <a:p>
            <a:pPr lvl="1"/>
            <a:r>
              <a:rPr lang="en-US" dirty="0" smtClean="0"/>
              <a:t>actions to reduce test defects</a:t>
            </a:r>
          </a:p>
          <a:p>
            <a:pPr lvl="1"/>
            <a:r>
              <a:rPr lang="en-US" dirty="0" smtClean="0"/>
              <a:t>steps to improve review quality</a:t>
            </a:r>
          </a:p>
          <a:p>
            <a:pPr lvl="1"/>
            <a:r>
              <a:rPr lang="en-US" dirty="0" smtClean="0"/>
              <a:t>means to improve productivity</a:t>
            </a:r>
            <a:endParaRPr lang="en-US" dirty="0"/>
          </a:p>
        </p:txBody>
      </p:sp>
    </p:spTree>
    <p:extLst>
      <p:ext uri="{BB962C8B-B14F-4D97-AF65-F5344CB8AC3E}">
        <p14:creationId xmlns:p14="http://schemas.microsoft.com/office/powerpoint/2010/main" val="100213823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en-US" smtClean="0"/>
              <a:t>The PSP Measurements</a:t>
            </a:r>
          </a:p>
        </p:txBody>
      </p:sp>
      <p:sp>
        <p:nvSpPr>
          <p:cNvPr id="4" name="Content Placeholder 3"/>
          <p:cNvSpPr>
            <a:spLocks noGrp="1"/>
          </p:cNvSpPr>
          <p:nvPr>
            <p:ph idx="1"/>
          </p:nvPr>
        </p:nvSpPr>
        <p:spPr/>
        <p:txBody>
          <a:bodyPr/>
          <a:lstStyle/>
          <a:p>
            <a:r>
              <a:rPr lang="en-US" dirty="0" smtClean="0"/>
              <a:t>The basic PSP data are</a:t>
            </a:r>
          </a:p>
          <a:p>
            <a:pPr lvl="1"/>
            <a:r>
              <a:rPr lang="en-US" dirty="0" smtClean="0"/>
              <a:t>program size</a:t>
            </a:r>
          </a:p>
          <a:p>
            <a:pPr lvl="1"/>
            <a:r>
              <a:rPr lang="en-US" dirty="0" smtClean="0"/>
              <a:t>time spent by phase</a:t>
            </a:r>
          </a:p>
          <a:p>
            <a:pPr lvl="1"/>
            <a:r>
              <a:rPr lang="en-US" dirty="0" smtClean="0"/>
              <a:t>defects found and injected by phase</a:t>
            </a:r>
          </a:p>
          <a:p>
            <a:endParaRPr lang="en-US" dirty="0" smtClean="0"/>
          </a:p>
          <a:p>
            <a:r>
              <a:rPr lang="en-US" dirty="0" smtClean="0"/>
              <a:t>Both actual and estimated data are gathered on every item.</a:t>
            </a:r>
          </a:p>
          <a:p>
            <a:endParaRPr lang="en-US" dirty="0" smtClean="0"/>
          </a:p>
          <a:p>
            <a:r>
              <a:rPr lang="en-US" dirty="0" smtClean="0"/>
              <a:t>Measures derived from these data </a:t>
            </a:r>
          </a:p>
          <a:p>
            <a:pPr lvl="1"/>
            <a:r>
              <a:rPr lang="en-US" dirty="0" smtClean="0"/>
              <a:t>support planning</a:t>
            </a:r>
          </a:p>
          <a:p>
            <a:pPr lvl="1"/>
            <a:r>
              <a:rPr lang="en-US" dirty="0" smtClean="0"/>
              <a:t>characterize process quality </a:t>
            </a:r>
          </a:p>
          <a:p>
            <a:endParaRPr lang="en-US" dirty="0"/>
          </a:p>
        </p:txBody>
      </p:sp>
    </p:spTree>
    <p:extLst>
      <p:ext uri="{BB962C8B-B14F-4D97-AF65-F5344CB8AC3E}">
        <p14:creationId xmlns:p14="http://schemas.microsoft.com/office/powerpoint/2010/main" val="404811939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EI_Template">
  <a:themeElements>
    <a:clrScheme name="Paul_palette">
      <a:dk1>
        <a:sysClr val="windowText" lastClr="000000"/>
      </a:dk1>
      <a:lt1>
        <a:sysClr val="window" lastClr="FFFFFF"/>
      </a:lt1>
      <a:dk2>
        <a:srgbClr val="005695"/>
      </a:dk2>
      <a:lt2>
        <a:srgbClr val="8D9BA9"/>
      </a:lt2>
      <a:accent1>
        <a:srgbClr val="005694"/>
      </a:accent1>
      <a:accent2>
        <a:srgbClr val="FCAC12"/>
      </a:accent2>
      <a:accent3>
        <a:srgbClr val="43AE38"/>
      </a:accent3>
      <a:accent4>
        <a:srgbClr val="FF6E00"/>
      </a:accent4>
      <a:accent5>
        <a:srgbClr val="6C137D"/>
      </a:accent5>
      <a:accent6>
        <a:srgbClr val="E1041B"/>
      </a:accent6>
      <a:hlink>
        <a:srgbClr val="0A50E1"/>
      </a:hlink>
      <a:folHlink>
        <a:srgbClr val="6EB2E6"/>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200" dirty="0" smtClean="0">
            <a:latin typeface="Arial"/>
            <a:cs typeface="Arial"/>
          </a:defRPr>
        </a:defPPr>
      </a:lstStyle>
    </a:txDef>
  </a:objectDefaults>
  <a:extraClrSchemeLst/>
  <a:extLst>
    <a:ext uri="{05A4C25C-085E-4340-85A3-A5531E510DB2}">
      <thm15:themeFamily xmlns:thm15="http://schemas.microsoft.com/office/thememl/2012/main" name="Template.potx" id="{6350BFF4-E8D7-47FD-AABE-126769806450}" vid="{26473FC7-0B68-46E0-BC14-81CE8A24CB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2974</TotalTime>
  <Words>1327</Words>
  <Application>Microsoft Office PowerPoint</Application>
  <PresentationFormat>On-screen Show (4:3)</PresentationFormat>
  <Paragraphs>326</Paragraphs>
  <Slides>39</Slides>
  <Notes>38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5" baseType="lpstr">
      <vt:lpstr>MS PGothic</vt:lpstr>
      <vt:lpstr>Arial</vt:lpstr>
      <vt:lpstr>Calibri</vt:lpstr>
      <vt:lpstr>Times New Roman</vt:lpstr>
      <vt:lpstr>SEI_Template</vt:lpstr>
      <vt:lpstr>Chart</vt:lpstr>
      <vt:lpstr>Process Measurement </vt:lpstr>
      <vt:lpstr>PowerPoint Presentation</vt:lpstr>
      <vt:lpstr>PowerPoint Presentation</vt:lpstr>
      <vt:lpstr>Lecture Topics</vt:lpstr>
      <vt:lpstr>Process Measurement Principles</vt:lpstr>
      <vt:lpstr>Process Measurement Purposes</vt:lpstr>
      <vt:lpstr>Measurement Objectives</vt:lpstr>
      <vt:lpstr>Types of Measurements</vt:lpstr>
      <vt:lpstr>The PSP Measurements</vt:lpstr>
      <vt:lpstr>PSP Size Measures</vt:lpstr>
      <vt:lpstr>PSP Time Measures</vt:lpstr>
      <vt:lpstr>PSP Defect Measures</vt:lpstr>
      <vt:lpstr>PSP Derived Measures </vt:lpstr>
      <vt:lpstr>Size Measurement Criteria</vt:lpstr>
      <vt:lpstr>Size Versus Development Effort</vt:lpstr>
      <vt:lpstr>Text Pages Versus Time</vt:lpstr>
      <vt:lpstr>Script Size Versus Time</vt:lpstr>
      <vt:lpstr>Report Size Versus Time</vt:lpstr>
      <vt:lpstr>Screen Elements Versus Time</vt:lpstr>
      <vt:lpstr>C++ LOC Versus Time</vt:lpstr>
      <vt:lpstr>Pascal LOC Versus Time</vt:lpstr>
      <vt:lpstr>Relationship to Development </vt:lpstr>
      <vt:lpstr>Precision and Accuracy </vt:lpstr>
      <vt:lpstr>Measurement Precision</vt:lpstr>
      <vt:lpstr>Machine Countable</vt:lpstr>
      <vt:lpstr>Suitable for Early Planning -1</vt:lpstr>
      <vt:lpstr>Suitable for Early Planning -2</vt:lpstr>
      <vt:lpstr>Selecting a Size Measure -1</vt:lpstr>
      <vt:lpstr>Selecting a Size Measure -2</vt:lpstr>
      <vt:lpstr>Selecting a Size Measure -3</vt:lpstr>
      <vt:lpstr>LOC Measurement  </vt:lpstr>
      <vt:lpstr>Counting Program Size -1</vt:lpstr>
      <vt:lpstr>Counting Program Size -2</vt:lpstr>
      <vt:lpstr>A LOC Counting Example</vt:lpstr>
      <vt:lpstr>PSP’s LOC Counting Standard</vt:lpstr>
      <vt:lpstr>Size Accounting</vt:lpstr>
      <vt:lpstr>Example of Size Accounting -1 </vt:lpstr>
      <vt:lpstr>Example of Size Accounting -2</vt:lpstr>
      <vt:lpstr>Messages to Remember</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khess</dc:creator>
  <cp:lastModifiedBy>wrn_loc_adm</cp:lastModifiedBy>
  <cp:revision>26</cp:revision>
  <cp:lastPrinted>2015-11-05T19:18:24Z</cp:lastPrinted>
  <dcterms:created xsi:type="dcterms:W3CDTF">2016-03-14T18:33:10Z</dcterms:created>
  <dcterms:modified xsi:type="dcterms:W3CDTF">2018-09-06T00:13:35Z</dcterms:modified>
</cp:coreProperties>
</file>