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48"/>
  </p:notesMasterIdLst>
  <p:handoutMasterIdLst>
    <p:handoutMasterId r:id="rId49"/>
  </p:handoutMasterIdLst>
  <p:sldIdLst>
    <p:sldId id="256" r:id="rId2"/>
    <p:sldId id="302" r:id="rId3"/>
    <p:sldId id="30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93">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1" autoAdjust="0"/>
    <p:restoredTop sz="94660"/>
  </p:normalViewPr>
  <p:slideViewPr>
    <p:cSldViewPr snapToGrid="0" showGuides="1">
      <p:cViewPr varScale="1">
        <p:scale>
          <a:sx n="81" d="100"/>
          <a:sy n="81" d="100"/>
        </p:scale>
        <p:origin x="51" y="411"/>
      </p:cViewPr>
      <p:guideLst>
        <p:guide orient="horz" pos="708"/>
        <p:guide pos="5493"/>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47E5D48-60F3-F541-802F-C2890F71EA88}" type="slidenum">
              <a:rPr lang="en-US"/>
              <a:pPr>
                <a:defRPr/>
              </a:pPr>
              <a:t>12</a:t>
            </a:fld>
            <a:endParaRPr lang="en-US"/>
          </a:p>
        </p:txBody>
      </p:sp>
      <p:sp>
        <p:nvSpPr>
          <p:cNvPr id="680962"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8096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3553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643D214-9BFE-E04E-AAA5-1ED3F27E52DE}" type="slidenum">
              <a:rPr lang="en-US"/>
              <a:pPr>
                <a:defRPr/>
              </a:pPr>
              <a:t>13</a:t>
            </a:fld>
            <a:endParaRPr lang="en-US"/>
          </a:p>
        </p:txBody>
      </p:sp>
      <p:sp>
        <p:nvSpPr>
          <p:cNvPr id="683010" name="Rectangle 2"/>
          <p:cNvSpPr>
            <a:spLocks noGrp="1" noChangeArrowheads="1"/>
          </p:cNvSpPr>
          <p:nvPr>
            <p:ph type="body" idx="1"/>
          </p:nvPr>
        </p:nvSpPr>
        <p:spPr>
          <a:xfrm>
            <a:off x="982134" y="4562368"/>
            <a:ext cx="5350933" cy="4311595"/>
          </a:xfrm>
          <a:ln w="25400" cap="flat">
            <a:solidFill>
              <a:schemeClr val="tx1"/>
            </a:solidFill>
            <a:prstDash val="sysDot"/>
            <a:miter lim="800000"/>
            <a:headEnd/>
            <a:tailEnd/>
          </a:ln>
        </p:spPr>
        <p:txBody>
          <a:bodyPr lIns="98019" tIns="49902" rIns="98019" bIns="49902"/>
          <a:lstStyle/>
          <a:p>
            <a:pPr defTabSz="1005240">
              <a:defRPr/>
            </a:pPr>
            <a:endParaRPr lang="en-US" smtClean="0">
              <a:cs typeface="+mn-cs"/>
            </a:endParaRPr>
          </a:p>
        </p:txBody>
      </p:sp>
      <p:sp>
        <p:nvSpPr>
          <p:cNvPr id="683011" name="Rectangle 3"/>
          <p:cNvSpPr>
            <a:spLocks noGrp="1" noRot="1" noChangeAspect="1" noChangeArrowheads="1" noTextEdit="1"/>
          </p:cNvSpPr>
          <p:nvPr>
            <p:ph type="sldImg"/>
          </p:nvPr>
        </p:nvSpPr>
        <p:spPr>
          <a:xfrm>
            <a:off x="1270000" y="725488"/>
            <a:ext cx="4781550" cy="358616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71576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4A82DF4-867C-3D4B-AC2E-A01E3A7F2E16}" type="slidenum">
              <a:rPr lang="en-US"/>
              <a:pPr>
                <a:defRPr/>
              </a:pPr>
              <a:t>14</a:t>
            </a:fld>
            <a:endParaRPr lang="en-US"/>
          </a:p>
        </p:txBody>
      </p:sp>
      <p:sp>
        <p:nvSpPr>
          <p:cNvPr id="68505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68505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259021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17C705C-82FE-5747-BA7B-34D1122283AF}" type="slidenum">
              <a:rPr lang="en-US"/>
              <a:pPr>
                <a:defRPr/>
              </a:pPr>
              <a:t>15</a:t>
            </a:fld>
            <a:endParaRPr lang="en-US"/>
          </a:p>
        </p:txBody>
      </p:sp>
      <p:sp>
        <p:nvSpPr>
          <p:cNvPr id="687106"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68710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21337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7FC8FE2-266C-4845-83ED-BF04338CB759}" type="slidenum">
              <a:rPr lang="en-US"/>
              <a:pPr>
                <a:defRPr/>
              </a:pPr>
              <a:t>16</a:t>
            </a:fld>
            <a:endParaRPr lang="en-US"/>
          </a:p>
        </p:txBody>
      </p:sp>
      <p:sp>
        <p:nvSpPr>
          <p:cNvPr id="595970"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595971"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981051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CE536FD-1F6B-0A43-BFC4-E0C6B7FDEF53}" type="slidenum">
              <a:rPr lang="en-US"/>
              <a:pPr>
                <a:defRPr/>
              </a:pPr>
              <a:t>17</a:t>
            </a:fld>
            <a:endParaRPr lang="en-US"/>
          </a:p>
        </p:txBody>
      </p:sp>
      <p:sp>
        <p:nvSpPr>
          <p:cNvPr id="598018"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59801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72831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DE4F553-DD04-484B-9061-BCCDB7D7EEB8}" type="slidenum">
              <a:rPr lang="en-US"/>
              <a:pPr>
                <a:defRPr/>
              </a:pPr>
              <a:t>18</a:t>
            </a:fld>
            <a:endParaRPr lang="en-US"/>
          </a:p>
        </p:txBody>
      </p:sp>
      <p:sp>
        <p:nvSpPr>
          <p:cNvPr id="600066" name="Rectangle 2"/>
          <p:cNvSpPr>
            <a:spLocks noGrp="1" noRot="1" noChangeAspect="1" noChangeArrowheads="1" noTextEdit="1"/>
          </p:cNvSpPr>
          <p:nvPr>
            <p:ph type="sldImg"/>
          </p:nvPr>
        </p:nvSpPr>
        <p:spPr>
          <a:xfrm>
            <a:off x="1266825" y="725488"/>
            <a:ext cx="4781550" cy="3586162"/>
          </a:xfrm>
          <a:ln/>
          <a:extLst>
            <a:ext uri="{FAA26D3D-D897-4be2-8F04-BA451C77F1D7}">
              <ma14:placeholderFlag xmlns:ma14="http://schemas.microsoft.com/office/mac/drawingml/2011/main" xmlns="" val="1"/>
            </a:ext>
          </a:extLst>
        </p:spPr>
      </p:sp>
      <p:sp>
        <p:nvSpPr>
          <p:cNvPr id="600067" name="Rectangle 3"/>
          <p:cNvSpPr>
            <a:spLocks noGrp="1" noChangeArrowheads="1"/>
          </p:cNvSpPr>
          <p:nvPr>
            <p:ph type="body" idx="1"/>
          </p:nvPr>
        </p:nvSpPr>
        <p:spPr>
          <a:xfrm>
            <a:off x="975360" y="4559025"/>
            <a:ext cx="5364480" cy="4323298"/>
          </a:xfrm>
        </p:spPr>
        <p:txBody>
          <a:bodyPr/>
          <a:lstStyle/>
          <a:p>
            <a:pPr defTabSz="1005240">
              <a:defRPr/>
            </a:pPr>
            <a:r>
              <a:rPr lang="en-US" smtClean="0">
                <a:cs typeface="+mn-cs"/>
              </a:rPr>
              <a:t>To explain how proxies work for estimating, let's look at an example from outside the software field.</a:t>
            </a:r>
          </a:p>
        </p:txBody>
      </p:sp>
    </p:spTree>
    <p:extLst>
      <p:ext uri="{BB962C8B-B14F-4D97-AF65-F5344CB8AC3E}">
        <p14:creationId xmlns:p14="http://schemas.microsoft.com/office/powerpoint/2010/main" val="1849488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0943544-0AFE-3F49-9360-789DAE5986D9}" type="slidenum">
              <a:rPr lang="en-US"/>
              <a:pPr>
                <a:defRPr/>
              </a:pPr>
              <a:t>19</a:t>
            </a:fld>
            <a:endParaRPr lang="en-US"/>
          </a:p>
        </p:txBody>
      </p:sp>
      <p:sp>
        <p:nvSpPr>
          <p:cNvPr id="750594" name="Rectangle 2"/>
          <p:cNvSpPr>
            <a:spLocks noGrp="1" noRot="1" noChangeAspect="1" noChangeArrowheads="1" noTextEdit="1"/>
          </p:cNvSpPr>
          <p:nvPr>
            <p:ph type="sldImg"/>
          </p:nvPr>
        </p:nvSpPr>
        <p:spPr>
          <a:xfrm>
            <a:off x="1266825" y="725488"/>
            <a:ext cx="4781550" cy="3586162"/>
          </a:xfrm>
          <a:ln/>
          <a:extLst>
            <a:ext uri="{FAA26D3D-D897-4be2-8F04-BA451C77F1D7}">
              <ma14:placeholderFlag xmlns:ma14="http://schemas.microsoft.com/office/mac/drawingml/2011/main" xmlns="" val="1"/>
            </a:ext>
          </a:extLst>
        </p:spPr>
      </p:sp>
      <p:sp>
        <p:nvSpPr>
          <p:cNvPr id="750595" name="Rectangle 3"/>
          <p:cNvSpPr>
            <a:spLocks noGrp="1" noChangeArrowheads="1"/>
          </p:cNvSpPr>
          <p:nvPr>
            <p:ph type="body" idx="1"/>
          </p:nvPr>
        </p:nvSpPr>
        <p:spPr>
          <a:xfrm>
            <a:off x="975360" y="4559025"/>
            <a:ext cx="5364480" cy="4323298"/>
          </a:xfrm>
        </p:spPr>
        <p:txBody>
          <a:bodyPr/>
          <a:lstStyle/>
          <a:p>
            <a:pPr defTabSz="1005240">
              <a:defRPr/>
            </a:pPr>
            <a:r>
              <a:rPr lang="en-US" smtClean="0">
                <a:cs typeface="+mn-cs"/>
              </a:rPr>
              <a:t>A client might have the following requirements for their new house.</a:t>
            </a:r>
          </a:p>
        </p:txBody>
      </p:sp>
    </p:spTree>
    <p:extLst>
      <p:ext uri="{BB962C8B-B14F-4D97-AF65-F5344CB8AC3E}">
        <p14:creationId xmlns:p14="http://schemas.microsoft.com/office/powerpoint/2010/main" val="410296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2CFF1F5-BC16-7542-9223-F0C5EF65263F}" type="slidenum">
              <a:rPr lang="en-US"/>
              <a:pPr>
                <a:defRPr/>
              </a:pPr>
              <a:t>20</a:t>
            </a:fld>
            <a:endParaRPr lang="en-US"/>
          </a:p>
        </p:txBody>
      </p:sp>
      <p:sp>
        <p:nvSpPr>
          <p:cNvPr id="753666" name="Rectangle 2"/>
          <p:cNvSpPr>
            <a:spLocks noGrp="1" noRot="1" noChangeAspect="1" noChangeArrowheads="1" noTextEdit="1"/>
          </p:cNvSpPr>
          <p:nvPr>
            <p:ph type="sldImg"/>
          </p:nvPr>
        </p:nvSpPr>
        <p:spPr>
          <a:xfrm>
            <a:off x="1266825" y="725488"/>
            <a:ext cx="4781550" cy="3586162"/>
          </a:xfrm>
          <a:ln/>
          <a:extLst>
            <a:ext uri="{FAA26D3D-D897-4be2-8F04-BA451C77F1D7}">
              <ma14:placeholderFlag xmlns:ma14="http://schemas.microsoft.com/office/mac/drawingml/2011/main" xmlns="" val="1"/>
            </a:ext>
          </a:extLst>
        </p:spPr>
      </p:sp>
      <p:sp>
        <p:nvSpPr>
          <p:cNvPr id="753667" name="Rectangle 3"/>
          <p:cNvSpPr>
            <a:spLocks noGrp="1" noChangeArrowheads="1"/>
          </p:cNvSpPr>
          <p:nvPr>
            <p:ph type="body" idx="1"/>
          </p:nvPr>
        </p:nvSpPr>
        <p:spPr>
          <a:xfrm>
            <a:off x="975360" y="4559025"/>
            <a:ext cx="5364480" cy="4323298"/>
          </a:xfrm>
        </p:spPr>
        <p:txBody>
          <a:bodyPr/>
          <a:lstStyle/>
          <a:p>
            <a:pPr defTabSz="1005240">
              <a:defRPr/>
            </a:pPr>
            <a:r>
              <a:rPr lang="en-US" smtClean="0">
                <a:cs typeface="+mn-cs"/>
              </a:rPr>
              <a:t>The builder can use historical data to build this table showing typical room sizes.</a:t>
            </a:r>
          </a:p>
        </p:txBody>
      </p:sp>
    </p:spTree>
    <p:extLst>
      <p:ext uri="{BB962C8B-B14F-4D97-AF65-F5344CB8AC3E}">
        <p14:creationId xmlns:p14="http://schemas.microsoft.com/office/powerpoint/2010/main" val="2367675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D042EAF-B5B5-B742-888B-28BCF2921501}" type="slidenum">
              <a:rPr lang="en-US"/>
              <a:pPr>
                <a:defRPr/>
              </a:pPr>
              <a:t>21</a:t>
            </a:fld>
            <a:endParaRPr lang="en-US"/>
          </a:p>
        </p:txBody>
      </p:sp>
      <p:sp>
        <p:nvSpPr>
          <p:cNvPr id="606210" name="Rectangle 2"/>
          <p:cNvSpPr>
            <a:spLocks noGrp="1" noRot="1" noChangeAspect="1" noChangeArrowheads="1" noTextEdit="1"/>
          </p:cNvSpPr>
          <p:nvPr>
            <p:ph type="sldImg"/>
          </p:nvPr>
        </p:nvSpPr>
        <p:spPr>
          <a:xfrm>
            <a:off x="1266825" y="725488"/>
            <a:ext cx="4781550" cy="3586162"/>
          </a:xfrm>
          <a:ln/>
          <a:extLst>
            <a:ext uri="{FAA26D3D-D897-4be2-8F04-BA451C77F1D7}">
              <ma14:placeholderFlag xmlns:ma14="http://schemas.microsoft.com/office/mac/drawingml/2011/main" xmlns="" val="1"/>
            </a:ext>
          </a:extLst>
        </p:spPr>
      </p:sp>
      <p:sp>
        <p:nvSpPr>
          <p:cNvPr id="606211" name="Rectangle 3"/>
          <p:cNvSpPr>
            <a:spLocks noGrp="1" noChangeArrowheads="1"/>
          </p:cNvSpPr>
          <p:nvPr>
            <p:ph type="body" idx="1"/>
          </p:nvPr>
        </p:nvSpPr>
        <p:spPr>
          <a:xfrm>
            <a:off x="975360" y="4559025"/>
            <a:ext cx="5364480" cy="4323298"/>
          </a:xfrm>
        </p:spPr>
        <p:txBody>
          <a:bodyPr/>
          <a:lstStyle/>
          <a:p>
            <a:pPr defTabSz="1005240">
              <a:defRPr/>
            </a:pPr>
            <a:r>
              <a:rPr lang="en-US" smtClean="0">
                <a:cs typeface="+mn-cs"/>
              </a:rPr>
              <a:t>We can combine the</a:t>
            </a:r>
            <a:r>
              <a:rPr lang="en-US" i="1" smtClean="0">
                <a:cs typeface="+mn-cs"/>
              </a:rPr>
              <a:t> </a:t>
            </a:r>
            <a:r>
              <a:rPr lang="en-US" smtClean="0">
                <a:cs typeface="+mn-cs"/>
              </a:rPr>
              <a:t>two sets of information to calculate the estimated area of the client's new house.</a:t>
            </a:r>
          </a:p>
          <a:p>
            <a:pPr defTabSz="1005240">
              <a:defRPr/>
            </a:pPr>
            <a:r>
              <a:rPr lang="en-US" i="1" smtClean="0">
                <a:cs typeface="+mn-cs"/>
              </a:rPr>
              <a:t>Could animate this to fill in the table in stages. Start with the first 2 columns, then add the rest of each row (row 1, row 2, then the rest, with total row as final step)</a:t>
            </a:r>
          </a:p>
        </p:txBody>
      </p:sp>
    </p:spTree>
    <p:extLst>
      <p:ext uri="{BB962C8B-B14F-4D97-AF65-F5344CB8AC3E}">
        <p14:creationId xmlns:p14="http://schemas.microsoft.com/office/powerpoint/2010/main" val="67954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F454F03-8BAF-1944-BAC8-95A707343752}" type="slidenum">
              <a:rPr lang="en-US"/>
              <a:pPr>
                <a:defRPr/>
              </a:pPr>
              <a:t>4</a:t>
            </a:fld>
            <a:endParaRPr lang="en-US"/>
          </a:p>
        </p:txBody>
      </p:sp>
      <p:sp>
        <p:nvSpPr>
          <p:cNvPr id="550914"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55091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313799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3CF5499-A068-3B4C-B144-0F968AA07B8A}" type="slidenum">
              <a:rPr lang="en-US"/>
              <a:pPr>
                <a:defRPr/>
              </a:pPr>
              <a:t>22</a:t>
            </a:fld>
            <a:endParaRPr lang="en-US"/>
          </a:p>
        </p:txBody>
      </p:sp>
      <p:sp>
        <p:nvSpPr>
          <p:cNvPr id="608258"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0825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r>
              <a:rPr lang="en-US" smtClean="0">
                <a:cs typeface="+mn-cs"/>
              </a:rPr>
              <a:t>For software development, we need to identify suitable proxies.</a:t>
            </a:r>
          </a:p>
        </p:txBody>
      </p:sp>
    </p:spTree>
    <p:extLst>
      <p:ext uri="{BB962C8B-B14F-4D97-AF65-F5344CB8AC3E}">
        <p14:creationId xmlns:p14="http://schemas.microsoft.com/office/powerpoint/2010/main" val="194692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C952B3F-E05E-B14D-8794-06F92C716BB1}" type="slidenum">
              <a:rPr lang="en-US"/>
              <a:pPr>
                <a:defRPr/>
              </a:pPr>
              <a:t>23</a:t>
            </a:fld>
            <a:endParaRPr lang="en-US"/>
          </a:p>
        </p:txBody>
      </p:sp>
      <p:sp>
        <p:nvSpPr>
          <p:cNvPr id="712706"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71270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r>
              <a:rPr lang="en-US" smtClean="0">
                <a:cs typeface="+mn-cs"/>
              </a:rPr>
              <a:t>For software development, we need to identify suitable proxies.</a:t>
            </a:r>
          </a:p>
        </p:txBody>
      </p:sp>
    </p:spTree>
    <p:extLst>
      <p:ext uri="{BB962C8B-B14F-4D97-AF65-F5344CB8AC3E}">
        <p14:creationId xmlns:p14="http://schemas.microsoft.com/office/powerpoint/2010/main" val="83471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7E4A690-3A94-3342-A52F-5DA0E7B6AA8F}" type="slidenum">
              <a:rPr lang="en-US"/>
              <a:pPr>
                <a:defRPr/>
              </a:pPr>
              <a:t>24</a:t>
            </a:fld>
            <a:endParaRPr lang="en-US"/>
          </a:p>
        </p:txBody>
      </p:sp>
      <p:sp>
        <p:nvSpPr>
          <p:cNvPr id="610306"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1030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412462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8170922-E2A3-8B48-888B-60433D13ECF7}" type="slidenum">
              <a:rPr lang="en-US"/>
              <a:pPr>
                <a:defRPr/>
              </a:pPr>
              <a:t>25</a:t>
            </a:fld>
            <a:endParaRPr lang="en-US"/>
          </a:p>
        </p:txBody>
      </p:sp>
      <p:sp>
        <p:nvSpPr>
          <p:cNvPr id="612354"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1235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208413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7131F8A-F933-174E-BE0B-83ECDB51BAEA}" type="slidenum">
              <a:rPr lang="en-US"/>
              <a:pPr>
                <a:defRPr/>
              </a:pPr>
              <a:t>26</a:t>
            </a:fld>
            <a:endParaRPr lang="en-US"/>
          </a:p>
        </p:txBody>
      </p:sp>
      <p:sp>
        <p:nvSpPr>
          <p:cNvPr id="614402"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1440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176683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D9BDEC0-50A1-D740-B184-B8C91D6DD551}" type="slidenum">
              <a:rPr lang="en-US"/>
              <a:pPr>
                <a:defRPr/>
              </a:pPr>
              <a:t>27</a:t>
            </a:fld>
            <a:endParaRPr lang="en-US"/>
          </a:p>
        </p:txBody>
      </p:sp>
      <p:sp>
        <p:nvSpPr>
          <p:cNvPr id="616450"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16451"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892156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87D6CD3-DD41-E748-90FE-BA2B822DF863}" type="slidenum">
              <a:rPr lang="en-US"/>
              <a:pPr>
                <a:defRPr/>
              </a:pPr>
              <a:t>28</a:t>
            </a:fld>
            <a:endParaRPr lang="en-US"/>
          </a:p>
        </p:txBody>
      </p:sp>
      <p:sp>
        <p:nvSpPr>
          <p:cNvPr id="618498"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1849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059261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863F661-43CD-9C45-A6B5-9A9441B35AE3}" type="slidenum">
              <a:rPr lang="en-US"/>
              <a:pPr>
                <a:defRPr/>
              </a:pPr>
              <a:t>29</a:t>
            </a:fld>
            <a:endParaRPr lang="en-US"/>
          </a:p>
        </p:txBody>
      </p:sp>
      <p:sp>
        <p:nvSpPr>
          <p:cNvPr id="690178"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9017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3130516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34BFF33-6EA2-AD48-B465-F3862888819D}" type="slidenum">
              <a:rPr lang="en-US"/>
              <a:pPr>
                <a:defRPr/>
              </a:pPr>
              <a:t>30</a:t>
            </a:fld>
            <a:endParaRPr lang="en-US"/>
          </a:p>
        </p:txBody>
      </p:sp>
      <p:sp>
        <p:nvSpPr>
          <p:cNvPr id="620546"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2054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248674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2965A43-C9AF-8F4D-99EA-A2D4E32C307F}" type="slidenum">
              <a:rPr lang="en-US"/>
              <a:pPr>
                <a:defRPr/>
              </a:pPr>
              <a:t>31</a:t>
            </a:fld>
            <a:endParaRPr lang="en-US"/>
          </a:p>
        </p:txBody>
      </p:sp>
      <p:sp>
        <p:nvSpPr>
          <p:cNvPr id="674818"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67481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89331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98C3C98-C31B-A842-A3EE-DB9035C07F50}" type="slidenum">
              <a:rPr lang="en-US"/>
              <a:pPr>
                <a:defRPr/>
              </a:pPr>
              <a:t>5</a:t>
            </a:fld>
            <a:endParaRPr lang="en-US"/>
          </a:p>
        </p:txBody>
      </p:sp>
      <p:sp>
        <p:nvSpPr>
          <p:cNvPr id="714754" name="Rectangle 2"/>
          <p:cNvSpPr>
            <a:spLocks noGrp="1" noRot="1" noChangeAspect="1" noChangeArrowheads="1" noTextEdit="1"/>
          </p:cNvSpPr>
          <p:nvPr>
            <p:ph type="sldImg"/>
          </p:nvPr>
        </p:nvSpPr>
        <p:spPr>
          <a:xfrm>
            <a:off x="2092325" y="633413"/>
            <a:ext cx="2903538" cy="2178050"/>
          </a:xfrm>
          <a:ln cap="flat"/>
          <a:extLst>
            <a:ext uri="{FAA26D3D-D897-4be2-8F04-BA451C77F1D7}">
              <ma14:placeholderFlag xmlns:ma14="http://schemas.microsoft.com/office/mac/drawingml/2011/main" xmlns="" val="1"/>
            </a:ext>
          </a:extLst>
        </p:spPr>
      </p:sp>
      <p:sp>
        <p:nvSpPr>
          <p:cNvPr id="71475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71774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065CB73-8048-2F4D-9DC5-1AEAB0D6FDEF}" type="slidenum">
              <a:rPr lang="en-US"/>
              <a:pPr>
                <a:defRPr/>
              </a:pPr>
              <a:t>32</a:t>
            </a:fld>
            <a:endParaRPr lang="en-US"/>
          </a:p>
        </p:txBody>
      </p:sp>
      <p:sp>
        <p:nvSpPr>
          <p:cNvPr id="75571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5571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988028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AE11644-D687-9B40-8BAA-23A9A29AE843}" type="slidenum">
              <a:rPr lang="en-US"/>
              <a:pPr>
                <a:defRPr/>
              </a:pPr>
              <a:t>33</a:t>
            </a:fld>
            <a:endParaRPr lang="en-US"/>
          </a:p>
        </p:txBody>
      </p:sp>
      <p:sp>
        <p:nvSpPr>
          <p:cNvPr id="718850"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18851"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008535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3BDDE53-B699-DA4A-A933-4E573B68E909}" type="slidenum">
              <a:rPr lang="en-US"/>
              <a:pPr>
                <a:defRPr/>
              </a:pPr>
              <a:t>34</a:t>
            </a:fld>
            <a:endParaRPr lang="en-US"/>
          </a:p>
        </p:txBody>
      </p:sp>
      <p:sp>
        <p:nvSpPr>
          <p:cNvPr id="72089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2089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915259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44A59EB2-4559-154B-9D8E-D4670E20CF03}" type="slidenum">
              <a:rPr lang="en-US"/>
              <a:pPr>
                <a:defRPr/>
              </a:pPr>
              <a:t>35</a:t>
            </a:fld>
            <a:endParaRPr lang="en-US"/>
          </a:p>
        </p:txBody>
      </p:sp>
      <p:sp>
        <p:nvSpPr>
          <p:cNvPr id="722946" name="Rectangle 2"/>
          <p:cNvSpPr>
            <a:spLocks noGrp="1" noRot="1" noChangeAspect="1" noChangeArrowheads="1" noTextEdit="1"/>
          </p:cNvSpPr>
          <p:nvPr>
            <p:ph type="sldImg"/>
          </p:nvPr>
        </p:nvSpPr>
        <p:spPr>
          <a:xfrm>
            <a:off x="1271588" y="730250"/>
            <a:ext cx="4779962" cy="3584575"/>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1623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3A44240-62F0-E541-AF15-FED812CBC622}" type="slidenum">
              <a:rPr lang="en-US"/>
              <a:pPr>
                <a:defRPr/>
              </a:pPr>
              <a:t>36</a:t>
            </a:fld>
            <a:endParaRPr lang="en-US"/>
          </a:p>
        </p:txBody>
      </p:sp>
      <p:sp>
        <p:nvSpPr>
          <p:cNvPr id="72499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2499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54395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6966C87-12DB-4E47-82D3-78725E747E5A}" type="slidenum">
              <a:rPr lang="en-US"/>
              <a:pPr>
                <a:defRPr/>
              </a:pPr>
              <a:t>37</a:t>
            </a:fld>
            <a:endParaRPr lang="en-US"/>
          </a:p>
        </p:txBody>
      </p:sp>
      <p:sp>
        <p:nvSpPr>
          <p:cNvPr id="727042"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2704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322051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1E6EC7E-74D7-FE44-AF2E-F344F61E00C6}" type="slidenum">
              <a:rPr lang="en-US"/>
              <a:pPr>
                <a:defRPr/>
              </a:pPr>
              <a:t>38</a:t>
            </a:fld>
            <a:endParaRPr lang="en-US"/>
          </a:p>
        </p:txBody>
      </p:sp>
      <p:sp>
        <p:nvSpPr>
          <p:cNvPr id="729090" name="Rectangle 2"/>
          <p:cNvSpPr>
            <a:spLocks noGrp="1" noRot="1" noChangeAspect="1" noChangeArrowheads="1" noTextEdit="1"/>
          </p:cNvSpPr>
          <p:nvPr>
            <p:ph type="sldImg"/>
          </p:nvPr>
        </p:nvSpPr>
        <p:spPr>
          <a:xfrm>
            <a:off x="1371600" y="804863"/>
            <a:ext cx="4575175" cy="3432175"/>
          </a:xfrm>
          <a:ln cap="flat"/>
          <a:extLst>
            <a:ext uri="{FAA26D3D-D897-4be2-8F04-BA451C77F1D7}">
              <ma14:placeholderFlag xmlns:ma14="http://schemas.microsoft.com/office/mac/drawingml/2011/main" xmlns="" val="1"/>
            </a:ext>
          </a:extLst>
        </p:spPr>
      </p:sp>
      <p:sp>
        <p:nvSpPr>
          <p:cNvPr id="729091" name="Rectangle 3"/>
          <p:cNvSpPr>
            <a:spLocks noGrp="1" noChangeArrowheads="1"/>
          </p:cNvSpPr>
          <p:nvPr>
            <p:ph type="body" idx="1"/>
          </p:nvPr>
        </p:nvSpPr>
        <p:spPr>
          <a:xfrm>
            <a:off x="975360" y="4559024"/>
            <a:ext cx="5364480" cy="4321626"/>
          </a:xfrm>
          <a:ln w="12700" cap="flat">
            <a:solidFill>
              <a:schemeClr val="tx1"/>
            </a:solidFill>
            <a:prstDash val="sysDot"/>
            <a:miter lim="800000"/>
            <a:headEnd/>
            <a:tailEnd/>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4291886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B09B8C4-365A-BA4A-9A1C-11509DDE5B24}" type="slidenum">
              <a:rPr lang="en-US"/>
              <a:pPr>
                <a:defRPr/>
              </a:pPr>
              <a:t>39</a:t>
            </a:fld>
            <a:endParaRPr lang="en-US"/>
          </a:p>
        </p:txBody>
      </p:sp>
      <p:sp>
        <p:nvSpPr>
          <p:cNvPr id="731138" name="Rectangle 2"/>
          <p:cNvSpPr>
            <a:spLocks noGrp="1" noRot="1" noChangeAspect="1" noChangeArrowheads="1" noTextEdit="1"/>
          </p:cNvSpPr>
          <p:nvPr>
            <p:ph type="sldImg"/>
          </p:nvPr>
        </p:nvSpPr>
        <p:spPr>
          <a:xfrm>
            <a:off x="1371600" y="804863"/>
            <a:ext cx="4575175" cy="3432175"/>
          </a:xfrm>
          <a:ln cap="flat"/>
          <a:extLst>
            <a:ext uri="{FAA26D3D-D897-4be2-8F04-BA451C77F1D7}">
              <ma14:placeholderFlag xmlns:ma14="http://schemas.microsoft.com/office/mac/drawingml/2011/main" xmlns="" val="1"/>
            </a:ext>
          </a:extLst>
        </p:spPr>
      </p:sp>
      <p:sp>
        <p:nvSpPr>
          <p:cNvPr id="731139" name="Rectangle 3"/>
          <p:cNvSpPr>
            <a:spLocks noGrp="1" noChangeArrowheads="1"/>
          </p:cNvSpPr>
          <p:nvPr>
            <p:ph type="body" idx="1"/>
          </p:nvPr>
        </p:nvSpPr>
        <p:spPr>
          <a:xfrm>
            <a:off x="975360" y="4559024"/>
            <a:ext cx="5364480" cy="4321626"/>
          </a:xfrm>
          <a:ln w="12700" cap="flat">
            <a:solidFill>
              <a:schemeClr val="tx1"/>
            </a:solidFill>
            <a:prstDash val="sysDot"/>
            <a:miter lim="800000"/>
            <a:headEnd/>
            <a:tailEnd/>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4141909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1ACFF41-87E9-DA47-B318-189FB3114A70}" type="slidenum">
              <a:rPr lang="en-US"/>
              <a:pPr>
                <a:defRPr/>
              </a:pPr>
              <a:t>40</a:t>
            </a:fld>
            <a:endParaRPr lang="en-US"/>
          </a:p>
        </p:txBody>
      </p:sp>
      <p:sp>
        <p:nvSpPr>
          <p:cNvPr id="733186"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3318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9192815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6385F49-3750-A647-B3D5-A426257E6579}" type="slidenum">
              <a:rPr lang="en-US"/>
              <a:pPr>
                <a:defRPr/>
              </a:pPr>
              <a:t>41</a:t>
            </a:fld>
            <a:endParaRPr lang="en-US"/>
          </a:p>
        </p:txBody>
      </p:sp>
      <p:sp>
        <p:nvSpPr>
          <p:cNvPr id="73523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3523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58006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23DD05B-643C-BE44-8FE0-D166BE4F6942}" type="slidenum">
              <a:rPr lang="en-US"/>
              <a:pPr>
                <a:defRPr/>
              </a:pPr>
              <a:t>6</a:t>
            </a:fld>
            <a:endParaRPr lang="en-US"/>
          </a:p>
        </p:txBody>
      </p:sp>
      <p:sp>
        <p:nvSpPr>
          <p:cNvPr id="716802" name="Rectangle 2"/>
          <p:cNvSpPr>
            <a:spLocks noGrp="1" noChangeArrowheads="1"/>
          </p:cNvSpPr>
          <p:nvPr>
            <p:ph type="body" idx="1"/>
          </p:nvPr>
        </p:nvSpPr>
        <p:spPr>
          <a:xfrm>
            <a:off x="611294" y="2934026"/>
            <a:ext cx="6107853" cy="6080369"/>
          </a:xfrm>
          <a:ln w="25400" cap="flat">
            <a:solidFill>
              <a:schemeClr val="tx1"/>
            </a:solidFill>
            <a:prstDash val="sysDot"/>
            <a:miter lim="800000"/>
            <a:headEnd/>
            <a:tailEnd/>
          </a:ln>
        </p:spPr>
        <p:txBody>
          <a:bodyPr lIns="99801" tIns="51683" rIns="99801" bIns="51683"/>
          <a:lstStyle/>
          <a:p>
            <a:pPr defTabSz="1042222">
              <a:defRPr/>
            </a:pPr>
            <a:endParaRPr lang="en-US" smtClean="0">
              <a:cs typeface="+mn-cs"/>
            </a:endParaRPr>
          </a:p>
        </p:txBody>
      </p:sp>
      <p:sp>
        <p:nvSpPr>
          <p:cNvPr id="716803" name="Rectangle 3"/>
          <p:cNvSpPr>
            <a:spLocks noGrp="1" noRot="1" noChangeAspect="1" noChangeArrowheads="1" noTextEdit="1"/>
          </p:cNvSpPr>
          <p:nvPr>
            <p:ph type="sldImg"/>
          </p:nvPr>
        </p:nvSpPr>
        <p:spPr>
          <a:xfrm>
            <a:off x="2081213" y="627063"/>
            <a:ext cx="2925762" cy="2193925"/>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950866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703D8AF-21A8-4C4E-8A0A-E2F7CD706363}" type="slidenum">
              <a:rPr lang="en-US"/>
              <a:pPr>
                <a:defRPr/>
              </a:pPr>
              <a:t>42</a:t>
            </a:fld>
            <a:endParaRPr lang="en-US"/>
          </a:p>
        </p:txBody>
      </p:sp>
      <p:sp>
        <p:nvSpPr>
          <p:cNvPr id="737282"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3728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375877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F935231-1C58-0944-85AE-5FFFE5CE1332}" type="slidenum">
              <a:rPr lang="en-US"/>
              <a:pPr>
                <a:defRPr/>
              </a:pPr>
              <a:t>43</a:t>
            </a:fld>
            <a:endParaRPr lang="en-US"/>
          </a:p>
        </p:txBody>
      </p:sp>
      <p:sp>
        <p:nvSpPr>
          <p:cNvPr id="76083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6083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3469935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12909C6-8C4A-AD46-96F7-8CC7ED59256D}" type="slidenum">
              <a:rPr lang="en-US"/>
              <a:pPr>
                <a:defRPr/>
              </a:pPr>
              <a:t>44</a:t>
            </a:fld>
            <a:endParaRPr lang="en-US"/>
          </a:p>
        </p:txBody>
      </p:sp>
      <p:sp>
        <p:nvSpPr>
          <p:cNvPr id="741378" name="Rectangle 2"/>
          <p:cNvSpPr>
            <a:spLocks noGrp="1" noRot="1" noChangeAspect="1" noChangeArrowheads="1" noTextEdit="1"/>
          </p:cNvSpPr>
          <p:nvPr>
            <p:ph type="sldImg"/>
          </p:nvPr>
        </p:nvSpPr>
        <p:spPr>
          <a:xfrm>
            <a:off x="1371600" y="804863"/>
            <a:ext cx="4575175" cy="3432175"/>
          </a:xfrm>
          <a:ln cap="flat"/>
          <a:extLst>
            <a:ext uri="{FAA26D3D-D897-4be2-8F04-BA451C77F1D7}">
              <ma14:placeholderFlag xmlns:ma14="http://schemas.microsoft.com/office/mac/drawingml/2011/main" xmlns="" val="1"/>
            </a:ext>
          </a:extLst>
        </p:spPr>
      </p:sp>
      <p:sp>
        <p:nvSpPr>
          <p:cNvPr id="741379" name="Rectangle 3"/>
          <p:cNvSpPr>
            <a:spLocks noGrp="1" noChangeArrowheads="1"/>
          </p:cNvSpPr>
          <p:nvPr>
            <p:ph type="body" idx="1"/>
          </p:nvPr>
        </p:nvSpPr>
        <p:spPr>
          <a:xfrm>
            <a:off x="975360" y="4559024"/>
            <a:ext cx="5364480" cy="4321626"/>
          </a:xfrm>
          <a:ln w="12700" cap="flat">
            <a:solidFill>
              <a:schemeClr val="tx1"/>
            </a:solidFill>
            <a:prstDash val="sysDot"/>
            <a:miter lim="800000"/>
            <a:headEnd/>
            <a:tailEnd/>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744011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F5B5961-2954-AD45-94AC-7FAB745A0CDC}" type="slidenum">
              <a:rPr lang="en-US"/>
              <a:pPr>
                <a:defRPr/>
              </a:pPr>
              <a:t>45</a:t>
            </a:fld>
            <a:endParaRPr lang="en-US"/>
          </a:p>
        </p:txBody>
      </p:sp>
      <p:sp>
        <p:nvSpPr>
          <p:cNvPr id="743426"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743427"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216231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9814C2C-6249-CB45-B07B-43FBF3E08F07}" type="slidenum">
              <a:rPr lang="en-US"/>
              <a:pPr>
                <a:defRPr/>
              </a:pPr>
              <a:t>46</a:t>
            </a:fld>
            <a:endParaRPr lang="en-US"/>
          </a:p>
        </p:txBody>
      </p:sp>
      <p:sp>
        <p:nvSpPr>
          <p:cNvPr id="622594"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15478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CE4A526-D238-A045-9E2C-581825157FF3}" type="slidenum">
              <a:rPr lang="en-US"/>
              <a:pPr>
                <a:defRPr/>
              </a:pPr>
              <a:t>7</a:t>
            </a:fld>
            <a:endParaRPr lang="en-US"/>
          </a:p>
        </p:txBody>
      </p:sp>
      <p:sp>
        <p:nvSpPr>
          <p:cNvPr id="552962"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55296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83995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2BBB95F-EFAF-C549-8A3F-89E54FEAA5D9}" type="slidenum">
              <a:rPr lang="en-US"/>
              <a:pPr>
                <a:defRPr/>
              </a:pPr>
              <a:t>8</a:t>
            </a:fld>
            <a:endParaRPr lang="en-US"/>
          </a:p>
        </p:txBody>
      </p:sp>
      <p:sp>
        <p:nvSpPr>
          <p:cNvPr id="557058"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55705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428787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D743BEB-19CD-8E4C-AA09-5190B0572F4A}" type="slidenum">
              <a:rPr lang="en-US"/>
              <a:pPr>
                <a:defRPr/>
              </a:pPr>
              <a:t>9</a:t>
            </a:fld>
            <a:endParaRPr lang="en-US"/>
          </a:p>
        </p:txBody>
      </p:sp>
      <p:sp>
        <p:nvSpPr>
          <p:cNvPr id="559106"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55910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63598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EE813C7-2880-614B-8FF0-C3BCB2159BAF}" type="slidenum">
              <a:rPr lang="en-US"/>
              <a:pPr>
                <a:defRPr/>
              </a:pPr>
              <a:t>10</a:t>
            </a:fld>
            <a:endParaRPr lang="en-US"/>
          </a:p>
        </p:txBody>
      </p:sp>
      <p:sp>
        <p:nvSpPr>
          <p:cNvPr id="678914" name="Rectangle 2"/>
          <p:cNvSpPr>
            <a:spLocks noGrp="1" noRot="1" noChangeAspect="1" noChangeArrowheads="1" noTextEdit="1"/>
          </p:cNvSpPr>
          <p:nvPr>
            <p:ph type="sldImg"/>
          </p:nvPr>
        </p:nvSpPr>
        <p:spPr>
          <a:xfrm>
            <a:off x="1268413" y="725488"/>
            <a:ext cx="4783137" cy="3587750"/>
          </a:xfrm>
          <a:ln/>
          <a:extLst>
            <a:ext uri="{FAA26D3D-D897-4be2-8F04-BA451C77F1D7}">
              <ma14:placeholderFlag xmlns:ma14="http://schemas.microsoft.com/office/mac/drawingml/2011/main" xmlns="" val="1"/>
            </a:ext>
          </a:extLst>
        </p:spPr>
      </p:sp>
      <p:sp>
        <p:nvSpPr>
          <p:cNvPr id="678915" name="Rectangle 3"/>
          <p:cNvSpPr>
            <a:spLocks noGrp="1" noChangeArrowheads="1"/>
          </p:cNvSpPr>
          <p:nvPr>
            <p:ph type="body" idx="1"/>
          </p:nvPr>
        </p:nvSpPr>
        <p:spPr>
          <a:xfrm>
            <a:off x="975360" y="5144157"/>
            <a:ext cx="5364480" cy="3736493"/>
          </a:xfrm>
        </p:spPr>
        <p:txBody>
          <a:bodyPr lIns="93227" tIns="46613" rIns="93227" bIns="46613"/>
          <a:lstStyle/>
          <a:p>
            <a:pPr eaLnBrk="1" hangingPunct="1">
              <a:defRPr/>
            </a:pPr>
            <a:endParaRPr lang="en-US" smtClean="0">
              <a:cs typeface="+mn-cs"/>
            </a:endParaRPr>
          </a:p>
        </p:txBody>
      </p:sp>
    </p:spTree>
    <p:extLst>
      <p:ext uri="{BB962C8B-B14F-4D97-AF65-F5344CB8AC3E}">
        <p14:creationId xmlns:p14="http://schemas.microsoft.com/office/powerpoint/2010/main" val="150578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9BA9B2C-93F9-5641-9EFA-CB1AC7998462}" type="slidenum">
              <a:rPr lang="en-US"/>
              <a:pPr>
                <a:defRPr/>
              </a:pPr>
              <a:t>11</a:t>
            </a:fld>
            <a:endParaRPr lang="en-US"/>
          </a:p>
        </p:txBody>
      </p:sp>
      <p:sp>
        <p:nvSpPr>
          <p:cNvPr id="563202"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56320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60978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38790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149131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4992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363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644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2189824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17738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320845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92643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124509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144189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2349744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402020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441117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379146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3274004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0161811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456760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0566154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1555453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8363038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98514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5550006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003330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4689064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2178667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0724504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1934059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16735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9136323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9569069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1882188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51826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92969113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8866807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001109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9579879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4516013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2891068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172024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191231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45475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4052611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919222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4647213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4605158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013094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6165692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539608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9427827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9850967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9381099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9901724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92203929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035188687"/>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25302581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32175731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67867789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89544082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06679276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73"/>
          <p:cNvSpPr>
            <a:spLocks noChangeArrowheads="1"/>
          </p:cNvSpPr>
          <p:nvPr userDrawn="1"/>
        </p:nvSpPr>
        <p:spPr bwMode="white">
          <a:xfrm>
            <a:off x="4413250" y="6411779"/>
            <a:ext cx="2019300"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eaLnBrk="0" hangingPunct="0">
              <a:spcBef>
                <a:spcPct val="0"/>
              </a:spcBef>
            </a:pPr>
            <a:r>
              <a:rPr lang="en-US" sz="600" dirty="0" smtClean="0">
                <a:solidFill>
                  <a:srgbClr val="FFFFFF"/>
                </a:solidFill>
                <a:latin typeface="Arial" panose="020B0604020202020204" pitchFamily="34" charset="0"/>
                <a:cs typeface="Arial" panose="020B0604020202020204" pitchFamily="34" charset="0"/>
              </a:rPr>
              <a:t>© 2016 Carnegie Mellon University</a:t>
            </a:r>
            <a:endParaRPr lang="en-US" sz="600" dirty="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3276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2626309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72971071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6682126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911353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8646804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73"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65721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 id="2147483746" r:id="rId48"/>
    <p:sldLayoutId id="2147483747" r:id="rId49"/>
    <p:sldLayoutId id="2147483748" r:id="rId50"/>
    <p:sldLayoutId id="2147483749" r:id="rId51"/>
    <p:sldLayoutId id="2147483750" r:id="rId52"/>
    <p:sldLayoutId id="2147483751" r:id="rId53"/>
    <p:sldLayoutId id="2147483752" r:id="rId54"/>
    <p:sldLayoutId id="2147483753" r:id="rId55"/>
    <p:sldLayoutId id="2147483754" r:id="rId56"/>
    <p:sldLayoutId id="2147483755" r:id="rId57"/>
    <p:sldLayoutId id="2147483672" r:id="rId58"/>
    <p:sldLayoutId id="2147483673" r:id="rId59"/>
    <p:sldLayoutId id="2147483677" r:id="rId60"/>
    <p:sldLayoutId id="2147483674" r:id="rId61"/>
    <p:sldLayoutId id="2147483675" r:id="rId62"/>
    <p:sldLayoutId id="2147483697" r:id="rId63"/>
    <p:sldLayoutId id="2147483685" r:id="rId64"/>
    <p:sldLayoutId id="2147483686" r:id="rId65"/>
    <p:sldLayoutId id="2147483687" r:id="rId66"/>
    <p:sldLayoutId id="2147483688" r:id="rId67"/>
    <p:sldLayoutId id="2147483689" r:id="rId68"/>
    <p:sldLayoutId id="2147483690" r:id="rId69"/>
    <p:sldLayoutId id="2147483691" r:id="rId70"/>
    <p:sldLayoutId id="2147483692" r:id="rId7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68">
          <p15:clr>
            <a:srgbClr val="A4A3A4"/>
          </p15:clr>
        </p15:guide>
        <p15:guide id="4294967295" pos="240">
          <p15:clr>
            <a:srgbClr val="A4A3A4"/>
          </p15:clr>
        </p15:guide>
        <p15:guide id="4294967295" pos="600">
          <p15:clr>
            <a:srgbClr val="A4A3A4"/>
          </p15:clr>
        </p15:guide>
        <p15:guide id="4294967295" pos="696">
          <p15:clr>
            <a:srgbClr val="A4A3A4"/>
          </p15:clr>
        </p15:guide>
        <p15:guide id="4294967295" pos="1056">
          <p15:clr>
            <a:srgbClr val="A4A3A4"/>
          </p15:clr>
        </p15:guide>
        <p15:guide id="4294967295" pos="1152">
          <p15:clr>
            <a:srgbClr val="A4A3A4"/>
          </p15:clr>
        </p15:guide>
        <p15:guide id="4294967295" pos="1488">
          <p15:clr>
            <a:srgbClr val="A4A3A4"/>
          </p15:clr>
        </p15:guide>
        <p15:guide id="4294967295" pos="1584">
          <p15:clr>
            <a:srgbClr val="A4A3A4"/>
          </p15:clr>
        </p15:guide>
        <p15:guide id="4294967295" pos="1944">
          <p15:clr>
            <a:srgbClr val="A4A3A4"/>
          </p15:clr>
        </p15:guide>
        <p15:guide id="4294967295" pos="2040">
          <p15:clr>
            <a:srgbClr val="A4A3A4"/>
          </p15:clr>
        </p15:guide>
        <p15:guide id="4294967295" pos="2376">
          <p15:clr>
            <a:srgbClr val="A4A3A4"/>
          </p15:clr>
        </p15:guide>
        <p15:guide id="4294967295" pos="2472">
          <p15:clr>
            <a:srgbClr val="A4A3A4"/>
          </p15:clr>
        </p15:guide>
        <p15:guide id="4294967295" pos="2832">
          <p15:clr>
            <a:srgbClr val="A4A3A4"/>
          </p15:clr>
        </p15:guide>
        <p15:guide id="4294967295" pos="2928">
          <p15:clr>
            <a:srgbClr val="A4A3A4"/>
          </p15:clr>
        </p15:guide>
        <p15:guide id="4294967295" pos="3264">
          <p15:clr>
            <a:srgbClr val="A4A3A4"/>
          </p15:clr>
        </p15:guide>
        <p15:guide id="4294967295" pos="3360">
          <p15:clr>
            <a:srgbClr val="A4A3A4"/>
          </p15:clr>
        </p15:guide>
        <p15:guide id="4294967295" pos="3720">
          <p15:clr>
            <a:srgbClr val="A4A3A4"/>
          </p15:clr>
        </p15:guide>
        <p15:guide id="4294967295" pos="3816">
          <p15:clr>
            <a:srgbClr val="A4A3A4"/>
          </p15:clr>
        </p15:guide>
        <p15:guide id="4294967295" pos="4176">
          <p15:clr>
            <a:srgbClr val="A4A3A4"/>
          </p15:clr>
        </p15:guide>
        <p15:guide id="4294967295" pos="4272">
          <p15:clr>
            <a:srgbClr val="A4A3A4"/>
          </p15:clr>
        </p15:guide>
        <p15:guide id="4294967295" pos="4608">
          <p15:clr>
            <a:srgbClr val="A4A3A4"/>
          </p15:clr>
        </p15:guide>
        <p15:guide id="4294967295" pos="4704">
          <p15:clr>
            <a:srgbClr val="A4A3A4"/>
          </p15:clr>
        </p15:guide>
        <p15:guide id="4294967295" pos="5040">
          <p15:clr>
            <a:srgbClr val="A4A3A4"/>
          </p15:clr>
        </p15:guide>
        <p15:guide id="4294967295" pos="5136">
          <p15:clr>
            <a:srgbClr val="A4A3A4"/>
          </p15:clr>
        </p15:guide>
        <p15:guide id="4294967295" pos="5496">
          <p15:clr>
            <a:srgbClr val="A4A3A4"/>
          </p15:clr>
        </p15:guide>
        <p15:guide id="4294967295" orient="horz" pos="600">
          <p15:clr>
            <a:srgbClr val="A4A3A4"/>
          </p15:clr>
        </p15:guide>
        <p15:guide id="4294967295" orient="horz" pos="720">
          <p15:clr>
            <a:srgbClr val="A4A3A4"/>
          </p15:clr>
        </p15:guide>
        <p15:guide id="4294967295" orient="horz" pos="1104">
          <p15:clr>
            <a:srgbClr val="A4A3A4"/>
          </p15:clr>
        </p15:guide>
        <p15:guide id="4294967295" orient="horz" pos="1200">
          <p15:clr>
            <a:srgbClr val="A4A3A4"/>
          </p15:clr>
        </p15:guide>
        <p15:guide id="4294967295" orient="horz" pos="1560">
          <p15:clr>
            <a:srgbClr val="A4A3A4"/>
          </p15:clr>
        </p15:guide>
        <p15:guide id="4294967295" orient="horz" pos="1656">
          <p15:clr>
            <a:srgbClr val="A4A3A4"/>
          </p15:clr>
        </p15:guide>
        <p15:guide id="4294967295" orient="horz" pos="2016">
          <p15:clr>
            <a:srgbClr val="A4A3A4"/>
          </p15:clr>
        </p15:guide>
        <p15:guide id="4294967295" orient="horz" pos="2112">
          <p15:clr>
            <a:srgbClr val="A4A3A4"/>
          </p15:clr>
        </p15:guide>
        <p15:guide id="4294967295" orient="horz" pos="2472">
          <p15:clr>
            <a:srgbClr val="A4A3A4"/>
          </p15:clr>
        </p15:guide>
        <p15:guide id="4294967295" orient="horz" pos="2568">
          <p15:clr>
            <a:srgbClr val="A4A3A4"/>
          </p15:clr>
        </p15:guide>
        <p15:guide id="4294967295" orient="horz" pos="2928">
          <p15:clr>
            <a:srgbClr val="A4A3A4"/>
          </p15:clr>
        </p15:guide>
        <p15:guide id="4294967295" orient="horz" pos="3024">
          <p15:clr>
            <a:srgbClr val="A4A3A4"/>
          </p15:clr>
        </p15:guide>
        <p15:guide id="4294967295" orient="horz" pos="3384">
          <p15:clr>
            <a:srgbClr val="A4A3A4"/>
          </p15:clr>
        </p15:guide>
        <p15:guide id="4294967295" orient="horz" pos="3480">
          <p15:clr>
            <a:srgbClr val="A4A3A4"/>
          </p15:clr>
        </p15:guide>
        <p15:guide id="4294967295" orient="horz" pos="3840">
          <p15:clr>
            <a:srgbClr val="A4A3A4"/>
          </p15:clr>
        </p15:guide>
        <p15:guide id="4294967295" pos="28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4.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5.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9.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6.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Estimating With </a:t>
            </a:r>
            <a:br>
              <a:rPr lang="en-US" dirty="0" smtClean="0"/>
            </a:br>
            <a:r>
              <a:rPr lang="en-US" dirty="0" smtClean="0"/>
              <a:t>PROBE I</a:t>
            </a:r>
            <a:endParaRPr lang="en-US" dirty="0"/>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1" name="Rectangle 3"/>
          <p:cNvSpPr>
            <a:spLocks noGrp="1" noChangeArrowheads="1"/>
          </p:cNvSpPr>
          <p:nvPr>
            <p:ph type="title"/>
          </p:nvPr>
        </p:nvSpPr>
        <p:spPr/>
        <p:txBody>
          <a:bodyPr/>
          <a:lstStyle/>
          <a:p>
            <a:r>
              <a:rPr lang="en-US" smtClean="0"/>
              <a:t>Balanced Estimates </a:t>
            </a:r>
          </a:p>
        </p:txBody>
      </p:sp>
      <p:sp>
        <p:nvSpPr>
          <p:cNvPr id="677892" name="Rectangle 4"/>
          <p:cNvSpPr>
            <a:spLocks noGrp="1" noChangeArrowheads="1"/>
          </p:cNvSpPr>
          <p:nvPr>
            <p:ph sz="half" idx="1"/>
          </p:nvPr>
        </p:nvSpPr>
        <p:spPr/>
        <p:txBody>
          <a:bodyPr>
            <a:normAutofit fontScale="92500" lnSpcReduction="20000"/>
          </a:bodyPr>
          <a:lstStyle/>
          <a:p>
            <a:r>
              <a:rPr lang="en-US" smtClean="0"/>
              <a:t>Majority are under-</a:t>
            </a:r>
          </a:p>
          <a:p>
            <a:r>
              <a:rPr lang="en-US" smtClean="0"/>
              <a:t>estimating</a:t>
            </a:r>
          </a:p>
          <a:p>
            <a:endParaRPr lang="en-US" smtClean="0"/>
          </a:p>
          <a:p>
            <a:endParaRPr lang="en-US" smtClean="0"/>
          </a:p>
          <a:p>
            <a:endParaRPr lang="en-US" smtClean="0"/>
          </a:p>
          <a:p>
            <a:r>
              <a:rPr lang="en-US" smtClean="0"/>
              <a:t>Balance of over- and</a:t>
            </a:r>
          </a:p>
          <a:p>
            <a:r>
              <a:rPr lang="en-US" smtClean="0"/>
              <a:t>underestimates</a:t>
            </a:r>
          </a:p>
          <a:p>
            <a:endParaRPr lang="en-US" smtClean="0"/>
          </a:p>
          <a:p>
            <a:endParaRPr lang="en-US" smtClean="0"/>
          </a:p>
          <a:p>
            <a:endParaRPr lang="en-US" smtClean="0"/>
          </a:p>
          <a:p>
            <a:r>
              <a:rPr lang="en-US" smtClean="0"/>
              <a:t>Much tighter balance</a:t>
            </a:r>
          </a:p>
          <a:p>
            <a:r>
              <a:rPr lang="en-US" smtClean="0"/>
              <a:t>around zero</a:t>
            </a:r>
          </a:p>
        </p:txBody>
      </p:sp>
      <p:sp>
        <p:nvSpPr>
          <p:cNvPr id="18435" name="AutoShape 5"/>
          <p:cNvSpPr>
            <a:spLocks noChangeAspect="1" noChangeArrowheads="1" noTextEdit="1"/>
          </p:cNvSpPr>
          <p:nvPr/>
        </p:nvSpPr>
        <p:spPr bwMode="auto">
          <a:xfrm>
            <a:off x="4876800" y="1554163"/>
            <a:ext cx="3752850" cy="530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42" name="Rectangle 13"/>
          <p:cNvSpPr>
            <a:spLocks noChangeArrowheads="1"/>
          </p:cNvSpPr>
          <p:nvPr/>
        </p:nvSpPr>
        <p:spPr bwMode="auto">
          <a:xfrm>
            <a:off x="5881688" y="6570663"/>
            <a:ext cx="199866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7" name="Group 6"/>
          <p:cNvGrpSpPr/>
          <p:nvPr/>
        </p:nvGrpSpPr>
        <p:grpSpPr>
          <a:xfrm>
            <a:off x="4889500" y="960946"/>
            <a:ext cx="3729038" cy="1771650"/>
            <a:chOff x="4889500" y="1022073"/>
            <a:chExt cx="3729038" cy="1771650"/>
          </a:xfrm>
        </p:grpSpPr>
        <p:sp>
          <p:nvSpPr>
            <p:cNvPr id="18436" name="Rectangle 7"/>
            <p:cNvSpPr>
              <a:spLocks noChangeArrowheads="1"/>
            </p:cNvSpPr>
            <p:nvPr/>
          </p:nvSpPr>
          <p:spPr bwMode="auto">
            <a:xfrm>
              <a:off x="5237163" y="1328460"/>
              <a:ext cx="8429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37" name="Rectangle 8"/>
            <p:cNvSpPr>
              <a:spLocks noChangeArrowheads="1"/>
            </p:cNvSpPr>
            <p:nvPr/>
          </p:nvSpPr>
          <p:spPr bwMode="auto">
            <a:xfrm>
              <a:off x="5329238" y="1382435"/>
              <a:ext cx="727075"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b="1">
                  <a:solidFill>
                    <a:srgbClr val="020323"/>
                  </a:solidFill>
                </a:rPr>
                <a:t>PSP 0</a:t>
              </a:r>
              <a:endParaRPr lang="en-US"/>
            </a:p>
          </p:txBody>
        </p:sp>
        <p:sp>
          <p:nvSpPr>
            <p:cNvPr id="18443" name="Rectangle 15"/>
            <p:cNvSpPr>
              <a:spLocks noChangeArrowheads="1"/>
            </p:cNvSpPr>
            <p:nvPr/>
          </p:nvSpPr>
          <p:spPr bwMode="auto">
            <a:xfrm>
              <a:off x="8162925" y="2563535"/>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44" name="Rectangle 16"/>
            <p:cNvSpPr>
              <a:spLocks noChangeArrowheads="1"/>
            </p:cNvSpPr>
            <p:nvPr/>
          </p:nvSpPr>
          <p:spPr bwMode="auto">
            <a:xfrm>
              <a:off x="8255000" y="2615923"/>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445" name="Rectangle 17"/>
            <p:cNvSpPr>
              <a:spLocks noChangeArrowheads="1"/>
            </p:cNvSpPr>
            <p:nvPr/>
          </p:nvSpPr>
          <p:spPr bwMode="auto">
            <a:xfrm>
              <a:off x="7183438" y="2563535"/>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46" name="Rectangle 18"/>
            <p:cNvSpPr>
              <a:spLocks noChangeArrowheads="1"/>
            </p:cNvSpPr>
            <p:nvPr/>
          </p:nvSpPr>
          <p:spPr bwMode="auto">
            <a:xfrm>
              <a:off x="7275513" y="2615923"/>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447" name="Rectangle 19"/>
            <p:cNvSpPr>
              <a:spLocks noChangeArrowheads="1"/>
            </p:cNvSpPr>
            <p:nvPr/>
          </p:nvSpPr>
          <p:spPr bwMode="auto">
            <a:xfrm>
              <a:off x="5997575" y="2563535"/>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48" name="Rectangle 20"/>
            <p:cNvSpPr>
              <a:spLocks noChangeArrowheads="1"/>
            </p:cNvSpPr>
            <p:nvPr/>
          </p:nvSpPr>
          <p:spPr bwMode="auto">
            <a:xfrm>
              <a:off x="6089650" y="261592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449" name="Rectangle 21"/>
            <p:cNvSpPr>
              <a:spLocks noChangeArrowheads="1"/>
            </p:cNvSpPr>
            <p:nvPr/>
          </p:nvSpPr>
          <p:spPr bwMode="auto">
            <a:xfrm>
              <a:off x="6127750" y="2615923"/>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450" name="Rectangle 22"/>
            <p:cNvSpPr>
              <a:spLocks noChangeArrowheads="1"/>
            </p:cNvSpPr>
            <p:nvPr/>
          </p:nvSpPr>
          <p:spPr bwMode="auto">
            <a:xfrm>
              <a:off x="4941888" y="2563535"/>
              <a:ext cx="493712"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51" name="Rectangle 23"/>
            <p:cNvSpPr>
              <a:spLocks noChangeArrowheads="1"/>
            </p:cNvSpPr>
            <p:nvPr/>
          </p:nvSpPr>
          <p:spPr bwMode="auto">
            <a:xfrm>
              <a:off x="5032375" y="261592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452" name="Rectangle 24"/>
            <p:cNvSpPr>
              <a:spLocks noChangeArrowheads="1"/>
            </p:cNvSpPr>
            <p:nvPr/>
          </p:nvSpPr>
          <p:spPr bwMode="auto">
            <a:xfrm>
              <a:off x="5072063" y="2615923"/>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18453" name="Rectangle 25"/>
            <p:cNvSpPr>
              <a:spLocks noChangeArrowheads="1"/>
            </p:cNvSpPr>
            <p:nvPr/>
          </p:nvSpPr>
          <p:spPr bwMode="auto">
            <a:xfrm>
              <a:off x="8162925" y="2563535"/>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54" name="Rectangle 26"/>
            <p:cNvSpPr>
              <a:spLocks noChangeArrowheads="1"/>
            </p:cNvSpPr>
            <p:nvPr/>
          </p:nvSpPr>
          <p:spPr bwMode="auto">
            <a:xfrm>
              <a:off x="8255000" y="2615923"/>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455" name="Rectangle 27"/>
            <p:cNvSpPr>
              <a:spLocks noChangeArrowheads="1"/>
            </p:cNvSpPr>
            <p:nvPr/>
          </p:nvSpPr>
          <p:spPr bwMode="auto">
            <a:xfrm>
              <a:off x="7183438" y="2563535"/>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56" name="Rectangle 28"/>
            <p:cNvSpPr>
              <a:spLocks noChangeArrowheads="1"/>
            </p:cNvSpPr>
            <p:nvPr/>
          </p:nvSpPr>
          <p:spPr bwMode="auto">
            <a:xfrm>
              <a:off x="7275513" y="2615923"/>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457" name="Rectangle 29"/>
            <p:cNvSpPr>
              <a:spLocks noChangeArrowheads="1"/>
            </p:cNvSpPr>
            <p:nvPr/>
          </p:nvSpPr>
          <p:spPr bwMode="auto">
            <a:xfrm>
              <a:off x="5997575" y="2563535"/>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58" name="Rectangle 30"/>
            <p:cNvSpPr>
              <a:spLocks noChangeArrowheads="1"/>
            </p:cNvSpPr>
            <p:nvPr/>
          </p:nvSpPr>
          <p:spPr bwMode="auto">
            <a:xfrm>
              <a:off x="6089650" y="261592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459" name="Rectangle 31"/>
            <p:cNvSpPr>
              <a:spLocks noChangeArrowheads="1"/>
            </p:cNvSpPr>
            <p:nvPr/>
          </p:nvSpPr>
          <p:spPr bwMode="auto">
            <a:xfrm>
              <a:off x="6127750" y="2615923"/>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460" name="Rectangle 32"/>
            <p:cNvSpPr>
              <a:spLocks noChangeArrowheads="1"/>
            </p:cNvSpPr>
            <p:nvPr/>
          </p:nvSpPr>
          <p:spPr bwMode="auto">
            <a:xfrm>
              <a:off x="4941888" y="2563535"/>
              <a:ext cx="493712"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61" name="Rectangle 33"/>
            <p:cNvSpPr>
              <a:spLocks noChangeArrowheads="1"/>
            </p:cNvSpPr>
            <p:nvPr/>
          </p:nvSpPr>
          <p:spPr bwMode="auto">
            <a:xfrm>
              <a:off x="5032375" y="261592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462" name="Rectangle 34"/>
            <p:cNvSpPr>
              <a:spLocks noChangeArrowheads="1"/>
            </p:cNvSpPr>
            <p:nvPr/>
          </p:nvSpPr>
          <p:spPr bwMode="auto">
            <a:xfrm>
              <a:off x="5072063" y="2615923"/>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18463" name="Line 35"/>
            <p:cNvSpPr>
              <a:spLocks noChangeShapeType="1"/>
            </p:cNvSpPr>
            <p:nvPr/>
          </p:nvSpPr>
          <p:spPr bwMode="auto">
            <a:xfrm flipV="1">
              <a:off x="5251450" y="250797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4" name="Line 36"/>
            <p:cNvSpPr>
              <a:spLocks noChangeShapeType="1"/>
            </p:cNvSpPr>
            <p:nvPr/>
          </p:nvSpPr>
          <p:spPr bwMode="auto">
            <a:xfrm flipV="1">
              <a:off x="5780088" y="250797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5" name="Line 37"/>
            <p:cNvSpPr>
              <a:spLocks noChangeShapeType="1"/>
            </p:cNvSpPr>
            <p:nvPr/>
          </p:nvSpPr>
          <p:spPr bwMode="auto">
            <a:xfrm flipV="1">
              <a:off x="6308725" y="250797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6" name="Line 38"/>
            <p:cNvSpPr>
              <a:spLocks noChangeShapeType="1"/>
            </p:cNvSpPr>
            <p:nvPr/>
          </p:nvSpPr>
          <p:spPr bwMode="auto">
            <a:xfrm flipV="1">
              <a:off x="6850063" y="250797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7" name="Line 39"/>
            <p:cNvSpPr>
              <a:spLocks noChangeShapeType="1"/>
            </p:cNvSpPr>
            <p:nvPr/>
          </p:nvSpPr>
          <p:spPr bwMode="auto">
            <a:xfrm flipV="1">
              <a:off x="7378700" y="250797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8" name="Line 40"/>
            <p:cNvSpPr>
              <a:spLocks noChangeShapeType="1"/>
            </p:cNvSpPr>
            <p:nvPr/>
          </p:nvSpPr>
          <p:spPr bwMode="auto">
            <a:xfrm flipV="1">
              <a:off x="7905750" y="2507973"/>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9" name="Line 41"/>
            <p:cNvSpPr>
              <a:spLocks noChangeShapeType="1"/>
            </p:cNvSpPr>
            <p:nvPr/>
          </p:nvSpPr>
          <p:spPr bwMode="auto">
            <a:xfrm flipV="1">
              <a:off x="8434388" y="2507973"/>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0" name="Line 42"/>
            <p:cNvSpPr>
              <a:spLocks noChangeShapeType="1"/>
            </p:cNvSpPr>
            <p:nvPr/>
          </p:nvSpPr>
          <p:spPr bwMode="auto">
            <a:xfrm>
              <a:off x="5253038" y="2520673"/>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1" name="Line 43"/>
            <p:cNvSpPr>
              <a:spLocks noChangeShapeType="1"/>
            </p:cNvSpPr>
            <p:nvPr/>
          </p:nvSpPr>
          <p:spPr bwMode="auto">
            <a:xfrm flipV="1">
              <a:off x="5251450" y="250797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2" name="Line 44"/>
            <p:cNvSpPr>
              <a:spLocks noChangeShapeType="1"/>
            </p:cNvSpPr>
            <p:nvPr/>
          </p:nvSpPr>
          <p:spPr bwMode="auto">
            <a:xfrm flipV="1">
              <a:off x="5780088" y="250797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3" name="Line 45"/>
            <p:cNvSpPr>
              <a:spLocks noChangeShapeType="1"/>
            </p:cNvSpPr>
            <p:nvPr/>
          </p:nvSpPr>
          <p:spPr bwMode="auto">
            <a:xfrm flipV="1">
              <a:off x="6308725" y="250797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4" name="Line 46"/>
            <p:cNvSpPr>
              <a:spLocks noChangeShapeType="1"/>
            </p:cNvSpPr>
            <p:nvPr/>
          </p:nvSpPr>
          <p:spPr bwMode="auto">
            <a:xfrm flipV="1">
              <a:off x="6850063" y="250797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5" name="Line 47"/>
            <p:cNvSpPr>
              <a:spLocks noChangeShapeType="1"/>
            </p:cNvSpPr>
            <p:nvPr/>
          </p:nvSpPr>
          <p:spPr bwMode="auto">
            <a:xfrm flipV="1">
              <a:off x="7378700" y="250797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6" name="Line 48"/>
            <p:cNvSpPr>
              <a:spLocks noChangeShapeType="1"/>
            </p:cNvSpPr>
            <p:nvPr/>
          </p:nvSpPr>
          <p:spPr bwMode="auto">
            <a:xfrm flipV="1">
              <a:off x="7905750" y="2507973"/>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7" name="Line 49"/>
            <p:cNvSpPr>
              <a:spLocks noChangeShapeType="1"/>
            </p:cNvSpPr>
            <p:nvPr/>
          </p:nvSpPr>
          <p:spPr bwMode="auto">
            <a:xfrm flipV="1">
              <a:off x="8434388" y="2507973"/>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8" name="Line 50"/>
            <p:cNvSpPr>
              <a:spLocks noChangeShapeType="1"/>
            </p:cNvSpPr>
            <p:nvPr/>
          </p:nvSpPr>
          <p:spPr bwMode="auto">
            <a:xfrm>
              <a:off x="5253038" y="2520673"/>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79" name="Rectangle 51"/>
            <p:cNvSpPr>
              <a:spLocks noChangeArrowheads="1"/>
            </p:cNvSpPr>
            <p:nvPr/>
          </p:nvSpPr>
          <p:spPr bwMode="auto">
            <a:xfrm>
              <a:off x="4967288" y="2409548"/>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80" name="Rectangle 52"/>
            <p:cNvSpPr>
              <a:spLocks noChangeArrowheads="1"/>
            </p:cNvSpPr>
            <p:nvPr/>
          </p:nvSpPr>
          <p:spPr bwMode="auto">
            <a:xfrm>
              <a:off x="5059363" y="2461935"/>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481" name="Rectangle 53"/>
            <p:cNvSpPr>
              <a:spLocks noChangeArrowheads="1"/>
            </p:cNvSpPr>
            <p:nvPr/>
          </p:nvSpPr>
          <p:spPr bwMode="auto">
            <a:xfrm>
              <a:off x="4889500" y="1715810"/>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82" name="Rectangle 54"/>
            <p:cNvSpPr>
              <a:spLocks noChangeArrowheads="1"/>
            </p:cNvSpPr>
            <p:nvPr/>
          </p:nvSpPr>
          <p:spPr bwMode="auto">
            <a:xfrm>
              <a:off x="4981575" y="1768198"/>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18483" name="Rectangle 55"/>
            <p:cNvSpPr>
              <a:spLocks noChangeArrowheads="1"/>
            </p:cNvSpPr>
            <p:nvPr/>
          </p:nvSpPr>
          <p:spPr bwMode="auto">
            <a:xfrm>
              <a:off x="4889500" y="1022073"/>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84" name="Rectangle 56"/>
            <p:cNvSpPr>
              <a:spLocks noChangeArrowheads="1"/>
            </p:cNvSpPr>
            <p:nvPr/>
          </p:nvSpPr>
          <p:spPr bwMode="auto">
            <a:xfrm>
              <a:off x="4981575" y="1074460"/>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18485" name="Rectangle 57"/>
            <p:cNvSpPr>
              <a:spLocks noChangeArrowheads="1"/>
            </p:cNvSpPr>
            <p:nvPr/>
          </p:nvSpPr>
          <p:spPr bwMode="auto">
            <a:xfrm>
              <a:off x="4967288" y="2409548"/>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86" name="Rectangle 58"/>
            <p:cNvSpPr>
              <a:spLocks noChangeArrowheads="1"/>
            </p:cNvSpPr>
            <p:nvPr/>
          </p:nvSpPr>
          <p:spPr bwMode="auto">
            <a:xfrm>
              <a:off x="5059363" y="2461935"/>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487" name="Rectangle 59"/>
            <p:cNvSpPr>
              <a:spLocks noChangeArrowheads="1"/>
            </p:cNvSpPr>
            <p:nvPr/>
          </p:nvSpPr>
          <p:spPr bwMode="auto">
            <a:xfrm>
              <a:off x="4889500" y="1715810"/>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88" name="Rectangle 60"/>
            <p:cNvSpPr>
              <a:spLocks noChangeArrowheads="1"/>
            </p:cNvSpPr>
            <p:nvPr/>
          </p:nvSpPr>
          <p:spPr bwMode="auto">
            <a:xfrm>
              <a:off x="4981575" y="1768198"/>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18489" name="Rectangle 61"/>
            <p:cNvSpPr>
              <a:spLocks noChangeArrowheads="1"/>
            </p:cNvSpPr>
            <p:nvPr/>
          </p:nvSpPr>
          <p:spPr bwMode="auto">
            <a:xfrm>
              <a:off x="4889500" y="1022073"/>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90" name="Rectangle 62"/>
            <p:cNvSpPr>
              <a:spLocks noChangeArrowheads="1"/>
            </p:cNvSpPr>
            <p:nvPr/>
          </p:nvSpPr>
          <p:spPr bwMode="auto">
            <a:xfrm>
              <a:off x="4981575" y="1074460"/>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18491" name="Line 63"/>
            <p:cNvSpPr>
              <a:spLocks noChangeShapeType="1"/>
            </p:cNvSpPr>
            <p:nvPr/>
          </p:nvSpPr>
          <p:spPr bwMode="auto">
            <a:xfrm flipH="1">
              <a:off x="5189538" y="2520673"/>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2" name="Line 64"/>
            <p:cNvSpPr>
              <a:spLocks noChangeShapeType="1"/>
            </p:cNvSpPr>
            <p:nvPr/>
          </p:nvSpPr>
          <p:spPr bwMode="auto">
            <a:xfrm flipH="1">
              <a:off x="5189538" y="1826935"/>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3" name="Line 65"/>
            <p:cNvSpPr>
              <a:spLocks noChangeShapeType="1"/>
            </p:cNvSpPr>
            <p:nvPr/>
          </p:nvSpPr>
          <p:spPr bwMode="auto">
            <a:xfrm flipH="1">
              <a:off x="5189538" y="1133198"/>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4" name="Line 66"/>
            <p:cNvSpPr>
              <a:spLocks noChangeShapeType="1"/>
            </p:cNvSpPr>
            <p:nvPr/>
          </p:nvSpPr>
          <p:spPr bwMode="auto">
            <a:xfrm flipV="1">
              <a:off x="5251450" y="1120498"/>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5" name="Line 67"/>
            <p:cNvSpPr>
              <a:spLocks noChangeShapeType="1"/>
            </p:cNvSpPr>
            <p:nvPr/>
          </p:nvSpPr>
          <p:spPr bwMode="auto">
            <a:xfrm flipH="1">
              <a:off x="5189538" y="2520673"/>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6" name="Line 68"/>
            <p:cNvSpPr>
              <a:spLocks noChangeShapeType="1"/>
            </p:cNvSpPr>
            <p:nvPr/>
          </p:nvSpPr>
          <p:spPr bwMode="auto">
            <a:xfrm flipH="1">
              <a:off x="5189538" y="1826935"/>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7" name="Line 69"/>
            <p:cNvSpPr>
              <a:spLocks noChangeShapeType="1"/>
            </p:cNvSpPr>
            <p:nvPr/>
          </p:nvSpPr>
          <p:spPr bwMode="auto">
            <a:xfrm flipH="1">
              <a:off x="5189538" y="1133198"/>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8" name="Line 70"/>
            <p:cNvSpPr>
              <a:spLocks noChangeShapeType="1"/>
            </p:cNvSpPr>
            <p:nvPr/>
          </p:nvSpPr>
          <p:spPr bwMode="auto">
            <a:xfrm flipV="1">
              <a:off x="5251450" y="1120498"/>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99" name="Rectangle 71"/>
            <p:cNvSpPr>
              <a:spLocks noChangeArrowheads="1"/>
            </p:cNvSpPr>
            <p:nvPr/>
          </p:nvSpPr>
          <p:spPr bwMode="auto">
            <a:xfrm>
              <a:off x="5251450" y="1133198"/>
              <a:ext cx="3171825" cy="137636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500" name="Freeform 72"/>
            <p:cNvSpPr>
              <a:spLocks/>
            </p:cNvSpPr>
            <p:nvPr/>
          </p:nvSpPr>
          <p:spPr bwMode="auto">
            <a:xfrm>
              <a:off x="5348288" y="1641198"/>
              <a:ext cx="2447925" cy="873125"/>
            </a:xfrm>
            <a:custGeom>
              <a:avLst/>
              <a:gdLst>
                <a:gd name="T0" fmla="*/ 2447925 w 1542"/>
                <a:gd name="T1" fmla="*/ 873125 h 550"/>
                <a:gd name="T2" fmla="*/ 0 w 1542"/>
                <a:gd name="T3" fmla="*/ 873125 h 550"/>
                <a:gd name="T4" fmla="*/ 0 w 1542"/>
                <a:gd name="T5" fmla="*/ 835025 h 550"/>
                <a:gd name="T6" fmla="*/ 528638 w 1542"/>
                <a:gd name="T7" fmla="*/ 835025 h 550"/>
                <a:gd name="T8" fmla="*/ 644525 w 1542"/>
                <a:gd name="T9" fmla="*/ 835025 h 550"/>
                <a:gd name="T10" fmla="*/ 747713 w 1542"/>
                <a:gd name="T11" fmla="*/ 769938 h 550"/>
                <a:gd name="T12" fmla="*/ 850900 w 1542"/>
                <a:gd name="T13" fmla="*/ 809625 h 550"/>
                <a:gd name="T14" fmla="*/ 954088 w 1542"/>
                <a:gd name="T15" fmla="*/ 835025 h 550"/>
                <a:gd name="T16" fmla="*/ 1069975 w 1542"/>
                <a:gd name="T17" fmla="*/ 731838 h 550"/>
                <a:gd name="T18" fmla="*/ 1173163 w 1542"/>
                <a:gd name="T19" fmla="*/ 835025 h 550"/>
                <a:gd name="T20" fmla="*/ 1276350 w 1542"/>
                <a:gd name="T21" fmla="*/ 809625 h 550"/>
                <a:gd name="T22" fmla="*/ 1379538 w 1542"/>
                <a:gd name="T23" fmla="*/ 628650 h 550"/>
                <a:gd name="T24" fmla="*/ 1495425 w 1542"/>
                <a:gd name="T25" fmla="*/ 628650 h 550"/>
                <a:gd name="T26" fmla="*/ 1598613 w 1542"/>
                <a:gd name="T27" fmla="*/ 320675 h 550"/>
                <a:gd name="T28" fmla="*/ 1701800 w 1542"/>
                <a:gd name="T29" fmla="*/ 179388 h 550"/>
                <a:gd name="T30" fmla="*/ 1804988 w 1542"/>
                <a:gd name="T31" fmla="*/ 217488 h 550"/>
                <a:gd name="T32" fmla="*/ 1908175 w 1542"/>
                <a:gd name="T33" fmla="*/ 0 h 550"/>
                <a:gd name="T34" fmla="*/ 1971675 w 1542"/>
                <a:gd name="T35" fmla="*/ 141288 h 550"/>
                <a:gd name="T36" fmla="*/ 2074863 w 1542"/>
                <a:gd name="T37" fmla="*/ 487363 h 550"/>
                <a:gd name="T38" fmla="*/ 2127250 w 1542"/>
                <a:gd name="T39" fmla="*/ 320675 h 550"/>
                <a:gd name="T40" fmla="*/ 2228850 w 1542"/>
                <a:gd name="T41" fmla="*/ 628650 h 550"/>
                <a:gd name="T42" fmla="*/ 2332038 w 1542"/>
                <a:gd name="T43" fmla="*/ 731838 h 550"/>
                <a:gd name="T44" fmla="*/ 2447925 w 1542"/>
                <a:gd name="T45" fmla="*/ 835025 h 550"/>
                <a:gd name="T46" fmla="*/ 2447925 w 1542"/>
                <a:gd name="T47" fmla="*/ 873125 h 5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42" h="550">
                  <a:moveTo>
                    <a:pt x="1542" y="550"/>
                  </a:moveTo>
                  <a:lnTo>
                    <a:pt x="0" y="550"/>
                  </a:lnTo>
                  <a:lnTo>
                    <a:pt x="0" y="526"/>
                  </a:lnTo>
                  <a:lnTo>
                    <a:pt x="333" y="526"/>
                  </a:lnTo>
                  <a:lnTo>
                    <a:pt x="406" y="526"/>
                  </a:lnTo>
                  <a:lnTo>
                    <a:pt x="471" y="485"/>
                  </a:lnTo>
                  <a:lnTo>
                    <a:pt x="536" y="510"/>
                  </a:lnTo>
                  <a:lnTo>
                    <a:pt x="601" y="526"/>
                  </a:lnTo>
                  <a:lnTo>
                    <a:pt x="674" y="461"/>
                  </a:lnTo>
                  <a:lnTo>
                    <a:pt x="739" y="526"/>
                  </a:lnTo>
                  <a:lnTo>
                    <a:pt x="804" y="510"/>
                  </a:lnTo>
                  <a:lnTo>
                    <a:pt x="869" y="396"/>
                  </a:lnTo>
                  <a:lnTo>
                    <a:pt x="942" y="396"/>
                  </a:lnTo>
                  <a:lnTo>
                    <a:pt x="1007" y="202"/>
                  </a:lnTo>
                  <a:lnTo>
                    <a:pt x="1072" y="113"/>
                  </a:lnTo>
                  <a:lnTo>
                    <a:pt x="1137" y="137"/>
                  </a:lnTo>
                  <a:lnTo>
                    <a:pt x="1202" y="0"/>
                  </a:lnTo>
                  <a:lnTo>
                    <a:pt x="1242" y="89"/>
                  </a:lnTo>
                  <a:lnTo>
                    <a:pt x="1307" y="307"/>
                  </a:lnTo>
                  <a:lnTo>
                    <a:pt x="1340" y="202"/>
                  </a:lnTo>
                  <a:lnTo>
                    <a:pt x="1404" y="396"/>
                  </a:lnTo>
                  <a:lnTo>
                    <a:pt x="1469" y="461"/>
                  </a:lnTo>
                  <a:lnTo>
                    <a:pt x="1542" y="526"/>
                  </a:lnTo>
                  <a:lnTo>
                    <a:pt x="1542" y="550"/>
                  </a:lnTo>
                  <a:close/>
                </a:path>
              </a:pathLst>
            </a:custGeom>
            <a:solidFill>
              <a:srgbClr val="DD14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01" name="Freeform 73"/>
            <p:cNvSpPr>
              <a:spLocks/>
            </p:cNvSpPr>
            <p:nvPr/>
          </p:nvSpPr>
          <p:spPr bwMode="auto">
            <a:xfrm>
              <a:off x="5348288" y="1641198"/>
              <a:ext cx="2447925" cy="873125"/>
            </a:xfrm>
            <a:custGeom>
              <a:avLst/>
              <a:gdLst>
                <a:gd name="T0" fmla="*/ 2447925 w 1542"/>
                <a:gd name="T1" fmla="*/ 873125 h 550"/>
                <a:gd name="T2" fmla="*/ 0 w 1542"/>
                <a:gd name="T3" fmla="*/ 873125 h 550"/>
                <a:gd name="T4" fmla="*/ 0 w 1542"/>
                <a:gd name="T5" fmla="*/ 835025 h 550"/>
                <a:gd name="T6" fmla="*/ 528638 w 1542"/>
                <a:gd name="T7" fmla="*/ 835025 h 550"/>
                <a:gd name="T8" fmla="*/ 644525 w 1542"/>
                <a:gd name="T9" fmla="*/ 835025 h 550"/>
                <a:gd name="T10" fmla="*/ 747713 w 1542"/>
                <a:gd name="T11" fmla="*/ 769938 h 550"/>
                <a:gd name="T12" fmla="*/ 850900 w 1542"/>
                <a:gd name="T13" fmla="*/ 809625 h 550"/>
                <a:gd name="T14" fmla="*/ 954088 w 1542"/>
                <a:gd name="T15" fmla="*/ 835025 h 550"/>
                <a:gd name="T16" fmla="*/ 1069975 w 1542"/>
                <a:gd name="T17" fmla="*/ 731838 h 550"/>
                <a:gd name="T18" fmla="*/ 1173163 w 1542"/>
                <a:gd name="T19" fmla="*/ 835025 h 550"/>
                <a:gd name="T20" fmla="*/ 1276350 w 1542"/>
                <a:gd name="T21" fmla="*/ 809625 h 550"/>
                <a:gd name="T22" fmla="*/ 1379538 w 1542"/>
                <a:gd name="T23" fmla="*/ 628650 h 550"/>
                <a:gd name="T24" fmla="*/ 1495425 w 1542"/>
                <a:gd name="T25" fmla="*/ 628650 h 550"/>
                <a:gd name="T26" fmla="*/ 1598613 w 1542"/>
                <a:gd name="T27" fmla="*/ 320675 h 550"/>
                <a:gd name="T28" fmla="*/ 1701800 w 1542"/>
                <a:gd name="T29" fmla="*/ 179388 h 550"/>
                <a:gd name="T30" fmla="*/ 1804988 w 1542"/>
                <a:gd name="T31" fmla="*/ 217488 h 550"/>
                <a:gd name="T32" fmla="*/ 1908175 w 1542"/>
                <a:gd name="T33" fmla="*/ 0 h 550"/>
                <a:gd name="T34" fmla="*/ 1971675 w 1542"/>
                <a:gd name="T35" fmla="*/ 141288 h 550"/>
                <a:gd name="T36" fmla="*/ 2074863 w 1542"/>
                <a:gd name="T37" fmla="*/ 487363 h 550"/>
                <a:gd name="T38" fmla="*/ 2127250 w 1542"/>
                <a:gd name="T39" fmla="*/ 320675 h 550"/>
                <a:gd name="T40" fmla="*/ 2228850 w 1542"/>
                <a:gd name="T41" fmla="*/ 628650 h 550"/>
                <a:gd name="T42" fmla="*/ 2332038 w 1542"/>
                <a:gd name="T43" fmla="*/ 731838 h 550"/>
                <a:gd name="T44" fmla="*/ 2447925 w 1542"/>
                <a:gd name="T45" fmla="*/ 835025 h 550"/>
                <a:gd name="T46" fmla="*/ 2447925 w 1542"/>
                <a:gd name="T47" fmla="*/ 873125 h 5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42" h="550">
                  <a:moveTo>
                    <a:pt x="1542" y="550"/>
                  </a:moveTo>
                  <a:lnTo>
                    <a:pt x="0" y="550"/>
                  </a:lnTo>
                  <a:lnTo>
                    <a:pt x="0" y="526"/>
                  </a:lnTo>
                  <a:lnTo>
                    <a:pt x="333" y="526"/>
                  </a:lnTo>
                  <a:lnTo>
                    <a:pt x="406" y="526"/>
                  </a:lnTo>
                  <a:lnTo>
                    <a:pt x="471" y="485"/>
                  </a:lnTo>
                  <a:lnTo>
                    <a:pt x="536" y="510"/>
                  </a:lnTo>
                  <a:lnTo>
                    <a:pt x="601" y="526"/>
                  </a:lnTo>
                  <a:lnTo>
                    <a:pt x="674" y="461"/>
                  </a:lnTo>
                  <a:lnTo>
                    <a:pt x="739" y="526"/>
                  </a:lnTo>
                  <a:lnTo>
                    <a:pt x="804" y="510"/>
                  </a:lnTo>
                  <a:lnTo>
                    <a:pt x="869" y="396"/>
                  </a:lnTo>
                  <a:lnTo>
                    <a:pt x="942" y="396"/>
                  </a:lnTo>
                  <a:lnTo>
                    <a:pt x="1007" y="202"/>
                  </a:lnTo>
                  <a:lnTo>
                    <a:pt x="1072" y="113"/>
                  </a:lnTo>
                  <a:lnTo>
                    <a:pt x="1137" y="137"/>
                  </a:lnTo>
                  <a:lnTo>
                    <a:pt x="1202" y="0"/>
                  </a:lnTo>
                  <a:lnTo>
                    <a:pt x="1242" y="89"/>
                  </a:lnTo>
                  <a:lnTo>
                    <a:pt x="1307" y="307"/>
                  </a:lnTo>
                  <a:lnTo>
                    <a:pt x="1340" y="202"/>
                  </a:lnTo>
                  <a:lnTo>
                    <a:pt x="1404" y="396"/>
                  </a:lnTo>
                  <a:lnTo>
                    <a:pt x="1469" y="461"/>
                  </a:lnTo>
                  <a:lnTo>
                    <a:pt x="1542" y="526"/>
                  </a:lnTo>
                  <a:lnTo>
                    <a:pt x="1542" y="550"/>
                  </a:lnTo>
                </a:path>
              </a:pathLst>
            </a:custGeom>
            <a:noFill/>
            <a:ln w="1270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552" name="Line 125"/>
            <p:cNvSpPr>
              <a:spLocks noChangeShapeType="1"/>
            </p:cNvSpPr>
            <p:nvPr/>
          </p:nvSpPr>
          <p:spPr bwMode="auto">
            <a:xfrm flipH="1">
              <a:off x="5176838" y="2765148"/>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56" name="Line 129"/>
            <p:cNvSpPr>
              <a:spLocks noChangeShapeType="1"/>
            </p:cNvSpPr>
            <p:nvPr/>
          </p:nvSpPr>
          <p:spPr bwMode="auto">
            <a:xfrm flipH="1">
              <a:off x="5176838" y="2765148"/>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 name="Group 7"/>
          <p:cNvGrpSpPr/>
          <p:nvPr/>
        </p:nvGrpSpPr>
        <p:grpSpPr>
          <a:xfrm>
            <a:off x="4876800" y="2687982"/>
            <a:ext cx="3729038" cy="1771650"/>
            <a:chOff x="4876800" y="2654023"/>
            <a:chExt cx="3729038" cy="1771650"/>
          </a:xfrm>
        </p:grpSpPr>
        <p:sp>
          <p:nvSpPr>
            <p:cNvPr id="18438" name="Rectangle 9"/>
            <p:cNvSpPr>
              <a:spLocks noChangeArrowheads="1"/>
            </p:cNvSpPr>
            <p:nvPr/>
          </p:nvSpPr>
          <p:spPr bwMode="auto">
            <a:xfrm>
              <a:off x="5224463" y="3000098"/>
              <a:ext cx="8429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39" name="Rectangle 10"/>
            <p:cNvSpPr>
              <a:spLocks noChangeArrowheads="1"/>
            </p:cNvSpPr>
            <p:nvPr/>
          </p:nvSpPr>
          <p:spPr bwMode="auto">
            <a:xfrm>
              <a:off x="5316538" y="3054073"/>
              <a:ext cx="7270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b="1">
                  <a:solidFill>
                    <a:srgbClr val="020323"/>
                  </a:solidFill>
                </a:rPr>
                <a:t>PSP 1</a:t>
              </a:r>
              <a:endParaRPr lang="en-US"/>
            </a:p>
          </p:txBody>
        </p:sp>
        <p:sp>
          <p:nvSpPr>
            <p:cNvPr id="18502" name="Rectangle 75"/>
            <p:cNvSpPr>
              <a:spLocks noChangeArrowheads="1"/>
            </p:cNvSpPr>
            <p:nvPr/>
          </p:nvSpPr>
          <p:spPr bwMode="auto">
            <a:xfrm>
              <a:off x="8150225" y="4195485"/>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03" name="Rectangle 76"/>
            <p:cNvSpPr>
              <a:spLocks noChangeArrowheads="1"/>
            </p:cNvSpPr>
            <p:nvPr/>
          </p:nvSpPr>
          <p:spPr bwMode="auto">
            <a:xfrm>
              <a:off x="8240713" y="4247873"/>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04" name="Rectangle 77"/>
            <p:cNvSpPr>
              <a:spLocks noChangeArrowheads="1"/>
            </p:cNvSpPr>
            <p:nvPr/>
          </p:nvSpPr>
          <p:spPr bwMode="auto">
            <a:xfrm>
              <a:off x="7170738" y="4195485"/>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05" name="Rectangle 78"/>
            <p:cNvSpPr>
              <a:spLocks noChangeArrowheads="1"/>
            </p:cNvSpPr>
            <p:nvPr/>
          </p:nvSpPr>
          <p:spPr bwMode="auto">
            <a:xfrm>
              <a:off x="7262813" y="4247873"/>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506" name="Rectangle 79"/>
            <p:cNvSpPr>
              <a:spLocks noChangeArrowheads="1"/>
            </p:cNvSpPr>
            <p:nvPr/>
          </p:nvSpPr>
          <p:spPr bwMode="auto">
            <a:xfrm>
              <a:off x="5984875" y="4195485"/>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07" name="Rectangle 80"/>
            <p:cNvSpPr>
              <a:spLocks noChangeArrowheads="1"/>
            </p:cNvSpPr>
            <p:nvPr/>
          </p:nvSpPr>
          <p:spPr bwMode="auto">
            <a:xfrm>
              <a:off x="6076950" y="424787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08" name="Rectangle 81"/>
            <p:cNvSpPr>
              <a:spLocks noChangeArrowheads="1"/>
            </p:cNvSpPr>
            <p:nvPr/>
          </p:nvSpPr>
          <p:spPr bwMode="auto">
            <a:xfrm>
              <a:off x="6115050" y="4247873"/>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09" name="Rectangle 82"/>
            <p:cNvSpPr>
              <a:spLocks noChangeArrowheads="1"/>
            </p:cNvSpPr>
            <p:nvPr/>
          </p:nvSpPr>
          <p:spPr bwMode="auto">
            <a:xfrm>
              <a:off x="4927600" y="4195485"/>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10" name="Rectangle 83"/>
            <p:cNvSpPr>
              <a:spLocks noChangeArrowheads="1"/>
            </p:cNvSpPr>
            <p:nvPr/>
          </p:nvSpPr>
          <p:spPr bwMode="auto">
            <a:xfrm>
              <a:off x="5019675" y="424787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11" name="Rectangle 84"/>
            <p:cNvSpPr>
              <a:spLocks noChangeArrowheads="1"/>
            </p:cNvSpPr>
            <p:nvPr/>
          </p:nvSpPr>
          <p:spPr bwMode="auto">
            <a:xfrm>
              <a:off x="5059363" y="4247873"/>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18512" name="Rectangle 85"/>
            <p:cNvSpPr>
              <a:spLocks noChangeArrowheads="1"/>
            </p:cNvSpPr>
            <p:nvPr/>
          </p:nvSpPr>
          <p:spPr bwMode="auto">
            <a:xfrm>
              <a:off x="8150225" y="4195485"/>
              <a:ext cx="455613"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13" name="Rectangle 86"/>
            <p:cNvSpPr>
              <a:spLocks noChangeArrowheads="1"/>
            </p:cNvSpPr>
            <p:nvPr/>
          </p:nvSpPr>
          <p:spPr bwMode="auto">
            <a:xfrm>
              <a:off x="8240713" y="4247873"/>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14" name="Rectangle 87"/>
            <p:cNvSpPr>
              <a:spLocks noChangeArrowheads="1"/>
            </p:cNvSpPr>
            <p:nvPr/>
          </p:nvSpPr>
          <p:spPr bwMode="auto">
            <a:xfrm>
              <a:off x="7170738" y="4195485"/>
              <a:ext cx="3397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15" name="Rectangle 88"/>
            <p:cNvSpPr>
              <a:spLocks noChangeArrowheads="1"/>
            </p:cNvSpPr>
            <p:nvPr/>
          </p:nvSpPr>
          <p:spPr bwMode="auto">
            <a:xfrm>
              <a:off x="7262813" y="4247873"/>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516" name="Rectangle 89"/>
            <p:cNvSpPr>
              <a:spLocks noChangeArrowheads="1"/>
            </p:cNvSpPr>
            <p:nvPr/>
          </p:nvSpPr>
          <p:spPr bwMode="auto">
            <a:xfrm>
              <a:off x="5984875" y="4195485"/>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17" name="Rectangle 90"/>
            <p:cNvSpPr>
              <a:spLocks noChangeArrowheads="1"/>
            </p:cNvSpPr>
            <p:nvPr/>
          </p:nvSpPr>
          <p:spPr bwMode="auto">
            <a:xfrm>
              <a:off x="6076950" y="424787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18" name="Rectangle 91"/>
            <p:cNvSpPr>
              <a:spLocks noChangeArrowheads="1"/>
            </p:cNvSpPr>
            <p:nvPr/>
          </p:nvSpPr>
          <p:spPr bwMode="auto">
            <a:xfrm>
              <a:off x="6115050" y="4247873"/>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19" name="Rectangle 92"/>
            <p:cNvSpPr>
              <a:spLocks noChangeArrowheads="1"/>
            </p:cNvSpPr>
            <p:nvPr/>
          </p:nvSpPr>
          <p:spPr bwMode="auto">
            <a:xfrm>
              <a:off x="4927600" y="4195485"/>
              <a:ext cx="49530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20" name="Rectangle 93"/>
            <p:cNvSpPr>
              <a:spLocks noChangeArrowheads="1"/>
            </p:cNvSpPr>
            <p:nvPr/>
          </p:nvSpPr>
          <p:spPr bwMode="auto">
            <a:xfrm>
              <a:off x="5019675" y="4247873"/>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21" name="Rectangle 94"/>
            <p:cNvSpPr>
              <a:spLocks noChangeArrowheads="1"/>
            </p:cNvSpPr>
            <p:nvPr/>
          </p:nvSpPr>
          <p:spPr bwMode="auto">
            <a:xfrm>
              <a:off x="5059363" y="4247873"/>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18522" name="Line 95"/>
            <p:cNvSpPr>
              <a:spLocks noChangeShapeType="1"/>
            </p:cNvSpPr>
            <p:nvPr/>
          </p:nvSpPr>
          <p:spPr bwMode="auto">
            <a:xfrm flipV="1">
              <a:off x="5238750" y="413992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3" name="Line 96"/>
            <p:cNvSpPr>
              <a:spLocks noChangeShapeType="1"/>
            </p:cNvSpPr>
            <p:nvPr/>
          </p:nvSpPr>
          <p:spPr bwMode="auto">
            <a:xfrm flipV="1">
              <a:off x="5767388" y="413992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4" name="Line 97"/>
            <p:cNvSpPr>
              <a:spLocks noChangeShapeType="1"/>
            </p:cNvSpPr>
            <p:nvPr/>
          </p:nvSpPr>
          <p:spPr bwMode="auto">
            <a:xfrm flipV="1">
              <a:off x="6296025" y="413992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5" name="Line 98"/>
            <p:cNvSpPr>
              <a:spLocks noChangeShapeType="1"/>
            </p:cNvSpPr>
            <p:nvPr/>
          </p:nvSpPr>
          <p:spPr bwMode="auto">
            <a:xfrm flipV="1">
              <a:off x="6837363" y="413992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6" name="Line 99"/>
            <p:cNvSpPr>
              <a:spLocks noChangeShapeType="1"/>
            </p:cNvSpPr>
            <p:nvPr/>
          </p:nvSpPr>
          <p:spPr bwMode="auto">
            <a:xfrm flipV="1">
              <a:off x="7366000" y="413992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7" name="Line 100"/>
            <p:cNvSpPr>
              <a:spLocks noChangeShapeType="1"/>
            </p:cNvSpPr>
            <p:nvPr/>
          </p:nvSpPr>
          <p:spPr bwMode="auto">
            <a:xfrm flipV="1">
              <a:off x="7893050" y="4139923"/>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8" name="Line 101"/>
            <p:cNvSpPr>
              <a:spLocks noChangeShapeType="1"/>
            </p:cNvSpPr>
            <p:nvPr/>
          </p:nvSpPr>
          <p:spPr bwMode="auto">
            <a:xfrm flipV="1">
              <a:off x="8421688" y="4139923"/>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29" name="Line 102"/>
            <p:cNvSpPr>
              <a:spLocks noChangeShapeType="1"/>
            </p:cNvSpPr>
            <p:nvPr/>
          </p:nvSpPr>
          <p:spPr bwMode="auto">
            <a:xfrm>
              <a:off x="5240338" y="4152623"/>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0" name="Line 103"/>
            <p:cNvSpPr>
              <a:spLocks noChangeShapeType="1"/>
            </p:cNvSpPr>
            <p:nvPr/>
          </p:nvSpPr>
          <p:spPr bwMode="auto">
            <a:xfrm flipV="1">
              <a:off x="5238750" y="413992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1" name="Line 104"/>
            <p:cNvSpPr>
              <a:spLocks noChangeShapeType="1"/>
            </p:cNvSpPr>
            <p:nvPr/>
          </p:nvSpPr>
          <p:spPr bwMode="auto">
            <a:xfrm flipV="1">
              <a:off x="5767388" y="413992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2" name="Line 105"/>
            <p:cNvSpPr>
              <a:spLocks noChangeShapeType="1"/>
            </p:cNvSpPr>
            <p:nvPr/>
          </p:nvSpPr>
          <p:spPr bwMode="auto">
            <a:xfrm flipV="1">
              <a:off x="6296025" y="413992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3" name="Line 106"/>
            <p:cNvSpPr>
              <a:spLocks noChangeShapeType="1"/>
            </p:cNvSpPr>
            <p:nvPr/>
          </p:nvSpPr>
          <p:spPr bwMode="auto">
            <a:xfrm flipV="1">
              <a:off x="6837363" y="4139923"/>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4" name="Line 107"/>
            <p:cNvSpPr>
              <a:spLocks noChangeShapeType="1"/>
            </p:cNvSpPr>
            <p:nvPr/>
          </p:nvSpPr>
          <p:spPr bwMode="auto">
            <a:xfrm flipV="1">
              <a:off x="7366000" y="4139923"/>
              <a:ext cx="1588"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5" name="Line 108"/>
            <p:cNvSpPr>
              <a:spLocks noChangeShapeType="1"/>
            </p:cNvSpPr>
            <p:nvPr/>
          </p:nvSpPr>
          <p:spPr bwMode="auto">
            <a:xfrm flipV="1">
              <a:off x="7893050" y="4139923"/>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6" name="Line 109"/>
            <p:cNvSpPr>
              <a:spLocks noChangeShapeType="1"/>
            </p:cNvSpPr>
            <p:nvPr/>
          </p:nvSpPr>
          <p:spPr bwMode="auto">
            <a:xfrm flipV="1">
              <a:off x="8421688" y="4139923"/>
              <a:ext cx="1587" cy="619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7" name="Line 110"/>
            <p:cNvSpPr>
              <a:spLocks noChangeShapeType="1"/>
            </p:cNvSpPr>
            <p:nvPr/>
          </p:nvSpPr>
          <p:spPr bwMode="auto">
            <a:xfrm>
              <a:off x="5240338" y="4152623"/>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38" name="Rectangle 111"/>
            <p:cNvSpPr>
              <a:spLocks noChangeArrowheads="1"/>
            </p:cNvSpPr>
            <p:nvPr/>
          </p:nvSpPr>
          <p:spPr bwMode="auto">
            <a:xfrm>
              <a:off x="4954588" y="4041498"/>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39" name="Rectangle 112"/>
            <p:cNvSpPr>
              <a:spLocks noChangeArrowheads="1"/>
            </p:cNvSpPr>
            <p:nvPr/>
          </p:nvSpPr>
          <p:spPr bwMode="auto">
            <a:xfrm>
              <a:off x="5046663" y="4093885"/>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540" name="Rectangle 113"/>
            <p:cNvSpPr>
              <a:spLocks noChangeArrowheads="1"/>
            </p:cNvSpPr>
            <p:nvPr/>
          </p:nvSpPr>
          <p:spPr bwMode="auto">
            <a:xfrm>
              <a:off x="4876800" y="3347760"/>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41" name="Rectangle 114"/>
            <p:cNvSpPr>
              <a:spLocks noChangeArrowheads="1"/>
            </p:cNvSpPr>
            <p:nvPr/>
          </p:nvSpPr>
          <p:spPr bwMode="auto">
            <a:xfrm>
              <a:off x="4968875" y="3400148"/>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18542" name="Rectangle 115"/>
            <p:cNvSpPr>
              <a:spLocks noChangeArrowheads="1"/>
            </p:cNvSpPr>
            <p:nvPr/>
          </p:nvSpPr>
          <p:spPr bwMode="auto">
            <a:xfrm>
              <a:off x="4876800" y="2654023"/>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43" name="Rectangle 116"/>
            <p:cNvSpPr>
              <a:spLocks noChangeArrowheads="1"/>
            </p:cNvSpPr>
            <p:nvPr/>
          </p:nvSpPr>
          <p:spPr bwMode="auto">
            <a:xfrm>
              <a:off x="4968875" y="2706410"/>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18544" name="Rectangle 117"/>
            <p:cNvSpPr>
              <a:spLocks noChangeArrowheads="1"/>
            </p:cNvSpPr>
            <p:nvPr/>
          </p:nvSpPr>
          <p:spPr bwMode="auto">
            <a:xfrm>
              <a:off x="4954588" y="4041498"/>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45" name="Rectangle 118"/>
            <p:cNvSpPr>
              <a:spLocks noChangeArrowheads="1"/>
            </p:cNvSpPr>
            <p:nvPr/>
          </p:nvSpPr>
          <p:spPr bwMode="auto">
            <a:xfrm>
              <a:off x="5046663" y="4093885"/>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546" name="Rectangle 119"/>
            <p:cNvSpPr>
              <a:spLocks noChangeArrowheads="1"/>
            </p:cNvSpPr>
            <p:nvPr/>
          </p:nvSpPr>
          <p:spPr bwMode="auto">
            <a:xfrm>
              <a:off x="4876800" y="3347760"/>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47" name="Rectangle 120"/>
            <p:cNvSpPr>
              <a:spLocks noChangeArrowheads="1"/>
            </p:cNvSpPr>
            <p:nvPr/>
          </p:nvSpPr>
          <p:spPr bwMode="auto">
            <a:xfrm>
              <a:off x="4968875" y="3400148"/>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18548" name="Rectangle 121"/>
            <p:cNvSpPr>
              <a:spLocks noChangeArrowheads="1"/>
            </p:cNvSpPr>
            <p:nvPr/>
          </p:nvSpPr>
          <p:spPr bwMode="auto">
            <a:xfrm>
              <a:off x="4876800" y="2654023"/>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49" name="Rectangle 122"/>
            <p:cNvSpPr>
              <a:spLocks noChangeArrowheads="1"/>
            </p:cNvSpPr>
            <p:nvPr/>
          </p:nvSpPr>
          <p:spPr bwMode="auto">
            <a:xfrm>
              <a:off x="4968875" y="2706410"/>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18550" name="Line 123"/>
            <p:cNvSpPr>
              <a:spLocks noChangeShapeType="1"/>
            </p:cNvSpPr>
            <p:nvPr/>
          </p:nvSpPr>
          <p:spPr bwMode="auto">
            <a:xfrm flipH="1">
              <a:off x="5176838" y="4152623"/>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51" name="Line 124"/>
            <p:cNvSpPr>
              <a:spLocks noChangeShapeType="1"/>
            </p:cNvSpPr>
            <p:nvPr/>
          </p:nvSpPr>
          <p:spPr bwMode="auto">
            <a:xfrm flipH="1">
              <a:off x="5176838" y="3458885"/>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53" name="Line 126"/>
            <p:cNvSpPr>
              <a:spLocks noChangeShapeType="1"/>
            </p:cNvSpPr>
            <p:nvPr/>
          </p:nvSpPr>
          <p:spPr bwMode="auto">
            <a:xfrm flipV="1">
              <a:off x="5238750" y="2752448"/>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54" name="Line 127"/>
            <p:cNvSpPr>
              <a:spLocks noChangeShapeType="1"/>
            </p:cNvSpPr>
            <p:nvPr/>
          </p:nvSpPr>
          <p:spPr bwMode="auto">
            <a:xfrm flipH="1">
              <a:off x="5176838" y="4152623"/>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55" name="Line 128"/>
            <p:cNvSpPr>
              <a:spLocks noChangeShapeType="1"/>
            </p:cNvSpPr>
            <p:nvPr/>
          </p:nvSpPr>
          <p:spPr bwMode="auto">
            <a:xfrm flipH="1">
              <a:off x="5176838" y="3458885"/>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57" name="Line 130"/>
            <p:cNvSpPr>
              <a:spLocks noChangeShapeType="1"/>
            </p:cNvSpPr>
            <p:nvPr/>
          </p:nvSpPr>
          <p:spPr bwMode="auto">
            <a:xfrm flipV="1">
              <a:off x="5238750" y="2752448"/>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58" name="Rectangle 131"/>
            <p:cNvSpPr>
              <a:spLocks noChangeArrowheads="1"/>
            </p:cNvSpPr>
            <p:nvPr/>
          </p:nvSpPr>
          <p:spPr bwMode="auto">
            <a:xfrm>
              <a:off x="5238750" y="2765148"/>
              <a:ext cx="3171825" cy="137636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559" name="Freeform 132"/>
            <p:cNvSpPr>
              <a:spLocks/>
            </p:cNvSpPr>
            <p:nvPr/>
          </p:nvSpPr>
          <p:spPr bwMode="auto">
            <a:xfrm>
              <a:off x="5232400" y="3066773"/>
              <a:ext cx="2654300" cy="1079500"/>
            </a:xfrm>
            <a:custGeom>
              <a:avLst/>
              <a:gdLst>
                <a:gd name="T0" fmla="*/ 2654300 w 1672"/>
                <a:gd name="T1" fmla="*/ 1079500 h 680"/>
                <a:gd name="T2" fmla="*/ 0 w 1672"/>
                <a:gd name="T3" fmla="*/ 1079500 h 680"/>
                <a:gd name="T4" fmla="*/ 0 w 1672"/>
                <a:gd name="T5" fmla="*/ 1041400 h 680"/>
                <a:gd name="T6" fmla="*/ 528638 w 1672"/>
                <a:gd name="T7" fmla="*/ 1041400 h 680"/>
                <a:gd name="T8" fmla="*/ 850900 w 1672"/>
                <a:gd name="T9" fmla="*/ 1016000 h 680"/>
                <a:gd name="T10" fmla="*/ 1057275 w 1672"/>
                <a:gd name="T11" fmla="*/ 1016000 h 680"/>
                <a:gd name="T12" fmla="*/ 1276350 w 1672"/>
                <a:gd name="T13" fmla="*/ 938213 h 680"/>
                <a:gd name="T14" fmla="*/ 1379538 w 1672"/>
                <a:gd name="T15" fmla="*/ 976313 h 680"/>
                <a:gd name="T16" fmla="*/ 1482725 w 1672"/>
                <a:gd name="T17" fmla="*/ 1041400 h 680"/>
                <a:gd name="T18" fmla="*/ 1598613 w 1672"/>
                <a:gd name="T19" fmla="*/ 835025 h 680"/>
                <a:gd name="T20" fmla="*/ 1701800 w 1672"/>
                <a:gd name="T21" fmla="*/ 796925 h 680"/>
                <a:gd name="T22" fmla="*/ 1804988 w 1672"/>
                <a:gd name="T23" fmla="*/ 590550 h 680"/>
                <a:gd name="T24" fmla="*/ 1908175 w 1672"/>
                <a:gd name="T25" fmla="*/ 693738 h 680"/>
                <a:gd name="T26" fmla="*/ 2009775 w 1672"/>
                <a:gd name="T27" fmla="*/ 385763 h 680"/>
                <a:gd name="T28" fmla="*/ 2074863 w 1672"/>
                <a:gd name="T29" fmla="*/ 0 h 680"/>
                <a:gd name="T30" fmla="*/ 2178050 w 1672"/>
                <a:gd name="T31" fmla="*/ 423863 h 680"/>
                <a:gd name="T32" fmla="*/ 2228850 w 1672"/>
                <a:gd name="T33" fmla="*/ 347663 h 680"/>
                <a:gd name="T34" fmla="*/ 2332038 w 1672"/>
                <a:gd name="T35" fmla="*/ 590550 h 680"/>
                <a:gd name="T36" fmla="*/ 2435225 w 1672"/>
                <a:gd name="T37" fmla="*/ 873125 h 680"/>
                <a:gd name="T38" fmla="*/ 2551113 w 1672"/>
                <a:gd name="T39" fmla="*/ 938213 h 680"/>
                <a:gd name="T40" fmla="*/ 2654300 w 1672"/>
                <a:gd name="T41" fmla="*/ 1041400 h 680"/>
                <a:gd name="T42" fmla="*/ 2654300 w 1672"/>
                <a:gd name="T43" fmla="*/ 1079500 h 6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72" h="680">
                  <a:moveTo>
                    <a:pt x="1672" y="680"/>
                  </a:moveTo>
                  <a:lnTo>
                    <a:pt x="0" y="680"/>
                  </a:lnTo>
                  <a:lnTo>
                    <a:pt x="0" y="656"/>
                  </a:lnTo>
                  <a:lnTo>
                    <a:pt x="333" y="656"/>
                  </a:lnTo>
                  <a:lnTo>
                    <a:pt x="536" y="640"/>
                  </a:lnTo>
                  <a:lnTo>
                    <a:pt x="666" y="640"/>
                  </a:lnTo>
                  <a:lnTo>
                    <a:pt x="804" y="591"/>
                  </a:lnTo>
                  <a:lnTo>
                    <a:pt x="869" y="615"/>
                  </a:lnTo>
                  <a:lnTo>
                    <a:pt x="934" y="656"/>
                  </a:lnTo>
                  <a:lnTo>
                    <a:pt x="1007" y="526"/>
                  </a:lnTo>
                  <a:lnTo>
                    <a:pt x="1072" y="502"/>
                  </a:lnTo>
                  <a:lnTo>
                    <a:pt x="1137" y="372"/>
                  </a:lnTo>
                  <a:lnTo>
                    <a:pt x="1202" y="437"/>
                  </a:lnTo>
                  <a:lnTo>
                    <a:pt x="1266" y="243"/>
                  </a:lnTo>
                  <a:lnTo>
                    <a:pt x="1307" y="0"/>
                  </a:lnTo>
                  <a:lnTo>
                    <a:pt x="1372" y="267"/>
                  </a:lnTo>
                  <a:lnTo>
                    <a:pt x="1404" y="219"/>
                  </a:lnTo>
                  <a:lnTo>
                    <a:pt x="1469" y="372"/>
                  </a:lnTo>
                  <a:lnTo>
                    <a:pt x="1534" y="550"/>
                  </a:lnTo>
                  <a:lnTo>
                    <a:pt x="1607" y="591"/>
                  </a:lnTo>
                  <a:lnTo>
                    <a:pt x="1672" y="656"/>
                  </a:lnTo>
                  <a:lnTo>
                    <a:pt x="1672" y="680"/>
                  </a:lnTo>
                  <a:close/>
                </a:path>
              </a:pathLst>
            </a:custGeom>
            <a:solidFill>
              <a:srgbClr val="DD14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560" name="Freeform 133"/>
            <p:cNvSpPr>
              <a:spLocks/>
            </p:cNvSpPr>
            <p:nvPr/>
          </p:nvSpPr>
          <p:spPr bwMode="auto">
            <a:xfrm>
              <a:off x="5232400" y="3066773"/>
              <a:ext cx="2654300" cy="1079500"/>
            </a:xfrm>
            <a:custGeom>
              <a:avLst/>
              <a:gdLst>
                <a:gd name="T0" fmla="*/ 2654300 w 1672"/>
                <a:gd name="T1" fmla="*/ 1079500 h 680"/>
                <a:gd name="T2" fmla="*/ 0 w 1672"/>
                <a:gd name="T3" fmla="*/ 1079500 h 680"/>
                <a:gd name="T4" fmla="*/ 0 w 1672"/>
                <a:gd name="T5" fmla="*/ 1041400 h 680"/>
                <a:gd name="T6" fmla="*/ 528638 w 1672"/>
                <a:gd name="T7" fmla="*/ 1041400 h 680"/>
                <a:gd name="T8" fmla="*/ 850900 w 1672"/>
                <a:gd name="T9" fmla="*/ 1016000 h 680"/>
                <a:gd name="T10" fmla="*/ 1057275 w 1672"/>
                <a:gd name="T11" fmla="*/ 1016000 h 680"/>
                <a:gd name="T12" fmla="*/ 1276350 w 1672"/>
                <a:gd name="T13" fmla="*/ 938213 h 680"/>
                <a:gd name="T14" fmla="*/ 1379538 w 1672"/>
                <a:gd name="T15" fmla="*/ 976313 h 680"/>
                <a:gd name="T16" fmla="*/ 1482725 w 1672"/>
                <a:gd name="T17" fmla="*/ 1041400 h 680"/>
                <a:gd name="T18" fmla="*/ 1598613 w 1672"/>
                <a:gd name="T19" fmla="*/ 835025 h 680"/>
                <a:gd name="T20" fmla="*/ 1701800 w 1672"/>
                <a:gd name="T21" fmla="*/ 796925 h 680"/>
                <a:gd name="T22" fmla="*/ 1804988 w 1672"/>
                <a:gd name="T23" fmla="*/ 590550 h 680"/>
                <a:gd name="T24" fmla="*/ 1908175 w 1672"/>
                <a:gd name="T25" fmla="*/ 693738 h 680"/>
                <a:gd name="T26" fmla="*/ 2009775 w 1672"/>
                <a:gd name="T27" fmla="*/ 385763 h 680"/>
                <a:gd name="T28" fmla="*/ 2074863 w 1672"/>
                <a:gd name="T29" fmla="*/ 0 h 680"/>
                <a:gd name="T30" fmla="*/ 2178050 w 1672"/>
                <a:gd name="T31" fmla="*/ 423863 h 680"/>
                <a:gd name="T32" fmla="*/ 2228850 w 1672"/>
                <a:gd name="T33" fmla="*/ 347663 h 680"/>
                <a:gd name="T34" fmla="*/ 2332038 w 1672"/>
                <a:gd name="T35" fmla="*/ 590550 h 680"/>
                <a:gd name="T36" fmla="*/ 2435225 w 1672"/>
                <a:gd name="T37" fmla="*/ 873125 h 680"/>
                <a:gd name="T38" fmla="*/ 2551113 w 1672"/>
                <a:gd name="T39" fmla="*/ 938213 h 680"/>
                <a:gd name="T40" fmla="*/ 2654300 w 1672"/>
                <a:gd name="T41" fmla="*/ 1041400 h 680"/>
                <a:gd name="T42" fmla="*/ 2654300 w 1672"/>
                <a:gd name="T43" fmla="*/ 1079500 h 6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72" h="680">
                  <a:moveTo>
                    <a:pt x="1672" y="680"/>
                  </a:moveTo>
                  <a:lnTo>
                    <a:pt x="0" y="680"/>
                  </a:lnTo>
                  <a:lnTo>
                    <a:pt x="0" y="656"/>
                  </a:lnTo>
                  <a:lnTo>
                    <a:pt x="333" y="656"/>
                  </a:lnTo>
                  <a:lnTo>
                    <a:pt x="536" y="640"/>
                  </a:lnTo>
                  <a:lnTo>
                    <a:pt x="666" y="640"/>
                  </a:lnTo>
                  <a:lnTo>
                    <a:pt x="804" y="591"/>
                  </a:lnTo>
                  <a:lnTo>
                    <a:pt x="869" y="615"/>
                  </a:lnTo>
                  <a:lnTo>
                    <a:pt x="934" y="656"/>
                  </a:lnTo>
                  <a:lnTo>
                    <a:pt x="1007" y="526"/>
                  </a:lnTo>
                  <a:lnTo>
                    <a:pt x="1072" y="502"/>
                  </a:lnTo>
                  <a:lnTo>
                    <a:pt x="1137" y="372"/>
                  </a:lnTo>
                  <a:lnTo>
                    <a:pt x="1202" y="437"/>
                  </a:lnTo>
                  <a:lnTo>
                    <a:pt x="1266" y="243"/>
                  </a:lnTo>
                  <a:lnTo>
                    <a:pt x="1307" y="0"/>
                  </a:lnTo>
                  <a:lnTo>
                    <a:pt x="1372" y="267"/>
                  </a:lnTo>
                  <a:lnTo>
                    <a:pt x="1404" y="219"/>
                  </a:lnTo>
                  <a:lnTo>
                    <a:pt x="1469" y="372"/>
                  </a:lnTo>
                  <a:lnTo>
                    <a:pt x="1534" y="550"/>
                  </a:lnTo>
                  <a:lnTo>
                    <a:pt x="1607" y="591"/>
                  </a:lnTo>
                  <a:lnTo>
                    <a:pt x="1672" y="656"/>
                  </a:lnTo>
                  <a:lnTo>
                    <a:pt x="1672" y="680"/>
                  </a:lnTo>
                </a:path>
              </a:pathLst>
            </a:custGeom>
            <a:noFill/>
            <a:ln w="1270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8601" name="Rectangle 175"/>
          <p:cNvSpPr>
            <a:spLocks noChangeArrowheads="1"/>
          </p:cNvSpPr>
          <p:nvPr/>
        </p:nvSpPr>
        <p:spPr bwMode="auto">
          <a:xfrm>
            <a:off x="4889500" y="4324073"/>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07" name="Rectangle 181"/>
          <p:cNvSpPr>
            <a:spLocks noChangeArrowheads="1"/>
          </p:cNvSpPr>
          <p:nvPr/>
        </p:nvSpPr>
        <p:spPr bwMode="auto">
          <a:xfrm>
            <a:off x="4889500" y="4324073"/>
            <a:ext cx="301625"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6" name="Group 5"/>
          <p:cNvGrpSpPr/>
          <p:nvPr/>
        </p:nvGrpSpPr>
        <p:grpSpPr>
          <a:xfrm>
            <a:off x="4889500" y="4485129"/>
            <a:ext cx="3729038" cy="1719263"/>
            <a:chOff x="4889500" y="4485129"/>
            <a:chExt cx="3729038" cy="1719263"/>
          </a:xfrm>
        </p:grpSpPr>
        <p:sp>
          <p:nvSpPr>
            <p:cNvPr id="18440" name="Rectangle 11"/>
            <p:cNvSpPr>
              <a:spLocks noChangeArrowheads="1"/>
            </p:cNvSpPr>
            <p:nvPr/>
          </p:nvSpPr>
          <p:spPr bwMode="auto">
            <a:xfrm>
              <a:off x="5237163" y="4778817"/>
              <a:ext cx="8429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441" name="Rectangle 12"/>
            <p:cNvSpPr>
              <a:spLocks noChangeArrowheads="1"/>
            </p:cNvSpPr>
            <p:nvPr/>
          </p:nvSpPr>
          <p:spPr bwMode="auto">
            <a:xfrm>
              <a:off x="5329238" y="4832792"/>
              <a:ext cx="7270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800" b="1">
                  <a:solidFill>
                    <a:srgbClr val="020323"/>
                  </a:solidFill>
                </a:rPr>
                <a:t>PSP 2</a:t>
              </a:r>
              <a:endParaRPr lang="en-US"/>
            </a:p>
          </p:txBody>
        </p:sp>
        <p:sp>
          <p:nvSpPr>
            <p:cNvPr id="18561" name="Rectangle 135"/>
            <p:cNvSpPr>
              <a:spLocks noChangeArrowheads="1"/>
            </p:cNvSpPr>
            <p:nvPr/>
          </p:nvSpPr>
          <p:spPr bwMode="auto">
            <a:xfrm>
              <a:off x="8162925" y="5975792"/>
              <a:ext cx="455613"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62" name="Rectangle 136"/>
            <p:cNvSpPr>
              <a:spLocks noChangeArrowheads="1"/>
            </p:cNvSpPr>
            <p:nvPr/>
          </p:nvSpPr>
          <p:spPr bwMode="auto">
            <a:xfrm>
              <a:off x="8255000" y="6028179"/>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63" name="Rectangle 137"/>
            <p:cNvSpPr>
              <a:spLocks noChangeArrowheads="1"/>
            </p:cNvSpPr>
            <p:nvPr/>
          </p:nvSpPr>
          <p:spPr bwMode="auto">
            <a:xfrm>
              <a:off x="7183438" y="5975792"/>
              <a:ext cx="3397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64" name="Rectangle 138"/>
            <p:cNvSpPr>
              <a:spLocks noChangeArrowheads="1"/>
            </p:cNvSpPr>
            <p:nvPr/>
          </p:nvSpPr>
          <p:spPr bwMode="auto">
            <a:xfrm>
              <a:off x="7275513" y="6028179"/>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565" name="Rectangle 139"/>
            <p:cNvSpPr>
              <a:spLocks noChangeArrowheads="1"/>
            </p:cNvSpPr>
            <p:nvPr/>
          </p:nvSpPr>
          <p:spPr bwMode="auto">
            <a:xfrm>
              <a:off x="5997575" y="5975792"/>
              <a:ext cx="495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66" name="Rectangle 140"/>
            <p:cNvSpPr>
              <a:spLocks noChangeArrowheads="1"/>
            </p:cNvSpPr>
            <p:nvPr/>
          </p:nvSpPr>
          <p:spPr bwMode="auto">
            <a:xfrm>
              <a:off x="6089650" y="6028179"/>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67" name="Rectangle 141"/>
            <p:cNvSpPr>
              <a:spLocks noChangeArrowheads="1"/>
            </p:cNvSpPr>
            <p:nvPr/>
          </p:nvSpPr>
          <p:spPr bwMode="auto">
            <a:xfrm>
              <a:off x="6127750" y="6028179"/>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68" name="Rectangle 142"/>
            <p:cNvSpPr>
              <a:spLocks noChangeArrowheads="1"/>
            </p:cNvSpPr>
            <p:nvPr/>
          </p:nvSpPr>
          <p:spPr bwMode="auto">
            <a:xfrm>
              <a:off x="4941888" y="5975792"/>
              <a:ext cx="4937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69" name="Rectangle 143"/>
            <p:cNvSpPr>
              <a:spLocks noChangeArrowheads="1"/>
            </p:cNvSpPr>
            <p:nvPr/>
          </p:nvSpPr>
          <p:spPr bwMode="auto">
            <a:xfrm>
              <a:off x="5032375" y="6028179"/>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70" name="Rectangle 144"/>
            <p:cNvSpPr>
              <a:spLocks noChangeArrowheads="1"/>
            </p:cNvSpPr>
            <p:nvPr/>
          </p:nvSpPr>
          <p:spPr bwMode="auto">
            <a:xfrm>
              <a:off x="5072063" y="6028179"/>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18571" name="Rectangle 145"/>
            <p:cNvSpPr>
              <a:spLocks noChangeArrowheads="1"/>
            </p:cNvSpPr>
            <p:nvPr/>
          </p:nvSpPr>
          <p:spPr bwMode="auto">
            <a:xfrm>
              <a:off x="8162925" y="5975792"/>
              <a:ext cx="455613"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72" name="Rectangle 146"/>
            <p:cNvSpPr>
              <a:spLocks noChangeArrowheads="1"/>
            </p:cNvSpPr>
            <p:nvPr/>
          </p:nvSpPr>
          <p:spPr bwMode="auto">
            <a:xfrm>
              <a:off x="8255000" y="6028179"/>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73" name="Rectangle 147"/>
            <p:cNvSpPr>
              <a:spLocks noChangeArrowheads="1"/>
            </p:cNvSpPr>
            <p:nvPr/>
          </p:nvSpPr>
          <p:spPr bwMode="auto">
            <a:xfrm>
              <a:off x="7183438" y="5975792"/>
              <a:ext cx="3397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74" name="Rectangle 148"/>
            <p:cNvSpPr>
              <a:spLocks noChangeArrowheads="1"/>
            </p:cNvSpPr>
            <p:nvPr/>
          </p:nvSpPr>
          <p:spPr bwMode="auto">
            <a:xfrm>
              <a:off x="7275513" y="6028179"/>
              <a:ext cx="1920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575" name="Rectangle 149"/>
            <p:cNvSpPr>
              <a:spLocks noChangeArrowheads="1"/>
            </p:cNvSpPr>
            <p:nvPr/>
          </p:nvSpPr>
          <p:spPr bwMode="auto">
            <a:xfrm>
              <a:off x="5997575" y="5975792"/>
              <a:ext cx="495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76" name="Rectangle 150"/>
            <p:cNvSpPr>
              <a:spLocks noChangeArrowheads="1"/>
            </p:cNvSpPr>
            <p:nvPr/>
          </p:nvSpPr>
          <p:spPr bwMode="auto">
            <a:xfrm>
              <a:off x="6089650" y="6028179"/>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77" name="Rectangle 151"/>
            <p:cNvSpPr>
              <a:spLocks noChangeArrowheads="1"/>
            </p:cNvSpPr>
            <p:nvPr/>
          </p:nvSpPr>
          <p:spPr bwMode="auto">
            <a:xfrm>
              <a:off x="6127750" y="6028179"/>
              <a:ext cx="3063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100%</a:t>
              </a:r>
              <a:endParaRPr lang="en-US"/>
            </a:p>
          </p:txBody>
        </p:sp>
        <p:sp>
          <p:nvSpPr>
            <p:cNvPr id="18578" name="Rectangle 152"/>
            <p:cNvSpPr>
              <a:spLocks noChangeArrowheads="1"/>
            </p:cNvSpPr>
            <p:nvPr/>
          </p:nvSpPr>
          <p:spPr bwMode="auto">
            <a:xfrm>
              <a:off x="4941888" y="5975792"/>
              <a:ext cx="49371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79" name="Rectangle 153"/>
            <p:cNvSpPr>
              <a:spLocks noChangeArrowheads="1"/>
            </p:cNvSpPr>
            <p:nvPr/>
          </p:nvSpPr>
          <p:spPr bwMode="auto">
            <a:xfrm>
              <a:off x="5032375" y="6028179"/>
              <a:ext cx="777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a:t>
              </a:r>
              <a:endParaRPr lang="en-US"/>
            </a:p>
          </p:txBody>
        </p:sp>
        <p:sp>
          <p:nvSpPr>
            <p:cNvPr id="18580" name="Rectangle 154"/>
            <p:cNvSpPr>
              <a:spLocks noChangeArrowheads="1"/>
            </p:cNvSpPr>
            <p:nvPr/>
          </p:nvSpPr>
          <p:spPr bwMode="auto">
            <a:xfrm>
              <a:off x="5072063" y="6028179"/>
              <a:ext cx="30638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200%</a:t>
              </a:r>
              <a:endParaRPr lang="en-US"/>
            </a:p>
          </p:txBody>
        </p:sp>
        <p:sp>
          <p:nvSpPr>
            <p:cNvPr id="18581" name="Line 155"/>
            <p:cNvSpPr>
              <a:spLocks noChangeShapeType="1"/>
            </p:cNvSpPr>
            <p:nvPr/>
          </p:nvSpPr>
          <p:spPr bwMode="auto">
            <a:xfrm flipV="1">
              <a:off x="5251450" y="5918642"/>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2" name="Line 156"/>
            <p:cNvSpPr>
              <a:spLocks noChangeShapeType="1"/>
            </p:cNvSpPr>
            <p:nvPr/>
          </p:nvSpPr>
          <p:spPr bwMode="auto">
            <a:xfrm flipV="1">
              <a:off x="5780088" y="5918642"/>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3" name="Line 157"/>
            <p:cNvSpPr>
              <a:spLocks noChangeShapeType="1"/>
            </p:cNvSpPr>
            <p:nvPr/>
          </p:nvSpPr>
          <p:spPr bwMode="auto">
            <a:xfrm flipV="1">
              <a:off x="6308725" y="5918642"/>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4" name="Line 158"/>
            <p:cNvSpPr>
              <a:spLocks noChangeShapeType="1"/>
            </p:cNvSpPr>
            <p:nvPr/>
          </p:nvSpPr>
          <p:spPr bwMode="auto">
            <a:xfrm flipV="1">
              <a:off x="6850063" y="5918642"/>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5" name="Line 159"/>
            <p:cNvSpPr>
              <a:spLocks noChangeShapeType="1"/>
            </p:cNvSpPr>
            <p:nvPr/>
          </p:nvSpPr>
          <p:spPr bwMode="auto">
            <a:xfrm flipV="1">
              <a:off x="7378700" y="5918642"/>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6" name="Line 160"/>
            <p:cNvSpPr>
              <a:spLocks noChangeShapeType="1"/>
            </p:cNvSpPr>
            <p:nvPr/>
          </p:nvSpPr>
          <p:spPr bwMode="auto">
            <a:xfrm flipV="1">
              <a:off x="7905750" y="5918642"/>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7" name="Line 161"/>
            <p:cNvSpPr>
              <a:spLocks noChangeShapeType="1"/>
            </p:cNvSpPr>
            <p:nvPr/>
          </p:nvSpPr>
          <p:spPr bwMode="auto">
            <a:xfrm flipV="1">
              <a:off x="8434388" y="5918642"/>
              <a:ext cx="1587"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8" name="Line 162"/>
            <p:cNvSpPr>
              <a:spLocks noChangeShapeType="1"/>
            </p:cNvSpPr>
            <p:nvPr/>
          </p:nvSpPr>
          <p:spPr bwMode="auto">
            <a:xfrm>
              <a:off x="5253038" y="5931342"/>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89" name="Line 163"/>
            <p:cNvSpPr>
              <a:spLocks noChangeShapeType="1"/>
            </p:cNvSpPr>
            <p:nvPr/>
          </p:nvSpPr>
          <p:spPr bwMode="auto">
            <a:xfrm flipV="1">
              <a:off x="5251450" y="5918642"/>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0" name="Line 164"/>
            <p:cNvSpPr>
              <a:spLocks noChangeShapeType="1"/>
            </p:cNvSpPr>
            <p:nvPr/>
          </p:nvSpPr>
          <p:spPr bwMode="auto">
            <a:xfrm flipV="1">
              <a:off x="5780088" y="5918642"/>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1" name="Line 165"/>
            <p:cNvSpPr>
              <a:spLocks noChangeShapeType="1"/>
            </p:cNvSpPr>
            <p:nvPr/>
          </p:nvSpPr>
          <p:spPr bwMode="auto">
            <a:xfrm flipV="1">
              <a:off x="6308725" y="5918642"/>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2" name="Line 166"/>
            <p:cNvSpPr>
              <a:spLocks noChangeShapeType="1"/>
            </p:cNvSpPr>
            <p:nvPr/>
          </p:nvSpPr>
          <p:spPr bwMode="auto">
            <a:xfrm flipV="1">
              <a:off x="6850063" y="5918642"/>
              <a:ext cx="1587"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3" name="Line 167"/>
            <p:cNvSpPr>
              <a:spLocks noChangeShapeType="1"/>
            </p:cNvSpPr>
            <p:nvPr/>
          </p:nvSpPr>
          <p:spPr bwMode="auto">
            <a:xfrm flipV="1">
              <a:off x="7378700" y="5918642"/>
              <a:ext cx="1588"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4" name="Line 168"/>
            <p:cNvSpPr>
              <a:spLocks noChangeShapeType="1"/>
            </p:cNvSpPr>
            <p:nvPr/>
          </p:nvSpPr>
          <p:spPr bwMode="auto">
            <a:xfrm flipV="1">
              <a:off x="7905750" y="5918642"/>
              <a:ext cx="1588" cy="365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5" name="Line 169"/>
            <p:cNvSpPr>
              <a:spLocks noChangeShapeType="1"/>
            </p:cNvSpPr>
            <p:nvPr/>
          </p:nvSpPr>
          <p:spPr bwMode="auto">
            <a:xfrm flipV="1">
              <a:off x="8434388" y="5918642"/>
              <a:ext cx="1587" cy="6350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6" name="Line 170"/>
            <p:cNvSpPr>
              <a:spLocks noChangeShapeType="1"/>
            </p:cNvSpPr>
            <p:nvPr/>
          </p:nvSpPr>
          <p:spPr bwMode="auto">
            <a:xfrm>
              <a:off x="5253038" y="5931342"/>
              <a:ext cx="3168650"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597" name="Rectangle 171"/>
            <p:cNvSpPr>
              <a:spLocks noChangeArrowheads="1"/>
            </p:cNvSpPr>
            <p:nvPr/>
          </p:nvSpPr>
          <p:spPr bwMode="auto">
            <a:xfrm>
              <a:off x="4967288" y="5820217"/>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598" name="Rectangle 172"/>
            <p:cNvSpPr>
              <a:spLocks noChangeArrowheads="1"/>
            </p:cNvSpPr>
            <p:nvPr/>
          </p:nvSpPr>
          <p:spPr bwMode="auto">
            <a:xfrm>
              <a:off x="5059363" y="5874192"/>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599" name="Rectangle 173"/>
            <p:cNvSpPr>
              <a:spLocks noChangeArrowheads="1"/>
            </p:cNvSpPr>
            <p:nvPr/>
          </p:nvSpPr>
          <p:spPr bwMode="auto">
            <a:xfrm>
              <a:off x="4889500" y="5126479"/>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00" name="Rectangle 174"/>
            <p:cNvSpPr>
              <a:spLocks noChangeArrowheads="1"/>
            </p:cNvSpPr>
            <p:nvPr/>
          </p:nvSpPr>
          <p:spPr bwMode="auto">
            <a:xfrm>
              <a:off x="4981575" y="518045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18602" name="Rectangle 176"/>
            <p:cNvSpPr>
              <a:spLocks noChangeArrowheads="1"/>
            </p:cNvSpPr>
            <p:nvPr/>
          </p:nvSpPr>
          <p:spPr bwMode="auto">
            <a:xfrm>
              <a:off x="4981575" y="4485129"/>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18603" name="Rectangle 177"/>
            <p:cNvSpPr>
              <a:spLocks noChangeArrowheads="1"/>
            </p:cNvSpPr>
            <p:nvPr/>
          </p:nvSpPr>
          <p:spPr bwMode="auto">
            <a:xfrm>
              <a:off x="4967288" y="5820217"/>
              <a:ext cx="242887" cy="230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04" name="Rectangle 178"/>
            <p:cNvSpPr>
              <a:spLocks noChangeArrowheads="1"/>
            </p:cNvSpPr>
            <p:nvPr/>
          </p:nvSpPr>
          <p:spPr bwMode="auto">
            <a:xfrm>
              <a:off x="5059363" y="5874192"/>
              <a:ext cx="96837"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0</a:t>
              </a:r>
              <a:endParaRPr lang="en-US"/>
            </a:p>
          </p:txBody>
        </p:sp>
        <p:sp>
          <p:nvSpPr>
            <p:cNvPr id="18605" name="Rectangle 179"/>
            <p:cNvSpPr>
              <a:spLocks noChangeArrowheads="1"/>
            </p:cNvSpPr>
            <p:nvPr/>
          </p:nvSpPr>
          <p:spPr bwMode="auto">
            <a:xfrm>
              <a:off x="4889500" y="5126479"/>
              <a:ext cx="301625"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8606" name="Rectangle 180"/>
            <p:cNvSpPr>
              <a:spLocks noChangeArrowheads="1"/>
            </p:cNvSpPr>
            <p:nvPr/>
          </p:nvSpPr>
          <p:spPr bwMode="auto">
            <a:xfrm>
              <a:off x="4981575" y="5180454"/>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20</a:t>
              </a:r>
              <a:endParaRPr lang="en-US"/>
            </a:p>
          </p:txBody>
        </p:sp>
        <p:sp>
          <p:nvSpPr>
            <p:cNvPr id="18608" name="Rectangle 182"/>
            <p:cNvSpPr>
              <a:spLocks noChangeArrowheads="1"/>
            </p:cNvSpPr>
            <p:nvPr/>
          </p:nvSpPr>
          <p:spPr bwMode="auto">
            <a:xfrm>
              <a:off x="4981575" y="4485129"/>
              <a:ext cx="153988"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a:solidFill>
                    <a:srgbClr val="000000"/>
                  </a:solidFill>
                  <a:latin typeface="Times New Roman" charset="0"/>
                </a:rPr>
                <a:t>40</a:t>
              </a:r>
              <a:endParaRPr lang="en-US"/>
            </a:p>
          </p:txBody>
        </p:sp>
        <p:sp>
          <p:nvSpPr>
            <p:cNvPr id="18609" name="Line 183"/>
            <p:cNvSpPr>
              <a:spLocks noChangeShapeType="1"/>
            </p:cNvSpPr>
            <p:nvPr/>
          </p:nvSpPr>
          <p:spPr bwMode="auto">
            <a:xfrm flipH="1">
              <a:off x="5189538" y="593134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0" name="Line 184"/>
            <p:cNvSpPr>
              <a:spLocks noChangeShapeType="1"/>
            </p:cNvSpPr>
            <p:nvPr/>
          </p:nvSpPr>
          <p:spPr bwMode="auto">
            <a:xfrm flipH="1">
              <a:off x="5189538" y="5237604"/>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1" name="Line 185"/>
            <p:cNvSpPr>
              <a:spLocks noChangeShapeType="1"/>
            </p:cNvSpPr>
            <p:nvPr/>
          </p:nvSpPr>
          <p:spPr bwMode="auto">
            <a:xfrm flipH="1">
              <a:off x="5189538" y="454386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2" name="Line 186"/>
            <p:cNvSpPr>
              <a:spLocks noChangeShapeType="1"/>
            </p:cNvSpPr>
            <p:nvPr/>
          </p:nvSpPr>
          <p:spPr bwMode="auto">
            <a:xfrm flipV="1">
              <a:off x="5251450" y="4531167"/>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3" name="Line 187"/>
            <p:cNvSpPr>
              <a:spLocks noChangeShapeType="1"/>
            </p:cNvSpPr>
            <p:nvPr/>
          </p:nvSpPr>
          <p:spPr bwMode="auto">
            <a:xfrm flipH="1">
              <a:off x="5189538" y="5931342"/>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4" name="Line 188"/>
            <p:cNvSpPr>
              <a:spLocks noChangeShapeType="1"/>
            </p:cNvSpPr>
            <p:nvPr/>
          </p:nvSpPr>
          <p:spPr bwMode="auto">
            <a:xfrm flipH="1">
              <a:off x="5189538" y="5237604"/>
              <a:ext cx="61912"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5" name="Line 189"/>
            <p:cNvSpPr>
              <a:spLocks noChangeShapeType="1"/>
            </p:cNvSpPr>
            <p:nvPr/>
          </p:nvSpPr>
          <p:spPr bwMode="auto">
            <a:xfrm flipH="1">
              <a:off x="5189538" y="4543867"/>
              <a:ext cx="61912" cy="1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6" name="Line 190"/>
            <p:cNvSpPr>
              <a:spLocks noChangeShapeType="1"/>
            </p:cNvSpPr>
            <p:nvPr/>
          </p:nvSpPr>
          <p:spPr bwMode="auto">
            <a:xfrm flipV="1">
              <a:off x="5251450" y="4531167"/>
              <a:ext cx="1588" cy="139858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617" name="Rectangle 191"/>
            <p:cNvSpPr>
              <a:spLocks noChangeArrowheads="1"/>
            </p:cNvSpPr>
            <p:nvPr/>
          </p:nvSpPr>
          <p:spPr bwMode="auto">
            <a:xfrm>
              <a:off x="5251450" y="4543867"/>
              <a:ext cx="3171825" cy="137636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18618" name="Group 194"/>
            <p:cNvGrpSpPr>
              <a:grpSpLocks/>
            </p:cNvGrpSpPr>
            <p:nvPr/>
          </p:nvGrpSpPr>
          <p:grpSpPr bwMode="auto">
            <a:xfrm>
              <a:off x="5876925" y="4575617"/>
              <a:ext cx="1919288" cy="1349375"/>
              <a:chOff x="3702" y="3149"/>
              <a:chExt cx="1209" cy="850"/>
            </a:xfrm>
          </p:grpSpPr>
          <p:sp>
            <p:nvSpPr>
              <p:cNvPr id="18619" name="Freeform 192"/>
              <p:cNvSpPr>
                <a:spLocks/>
              </p:cNvSpPr>
              <p:nvPr/>
            </p:nvSpPr>
            <p:spPr bwMode="auto">
              <a:xfrm>
                <a:off x="3702" y="3149"/>
                <a:ext cx="1209" cy="850"/>
              </a:xfrm>
              <a:custGeom>
                <a:avLst/>
                <a:gdLst>
                  <a:gd name="T0" fmla="*/ 1209 w 1209"/>
                  <a:gd name="T1" fmla="*/ 850 h 850"/>
                  <a:gd name="T2" fmla="*/ 0 w 1209"/>
                  <a:gd name="T3" fmla="*/ 850 h 850"/>
                  <a:gd name="T4" fmla="*/ 0 w 1209"/>
                  <a:gd name="T5" fmla="*/ 826 h 850"/>
                  <a:gd name="T6" fmla="*/ 138 w 1209"/>
                  <a:gd name="T7" fmla="*/ 826 h 850"/>
                  <a:gd name="T8" fmla="*/ 268 w 1209"/>
                  <a:gd name="T9" fmla="*/ 826 h 850"/>
                  <a:gd name="T10" fmla="*/ 471 w 1209"/>
                  <a:gd name="T11" fmla="*/ 826 h 850"/>
                  <a:gd name="T12" fmla="*/ 536 w 1209"/>
                  <a:gd name="T13" fmla="*/ 761 h 850"/>
                  <a:gd name="T14" fmla="*/ 609 w 1209"/>
                  <a:gd name="T15" fmla="*/ 826 h 850"/>
                  <a:gd name="T16" fmla="*/ 674 w 1209"/>
                  <a:gd name="T17" fmla="*/ 786 h 850"/>
                  <a:gd name="T18" fmla="*/ 739 w 1209"/>
                  <a:gd name="T19" fmla="*/ 721 h 850"/>
                  <a:gd name="T20" fmla="*/ 804 w 1209"/>
                  <a:gd name="T21" fmla="*/ 502 h 850"/>
                  <a:gd name="T22" fmla="*/ 869 w 1209"/>
                  <a:gd name="T23" fmla="*/ 437 h 850"/>
                  <a:gd name="T24" fmla="*/ 909 w 1209"/>
                  <a:gd name="T25" fmla="*/ 106 h 850"/>
                  <a:gd name="T26" fmla="*/ 974 w 1209"/>
                  <a:gd name="T27" fmla="*/ 0 h 850"/>
                  <a:gd name="T28" fmla="*/ 1007 w 1209"/>
                  <a:gd name="T29" fmla="*/ 259 h 850"/>
                  <a:gd name="T30" fmla="*/ 1071 w 1209"/>
                  <a:gd name="T31" fmla="*/ 607 h 850"/>
                  <a:gd name="T32" fmla="*/ 1136 w 1209"/>
                  <a:gd name="T33" fmla="*/ 737 h 850"/>
                  <a:gd name="T34" fmla="*/ 1209 w 1209"/>
                  <a:gd name="T35" fmla="*/ 826 h 850"/>
                  <a:gd name="T36" fmla="*/ 1209 w 1209"/>
                  <a:gd name="T37" fmla="*/ 850 h 8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9" h="850">
                    <a:moveTo>
                      <a:pt x="1209" y="850"/>
                    </a:moveTo>
                    <a:lnTo>
                      <a:pt x="0" y="850"/>
                    </a:lnTo>
                    <a:lnTo>
                      <a:pt x="0" y="826"/>
                    </a:lnTo>
                    <a:lnTo>
                      <a:pt x="138" y="826"/>
                    </a:lnTo>
                    <a:lnTo>
                      <a:pt x="268" y="826"/>
                    </a:lnTo>
                    <a:lnTo>
                      <a:pt x="471" y="826"/>
                    </a:lnTo>
                    <a:lnTo>
                      <a:pt x="536" y="761"/>
                    </a:lnTo>
                    <a:lnTo>
                      <a:pt x="609" y="826"/>
                    </a:lnTo>
                    <a:lnTo>
                      <a:pt x="674" y="786"/>
                    </a:lnTo>
                    <a:lnTo>
                      <a:pt x="739" y="721"/>
                    </a:lnTo>
                    <a:lnTo>
                      <a:pt x="804" y="502"/>
                    </a:lnTo>
                    <a:lnTo>
                      <a:pt x="869" y="437"/>
                    </a:lnTo>
                    <a:lnTo>
                      <a:pt x="909" y="106"/>
                    </a:lnTo>
                    <a:lnTo>
                      <a:pt x="974" y="0"/>
                    </a:lnTo>
                    <a:lnTo>
                      <a:pt x="1007" y="259"/>
                    </a:lnTo>
                    <a:lnTo>
                      <a:pt x="1071" y="607"/>
                    </a:lnTo>
                    <a:lnTo>
                      <a:pt x="1136" y="737"/>
                    </a:lnTo>
                    <a:lnTo>
                      <a:pt x="1209" y="826"/>
                    </a:lnTo>
                    <a:lnTo>
                      <a:pt x="1209" y="850"/>
                    </a:lnTo>
                    <a:close/>
                  </a:path>
                </a:pathLst>
              </a:custGeom>
              <a:solidFill>
                <a:srgbClr val="DD143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620" name="Freeform 193"/>
              <p:cNvSpPr>
                <a:spLocks/>
              </p:cNvSpPr>
              <p:nvPr/>
            </p:nvSpPr>
            <p:spPr bwMode="auto">
              <a:xfrm>
                <a:off x="3702" y="3149"/>
                <a:ext cx="1209" cy="850"/>
              </a:xfrm>
              <a:custGeom>
                <a:avLst/>
                <a:gdLst>
                  <a:gd name="T0" fmla="*/ 1209 w 1209"/>
                  <a:gd name="T1" fmla="*/ 850 h 850"/>
                  <a:gd name="T2" fmla="*/ 0 w 1209"/>
                  <a:gd name="T3" fmla="*/ 850 h 850"/>
                  <a:gd name="T4" fmla="*/ 0 w 1209"/>
                  <a:gd name="T5" fmla="*/ 826 h 850"/>
                  <a:gd name="T6" fmla="*/ 138 w 1209"/>
                  <a:gd name="T7" fmla="*/ 826 h 850"/>
                  <a:gd name="T8" fmla="*/ 268 w 1209"/>
                  <a:gd name="T9" fmla="*/ 826 h 850"/>
                  <a:gd name="T10" fmla="*/ 471 w 1209"/>
                  <a:gd name="T11" fmla="*/ 826 h 850"/>
                  <a:gd name="T12" fmla="*/ 536 w 1209"/>
                  <a:gd name="T13" fmla="*/ 761 h 850"/>
                  <a:gd name="T14" fmla="*/ 609 w 1209"/>
                  <a:gd name="T15" fmla="*/ 826 h 850"/>
                  <a:gd name="T16" fmla="*/ 674 w 1209"/>
                  <a:gd name="T17" fmla="*/ 786 h 850"/>
                  <a:gd name="T18" fmla="*/ 739 w 1209"/>
                  <a:gd name="T19" fmla="*/ 721 h 850"/>
                  <a:gd name="T20" fmla="*/ 804 w 1209"/>
                  <a:gd name="T21" fmla="*/ 502 h 850"/>
                  <a:gd name="T22" fmla="*/ 869 w 1209"/>
                  <a:gd name="T23" fmla="*/ 437 h 850"/>
                  <a:gd name="T24" fmla="*/ 909 w 1209"/>
                  <a:gd name="T25" fmla="*/ 106 h 850"/>
                  <a:gd name="T26" fmla="*/ 974 w 1209"/>
                  <a:gd name="T27" fmla="*/ 0 h 850"/>
                  <a:gd name="T28" fmla="*/ 1007 w 1209"/>
                  <a:gd name="T29" fmla="*/ 259 h 850"/>
                  <a:gd name="T30" fmla="*/ 1071 w 1209"/>
                  <a:gd name="T31" fmla="*/ 607 h 850"/>
                  <a:gd name="T32" fmla="*/ 1136 w 1209"/>
                  <a:gd name="T33" fmla="*/ 737 h 850"/>
                  <a:gd name="T34" fmla="*/ 1209 w 1209"/>
                  <a:gd name="T35" fmla="*/ 826 h 850"/>
                  <a:gd name="T36" fmla="*/ 1209 w 1209"/>
                  <a:gd name="T37" fmla="*/ 850 h 8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9" h="850">
                    <a:moveTo>
                      <a:pt x="1209" y="850"/>
                    </a:moveTo>
                    <a:lnTo>
                      <a:pt x="0" y="850"/>
                    </a:lnTo>
                    <a:lnTo>
                      <a:pt x="0" y="826"/>
                    </a:lnTo>
                    <a:lnTo>
                      <a:pt x="138" y="826"/>
                    </a:lnTo>
                    <a:lnTo>
                      <a:pt x="268" y="826"/>
                    </a:lnTo>
                    <a:lnTo>
                      <a:pt x="471" y="826"/>
                    </a:lnTo>
                    <a:lnTo>
                      <a:pt x="536" y="761"/>
                    </a:lnTo>
                    <a:lnTo>
                      <a:pt x="609" y="826"/>
                    </a:lnTo>
                    <a:lnTo>
                      <a:pt x="674" y="786"/>
                    </a:lnTo>
                    <a:lnTo>
                      <a:pt x="739" y="721"/>
                    </a:lnTo>
                    <a:lnTo>
                      <a:pt x="804" y="502"/>
                    </a:lnTo>
                    <a:lnTo>
                      <a:pt x="869" y="437"/>
                    </a:lnTo>
                    <a:lnTo>
                      <a:pt x="909" y="106"/>
                    </a:lnTo>
                    <a:lnTo>
                      <a:pt x="974" y="0"/>
                    </a:lnTo>
                    <a:lnTo>
                      <a:pt x="1007" y="259"/>
                    </a:lnTo>
                    <a:lnTo>
                      <a:pt x="1071" y="607"/>
                    </a:lnTo>
                    <a:lnTo>
                      <a:pt x="1136" y="737"/>
                    </a:lnTo>
                    <a:lnTo>
                      <a:pt x="1209" y="826"/>
                    </a:lnTo>
                    <a:lnTo>
                      <a:pt x="1209" y="850"/>
                    </a:lnTo>
                  </a:path>
                </a:pathLst>
              </a:custGeom>
              <a:noFill/>
              <a:ln w="12700">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2322501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title"/>
          </p:nvPr>
        </p:nvSpPr>
        <p:spPr/>
        <p:txBody>
          <a:bodyPr/>
          <a:lstStyle/>
          <a:p>
            <a:r>
              <a:rPr lang="en-US" smtClean="0"/>
              <a:t>Size Estimating Principles -3</a:t>
            </a:r>
          </a:p>
        </p:txBody>
      </p:sp>
      <p:sp>
        <p:nvSpPr>
          <p:cNvPr id="562178" name="Rectangle 2"/>
          <p:cNvSpPr>
            <a:spLocks noGrp="1" noChangeArrowheads="1"/>
          </p:cNvSpPr>
          <p:nvPr>
            <p:ph idx="1"/>
          </p:nvPr>
        </p:nvSpPr>
        <p:spPr/>
        <p:txBody>
          <a:bodyPr/>
          <a:lstStyle/>
          <a:p>
            <a:r>
              <a:rPr lang="en-US" smtClean="0"/>
              <a:t>The advantages of using defined estimating methods are that you</a:t>
            </a:r>
          </a:p>
          <a:p>
            <a:pPr lvl="1"/>
            <a:r>
              <a:rPr lang="en-US" smtClean="0"/>
              <a:t>have known practices that you can improve</a:t>
            </a:r>
          </a:p>
          <a:p>
            <a:pPr lvl="1"/>
            <a:r>
              <a:rPr lang="en-US" smtClean="0"/>
              <a:t>have a framework for gathering estimating data</a:t>
            </a:r>
          </a:p>
          <a:p>
            <a:pPr lvl="1"/>
            <a:r>
              <a:rPr lang="en-US" smtClean="0"/>
              <a:t>can consistently use historical data to produce balanced estimates</a:t>
            </a:r>
          </a:p>
        </p:txBody>
      </p:sp>
    </p:spTree>
    <p:extLst>
      <p:ext uri="{BB962C8B-B14F-4D97-AF65-F5344CB8AC3E}">
        <p14:creationId xmlns:p14="http://schemas.microsoft.com/office/powerpoint/2010/main" val="743378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9" name="Rectangle 3"/>
          <p:cNvSpPr>
            <a:spLocks noGrp="1" noChangeArrowheads="1"/>
          </p:cNvSpPr>
          <p:nvPr>
            <p:ph type="title"/>
          </p:nvPr>
        </p:nvSpPr>
        <p:spPr/>
        <p:txBody>
          <a:bodyPr/>
          <a:lstStyle/>
          <a:p>
            <a:r>
              <a:rPr lang="en-US" smtClean="0"/>
              <a:t>Estimating with PROBE</a:t>
            </a:r>
          </a:p>
        </p:txBody>
      </p:sp>
      <p:sp>
        <p:nvSpPr>
          <p:cNvPr id="679938" name="Rectangle 2"/>
          <p:cNvSpPr>
            <a:spLocks noGrp="1" noChangeArrowheads="1"/>
          </p:cNvSpPr>
          <p:nvPr>
            <p:ph idx="1"/>
          </p:nvPr>
        </p:nvSpPr>
        <p:spPr/>
        <p:txBody>
          <a:bodyPr/>
          <a:lstStyle/>
          <a:p>
            <a:r>
              <a:rPr lang="en-US" smtClean="0"/>
              <a:t>The PSP uses the PROBE method to estimate and plan projects.</a:t>
            </a:r>
          </a:p>
          <a:p>
            <a:endParaRPr lang="en-US" smtClean="0"/>
          </a:p>
          <a:p>
            <a:r>
              <a:rPr lang="en-US" smtClean="0"/>
              <a:t>PROBE stands for PROxy Based Estimating.</a:t>
            </a:r>
          </a:p>
          <a:p>
            <a:endParaRPr lang="en-US" smtClean="0"/>
          </a:p>
          <a:p>
            <a:r>
              <a:rPr lang="en-US" smtClean="0"/>
              <a:t>PROBE uses proxies to estimate program size and development time.</a:t>
            </a:r>
          </a:p>
          <a:p>
            <a:endParaRPr lang="en-US" smtClean="0"/>
          </a:p>
          <a:p>
            <a:r>
              <a:rPr lang="en-US" smtClean="0"/>
              <a:t>A good proxy will help you to make accurate estimates.</a:t>
            </a:r>
          </a:p>
        </p:txBody>
      </p:sp>
    </p:spTree>
    <p:extLst>
      <p:ext uri="{BB962C8B-B14F-4D97-AF65-F5344CB8AC3E}">
        <p14:creationId xmlns:p14="http://schemas.microsoft.com/office/powerpoint/2010/main" val="8722441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smtClean="0"/>
              <a:t>The PROBE Estimating Method</a:t>
            </a:r>
          </a:p>
        </p:txBody>
      </p:sp>
      <p:pic>
        <p:nvPicPr>
          <p:cNvPr id="24578" name="Picture 26" descr="S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888" y="1123950"/>
            <a:ext cx="6337300" cy="5022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8156472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smtClean="0"/>
              <a:t>Conceptual Design -1</a:t>
            </a:r>
          </a:p>
        </p:txBody>
      </p:sp>
      <p:sp>
        <p:nvSpPr>
          <p:cNvPr id="684035" name="Rectangle 3"/>
          <p:cNvSpPr>
            <a:spLocks noGrp="1" noChangeArrowheads="1"/>
          </p:cNvSpPr>
          <p:nvPr>
            <p:ph idx="1"/>
          </p:nvPr>
        </p:nvSpPr>
        <p:spPr/>
        <p:txBody>
          <a:bodyPr/>
          <a:lstStyle/>
          <a:p>
            <a:r>
              <a:rPr lang="en-US" smtClean="0"/>
              <a:t>The first estimating step is to make a conceptual design.</a:t>
            </a:r>
          </a:p>
          <a:p>
            <a:pPr lvl="1"/>
            <a:r>
              <a:rPr lang="en-US" smtClean="0"/>
              <a:t>relate the requirements to the product</a:t>
            </a:r>
          </a:p>
          <a:p>
            <a:pPr lvl="1"/>
            <a:r>
              <a:rPr lang="en-US" smtClean="0"/>
              <a:t>define the product elements that will produce the desired functions</a:t>
            </a:r>
          </a:p>
          <a:p>
            <a:pPr lvl="1"/>
            <a:r>
              <a:rPr lang="en-US" smtClean="0"/>
              <a:t>estimate the size of what you plan to build</a:t>
            </a:r>
          </a:p>
          <a:p>
            <a:endParaRPr lang="en-US" smtClean="0"/>
          </a:p>
          <a:p>
            <a:r>
              <a:rPr lang="en-US" smtClean="0"/>
              <a:t>For most projects, the conceptual design can be produced relatively quickly. </a:t>
            </a:r>
          </a:p>
          <a:p>
            <a:endParaRPr lang="en-US" smtClean="0"/>
          </a:p>
          <a:p>
            <a:r>
              <a:rPr lang="en-US" smtClean="0"/>
              <a:t>For the PSP exercise programs, try to limit your conceptual design time to 10, or at most 20, minutes.</a:t>
            </a:r>
          </a:p>
        </p:txBody>
      </p:sp>
    </p:spTree>
    <p:extLst>
      <p:ext uri="{BB962C8B-B14F-4D97-AF65-F5344CB8AC3E}">
        <p14:creationId xmlns:p14="http://schemas.microsoft.com/office/powerpoint/2010/main" val="26769282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smtClean="0"/>
              <a:t>Conceptual Design -2</a:t>
            </a:r>
          </a:p>
        </p:txBody>
      </p:sp>
      <p:sp>
        <p:nvSpPr>
          <p:cNvPr id="686083" name="Rectangle 3"/>
          <p:cNvSpPr>
            <a:spLocks noGrp="1" noChangeArrowheads="1"/>
          </p:cNvSpPr>
          <p:nvPr>
            <p:ph idx="1"/>
          </p:nvPr>
        </p:nvSpPr>
        <p:spPr/>
        <p:txBody>
          <a:bodyPr>
            <a:normAutofit lnSpcReduction="10000"/>
          </a:bodyPr>
          <a:lstStyle/>
          <a:p>
            <a:r>
              <a:rPr lang="en-US" smtClean="0"/>
              <a:t>To make a conceptual design, identify the product functions and the program parts needed to produce them.</a:t>
            </a:r>
          </a:p>
          <a:p>
            <a:pPr lvl="1"/>
            <a:endParaRPr lang="en-US" smtClean="0"/>
          </a:p>
          <a:p>
            <a:r>
              <a:rPr lang="en-US" smtClean="0"/>
              <a:t>In effect, you say: </a:t>
            </a:r>
            <a:r>
              <a:rPr lang="ja-JP" altLang="en-US" smtClean="0"/>
              <a:t>“</a:t>
            </a:r>
            <a:r>
              <a:rPr lang="en-US" smtClean="0"/>
              <a:t>If I had the following parts, I could build this product.</a:t>
            </a:r>
            <a:r>
              <a:rPr lang="ja-JP" altLang="en-US" smtClean="0"/>
              <a:t>”</a:t>
            </a:r>
            <a:endParaRPr lang="en-US" smtClean="0"/>
          </a:p>
          <a:p>
            <a:endParaRPr lang="en-US" smtClean="0"/>
          </a:p>
          <a:p>
            <a:r>
              <a:rPr lang="en-US" smtClean="0"/>
              <a:t>Then, compare these parts to programs you have already written and estimate their sizes.</a:t>
            </a:r>
          </a:p>
          <a:p>
            <a:endParaRPr lang="en-US" smtClean="0"/>
          </a:p>
          <a:p>
            <a:r>
              <a:rPr lang="en-US" smtClean="0"/>
              <a:t>Finally, combine the part estimates to give total size.</a:t>
            </a:r>
          </a:p>
          <a:p>
            <a:endParaRPr lang="en-US" smtClean="0"/>
          </a:p>
          <a:p>
            <a:r>
              <a:rPr lang="en-US" smtClean="0"/>
              <a:t>If you do not understand the product well enough to make a conceptual design, you do not know enough to make a plan.</a:t>
            </a:r>
          </a:p>
        </p:txBody>
      </p:sp>
    </p:spTree>
    <p:extLst>
      <p:ext uri="{BB962C8B-B14F-4D97-AF65-F5344CB8AC3E}">
        <p14:creationId xmlns:p14="http://schemas.microsoft.com/office/powerpoint/2010/main" val="12521627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smtClean="0"/>
              <a:t>Size Estimating Proxies -1</a:t>
            </a:r>
          </a:p>
        </p:txBody>
      </p:sp>
      <p:sp>
        <p:nvSpPr>
          <p:cNvPr id="594947" name="Rectangle 3"/>
          <p:cNvSpPr>
            <a:spLocks noGrp="1" noChangeArrowheads="1"/>
          </p:cNvSpPr>
          <p:nvPr>
            <p:ph idx="1"/>
          </p:nvPr>
        </p:nvSpPr>
        <p:spPr/>
        <p:txBody>
          <a:bodyPr/>
          <a:lstStyle/>
          <a:p>
            <a:r>
              <a:rPr lang="en-US" smtClean="0"/>
              <a:t>The basic issue</a:t>
            </a:r>
          </a:p>
          <a:p>
            <a:pPr lvl="1"/>
            <a:r>
              <a:rPr lang="en-US" smtClean="0"/>
              <a:t>Good size measures are detailed.</a:t>
            </a:r>
          </a:p>
          <a:p>
            <a:pPr lvl="1"/>
            <a:r>
              <a:rPr lang="en-US" smtClean="0"/>
              <a:t>It is generally hard to visualize product details early in a project. </a:t>
            </a:r>
          </a:p>
          <a:p>
            <a:endParaRPr lang="en-US" smtClean="0"/>
          </a:p>
          <a:p>
            <a:r>
              <a:rPr lang="en-US" smtClean="0"/>
              <a:t>Alternatives</a:t>
            </a:r>
          </a:p>
          <a:p>
            <a:pPr lvl="1"/>
            <a:r>
              <a:rPr lang="en-US" smtClean="0"/>
              <a:t>Wait to estimate until you have the detail.</a:t>
            </a:r>
          </a:p>
          <a:p>
            <a:pPr lvl="1"/>
            <a:r>
              <a:rPr lang="en-US" smtClean="0"/>
              <a:t>Make your best guess.</a:t>
            </a:r>
          </a:p>
          <a:p>
            <a:pPr lvl="1"/>
            <a:r>
              <a:rPr lang="en-US" smtClean="0"/>
              <a:t>Identify a suitable proxy.</a:t>
            </a:r>
          </a:p>
        </p:txBody>
      </p:sp>
    </p:spTree>
    <p:extLst>
      <p:ext uri="{BB962C8B-B14F-4D97-AF65-F5344CB8AC3E}">
        <p14:creationId xmlns:p14="http://schemas.microsoft.com/office/powerpoint/2010/main" val="231457885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smtClean="0"/>
              <a:t>Size Estimating Proxies -2</a:t>
            </a:r>
          </a:p>
        </p:txBody>
      </p:sp>
      <p:sp>
        <p:nvSpPr>
          <p:cNvPr id="596995" name="Rectangle 3"/>
          <p:cNvSpPr>
            <a:spLocks noGrp="1" noChangeArrowheads="1"/>
          </p:cNvSpPr>
          <p:nvPr>
            <p:ph idx="1"/>
          </p:nvPr>
        </p:nvSpPr>
        <p:spPr/>
        <p:txBody>
          <a:bodyPr/>
          <a:lstStyle/>
          <a:p>
            <a:r>
              <a:rPr lang="en-US" smtClean="0"/>
              <a:t>A good proxy should correlate closely to development costs.</a:t>
            </a:r>
          </a:p>
          <a:p>
            <a:endParaRPr lang="en-US" smtClean="0"/>
          </a:p>
          <a:p>
            <a:r>
              <a:rPr lang="en-US" smtClean="0"/>
              <a:t>A good proxy should be easy to visualize early in development.</a:t>
            </a:r>
          </a:p>
          <a:p>
            <a:endParaRPr lang="en-US" smtClean="0"/>
          </a:p>
          <a:p>
            <a:r>
              <a:rPr lang="en-US" smtClean="0"/>
              <a:t>It should also be a physical entity that can be measured.</a:t>
            </a:r>
          </a:p>
        </p:txBody>
      </p:sp>
    </p:spTree>
    <p:extLst>
      <p:ext uri="{BB962C8B-B14F-4D97-AF65-F5344CB8AC3E}">
        <p14:creationId xmlns:p14="http://schemas.microsoft.com/office/powerpoint/2010/main" val="43239584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Example: Building Costs</a:t>
            </a:r>
          </a:p>
        </p:txBody>
      </p:sp>
      <p:sp>
        <p:nvSpPr>
          <p:cNvPr id="599043" name="Rectangle 3"/>
          <p:cNvSpPr>
            <a:spLocks noGrp="1" noChangeArrowheads="1"/>
          </p:cNvSpPr>
          <p:nvPr>
            <p:ph idx="1"/>
          </p:nvPr>
        </p:nvSpPr>
        <p:spPr/>
        <p:txBody>
          <a:bodyPr/>
          <a:lstStyle/>
          <a:p>
            <a:r>
              <a:rPr lang="en-US" smtClean="0"/>
              <a:t>Problem</a:t>
            </a:r>
          </a:p>
          <a:p>
            <a:pPr lvl="1"/>
            <a:r>
              <a:rPr lang="en-US" smtClean="0"/>
              <a:t>The builder needs to know the floor area (in sq. ft.) to estimate the cost of construction.</a:t>
            </a:r>
          </a:p>
          <a:p>
            <a:pPr lvl="1"/>
            <a:r>
              <a:rPr lang="en-US" smtClean="0"/>
              <a:t>Clients normally cannot describe their needs in square feet. </a:t>
            </a:r>
          </a:p>
          <a:p>
            <a:pPr lvl="1"/>
            <a:r>
              <a:rPr lang="en-US" smtClean="0"/>
              <a:t>They usually can describe the type and number of rooms they want.</a:t>
            </a:r>
          </a:p>
          <a:p>
            <a:endParaRPr lang="en-US" smtClean="0"/>
          </a:p>
          <a:p>
            <a:r>
              <a:rPr lang="en-US" smtClean="0"/>
              <a:t>Solution</a:t>
            </a:r>
          </a:p>
          <a:p>
            <a:pPr lvl="1"/>
            <a:r>
              <a:rPr lang="en-US" smtClean="0"/>
              <a:t>Use rooms as a proxy for size.</a:t>
            </a:r>
          </a:p>
          <a:p>
            <a:pPr lvl="1"/>
            <a:r>
              <a:rPr lang="en-US" smtClean="0"/>
              <a:t>Use historical (typical) data to translate from rooms to square feet.</a:t>
            </a:r>
          </a:p>
          <a:p>
            <a:endParaRPr lang="en-US" smtClean="0"/>
          </a:p>
        </p:txBody>
      </p:sp>
    </p:spTree>
    <p:extLst>
      <p:ext uri="{BB962C8B-B14F-4D97-AF65-F5344CB8AC3E}">
        <p14:creationId xmlns:p14="http://schemas.microsoft.com/office/powerpoint/2010/main" val="1241931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pPr eaLnBrk="1" hangingPunct="1">
              <a:defRPr/>
            </a:pPr>
            <a:r>
              <a:rPr lang="en-US" sz="3200" smtClean="0">
                <a:cs typeface="+mj-cs"/>
              </a:rPr>
              <a:t>Example: Customer Requirements</a:t>
            </a:r>
          </a:p>
        </p:txBody>
      </p:sp>
      <p:graphicFrame>
        <p:nvGraphicFramePr>
          <p:cNvPr id="749662" name="Group 94"/>
          <p:cNvGraphicFramePr>
            <a:graphicFrameLocks noGrp="1"/>
          </p:cNvGraphicFramePr>
          <p:nvPr>
            <p:ph idx="1"/>
          </p:nvPr>
        </p:nvGraphicFramePr>
        <p:xfrm>
          <a:off x="401638" y="1081088"/>
          <a:ext cx="8320087" cy="5014912"/>
        </p:xfrm>
        <a:graphic>
          <a:graphicData uri="http://schemas.openxmlformats.org/drawingml/2006/table">
            <a:tbl>
              <a:tblPr/>
              <a:tblGrid>
                <a:gridCol w="3026943"/>
                <a:gridCol w="5293144"/>
              </a:tblGrid>
              <a:tr h="65722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Bedrooms:</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 2 medium, and 1 small</a:t>
                      </a:r>
                    </a:p>
                  </a:txBody>
                  <a:tcPr marL="0" marR="0" marT="0" marB="0" anchor="ctr" horzOverflow="overflow">
                    <a:lnL>
                      <a:noFill/>
                    </a:lnL>
                    <a:lnR cap="flat">
                      <a:noFill/>
                    </a:lnR>
                    <a:lnT cap="flat">
                      <a:noFill/>
                    </a:lnT>
                    <a:lnB>
                      <a:noFill/>
                    </a:lnB>
                    <a:lnTlToBr>
                      <a:noFill/>
                    </a:lnTlToBr>
                    <a:lnBlToTr>
                      <a:noFill/>
                    </a:lnBlToTr>
                    <a:noFill/>
                  </a:tcPr>
                </a:tc>
              </a:tr>
              <a:tr h="65405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Bathrooms:</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 and 2 medium</a:t>
                      </a:r>
                    </a:p>
                  </a:txBody>
                  <a:tcPr marL="0" marR="0" marT="0" marB="0" anchor="ctr" horzOverflow="overflow">
                    <a:lnL>
                      <a:noFill/>
                    </a:lnL>
                    <a:lnR cap="flat">
                      <a:noFill/>
                    </a:lnR>
                    <a:lnT>
                      <a:noFill/>
                    </a:lnT>
                    <a:lnB>
                      <a:noFill/>
                    </a:lnB>
                    <a:lnTlToBr>
                      <a:noFill/>
                    </a:lnTlToBr>
                    <a:lnBlToTr>
                      <a:noFill/>
                    </a:lnBlToTr>
                    <a:noFill/>
                  </a:tcPr>
                </a:tc>
              </a:tr>
              <a:tr h="65722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Kitchen:</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medium</a:t>
                      </a:r>
                    </a:p>
                  </a:txBody>
                  <a:tcPr marL="0" marR="0" marT="0" marB="0" anchor="ctr" horzOverflow="overflow">
                    <a:lnL>
                      <a:noFill/>
                    </a:lnL>
                    <a:lnR cap="flat">
                      <a:noFill/>
                    </a:lnR>
                    <a:lnT>
                      <a:noFill/>
                    </a:lnT>
                    <a:lnB>
                      <a:noFill/>
                    </a:lnB>
                    <a:lnTlToBr>
                      <a:noFill/>
                    </a:lnTlToBr>
                    <a:lnBlToTr>
                      <a:noFill/>
                    </a:lnBlToTr>
                    <a:noFill/>
                  </a:tcPr>
                </a:tc>
              </a:tr>
              <a:tr h="655638">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Living room:</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a:t>
                      </a:r>
                    </a:p>
                  </a:txBody>
                  <a:tcPr marL="0" marR="0" marT="0" marB="0" anchor="ctr" horzOverflow="overflow">
                    <a:lnL>
                      <a:noFill/>
                    </a:lnL>
                    <a:lnR cap="flat">
                      <a:noFill/>
                    </a:lnR>
                    <a:lnT>
                      <a:noFill/>
                    </a:lnT>
                    <a:lnB>
                      <a:noFill/>
                    </a:lnB>
                    <a:lnTlToBr>
                      <a:noFill/>
                    </a:lnTlToBr>
                    <a:lnBlToTr>
                      <a:noFill/>
                    </a:lnBlToTr>
                    <a:noFill/>
                  </a:tcPr>
                </a:tc>
              </a:tr>
              <a:tr h="65722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Dining room:</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medium</a:t>
                      </a:r>
                    </a:p>
                  </a:txBody>
                  <a:tcPr marL="0" marR="0" marT="0" marB="0" anchor="ctr" horzOverflow="overflow">
                    <a:lnL>
                      <a:noFill/>
                    </a:lnL>
                    <a:lnR cap="flat">
                      <a:noFill/>
                    </a:lnR>
                    <a:lnT>
                      <a:noFill/>
                    </a:lnT>
                    <a:lnB>
                      <a:noFill/>
                    </a:lnB>
                    <a:lnTlToBr>
                      <a:noFill/>
                    </a:lnTlToBr>
                    <a:lnBlToTr>
                      <a:noFill/>
                    </a:lnBlToTr>
                    <a:noFill/>
                  </a:tcPr>
                </a:tc>
              </a:tr>
              <a:tr h="65405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Family room:</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a:t>
                      </a:r>
                    </a:p>
                  </a:txBody>
                  <a:tcPr marL="0" marR="0" marT="0" marB="0" anchor="ctr" horzOverflow="overflow">
                    <a:lnL>
                      <a:noFill/>
                    </a:lnL>
                    <a:lnR cap="flat">
                      <a:noFill/>
                    </a:lnR>
                    <a:lnT>
                      <a:noFill/>
                    </a:lnT>
                    <a:lnB>
                      <a:noFill/>
                    </a:lnB>
                    <a:lnTlToBr>
                      <a:noFill/>
                    </a:lnTlToBr>
                    <a:lnBlToTr>
                      <a:noFill/>
                    </a:lnBlToTr>
                    <a:noFill/>
                  </a:tcPr>
                </a:tc>
              </a:tr>
              <a:tr h="65722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Utility:</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medium</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4027176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smtClean="0"/>
              <a:t>Historical Building Data</a:t>
            </a:r>
          </a:p>
        </p:txBody>
      </p:sp>
      <p:graphicFrame>
        <p:nvGraphicFramePr>
          <p:cNvPr id="752943" name="Group 303"/>
          <p:cNvGraphicFramePr>
            <a:graphicFrameLocks noGrp="1"/>
          </p:cNvGraphicFramePr>
          <p:nvPr>
            <p:ph idx="1"/>
          </p:nvPr>
        </p:nvGraphicFramePr>
        <p:xfrm>
          <a:off x="401638" y="1081088"/>
          <a:ext cx="8320087" cy="5014912"/>
        </p:xfrm>
        <a:graphic>
          <a:graphicData uri="http://schemas.openxmlformats.org/drawingml/2006/table">
            <a:tbl>
              <a:tblPr/>
              <a:tblGrid>
                <a:gridCol w="3645380"/>
                <a:gridCol w="1558236"/>
                <a:gridCol w="1558235"/>
                <a:gridCol w="1558236"/>
              </a:tblGrid>
              <a:tr h="574675">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80769" marR="0" marT="0" marB="0"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Small</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Medium</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Large</a:t>
                      </a:r>
                    </a:p>
                  </a:txBody>
                  <a:tcPr marL="0" marR="0" marT="0" marB="0" anchor="ctr" horzOverflow="overflow">
                    <a:lnL>
                      <a:noFill/>
                    </a:lnL>
                    <a:lnR cap="flat">
                      <a:noFill/>
                    </a:lnR>
                    <a:lnT cap="flat">
                      <a:noFill/>
                    </a:lnT>
                    <a:lnB>
                      <a:noFill/>
                    </a:lnB>
                    <a:lnTlToBr>
                      <a:noFill/>
                    </a:lnTlToBr>
                    <a:lnBlToTr>
                      <a:noFill/>
                    </a:lnBlToTr>
                    <a:noFill/>
                  </a:tcPr>
                </a:tc>
              </a:tr>
              <a:tr h="573088">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rPr>
                        <a:t>Bedrooms</a:t>
                      </a:r>
                    </a:p>
                  </a:txBody>
                  <a:tcPr marL="80769"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90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140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200</a:t>
                      </a:r>
                    </a:p>
                  </a:txBody>
                  <a:tcPr marL="0" marR="0" marT="0" marB="0" anchor="ctr" horzOverflow="overflow">
                    <a:lnL>
                      <a:noFill/>
                    </a:lnL>
                    <a:lnR cap="flat">
                      <a:noFill/>
                    </a:lnR>
                    <a:lnT>
                      <a:noFill/>
                    </a:lnT>
                    <a:lnB>
                      <a:noFill/>
                    </a:lnB>
                    <a:lnTlToBr>
                      <a:noFill/>
                    </a:lnTlToBr>
                    <a:lnBlToTr>
                      <a:noFill/>
                    </a:lnBlToTr>
                    <a:noFill/>
                  </a:tcPr>
                </a:tc>
              </a:tr>
              <a:tr h="5746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Bathrooms</a:t>
                      </a:r>
                    </a:p>
                  </a:txBody>
                  <a:tcPr marL="80769"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60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120</a:t>
                      </a:r>
                    </a:p>
                  </a:txBody>
                  <a:tcPr marL="0" marR="0" marT="0" marB="0" anchor="ctr" horzOverflow="overflow">
                    <a:lnL>
                      <a:noFill/>
                    </a:lnL>
                    <a:lnR cap="flat">
                      <a:noFill/>
                    </a:lnR>
                    <a:lnT>
                      <a:noFill/>
                    </a:lnT>
                    <a:lnB>
                      <a:noFill/>
                    </a:lnB>
                    <a:lnTlToBr>
                      <a:noFill/>
                    </a:lnTlToBr>
                    <a:lnBlToTr>
                      <a:noFill/>
                    </a:lnBlToTr>
                    <a:noFill/>
                  </a:tcPr>
                </a:tc>
              </a:tr>
              <a:tr h="5746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Kitchens</a:t>
                      </a:r>
                    </a:p>
                  </a:txBody>
                  <a:tcPr marL="80769"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100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130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160</a:t>
                      </a:r>
                    </a:p>
                  </a:txBody>
                  <a:tcPr marL="0" marR="0" marT="0" marB="0" anchor="ctr" horzOverflow="overflow">
                    <a:lnL>
                      <a:noFill/>
                    </a:lnL>
                    <a:lnR cap="flat">
                      <a:noFill/>
                    </a:lnR>
                    <a:lnT>
                      <a:noFill/>
                    </a:lnT>
                    <a:lnB>
                      <a:noFill/>
                    </a:lnB>
                    <a:lnTlToBr>
                      <a:noFill/>
                    </a:lnTlToBr>
                    <a:lnBlToTr>
                      <a:noFill/>
                    </a:lnBlToTr>
                    <a:noFill/>
                  </a:tcPr>
                </a:tc>
              </a:tr>
              <a:tr h="573088">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Living rooms</a:t>
                      </a:r>
                    </a:p>
                  </a:txBody>
                  <a:tcPr marL="80769"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150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250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400</a:t>
                      </a:r>
                    </a:p>
                  </a:txBody>
                  <a:tcPr marL="0" marR="0" marT="0" marB="0" anchor="ctr" horzOverflow="overflow">
                    <a:lnL>
                      <a:noFill/>
                    </a:lnL>
                    <a:lnR cap="flat">
                      <a:noFill/>
                    </a:lnR>
                    <a:lnT>
                      <a:noFill/>
                    </a:lnT>
                    <a:lnB>
                      <a:noFill/>
                    </a:lnB>
                    <a:lnTlToBr>
                      <a:noFill/>
                    </a:lnTlToBr>
                    <a:lnBlToTr>
                      <a:noFill/>
                    </a:lnBlToTr>
                    <a:noFill/>
                  </a:tcPr>
                </a:tc>
              </a:tr>
              <a:tr h="5746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Dining rooms</a:t>
                      </a:r>
                    </a:p>
                  </a:txBody>
                  <a:tcPr marL="80769"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100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140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200</a:t>
                      </a:r>
                    </a:p>
                  </a:txBody>
                  <a:tcPr marL="0" marR="0" marT="0" marB="0" anchor="ctr" horzOverflow="overflow">
                    <a:lnL>
                      <a:noFill/>
                    </a:lnL>
                    <a:lnR cap="flat">
                      <a:noFill/>
                    </a:lnR>
                    <a:lnT>
                      <a:noFill/>
                    </a:lnT>
                    <a:lnB>
                      <a:noFill/>
                    </a:lnB>
                    <a:lnTlToBr>
                      <a:noFill/>
                    </a:lnTlToBr>
                    <a:lnBlToTr>
                      <a:noFill/>
                    </a:lnBlToTr>
                    <a:noFill/>
                  </a:tcPr>
                </a:tc>
              </a:tr>
              <a:tr h="573088">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Family rooms</a:t>
                      </a:r>
                    </a:p>
                  </a:txBody>
                  <a:tcPr marL="80769"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150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240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340</a:t>
                      </a:r>
                    </a:p>
                  </a:txBody>
                  <a:tcPr marL="0" marR="0" marT="0" marB="0" anchor="ctr" horzOverflow="overflow">
                    <a:lnL>
                      <a:noFill/>
                    </a:lnL>
                    <a:lnR cap="flat">
                      <a:noFill/>
                    </a:lnR>
                    <a:lnT>
                      <a:noFill/>
                    </a:lnT>
                    <a:lnB>
                      <a:noFill/>
                    </a:lnB>
                    <a:lnTlToBr>
                      <a:noFill/>
                    </a:lnTlToBr>
                    <a:lnBlToTr>
                      <a:noFill/>
                    </a:lnBlToTr>
                    <a:noFill/>
                  </a:tcPr>
                </a:tc>
              </a:tr>
              <a:tr h="5746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Utility</a:t>
                      </a:r>
                    </a:p>
                  </a:txBody>
                  <a:tcPr marL="80769"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25</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50</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rPr>
                        <a:t>80</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863024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eaLnBrk="1" hangingPunct="1">
              <a:defRPr/>
            </a:pPr>
            <a:r>
              <a:rPr lang="en-US" smtClean="0">
                <a:cs typeface="+mj-cs"/>
              </a:rPr>
              <a:t>Proxy Calculation</a:t>
            </a:r>
          </a:p>
        </p:txBody>
      </p:sp>
      <p:graphicFrame>
        <p:nvGraphicFramePr>
          <p:cNvPr id="605298" name="Group 114"/>
          <p:cNvGraphicFramePr>
            <a:graphicFrameLocks noGrp="1"/>
          </p:cNvGraphicFramePr>
          <p:nvPr>
            <p:ph idx="1"/>
          </p:nvPr>
        </p:nvGraphicFramePr>
        <p:xfrm>
          <a:off x="401638" y="1081088"/>
          <a:ext cx="8320087" cy="5014912"/>
        </p:xfrm>
        <a:graphic>
          <a:graphicData uri="http://schemas.openxmlformats.org/drawingml/2006/table">
            <a:tbl>
              <a:tblPr/>
              <a:tblGrid>
                <a:gridCol w="2664852"/>
                <a:gridCol w="1937603"/>
                <a:gridCol w="396524"/>
                <a:gridCol w="986982"/>
                <a:gridCol w="682230"/>
                <a:gridCol w="703008"/>
                <a:gridCol w="948888"/>
              </a:tblGrid>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Bedroom</a:t>
                      </a:r>
                    </a:p>
                  </a:txBody>
                  <a:tcPr marL="99737" marR="99737" anchor="ctr"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a:t>
                      </a:r>
                    </a:p>
                  </a:txBody>
                  <a:tcPr marL="99737" marR="99737"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cap="fla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cap="fla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200</a:t>
                      </a:r>
                    </a:p>
                  </a:txBody>
                  <a:tcPr marL="99737" marR="99737"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cap="fla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200</a:t>
                      </a:r>
                    </a:p>
                  </a:txBody>
                  <a:tcPr marL="99737" marR="99737" anchor="ctr" horzOverflow="overflow">
                    <a:lnL>
                      <a:noFill/>
                    </a:lnL>
                    <a:lnR cap="flat">
                      <a:noFill/>
                    </a:lnR>
                    <a:lnT cap="flat">
                      <a:noFill/>
                    </a:lnT>
                    <a:lnB>
                      <a:noFill/>
                    </a:lnB>
                    <a:lnTlToBr>
                      <a:noFill/>
                    </a:lnTlToBr>
                    <a:lnBlToTr>
                      <a:noFill/>
                    </a:lnBlToTr>
                    <a:noFill/>
                  </a:tcPr>
                </a:tc>
              </a:tr>
              <a:tr h="4429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Bedroom</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 medium</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140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Bedroom</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small</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90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90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Bathroom</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120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120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Bathroom</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 medium</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120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Kitchen</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medium</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Living room</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400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400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Dining room</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medium</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140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140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Family room</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large</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340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340</a:t>
                      </a:r>
                    </a:p>
                  </a:txBody>
                  <a:tcPr marL="99737" marR="99737" anchor="ctr" horzOverflow="overflow">
                    <a:lnL>
                      <a:noFill/>
                    </a:lnL>
                    <a:lnR cap="flat">
                      <a:noFill/>
                    </a:lnR>
                    <a:lnT>
                      <a:noFill/>
                    </a:lnT>
                    <a:lnB>
                      <a:noFill/>
                    </a:lnB>
                    <a:lnTlToBr>
                      <a:noFill/>
                    </a:lnTlToBr>
                    <a:lnBlToTr>
                      <a:noFill/>
                    </a:lnBlToTr>
                    <a:noFill/>
                  </a:tcPr>
                </a:tc>
              </a:tr>
              <a:tr h="4175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Utility</a:t>
                      </a:r>
                    </a:p>
                  </a:txBody>
                  <a:tcPr marL="99737" marR="99737"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medium</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 x</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50</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50</a:t>
                      </a:r>
                    </a:p>
                  </a:txBody>
                  <a:tcPr marL="99737" marR="99737" anchor="ctr" horzOverflow="overflow">
                    <a:lnL>
                      <a:noFill/>
                    </a:lnL>
                    <a:lnR cap="flat">
                      <a:noFill/>
                    </a:lnR>
                    <a:lnT>
                      <a:noFill/>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99737" marR="99737" anchor="ctr"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99737" marR="99737" anchor="ctr" horzOverflow="overflow">
                    <a:lnL>
                      <a:noFill/>
                    </a:lnL>
                    <a:lnR>
                      <a:noFill/>
                    </a:lnR>
                    <a:lnT>
                      <a:noFill/>
                    </a:lnT>
                    <a:lnB cap="flat">
                      <a:noFill/>
                    </a:lnB>
                    <a:lnTlToBr>
                      <a:noFill/>
                    </a:lnTlToBr>
                    <a:lnBlToTr>
                      <a:noFill/>
                    </a:lnBlToTr>
                    <a:noFill/>
                  </a:tcPr>
                </a:tc>
                <a:tc gridSpan="3">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Total (sq. ft.)</a:t>
                      </a:r>
                    </a:p>
                  </a:txBody>
                  <a:tcPr marL="99737" marR="99737" anchor="ctr" horzOverflow="overflow">
                    <a:lnL>
                      <a:noFill/>
                    </a:lnL>
                    <a:lnR>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a:t>
                      </a:r>
                    </a:p>
                  </a:txBody>
                  <a:tcPr marL="99737" marR="99737" anchor="ctr" horzOverflow="overflow">
                    <a:lnL>
                      <a:noFill/>
                    </a:lnL>
                    <a:lnR>
                      <a:noFill/>
                    </a:lnR>
                    <a:lnT>
                      <a:noFill/>
                    </a:lnT>
                    <a:lnB cap="flat">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1870</a:t>
                      </a:r>
                    </a:p>
                  </a:txBody>
                  <a:tcPr marL="99737" marR="99737" anchor="ctr" horzOverflow="overflow">
                    <a:lnL>
                      <a:noFill/>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797703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smtClean="0"/>
              <a:t>Example: The Builder</a:t>
            </a:r>
            <a:r>
              <a:rPr lang="ja-JP" altLang="en-US" smtClean="0"/>
              <a:t>’</a:t>
            </a:r>
            <a:r>
              <a:rPr lang="en-US" smtClean="0"/>
              <a:t>s Estimate </a:t>
            </a:r>
          </a:p>
        </p:txBody>
      </p:sp>
      <p:sp>
        <p:nvSpPr>
          <p:cNvPr id="607235" name="Rectangle 3"/>
          <p:cNvSpPr>
            <a:spLocks noGrp="1" noChangeArrowheads="1"/>
          </p:cNvSpPr>
          <p:nvPr>
            <p:ph idx="1"/>
          </p:nvPr>
        </p:nvSpPr>
        <p:spPr/>
        <p:txBody>
          <a:bodyPr/>
          <a:lstStyle/>
          <a:p>
            <a:r>
              <a:rPr lang="en-US" smtClean="0"/>
              <a:t>The first estimation step provides the builder with the proxy data for room size.</a:t>
            </a:r>
          </a:p>
          <a:p>
            <a:endParaRPr lang="en-US" smtClean="0"/>
          </a:p>
          <a:p>
            <a:r>
              <a:rPr lang="en-US" smtClean="0"/>
              <a:t>However, there are many other cost elements in home construction.</a:t>
            </a:r>
          </a:p>
          <a:p>
            <a:endParaRPr lang="en-US" smtClean="0"/>
          </a:p>
          <a:p>
            <a:r>
              <a:rPr lang="en-US" smtClean="0"/>
              <a:t>Builders typically have extensive data to relate room size to the other building costs.</a:t>
            </a:r>
          </a:p>
          <a:p>
            <a:endParaRPr lang="en-US" smtClean="0"/>
          </a:p>
          <a:p>
            <a:r>
              <a:rPr lang="en-US" smtClean="0"/>
              <a:t>With agreed initial plans, builders typically require detailed architectural specifications and estimates before quoting a price.</a:t>
            </a:r>
          </a:p>
          <a:p>
            <a:endParaRPr lang="en-US" smtClean="0"/>
          </a:p>
        </p:txBody>
      </p:sp>
    </p:spTree>
    <p:extLst>
      <p:ext uri="{BB962C8B-B14F-4D97-AF65-F5344CB8AC3E}">
        <p14:creationId xmlns:p14="http://schemas.microsoft.com/office/powerpoint/2010/main" val="42260625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smtClean="0"/>
              <a:t>Example Product Proxies </a:t>
            </a:r>
          </a:p>
        </p:txBody>
      </p:sp>
      <p:sp>
        <p:nvSpPr>
          <p:cNvPr id="711683" name="Rectangle 3"/>
          <p:cNvSpPr>
            <a:spLocks noGrp="1" noChangeArrowheads="1"/>
          </p:cNvSpPr>
          <p:nvPr>
            <p:ph idx="1"/>
          </p:nvPr>
        </p:nvSpPr>
        <p:spPr/>
        <p:txBody>
          <a:bodyPr/>
          <a:lstStyle/>
          <a:p>
            <a:r>
              <a:rPr lang="en-US" dirty="0" smtClean="0"/>
              <a:t>Classes, functions, and procedures</a:t>
            </a:r>
          </a:p>
          <a:p>
            <a:endParaRPr lang="en-US" dirty="0" smtClean="0"/>
          </a:p>
          <a:p>
            <a:r>
              <a:rPr lang="en-US" dirty="0" smtClean="0"/>
              <a:t>Product elements</a:t>
            </a:r>
          </a:p>
          <a:p>
            <a:pPr lvl="1"/>
            <a:r>
              <a:rPr lang="en-US" dirty="0" smtClean="0"/>
              <a:t>database elements</a:t>
            </a:r>
          </a:p>
          <a:p>
            <a:pPr lvl="1"/>
            <a:r>
              <a:rPr lang="en-US" dirty="0" smtClean="0"/>
              <a:t>screens, reports, scripts, files</a:t>
            </a:r>
          </a:p>
          <a:p>
            <a:pPr lvl="1"/>
            <a:r>
              <a:rPr lang="en-US" dirty="0" smtClean="0"/>
              <a:t>book chapters</a:t>
            </a:r>
          </a:p>
        </p:txBody>
      </p:sp>
    </p:spTree>
    <p:extLst>
      <p:ext uri="{BB962C8B-B14F-4D97-AF65-F5344CB8AC3E}">
        <p14:creationId xmlns:p14="http://schemas.microsoft.com/office/powerpoint/2010/main" val="20774085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smtClean="0"/>
              <a:t>Classes as Proxies -1</a:t>
            </a:r>
          </a:p>
        </p:txBody>
      </p:sp>
      <p:sp>
        <p:nvSpPr>
          <p:cNvPr id="609283" name="Rectangle 3"/>
          <p:cNvSpPr>
            <a:spLocks noGrp="1" noChangeArrowheads="1"/>
          </p:cNvSpPr>
          <p:nvPr>
            <p:ph idx="1"/>
          </p:nvPr>
        </p:nvSpPr>
        <p:spPr/>
        <p:txBody>
          <a:bodyPr/>
          <a:lstStyle/>
          <a:p>
            <a:r>
              <a:rPr lang="en-US" smtClean="0"/>
              <a:t>Correlation with development hours</a:t>
            </a:r>
          </a:p>
          <a:p>
            <a:pPr lvl="1"/>
            <a:r>
              <a:rPr lang="en-US" smtClean="0"/>
              <a:t>Numbers of classes correlates reasonably well.</a:t>
            </a:r>
          </a:p>
          <a:p>
            <a:pPr lvl="1"/>
            <a:r>
              <a:rPr lang="en-US" smtClean="0"/>
              <a:t>Class size correlates very closely.</a:t>
            </a:r>
          </a:p>
          <a:p>
            <a:pPr lvl="1"/>
            <a:r>
              <a:rPr lang="en-US" smtClean="0"/>
              <a:t>Class size can be estimated using historical data.</a:t>
            </a:r>
          </a:p>
          <a:p>
            <a:pPr lvl="1"/>
            <a:r>
              <a:rPr lang="en-US" smtClean="0"/>
              <a:t>The program size estimate is then calculated from the historical relationship between total class size and program size.</a:t>
            </a:r>
          </a:p>
          <a:p>
            <a:endParaRPr lang="en-US" smtClean="0"/>
          </a:p>
          <a:p>
            <a:r>
              <a:rPr lang="en-US" smtClean="0"/>
              <a:t>With a good correlation, calculate program size from the relationship between class size and program size.</a:t>
            </a:r>
          </a:p>
        </p:txBody>
      </p:sp>
    </p:spTree>
    <p:extLst>
      <p:ext uri="{BB962C8B-B14F-4D97-AF65-F5344CB8AC3E}">
        <p14:creationId xmlns:p14="http://schemas.microsoft.com/office/powerpoint/2010/main" val="62014293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smtClean="0"/>
              <a:t>Classes as Proxies -2</a:t>
            </a:r>
          </a:p>
        </p:txBody>
      </p:sp>
      <p:sp>
        <p:nvSpPr>
          <p:cNvPr id="611331" name="Rectangle 3"/>
          <p:cNvSpPr>
            <a:spLocks noGrp="1" noChangeArrowheads="1"/>
          </p:cNvSpPr>
          <p:nvPr>
            <p:ph idx="1"/>
          </p:nvPr>
        </p:nvSpPr>
        <p:spPr/>
        <p:txBody>
          <a:bodyPr/>
          <a:lstStyle/>
          <a:p>
            <a:r>
              <a:rPr lang="en-US" smtClean="0"/>
              <a:t>When classes are selected as application entities, they can be visualized early in development.</a:t>
            </a:r>
          </a:p>
          <a:p>
            <a:endParaRPr lang="en-US" smtClean="0"/>
          </a:p>
          <a:p>
            <a:r>
              <a:rPr lang="en-US" smtClean="0"/>
              <a:t>Functions and procedures can often be estimated in the same way.</a:t>
            </a:r>
          </a:p>
          <a:p>
            <a:r>
              <a:rPr lang="en-US" smtClean="0"/>
              <a:t> </a:t>
            </a:r>
          </a:p>
          <a:p>
            <a:r>
              <a:rPr lang="en-US" smtClean="0"/>
              <a:t>Classes, functions, procedures, and their sizes can be automatically counted.</a:t>
            </a:r>
          </a:p>
        </p:txBody>
      </p:sp>
    </p:spTree>
    <p:extLst>
      <p:ext uri="{BB962C8B-B14F-4D97-AF65-F5344CB8AC3E}">
        <p14:creationId xmlns:p14="http://schemas.microsoft.com/office/powerpoint/2010/main" val="328800247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normAutofit fontScale="90000"/>
          </a:bodyPr>
          <a:lstStyle/>
          <a:p>
            <a:r>
              <a:rPr lang="en-US" smtClean="0"/>
              <a:t>Class LOC Correlation With Development Hours</a:t>
            </a:r>
          </a:p>
        </p:txBody>
      </p:sp>
      <p:graphicFrame>
        <p:nvGraphicFramePr>
          <p:cNvPr id="51202" name="Object 3"/>
          <p:cNvGraphicFramePr>
            <a:graphicFrameLocks/>
          </p:cNvGraphicFramePr>
          <p:nvPr>
            <p:extLst>
              <p:ext uri="{D42A27DB-BD31-4B8C-83A1-F6EECF244321}">
                <p14:modId xmlns:p14="http://schemas.microsoft.com/office/powerpoint/2010/main" val="2080284117"/>
              </p:ext>
            </p:extLst>
          </p:nvPr>
        </p:nvGraphicFramePr>
        <p:xfrm>
          <a:off x="625475" y="2120900"/>
          <a:ext cx="7378700" cy="4381500"/>
        </p:xfrm>
        <a:graphic>
          <a:graphicData uri="http://schemas.openxmlformats.org/presentationml/2006/ole">
            <mc:AlternateContent xmlns:mc="http://schemas.openxmlformats.org/markup-compatibility/2006">
              <mc:Choice xmlns:v="urn:schemas-microsoft-com:vml" Requires="v">
                <p:oleObj spid="_x0000_s48144" name="Chart" r:id="rId4" imgW="7378700" imgH="4381500" progId="MSGraph.Chart.8">
                  <p:embed followColorScheme="full"/>
                </p:oleObj>
              </mc:Choice>
              <mc:Fallback>
                <p:oleObj name="Chart" r:id="rId4" imgW="7378700" imgH="4381500" progId="MSGraph.Chart.8">
                  <p:embed followColorScheme="full"/>
                  <p:pic>
                    <p:nvPicPr>
                      <p:cNvPr id="0" name=""/>
                      <p:cNvPicPr>
                        <a:picLocks noChangeArrowheads="1"/>
                      </p:cNvPicPr>
                      <p:nvPr/>
                    </p:nvPicPr>
                    <p:blipFill>
                      <a:blip r:embed="rId5"/>
                      <a:srcRect/>
                      <a:stretch>
                        <a:fillRect/>
                      </a:stretch>
                    </p:blipFill>
                    <p:spPr bwMode="auto">
                      <a:xfrm>
                        <a:off x="625475" y="2120900"/>
                        <a:ext cx="7378700" cy="438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76128981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smtClean="0"/>
              <a:t>Other Example Proxies</a:t>
            </a:r>
          </a:p>
        </p:txBody>
      </p:sp>
      <p:sp>
        <p:nvSpPr>
          <p:cNvPr id="615427" name="Rectangle 3"/>
          <p:cNvSpPr>
            <a:spLocks noGrp="1" noChangeArrowheads="1"/>
          </p:cNvSpPr>
          <p:nvPr>
            <p:ph idx="1"/>
          </p:nvPr>
        </p:nvSpPr>
        <p:spPr/>
        <p:txBody>
          <a:bodyPr/>
          <a:lstStyle/>
          <a:p>
            <a:r>
              <a:rPr lang="en-US" smtClean="0"/>
              <a:t>Possible candidates</a:t>
            </a:r>
          </a:p>
          <a:p>
            <a:pPr lvl="1"/>
            <a:r>
              <a:rPr lang="en-US" smtClean="0"/>
              <a:t>screens, reports, scripts, files</a:t>
            </a:r>
          </a:p>
          <a:p>
            <a:pPr lvl="1"/>
            <a:r>
              <a:rPr lang="en-US" smtClean="0"/>
              <a:t>book chapters</a:t>
            </a:r>
          </a:p>
          <a:p>
            <a:endParaRPr lang="en-US" smtClean="0"/>
          </a:p>
          <a:p>
            <a:r>
              <a:rPr lang="en-US" smtClean="0"/>
              <a:t>If the number of items correlates with development, you estimate the number of items.</a:t>
            </a:r>
          </a:p>
          <a:p>
            <a:endParaRPr lang="en-US" smtClean="0"/>
          </a:p>
          <a:p>
            <a:r>
              <a:rPr lang="en-US" smtClean="0"/>
              <a:t>With a suitable proxy size measure, you can often estimate proxy size. </a:t>
            </a:r>
          </a:p>
        </p:txBody>
      </p:sp>
    </p:spTree>
    <p:extLst>
      <p:ext uri="{BB962C8B-B14F-4D97-AF65-F5344CB8AC3E}">
        <p14:creationId xmlns:p14="http://schemas.microsoft.com/office/powerpoint/2010/main" val="217727325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smtClean="0"/>
              <a:t>Chapter Pages Versus Time</a:t>
            </a:r>
          </a:p>
        </p:txBody>
      </p:sp>
      <p:pic>
        <p:nvPicPr>
          <p:cNvPr id="617479" name="Picture 7"/>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a:xfrm>
            <a:off x="2213769" y="1955006"/>
            <a:ext cx="4695825" cy="3267075"/>
          </a:xfrm>
        </p:spPr>
      </p:pic>
    </p:spTree>
    <p:extLst>
      <p:ext uri="{BB962C8B-B14F-4D97-AF65-F5344CB8AC3E}">
        <p14:creationId xmlns:p14="http://schemas.microsoft.com/office/powerpoint/2010/main" val="15480004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smtClean="0"/>
              <a:t>Database Elements Versus Time</a:t>
            </a:r>
          </a:p>
        </p:txBody>
      </p:sp>
      <p:pic>
        <p:nvPicPr>
          <p:cNvPr id="689160" name="Picture 8"/>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531" t="2535" r="1531" b="2649"/>
          <a:stretch/>
        </p:blipFill>
        <p:spPr>
          <a:xfrm>
            <a:off x="401933" y="1208938"/>
            <a:ext cx="8320035" cy="4754246"/>
          </a:xfrm>
        </p:spPr>
      </p:pic>
    </p:spTree>
    <p:extLst>
      <p:ext uri="{BB962C8B-B14F-4D97-AF65-F5344CB8AC3E}">
        <p14:creationId xmlns:p14="http://schemas.microsoft.com/office/powerpoint/2010/main" val="408428551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105291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smtClean="0"/>
              <a:t>Estimating with Proxies</a:t>
            </a:r>
          </a:p>
        </p:txBody>
      </p:sp>
      <p:sp>
        <p:nvSpPr>
          <p:cNvPr id="619523" name="Rectangle 3"/>
          <p:cNvSpPr>
            <a:spLocks noGrp="1" noChangeArrowheads="1"/>
          </p:cNvSpPr>
          <p:nvPr>
            <p:ph idx="1"/>
          </p:nvPr>
        </p:nvSpPr>
        <p:spPr/>
        <p:txBody>
          <a:bodyPr/>
          <a:lstStyle/>
          <a:p>
            <a:r>
              <a:rPr lang="en-US" smtClean="0"/>
              <a:t>Once you have selected a proxy, you must</a:t>
            </a:r>
          </a:p>
          <a:p>
            <a:pPr lvl="1"/>
            <a:r>
              <a:rPr lang="en-US" smtClean="0"/>
              <a:t>obtain proxy data</a:t>
            </a:r>
          </a:p>
          <a:p>
            <a:pPr lvl="1"/>
            <a:r>
              <a:rPr lang="en-US" smtClean="0"/>
              <a:t>organize the data for use in estimating</a:t>
            </a:r>
          </a:p>
          <a:p>
            <a:pPr lvl="1"/>
            <a:r>
              <a:rPr lang="en-US" smtClean="0"/>
              <a:t>use the data to estimate the size of the proxies in the new program</a:t>
            </a:r>
          </a:p>
          <a:p>
            <a:pPr lvl="1"/>
            <a:r>
              <a:rPr lang="en-US" smtClean="0"/>
              <a:t>combine the proxy estimates into the product estimate</a:t>
            </a:r>
          </a:p>
          <a:p>
            <a:pPr lvl="1"/>
            <a:r>
              <a:rPr lang="en-US" smtClean="0"/>
              <a:t>make a resource estimate</a:t>
            </a:r>
          </a:p>
          <a:p>
            <a:pPr lvl="1"/>
            <a:r>
              <a:rPr lang="en-US" smtClean="0"/>
              <a:t>produce a project plan</a:t>
            </a:r>
          </a:p>
          <a:p>
            <a:endParaRPr lang="en-US" smtClean="0"/>
          </a:p>
          <a:p>
            <a:r>
              <a:rPr lang="en-US" smtClean="0"/>
              <a:t>The PROBE method shows you how to perform these steps.</a:t>
            </a:r>
          </a:p>
        </p:txBody>
      </p:sp>
      <p:sp>
        <p:nvSpPr>
          <p:cNvPr id="619524" name="Rectangle 4"/>
          <p:cNvSpPr>
            <a:spLocks noChangeArrowheads="1"/>
          </p:cNvSpPr>
          <p:nvPr/>
        </p:nvSpPr>
        <p:spPr bwMode="auto">
          <a:xfrm>
            <a:off x="585788" y="265113"/>
            <a:ext cx="8555037"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3188" tIns="52388" rIns="103188" bIns="52388">
            <a:spAutoFit/>
          </a:bodyPr>
          <a:lstStyle/>
          <a:p>
            <a:pPr defTabSz="1157288" eaLnBrk="0" hangingPunct="0">
              <a:lnSpc>
                <a:spcPct val="90000"/>
              </a:lnSpc>
              <a:buFontTx/>
              <a:buNone/>
              <a:defRPr/>
            </a:pPr>
            <a:r>
              <a:rPr lang="en-US" sz="4100" b="1">
                <a:solidFill>
                  <a:schemeClr val="tx2"/>
                </a:solidFill>
                <a:latin typeface="Times New Roman" charset="0"/>
                <a:cs typeface="+mn-cs"/>
              </a:rPr>
              <a:t/>
            </a:r>
            <a:br>
              <a:rPr lang="en-US" sz="4100" b="1">
                <a:solidFill>
                  <a:schemeClr val="tx2"/>
                </a:solidFill>
                <a:latin typeface="Times New Roman" charset="0"/>
                <a:cs typeface="+mn-cs"/>
              </a:rPr>
            </a:br>
            <a:endParaRPr lang="en-US" sz="4100" b="1">
              <a:solidFill>
                <a:schemeClr val="tx2"/>
              </a:solidFill>
              <a:latin typeface="Times New Roman" charset="0"/>
              <a:cs typeface="+mn-cs"/>
            </a:endParaRPr>
          </a:p>
        </p:txBody>
      </p:sp>
    </p:spTree>
    <p:extLst>
      <p:ext uri="{BB962C8B-B14F-4D97-AF65-F5344CB8AC3E}">
        <p14:creationId xmlns:p14="http://schemas.microsoft.com/office/powerpoint/2010/main" val="302576402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US" smtClean="0"/>
              <a:t>Organizing Proxy Data</a:t>
            </a:r>
          </a:p>
        </p:txBody>
      </p:sp>
      <p:sp>
        <p:nvSpPr>
          <p:cNvPr id="673795" name="Rectangle 3"/>
          <p:cNvSpPr>
            <a:spLocks noGrp="1" noChangeArrowheads="1"/>
          </p:cNvSpPr>
          <p:nvPr>
            <p:ph idx="1"/>
          </p:nvPr>
        </p:nvSpPr>
        <p:spPr/>
        <p:txBody>
          <a:bodyPr/>
          <a:lstStyle/>
          <a:p>
            <a:r>
              <a:rPr lang="en-US" smtClean="0"/>
              <a:t>A common way to estimate is to </a:t>
            </a:r>
          </a:p>
          <a:p>
            <a:pPr lvl="1"/>
            <a:r>
              <a:rPr lang="en-US" smtClean="0"/>
              <a:t>break the planned product into parts</a:t>
            </a:r>
          </a:p>
          <a:p>
            <a:pPr lvl="1"/>
            <a:r>
              <a:rPr lang="en-US" smtClean="0"/>
              <a:t>relate these planned parts to parts you have already built</a:t>
            </a:r>
          </a:p>
          <a:p>
            <a:pPr lvl="1"/>
            <a:r>
              <a:rPr lang="en-US" smtClean="0"/>
              <a:t>use the size of the previously built parts to estimate the </a:t>
            </a:r>
          </a:p>
          <a:p>
            <a:pPr lvl="1"/>
            <a:r>
              <a:rPr lang="en-US" smtClean="0"/>
              <a:t>sizes of the new parts</a:t>
            </a:r>
          </a:p>
          <a:p>
            <a:endParaRPr lang="en-US" smtClean="0"/>
          </a:p>
          <a:p>
            <a:r>
              <a:rPr lang="en-US" smtClean="0"/>
              <a:t>To do this, you need size ranges for the types of parts you typically develop.</a:t>
            </a:r>
          </a:p>
          <a:p>
            <a:endParaRPr lang="en-US" smtClean="0"/>
          </a:p>
          <a:p>
            <a:r>
              <a:rPr lang="en-US" smtClean="0"/>
              <a:t>For each product type, you also need size ranges to help judge the sizes of the new parts.</a:t>
            </a:r>
          </a:p>
        </p:txBody>
      </p:sp>
    </p:spTree>
    <p:extLst>
      <p:ext uri="{BB962C8B-B14F-4D97-AF65-F5344CB8AC3E}">
        <p14:creationId xmlns:p14="http://schemas.microsoft.com/office/powerpoint/2010/main" val="336421361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smtClean="0"/>
              <a:t>Example C++ Class Size Ranges</a:t>
            </a:r>
          </a:p>
        </p:txBody>
      </p:sp>
      <p:graphicFrame>
        <p:nvGraphicFramePr>
          <p:cNvPr id="754889" name="Group 201"/>
          <p:cNvGraphicFramePr>
            <a:graphicFrameLocks noGrp="1"/>
          </p:cNvGraphicFramePr>
          <p:nvPr>
            <p:ph idx="1"/>
          </p:nvPr>
        </p:nvGraphicFramePr>
        <p:xfrm>
          <a:off x="401638" y="1081088"/>
          <a:ext cx="8320087" cy="5014912"/>
        </p:xfrm>
        <a:graphic>
          <a:graphicData uri="http://schemas.openxmlformats.org/drawingml/2006/table">
            <a:tbl>
              <a:tblPr/>
              <a:tblGrid>
                <a:gridCol w="1786948"/>
                <a:gridCol w="987008"/>
                <a:gridCol w="1386087"/>
                <a:gridCol w="1386087"/>
                <a:gridCol w="1387870"/>
                <a:gridCol w="1386087"/>
              </a:tblGrid>
              <a:tr h="6000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Type</a:t>
                      </a:r>
                    </a:p>
                  </a:txBody>
                  <a:tcPr marL="80803"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VS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M</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L</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rPr>
                        <a:t>VL</a:t>
                      </a:r>
                    </a:p>
                  </a:txBody>
                  <a:tcPr marL="0" marR="0" marT="0" marB="0" anchor="ctr" horzOverflow="overflow">
                    <a:lnL>
                      <a:noFill/>
                    </a:lnL>
                    <a:lnR cap="flat">
                      <a:noFill/>
                    </a:lnR>
                    <a:lnT cap="flat">
                      <a:noFill/>
                    </a:lnT>
                    <a:lnB>
                      <a:noFill/>
                    </a:lnB>
                    <a:lnTlToBr>
                      <a:noFill/>
                    </a:lnTlToBr>
                    <a:lnBlToTr>
                      <a:noFill/>
                    </a:lnBlToTr>
                    <a:noFill/>
                  </a:tcPr>
                </a:tc>
              </a:tr>
              <a:tr h="6000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Calculation</a:t>
                      </a:r>
                    </a:p>
                  </a:txBody>
                  <a:tcPr marL="80803"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2.34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11.25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24.66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54.04</a:t>
                      </a:r>
                    </a:p>
                  </a:txBody>
                  <a:tcPr marL="0" marR="0" marT="0" marB="0" anchor="ctr" horzOverflow="overflow">
                    <a:lnL>
                      <a:noFill/>
                    </a:lnL>
                    <a:lnR cap="flat">
                      <a:noFill/>
                    </a:lnR>
                    <a:lnT>
                      <a:noFill/>
                    </a:lnT>
                    <a:lnB>
                      <a:noFill/>
                    </a:lnB>
                    <a:lnTlToBr>
                      <a:noFill/>
                    </a:lnTlToBr>
                    <a:lnBlToTr>
                      <a:noFill/>
                    </a:lnBlToTr>
                    <a:noFill/>
                  </a:tcPr>
                </a:tc>
              </a:tr>
              <a:tr h="6000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Data</a:t>
                      </a:r>
                    </a:p>
                  </a:txBody>
                  <a:tcPr marL="80803"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2.60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4.79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8.84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16.31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30.09</a:t>
                      </a:r>
                    </a:p>
                  </a:txBody>
                  <a:tcPr marL="0" marR="0" marT="0" marB="0" anchor="ctr" horzOverflow="overflow">
                    <a:lnL>
                      <a:noFill/>
                    </a:lnL>
                    <a:lnR cap="flat">
                      <a:noFill/>
                    </a:lnR>
                    <a:lnT>
                      <a:noFill/>
                    </a:lnT>
                    <a:lnB>
                      <a:noFill/>
                    </a:lnB>
                    <a:lnTlToBr>
                      <a:noFill/>
                    </a:lnTlToBr>
                    <a:lnBlToTr>
                      <a:noFill/>
                    </a:lnBlToTr>
                    <a:noFill/>
                  </a:tcPr>
                </a:tc>
              </a:tr>
              <a:tr h="60166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I/O</a:t>
                      </a:r>
                    </a:p>
                  </a:txBody>
                  <a:tcPr marL="80803"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9.01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12.06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16.15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21.62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28.93</a:t>
                      </a:r>
                    </a:p>
                  </a:txBody>
                  <a:tcPr marL="0" marR="0" marT="0" marB="0" anchor="ctr" horzOverflow="overflow">
                    <a:lnL>
                      <a:noFill/>
                    </a:lnL>
                    <a:lnR cap="flat">
                      <a:noFill/>
                    </a:lnR>
                    <a:lnT>
                      <a:noFill/>
                    </a:lnT>
                    <a:lnB>
                      <a:noFill/>
                    </a:lnB>
                    <a:lnTlToBr>
                      <a:noFill/>
                    </a:lnTlToBr>
                    <a:lnBlToTr>
                      <a:noFill/>
                    </a:lnBlToTr>
                    <a:noFill/>
                  </a:tcPr>
                </a:tc>
              </a:tr>
              <a:tr h="6000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Logic</a:t>
                      </a:r>
                    </a:p>
                  </a:txBody>
                  <a:tcPr marL="80803"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7.55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10.98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15.98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23.25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33.83</a:t>
                      </a:r>
                    </a:p>
                  </a:txBody>
                  <a:tcPr marL="0" marR="0" marT="0" marB="0" anchor="ctr" horzOverflow="overflow">
                    <a:lnL>
                      <a:noFill/>
                    </a:lnL>
                    <a:lnR cap="flat">
                      <a:noFill/>
                    </a:lnR>
                    <a:lnT>
                      <a:noFill/>
                    </a:lnT>
                    <a:lnB>
                      <a:noFill/>
                    </a:lnB>
                    <a:lnTlToBr>
                      <a:noFill/>
                    </a:lnTlToBr>
                    <a:lnBlToTr>
                      <a:noFill/>
                    </a:lnBlToTr>
                    <a:noFill/>
                  </a:tcPr>
                </a:tc>
              </a:tr>
              <a:tr h="6000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Set-up</a:t>
                      </a:r>
                    </a:p>
                  </a:txBody>
                  <a:tcPr marL="80803"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3.88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5.04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6.56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8.53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11.09</a:t>
                      </a:r>
                    </a:p>
                  </a:txBody>
                  <a:tcPr marL="0" marR="0" marT="0" marB="0" anchor="ctr" horzOverflow="overflow">
                    <a:lnL>
                      <a:noFill/>
                    </a:lnL>
                    <a:lnR cap="flat">
                      <a:noFill/>
                    </a:lnR>
                    <a:lnT>
                      <a:noFill/>
                    </a:lnT>
                    <a:lnB>
                      <a:noFill/>
                    </a:lnB>
                    <a:lnTlToBr>
                      <a:noFill/>
                    </a:lnTlToBr>
                    <a:lnBlToTr>
                      <a:noFill/>
                    </a:lnBlToTr>
                    <a:noFill/>
                  </a:tcPr>
                </a:tc>
              </a:tr>
              <a:tr h="60007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Text</a:t>
                      </a:r>
                    </a:p>
                  </a:txBody>
                  <a:tcPr marL="80803"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3.75</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8.00</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17.07</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36.41</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77.66</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754772" name="Text Box 84"/>
          <p:cNvSpPr txBox="1">
            <a:spLocks noChangeArrowheads="1"/>
          </p:cNvSpPr>
          <p:nvPr/>
        </p:nvSpPr>
        <p:spPr bwMode="auto">
          <a:xfrm>
            <a:off x="2919413" y="908487"/>
            <a:ext cx="48529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ctr">
              <a:spcBef>
                <a:spcPct val="50000"/>
              </a:spcBef>
              <a:buFontTx/>
              <a:buNone/>
              <a:defRPr/>
            </a:pPr>
            <a:r>
              <a:rPr lang="en-US" b="1" dirty="0">
                <a:cs typeface="+mn-cs"/>
              </a:rPr>
              <a:t>LOC per item</a:t>
            </a:r>
          </a:p>
        </p:txBody>
      </p:sp>
    </p:spTree>
    <p:extLst>
      <p:ext uri="{BB962C8B-B14F-4D97-AF65-F5344CB8AC3E}">
        <p14:creationId xmlns:p14="http://schemas.microsoft.com/office/powerpoint/2010/main" val="157914488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n-US" smtClean="0"/>
              <a:t>Estimating Program Size</a:t>
            </a:r>
          </a:p>
        </p:txBody>
      </p:sp>
      <p:sp>
        <p:nvSpPr>
          <p:cNvPr id="717827" name="Rectangle 3"/>
          <p:cNvSpPr>
            <a:spLocks noGrp="1" noChangeArrowheads="1"/>
          </p:cNvSpPr>
          <p:nvPr>
            <p:ph idx="1"/>
          </p:nvPr>
        </p:nvSpPr>
        <p:spPr/>
        <p:txBody>
          <a:bodyPr/>
          <a:lstStyle/>
          <a:p>
            <a:r>
              <a:rPr lang="en-US" smtClean="0"/>
              <a:t>Just as homes have square feet that are not in rooms, programs have code that is not in the program parts.</a:t>
            </a:r>
          </a:p>
          <a:p>
            <a:pPr lvl="1"/>
            <a:r>
              <a:rPr lang="en-US" smtClean="0"/>
              <a:t>includes</a:t>
            </a:r>
          </a:p>
          <a:p>
            <a:pPr lvl="1"/>
            <a:r>
              <a:rPr lang="en-US" smtClean="0"/>
              <a:t>declarations</a:t>
            </a:r>
          </a:p>
          <a:p>
            <a:pPr lvl="1"/>
            <a:r>
              <a:rPr lang="en-US" smtClean="0"/>
              <a:t>other overhead functions</a:t>
            </a:r>
          </a:p>
          <a:p>
            <a:endParaRPr lang="en-US" smtClean="0"/>
          </a:p>
          <a:p>
            <a:r>
              <a:rPr lang="en-US" smtClean="0"/>
              <a:t>The development job, however, must also produce this overhead code.</a:t>
            </a:r>
          </a:p>
          <a:p>
            <a:endParaRPr lang="en-US" smtClean="0"/>
          </a:p>
          <a:p>
            <a:r>
              <a:rPr lang="en-US" smtClean="0"/>
              <a:t>The size of this additional overhead code is usually proportional to the size of the program</a:t>
            </a:r>
            <a:r>
              <a:rPr lang="ja-JP" altLang="en-US" smtClean="0"/>
              <a:t>’</a:t>
            </a:r>
            <a:r>
              <a:rPr lang="en-US" smtClean="0"/>
              <a:t>s parts.</a:t>
            </a:r>
          </a:p>
        </p:txBody>
      </p:sp>
    </p:spTree>
    <p:extLst>
      <p:ext uri="{BB962C8B-B14F-4D97-AF65-F5344CB8AC3E}">
        <p14:creationId xmlns:p14="http://schemas.microsoft.com/office/powerpoint/2010/main" val="97900379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smtClean="0"/>
              <a:t>Estimating Development Time</a:t>
            </a:r>
          </a:p>
        </p:txBody>
      </p:sp>
      <p:sp>
        <p:nvSpPr>
          <p:cNvPr id="719875" name="Rectangle 3"/>
          <p:cNvSpPr>
            <a:spLocks noGrp="1" noChangeArrowheads="1"/>
          </p:cNvSpPr>
          <p:nvPr>
            <p:ph idx="1"/>
          </p:nvPr>
        </p:nvSpPr>
        <p:spPr/>
        <p:txBody>
          <a:bodyPr/>
          <a:lstStyle/>
          <a:p>
            <a:r>
              <a:rPr lang="en-US" smtClean="0"/>
              <a:t>With sound estimating methods, actual program size will be closely related to estimated program size.</a:t>
            </a:r>
          </a:p>
          <a:p>
            <a:endParaRPr lang="en-US" smtClean="0"/>
          </a:p>
          <a:p>
            <a:r>
              <a:rPr lang="en-US" smtClean="0"/>
              <a:t>The differences will be due to the overhead code and the estimating error.</a:t>
            </a:r>
          </a:p>
          <a:p>
            <a:endParaRPr lang="en-US" smtClean="0"/>
          </a:p>
          <a:p>
            <a:r>
              <a:rPr lang="en-US" smtClean="0"/>
              <a:t>Actual development time is also often related to estimated program size.</a:t>
            </a:r>
          </a:p>
          <a:p>
            <a:endParaRPr lang="en-US" smtClean="0"/>
          </a:p>
          <a:p>
            <a:r>
              <a:rPr lang="en-US" smtClean="0"/>
              <a:t>Again, with sound methods, the differences will be largely due to overhead activities and estimating error. </a:t>
            </a:r>
          </a:p>
        </p:txBody>
      </p:sp>
    </p:spTree>
    <p:extLst>
      <p:ext uri="{BB962C8B-B14F-4D97-AF65-F5344CB8AC3E}">
        <p14:creationId xmlns:p14="http://schemas.microsoft.com/office/powerpoint/2010/main" val="128552118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Rectangle 4"/>
          <p:cNvSpPr>
            <a:spLocks noGrp="1" noChangeArrowheads="1"/>
          </p:cNvSpPr>
          <p:nvPr>
            <p:ph type="title"/>
          </p:nvPr>
        </p:nvSpPr>
        <p:spPr/>
        <p:txBody>
          <a:bodyPr/>
          <a:lstStyle/>
          <a:p>
            <a:r>
              <a:rPr lang="en-US" smtClean="0"/>
              <a:t>Statistically-Based Estimates</a:t>
            </a:r>
          </a:p>
        </p:txBody>
      </p:sp>
      <p:sp>
        <p:nvSpPr>
          <p:cNvPr id="721925" name="Rectangle 5"/>
          <p:cNvSpPr>
            <a:spLocks noGrp="1" noChangeArrowheads="1"/>
          </p:cNvSpPr>
          <p:nvPr>
            <p:ph idx="1"/>
          </p:nvPr>
        </p:nvSpPr>
        <p:spPr/>
        <p:txBody>
          <a:bodyPr/>
          <a:lstStyle/>
          <a:p>
            <a:r>
              <a:rPr lang="en-US" smtClean="0"/>
              <a:t>PROBE uses historical data, linear regression, and the prediction interval to produce estimates of known accuracy.</a:t>
            </a:r>
          </a:p>
          <a:p>
            <a:endParaRPr lang="en-US" smtClean="0"/>
          </a:p>
          <a:p>
            <a:r>
              <a:rPr lang="en-US" smtClean="0"/>
              <a:t>Regression provides the best fit, or minimum variance, of a line to these data.</a:t>
            </a:r>
          </a:p>
          <a:p>
            <a:endParaRPr lang="en-US" smtClean="0"/>
          </a:p>
          <a:p>
            <a:r>
              <a:rPr lang="en-US" smtClean="0"/>
              <a:t>The variance of the data is used to determine the likely estimation error.</a:t>
            </a:r>
          </a:p>
          <a:p>
            <a:endParaRPr lang="en-US" smtClean="0"/>
          </a:p>
          <a:p>
            <a:r>
              <a:rPr lang="en-US" smtClean="0"/>
              <a:t>The greater the variance, the larger the likely error.</a:t>
            </a:r>
          </a:p>
        </p:txBody>
      </p:sp>
    </p:spTree>
    <p:extLst>
      <p:ext uri="{BB962C8B-B14F-4D97-AF65-F5344CB8AC3E}">
        <p14:creationId xmlns:p14="http://schemas.microsoft.com/office/powerpoint/2010/main" val="332958598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3" name="Rectangle 5"/>
          <p:cNvSpPr>
            <a:spLocks noGrp="1" noChangeArrowheads="1"/>
          </p:cNvSpPr>
          <p:nvPr>
            <p:ph type="title"/>
          </p:nvPr>
        </p:nvSpPr>
        <p:spPr/>
        <p:txBody>
          <a:bodyPr/>
          <a:lstStyle/>
          <a:p>
            <a:r>
              <a:rPr lang="en-US" dirty="0" smtClean="0"/>
              <a:t>Regression Line for Program Size</a:t>
            </a:r>
          </a:p>
        </p:txBody>
      </p:sp>
      <p:pic>
        <p:nvPicPr>
          <p:cNvPr id="7239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204244" y="2197894"/>
            <a:ext cx="4714875" cy="2781300"/>
          </a:xfrm>
        </p:spPr>
      </p:pic>
      <p:sp>
        <p:nvSpPr>
          <p:cNvPr id="723972" name="Text Box 4"/>
          <p:cNvSpPr txBox="1">
            <a:spLocks noChangeArrowheads="1"/>
          </p:cNvSpPr>
          <p:nvPr/>
        </p:nvSpPr>
        <p:spPr bwMode="auto">
          <a:xfrm>
            <a:off x="3876497" y="828937"/>
            <a:ext cx="18669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dirty="0">
                <a:cs typeface="+mn-cs"/>
              </a:rPr>
              <a:t>27 C++ programs</a:t>
            </a:r>
          </a:p>
        </p:txBody>
      </p:sp>
    </p:spTree>
    <p:extLst>
      <p:ext uri="{BB962C8B-B14F-4D97-AF65-F5344CB8AC3E}">
        <p14:creationId xmlns:p14="http://schemas.microsoft.com/office/powerpoint/2010/main" val="6644207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smtClean="0"/>
              <a:t>Regression Line for Development Time</a:t>
            </a:r>
          </a:p>
        </p:txBody>
      </p:sp>
      <p:pic>
        <p:nvPicPr>
          <p:cNvPr id="7260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99481" y="2193131"/>
            <a:ext cx="4724400" cy="2790825"/>
          </a:xfrm>
        </p:spPr>
      </p:pic>
      <p:sp>
        <p:nvSpPr>
          <p:cNvPr id="726020" name="Text Box 4"/>
          <p:cNvSpPr txBox="1">
            <a:spLocks noChangeArrowheads="1"/>
          </p:cNvSpPr>
          <p:nvPr/>
        </p:nvSpPr>
        <p:spPr bwMode="auto">
          <a:xfrm>
            <a:off x="3562350" y="822145"/>
            <a:ext cx="18669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dirty="0">
                <a:cs typeface="+mn-cs"/>
              </a:rPr>
              <a:t>27 C++ programs</a:t>
            </a:r>
          </a:p>
        </p:txBody>
      </p:sp>
    </p:spTree>
    <p:extLst>
      <p:ext uri="{BB962C8B-B14F-4D97-AF65-F5344CB8AC3E}">
        <p14:creationId xmlns:p14="http://schemas.microsoft.com/office/powerpoint/2010/main" val="221758328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smtClean="0"/>
              <a:t>Estimating Size and Time -1</a:t>
            </a:r>
          </a:p>
        </p:txBody>
      </p:sp>
      <p:sp>
        <p:nvSpPr>
          <p:cNvPr id="728067" name="Rectangle 3"/>
          <p:cNvSpPr>
            <a:spLocks noGrp="1" noChangeArrowheads="1"/>
          </p:cNvSpPr>
          <p:nvPr>
            <p:ph idx="1"/>
          </p:nvPr>
        </p:nvSpPr>
        <p:spPr/>
        <p:txBody>
          <a:bodyPr/>
          <a:lstStyle/>
          <a:p>
            <a:r>
              <a:rPr lang="en-US" smtClean="0"/>
              <a:t>To project a program</a:t>
            </a:r>
            <a:r>
              <a:rPr lang="ja-JP" altLang="en-US" smtClean="0"/>
              <a:t>’</a:t>
            </a:r>
            <a:r>
              <a:rPr lang="en-US" smtClean="0"/>
              <a:t>s size or development time, find the equation for the regression line.</a:t>
            </a:r>
          </a:p>
          <a:p>
            <a:endParaRPr lang="en-US" smtClean="0"/>
          </a:p>
          <a:p>
            <a:r>
              <a:rPr lang="en-US" smtClean="0"/>
              <a:t>Then use the regression formula to project size and time.</a:t>
            </a:r>
          </a:p>
          <a:p>
            <a:endParaRPr lang="en-US" smtClean="0"/>
          </a:p>
          <a:p>
            <a:r>
              <a:rPr lang="en-US" smtClean="0"/>
              <a:t>E is the estimated proxy size.</a:t>
            </a:r>
          </a:p>
        </p:txBody>
      </p:sp>
      <p:graphicFrame>
        <p:nvGraphicFramePr>
          <p:cNvPr id="8" name="Object 4"/>
          <p:cNvGraphicFramePr>
            <a:graphicFrameLocks noChangeAspect="1"/>
          </p:cNvGraphicFramePr>
          <p:nvPr>
            <p:extLst>
              <p:ext uri="{D42A27DB-BD31-4B8C-83A1-F6EECF244321}">
                <p14:modId xmlns:p14="http://schemas.microsoft.com/office/powerpoint/2010/main" val="1827105573"/>
              </p:ext>
            </p:extLst>
          </p:nvPr>
        </p:nvGraphicFramePr>
        <p:xfrm>
          <a:off x="388938" y="4059470"/>
          <a:ext cx="6556898" cy="1598083"/>
        </p:xfrm>
        <a:graphic>
          <a:graphicData uri="http://schemas.openxmlformats.org/presentationml/2006/ole">
            <mc:AlternateContent xmlns:mc="http://schemas.openxmlformats.org/markup-compatibility/2006">
              <mc:Choice xmlns:v="urn:schemas-microsoft-com:vml" Requires="v">
                <p:oleObj spid="_x0000_s72720" name="Equation" r:id="rId4" imgW="2812929" imgH="686052" progId="Equation.3">
                  <p:embed/>
                </p:oleObj>
              </mc:Choice>
              <mc:Fallback>
                <p:oleObj name="Equation" r:id="rId4" imgW="2812929" imgH="68605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8" y="4059470"/>
                        <a:ext cx="6556898" cy="15980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724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n-US" smtClean="0"/>
              <a:t>Estimating Size and Time -2</a:t>
            </a:r>
          </a:p>
        </p:txBody>
      </p:sp>
      <p:sp>
        <p:nvSpPr>
          <p:cNvPr id="730115" name="Rectangle 3"/>
          <p:cNvSpPr>
            <a:spLocks noGrp="1" noChangeArrowheads="1"/>
          </p:cNvSpPr>
          <p:nvPr>
            <p:ph idx="1"/>
          </p:nvPr>
        </p:nvSpPr>
        <p:spPr/>
        <p:txBody>
          <a:bodyPr/>
          <a:lstStyle/>
          <a:p>
            <a:r>
              <a:rPr lang="en-US" smtClean="0"/>
              <a:t>Calculate the regression parameters b0 and b1 from data on previously developed programs.</a:t>
            </a:r>
          </a:p>
          <a:p>
            <a:r>
              <a:rPr lang="en-US" smtClean="0"/>
              <a:t>  For x, use estimated proxy size (E).</a:t>
            </a:r>
          </a:p>
          <a:p>
            <a:r>
              <a:rPr lang="en-US" smtClean="0"/>
              <a:t>  For y, use the actual</a:t>
            </a:r>
          </a:p>
          <a:p>
            <a:pPr lvl="2"/>
            <a:r>
              <a:rPr lang="en-US" smtClean="0"/>
              <a:t>added and modified size for the size estimate</a:t>
            </a:r>
          </a:p>
          <a:p>
            <a:pPr lvl="2"/>
            <a:r>
              <a:rPr lang="en-US" smtClean="0"/>
              <a:t>total development time for the time estimate</a:t>
            </a:r>
          </a:p>
          <a:p>
            <a:endParaRPr lang="en-US" smtClean="0"/>
          </a:p>
          <a:p>
            <a:r>
              <a:rPr lang="en-US" smtClean="0"/>
              <a:t>Calculate two sets of b0 and b1 regression parameters: one for size and the other for time.</a:t>
            </a:r>
          </a:p>
        </p:txBody>
      </p:sp>
    </p:spTree>
    <p:extLst>
      <p:ext uri="{BB962C8B-B14F-4D97-AF65-F5344CB8AC3E}">
        <p14:creationId xmlns:p14="http://schemas.microsoft.com/office/powerpoint/2010/main" val="38439309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smtClean="0"/>
              <a:t>Lecture Topics</a:t>
            </a:r>
            <a:endParaRPr lang="en-US" dirty="0" smtClean="0"/>
          </a:p>
        </p:txBody>
      </p:sp>
      <p:sp>
        <p:nvSpPr>
          <p:cNvPr id="2" name="Content Placeholder 1"/>
          <p:cNvSpPr>
            <a:spLocks noGrp="1"/>
          </p:cNvSpPr>
          <p:nvPr>
            <p:ph sz="half" idx="2"/>
          </p:nvPr>
        </p:nvSpPr>
        <p:spPr/>
        <p:txBody>
          <a:bodyPr/>
          <a:lstStyle/>
          <a:p>
            <a:r>
              <a:rPr lang="en-US" smtClean="0"/>
              <a:t>Planning overview</a:t>
            </a:r>
          </a:p>
          <a:p>
            <a:r>
              <a:rPr lang="en-US" smtClean="0"/>
              <a:t>Why estimate size?</a:t>
            </a:r>
          </a:p>
          <a:p>
            <a:r>
              <a:rPr lang="en-US" smtClean="0"/>
              <a:t>Size estimating principles</a:t>
            </a:r>
          </a:p>
          <a:p>
            <a:r>
              <a:rPr lang="en-US" smtClean="0"/>
              <a:t>The PROBE estimating method</a:t>
            </a:r>
          </a:p>
          <a:p>
            <a:r>
              <a:rPr lang="en-US" smtClean="0"/>
              <a:t>Size estimating proxies</a:t>
            </a:r>
          </a:p>
          <a:p>
            <a:r>
              <a:rPr lang="en-US" smtClean="0"/>
              <a:t>Estimating examples</a:t>
            </a:r>
          </a:p>
          <a:p>
            <a:endParaRPr lang="en-US" dirty="0"/>
          </a:p>
        </p:txBody>
      </p:sp>
    </p:spTree>
    <p:extLst>
      <p:ext uri="{BB962C8B-B14F-4D97-AF65-F5344CB8AC3E}">
        <p14:creationId xmlns:p14="http://schemas.microsoft.com/office/powerpoint/2010/main" val="41507558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smtClean="0"/>
              <a:t>Calculating Total Program Size </a:t>
            </a:r>
          </a:p>
        </p:txBody>
      </p:sp>
      <p:sp>
        <p:nvSpPr>
          <p:cNvPr id="732163" name="Rectangle 3"/>
          <p:cNvSpPr>
            <a:spLocks noGrp="1" noChangeArrowheads="1"/>
          </p:cNvSpPr>
          <p:nvPr>
            <p:ph idx="1"/>
          </p:nvPr>
        </p:nvSpPr>
        <p:spPr/>
        <p:txBody>
          <a:bodyPr/>
          <a:lstStyle/>
          <a:p>
            <a:r>
              <a:rPr lang="en-US" smtClean="0"/>
              <a:t>Total program size includes added, modified, deleted, base, and reused code.</a:t>
            </a:r>
          </a:p>
          <a:p>
            <a:endParaRPr lang="en-US" smtClean="0"/>
          </a:p>
          <a:p>
            <a:r>
              <a:rPr lang="en-US" smtClean="0"/>
              <a:t>When modifying an existing program, base code is the size of the unmodified existing program.</a:t>
            </a:r>
          </a:p>
          <a:p>
            <a:endParaRPr lang="en-US" smtClean="0"/>
          </a:p>
          <a:p>
            <a:r>
              <a:rPr lang="en-US" smtClean="0"/>
              <a:t>When modifying programs, include their unmodified size in base code and not in reuse.</a:t>
            </a:r>
          </a:p>
          <a:p>
            <a:endParaRPr lang="en-US" smtClean="0"/>
          </a:p>
          <a:p>
            <a:r>
              <a:rPr lang="en-US" smtClean="0"/>
              <a:t>While base code is a form of reuse, the PSP only counts unmodified code from the reuse library as reused.</a:t>
            </a:r>
          </a:p>
        </p:txBody>
      </p:sp>
    </p:spTree>
    <p:extLst>
      <p:ext uri="{BB962C8B-B14F-4D97-AF65-F5344CB8AC3E}">
        <p14:creationId xmlns:p14="http://schemas.microsoft.com/office/powerpoint/2010/main" val="26242149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smtClean="0"/>
              <a:t>Completing the Estimate -1</a:t>
            </a:r>
          </a:p>
        </p:txBody>
      </p:sp>
      <p:sp>
        <p:nvSpPr>
          <p:cNvPr id="734211" name="Rectangle 3"/>
          <p:cNvSpPr>
            <a:spLocks noGrp="1" noChangeArrowheads="1"/>
          </p:cNvSpPr>
          <p:nvPr>
            <p:ph idx="1"/>
          </p:nvPr>
        </p:nvSpPr>
        <p:spPr/>
        <p:txBody>
          <a:bodyPr/>
          <a:lstStyle/>
          <a:p>
            <a:r>
              <a:rPr lang="en-US" smtClean="0"/>
              <a:t>To complete the size estimate, calculate the</a:t>
            </a:r>
          </a:p>
          <a:p>
            <a:pPr lvl="1"/>
            <a:r>
              <a:rPr lang="en-US" smtClean="0"/>
              <a:t>projected added and modified size with the size regression parameters</a:t>
            </a:r>
          </a:p>
          <a:p>
            <a:pPr lvl="1"/>
            <a:r>
              <a:rPr lang="en-US" smtClean="0"/>
              <a:t>total program size, including added, modified, deleted, base, and reused code</a:t>
            </a:r>
          </a:p>
          <a:p>
            <a:pPr lvl="1"/>
            <a:r>
              <a:rPr lang="en-US" smtClean="0"/>
              <a:t>estimated new reusable code to be added to the reuse library</a:t>
            </a:r>
          </a:p>
          <a:p>
            <a:endParaRPr lang="en-US" smtClean="0"/>
          </a:p>
          <a:p>
            <a:r>
              <a:rPr lang="en-US" smtClean="0"/>
              <a:t>The completed estimate includes estimated development time calculated with the time regression parameters.</a:t>
            </a:r>
          </a:p>
          <a:p>
            <a:pPr lvl="1"/>
            <a:endParaRPr lang="en-US" smtClean="0"/>
          </a:p>
        </p:txBody>
      </p:sp>
    </p:spTree>
    <p:extLst>
      <p:ext uri="{BB962C8B-B14F-4D97-AF65-F5344CB8AC3E}">
        <p14:creationId xmlns:p14="http://schemas.microsoft.com/office/powerpoint/2010/main" val="10284017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smtClean="0"/>
              <a:t>Completing the Estimate -2</a:t>
            </a:r>
          </a:p>
        </p:txBody>
      </p:sp>
      <p:sp>
        <p:nvSpPr>
          <p:cNvPr id="736259" name="Rectangle 3"/>
          <p:cNvSpPr>
            <a:spLocks noGrp="1" noChangeArrowheads="1"/>
          </p:cNvSpPr>
          <p:nvPr>
            <p:ph idx="1"/>
          </p:nvPr>
        </p:nvSpPr>
        <p:spPr/>
        <p:txBody>
          <a:bodyPr/>
          <a:lstStyle/>
          <a:p>
            <a:r>
              <a:rPr lang="en-US" smtClean="0"/>
              <a:t>With the size and time estimates, calculate the</a:t>
            </a:r>
          </a:p>
          <a:p>
            <a:pPr lvl="1"/>
            <a:r>
              <a:rPr lang="en-US" smtClean="0"/>
              <a:t>70% upper (UPI) and lower (LPI) prediction intervals for projected program size</a:t>
            </a:r>
          </a:p>
          <a:p>
            <a:pPr lvl="1"/>
            <a:r>
              <a:rPr lang="en-US" smtClean="0"/>
              <a:t>70% upper (UPI) and lower (LPI) prediction intervals for development time</a:t>
            </a:r>
          </a:p>
          <a:p>
            <a:endParaRPr lang="en-US" smtClean="0"/>
          </a:p>
          <a:p>
            <a:r>
              <a:rPr lang="en-US" smtClean="0"/>
              <a:t>The prediction interval is covered in lecture 4.</a:t>
            </a:r>
          </a:p>
          <a:p>
            <a:endParaRPr lang="en-US" smtClean="0"/>
          </a:p>
          <a:p>
            <a:r>
              <a:rPr lang="en-US" smtClean="0"/>
              <a:t>Methods for estimating with limited data are covered in the PROBE tutorial and discussed further in lecture 4.</a:t>
            </a:r>
          </a:p>
        </p:txBody>
      </p:sp>
    </p:spTree>
    <p:extLst>
      <p:ext uri="{BB962C8B-B14F-4D97-AF65-F5344CB8AC3E}">
        <p14:creationId xmlns:p14="http://schemas.microsoft.com/office/powerpoint/2010/main" val="188163654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smtClean="0"/>
              <a:t>Completed Example -1</a:t>
            </a:r>
          </a:p>
        </p:txBody>
      </p:sp>
      <p:graphicFrame>
        <p:nvGraphicFramePr>
          <p:cNvPr id="759970" name="Group 162"/>
          <p:cNvGraphicFramePr>
            <a:graphicFrameLocks noGrp="1"/>
          </p:cNvGraphicFramePr>
          <p:nvPr>
            <p:ph idx="1"/>
          </p:nvPr>
        </p:nvGraphicFramePr>
        <p:xfrm>
          <a:off x="401638" y="1081088"/>
          <a:ext cx="8320087" cy="5014912"/>
        </p:xfrm>
        <a:graphic>
          <a:graphicData uri="http://schemas.openxmlformats.org/drawingml/2006/table">
            <a:tbl>
              <a:tblPr/>
              <a:tblGrid>
                <a:gridCol w="3636417"/>
                <a:gridCol w="4683670"/>
              </a:tblGrid>
              <a:tr h="40640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Base program (B)</a:t>
                      </a:r>
                    </a:p>
                  </a:txBody>
                  <a:tcPr marL="101058" marR="0" marT="0" marB="0" horzOverflow="overflow">
                    <a:lnL cap="flat">
                      <a:noFill/>
                    </a:lnL>
                    <a:lnR>
                      <a:noFill/>
                    </a:lnR>
                    <a:lnT cap="fla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695 LOC</a:t>
                      </a:r>
                    </a:p>
                  </a:txBody>
                  <a:tcPr marL="0" marR="101058" marT="0" marB="0" horzOverflow="overflow">
                    <a:lnL>
                      <a:noFill/>
                    </a:lnL>
                    <a:lnR cap="flat">
                      <a:noFill/>
                    </a:lnR>
                    <a:lnT cap="flat">
                      <a:noFill/>
                    </a:lnT>
                    <a:lnB>
                      <a:noFill/>
                    </a:lnB>
                    <a:lnTlToBr>
                      <a:noFill/>
                    </a:lnTlToBr>
                    <a:lnBlToTr>
                      <a:noFill/>
                    </a:lnBlToTr>
                    <a:noFill/>
                  </a:tcPr>
                </a:tc>
              </a:tr>
              <a:tr h="3921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Deleted (D)</a:t>
                      </a:r>
                    </a:p>
                  </a:txBody>
                  <a:tcPr marL="101058" marR="0" marT="0" marB="0" horzOverflow="overflow">
                    <a:lnL cap="flat">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 LOC</a:t>
                      </a:r>
                    </a:p>
                  </a:txBody>
                  <a:tcPr marL="0" marR="101058" marT="0" marB="0" horzOverflow="overflow">
                    <a:lnL>
                      <a:noFill/>
                    </a:lnL>
                    <a:lnR cap="flat">
                      <a:noFill/>
                    </a:lnR>
                    <a:lnT>
                      <a:noFill/>
                    </a:lnT>
                    <a:lnB>
                      <a:noFill/>
                    </a:lnB>
                    <a:lnTlToBr>
                      <a:noFill/>
                    </a:lnTlToBr>
                    <a:lnBlToTr>
                      <a:noFill/>
                    </a:lnBlToTr>
                    <a:noFill/>
                  </a:tcPr>
                </a:tc>
              </a:tr>
              <a:tr h="352425">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Modified (M)</a:t>
                      </a:r>
                    </a:p>
                  </a:txBody>
                  <a:tcPr marL="101058" marR="0" marT="0" marB="0" horzOverflow="overflow">
                    <a:lnL cap="flat">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 LOC</a:t>
                      </a:r>
                    </a:p>
                  </a:txBody>
                  <a:tcPr marL="0" marR="101058" marT="0" marB="0" horzOverflow="overflow">
                    <a:lnL>
                      <a:noFill/>
                    </a:lnL>
                    <a:lnR cap="flat">
                      <a:noFill/>
                    </a:lnR>
                    <a:lnT>
                      <a:noFill/>
                    </a:lnT>
                    <a:lnB>
                      <a:noFill/>
                    </a:lnB>
                    <a:lnTlToBr>
                      <a:noFill/>
                    </a:lnTlToBr>
                    <a:lnBlToTr>
                      <a:noFill/>
                    </a:lnBlToTr>
                    <a:noFill/>
                  </a:tcPr>
                </a:tc>
              </a:tr>
              <a:tr h="4048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Base additions (BA)</a:t>
                      </a:r>
                    </a:p>
                  </a:txBody>
                  <a:tcPr marL="101058" marR="0" marT="0" marB="0" horzOverflow="overflow">
                    <a:lnL cap="flat">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0 LOC</a:t>
                      </a:r>
                    </a:p>
                  </a:txBody>
                  <a:tcPr marL="0" marR="101058" marT="0" marB="0" horzOverflow="overflow">
                    <a:lnL>
                      <a:noFill/>
                    </a:lnL>
                    <a:lnR cap="flat">
                      <a:noFill/>
                    </a:lnR>
                    <a:lnT>
                      <a:noFill/>
                    </a:lnT>
                    <a:lnB>
                      <a:noFill/>
                    </a:lnB>
                    <a:lnTlToBr>
                      <a:noFill/>
                    </a:lnTlToBr>
                    <a:lnBlToTr>
                      <a:noFill/>
                    </a:lnBlToTr>
                    <a:noFill/>
                  </a:tcPr>
                </a:tc>
              </a:tr>
              <a:tr h="4048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Added parts (PA)</a:t>
                      </a:r>
                    </a:p>
                  </a:txBody>
                  <a:tcPr marL="101058" marR="0" marT="0" marB="0" horzOverflow="overflow">
                    <a:lnL cap="flat">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115+197+49 = 361LOC</a:t>
                      </a:r>
                    </a:p>
                  </a:txBody>
                  <a:tcPr marL="0" marR="101058" marT="0" marB="0" horzOverflow="overflow">
                    <a:lnL>
                      <a:noFill/>
                    </a:lnL>
                    <a:lnR cap="flat">
                      <a:noFill/>
                    </a:lnR>
                    <a:lnT>
                      <a:noFill/>
                    </a:lnT>
                    <a:lnB>
                      <a:noFill/>
                    </a:lnB>
                    <a:lnTlToBr>
                      <a:noFill/>
                    </a:lnTlToBr>
                    <a:lnBlToTr>
                      <a:noFill/>
                    </a:lnBlToTr>
                    <a:noFill/>
                  </a:tcPr>
                </a:tc>
              </a:tr>
              <a:tr h="392113">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Reused parts (R)</a:t>
                      </a:r>
                    </a:p>
                  </a:txBody>
                  <a:tcPr marL="101058" marR="0" marT="0" marB="0" horzOverflow="overflow">
                    <a:lnL cap="flat">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169 LOC</a:t>
                      </a:r>
                    </a:p>
                  </a:txBody>
                  <a:tcPr marL="0" marR="101058" marT="0" marB="0" horzOverflow="overflow">
                    <a:lnL>
                      <a:noFill/>
                    </a:lnL>
                    <a:lnR cap="flat">
                      <a:noFill/>
                    </a:lnR>
                    <a:lnT>
                      <a:noFill/>
                    </a:lnT>
                    <a:lnB>
                      <a:noFill/>
                    </a:lnB>
                    <a:lnTlToBr>
                      <a:noFill/>
                    </a:lnTlToBr>
                    <a:lnBlToTr>
                      <a:noFill/>
                    </a:lnBlToTr>
                    <a:noFill/>
                  </a:tcPr>
                </a:tc>
              </a:tr>
              <a:tr h="304800">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101058" marR="0" marT="0" marB="0" horzOverflow="overflow">
                    <a:lnL cap="flat">
                      <a:noFill/>
                    </a:lnL>
                    <a:lnR>
                      <a:noFill/>
                    </a:lnR>
                    <a:lnT>
                      <a:noFill/>
                    </a:lnT>
                    <a:lnB>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101058" marT="0" marB="0" horzOverflow="overflow">
                    <a:lnL>
                      <a:noFill/>
                    </a:lnL>
                    <a:lnR cap="flat">
                      <a:noFill/>
                    </a:lnR>
                    <a:lnT>
                      <a:noFill/>
                    </a:lnT>
                    <a:lnB>
                      <a:noFill/>
                    </a:lnB>
                    <a:lnTlToBr>
                      <a:noFill/>
                    </a:lnTlToBr>
                    <a:lnBlToTr>
                      <a:noFill/>
                    </a:lnBlToTr>
                    <a:noFill/>
                  </a:tcPr>
                </a:tc>
              </a:tr>
              <a:tr h="36195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Estimated size E</a:t>
                      </a:r>
                    </a:p>
                  </a:txBody>
                  <a:tcPr marL="101058" marR="0" marT="0" marB="0" horzOverflow="overflow">
                    <a:lnL cap="flat">
                      <a:noFill/>
                    </a:lnL>
                    <a:lnR>
                      <a:noFill/>
                    </a:lnR>
                    <a:lnT>
                      <a:noFill/>
                    </a:lnT>
                    <a:lnB cap="flat">
                      <a:noFill/>
                    </a:lnB>
                    <a:lnTlToBr>
                      <a:noFill/>
                    </a:lnTlToBr>
                    <a:lnBlToTr>
                      <a:noFill/>
                    </a:lnBlToTr>
                    <a:noFill/>
                  </a:tcPr>
                </a:tc>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 BA + PA + M = 366 LOC</a:t>
                      </a:r>
                    </a:p>
                  </a:txBody>
                  <a:tcPr marL="0" marR="101058" marT="0" marB="0"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89278731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type="title"/>
          </p:nvPr>
        </p:nvSpPr>
        <p:spPr/>
        <p:txBody>
          <a:bodyPr/>
          <a:lstStyle/>
          <a:p>
            <a:r>
              <a:rPr lang="en-US" smtClean="0"/>
              <a:t>Completed Example -2</a:t>
            </a:r>
          </a:p>
        </p:txBody>
      </p:sp>
      <p:sp>
        <p:nvSpPr>
          <p:cNvPr id="7" name="Content Placeholder 6"/>
          <p:cNvSpPr>
            <a:spLocks noGrp="1"/>
          </p:cNvSpPr>
          <p:nvPr>
            <p:ph idx="1"/>
          </p:nvPr>
        </p:nvSpPr>
        <p:spPr/>
        <p:txBody>
          <a:bodyPr/>
          <a:lstStyle/>
          <a:p>
            <a:pPr>
              <a:defRPr/>
            </a:pPr>
            <a:r>
              <a:rPr lang="en-US" dirty="0"/>
              <a:t>Starting with E = 366, use the size regression parameters to calculate the projected size (P).</a:t>
            </a:r>
          </a:p>
          <a:p>
            <a:pPr>
              <a:defRPr/>
            </a:pPr>
            <a:endParaRPr lang="en-US" dirty="0"/>
          </a:p>
          <a:p>
            <a:pPr>
              <a:defRPr/>
            </a:pPr>
            <a:r>
              <a:rPr lang="en-US" dirty="0">
                <a:latin typeface="Symbol" charset="0"/>
              </a:rPr>
              <a:t>b</a:t>
            </a:r>
            <a:r>
              <a:rPr lang="en-US" baseline="-25000" dirty="0"/>
              <a:t>0Size</a:t>
            </a:r>
            <a:r>
              <a:rPr lang="en-US" dirty="0"/>
              <a:t> = 62 and </a:t>
            </a:r>
            <a:r>
              <a:rPr lang="en-US" dirty="0">
                <a:latin typeface="Symbol" charset="0"/>
              </a:rPr>
              <a:t>b</a:t>
            </a:r>
            <a:r>
              <a:rPr lang="en-US" baseline="-25000" dirty="0"/>
              <a:t>1Size</a:t>
            </a:r>
            <a:r>
              <a:rPr lang="en-US" dirty="0"/>
              <a:t> = 1.3</a:t>
            </a:r>
          </a:p>
          <a:p>
            <a:pPr>
              <a:defRPr/>
            </a:pPr>
            <a:endParaRPr lang="en-US" dirty="0"/>
          </a:p>
          <a:p>
            <a:pPr>
              <a:defRPr/>
            </a:pPr>
            <a:r>
              <a:rPr lang="en-US" dirty="0"/>
              <a:t>Projected size P = 62 + 1.3 </a:t>
            </a:r>
            <a:r>
              <a:rPr lang="en-US" baseline="-2000" dirty="0"/>
              <a:t>*</a:t>
            </a:r>
            <a:r>
              <a:rPr lang="en-US" dirty="0"/>
              <a:t> 366 = 538 LOC</a:t>
            </a:r>
          </a:p>
          <a:p>
            <a:pPr>
              <a:defRPr/>
            </a:pPr>
            <a:endParaRPr lang="en-US" dirty="0"/>
          </a:p>
          <a:p>
            <a:pPr>
              <a:defRPr/>
            </a:pPr>
            <a:r>
              <a:rPr lang="en-US" dirty="0"/>
              <a:t>Total size T = 538 + 695 - 5 + 169 = 1397 LOC</a:t>
            </a:r>
          </a:p>
          <a:p>
            <a:pPr>
              <a:defRPr/>
            </a:pPr>
            <a:endParaRPr lang="en-US" dirty="0"/>
          </a:p>
          <a:p>
            <a:pPr>
              <a:defRPr/>
            </a:pPr>
            <a:r>
              <a:rPr lang="en-US" dirty="0"/>
              <a:t>Estimated total new reusable = 49 LOC </a:t>
            </a:r>
            <a:r>
              <a:rPr lang="en-US" sz="2400" b="1" dirty="0" smtClean="0"/>
              <a:t>*</a:t>
            </a:r>
            <a:endParaRPr lang="en-US" sz="2400" b="1" dirty="0"/>
          </a:p>
        </p:txBody>
      </p:sp>
      <p:sp>
        <p:nvSpPr>
          <p:cNvPr id="740357" name="Text Box 5"/>
          <p:cNvSpPr txBox="1">
            <a:spLocks noChangeArrowheads="1"/>
          </p:cNvSpPr>
          <p:nvPr/>
        </p:nvSpPr>
        <p:spPr bwMode="auto">
          <a:xfrm>
            <a:off x="327810" y="5930900"/>
            <a:ext cx="4829860"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400" dirty="0">
                <a:latin typeface="Arial"/>
                <a:cs typeface="Arial"/>
              </a:rPr>
              <a:t> Note: Modified size is subtracted so it is not included twice</a:t>
            </a:r>
            <a:r>
              <a:rPr lang="en-US" sz="1400" dirty="0" smtClean="0">
                <a:latin typeface="Arial"/>
                <a:cs typeface="Arial"/>
              </a:rPr>
              <a:t>.</a:t>
            </a:r>
            <a:endParaRPr lang="en-US" sz="1400" dirty="0">
              <a:latin typeface="Arial"/>
              <a:cs typeface="Arial"/>
            </a:endParaRPr>
          </a:p>
        </p:txBody>
      </p:sp>
    </p:spTree>
    <p:extLst>
      <p:ext uri="{BB962C8B-B14F-4D97-AF65-F5344CB8AC3E}">
        <p14:creationId xmlns:p14="http://schemas.microsoft.com/office/powerpoint/2010/main" val="177090191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smtClean="0"/>
              <a:t>Completed Example -3</a:t>
            </a:r>
          </a:p>
        </p:txBody>
      </p:sp>
      <p:graphicFrame>
        <p:nvGraphicFramePr>
          <p:cNvPr id="7" name="Object 4"/>
          <p:cNvGraphicFramePr>
            <a:graphicFrameLocks noGrp="1" noChangeAspect="1"/>
          </p:cNvGraphicFramePr>
          <p:nvPr>
            <p:ph idx="1"/>
            <p:extLst>
              <p:ext uri="{D42A27DB-BD31-4B8C-83A1-F6EECF244321}">
                <p14:modId xmlns:p14="http://schemas.microsoft.com/office/powerpoint/2010/main" val="2548667661"/>
              </p:ext>
            </p:extLst>
          </p:nvPr>
        </p:nvGraphicFramePr>
        <p:xfrm>
          <a:off x="390525" y="2214563"/>
          <a:ext cx="7408863" cy="665162"/>
        </p:xfrm>
        <a:graphic>
          <a:graphicData uri="http://schemas.openxmlformats.org/presentationml/2006/ole">
            <mc:AlternateContent xmlns:mc="http://schemas.openxmlformats.org/markup-compatibility/2006">
              <mc:Choice xmlns:v="urn:schemas-microsoft-com:vml" Requires="v">
                <p:oleObj spid="_x0000_s87056" name="Equation" r:id="rId4" imgW="2545906" imgH="228444" progId="Equation.3">
                  <p:embed/>
                </p:oleObj>
              </mc:Choice>
              <mc:Fallback>
                <p:oleObj name="Equation" r:id="rId4" imgW="2545906" imgH="22844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25" y="2214563"/>
                        <a:ext cx="7408863" cy="665162"/>
                      </a:xfrm>
                      <a:prstGeom prst="rect">
                        <a:avLst/>
                      </a:prstGeom>
                      <a:noFill/>
                      <a:ln>
                        <a:noFill/>
                      </a:ln>
                      <a:effectLst/>
                    </p:spPr>
                  </p:pic>
                </p:oleObj>
              </mc:Fallback>
            </mc:AlternateContent>
          </a:graphicData>
        </a:graphic>
      </p:graphicFrame>
      <p:sp>
        <p:nvSpPr>
          <p:cNvPr id="5" name="TextBox 4"/>
          <p:cNvSpPr txBox="1"/>
          <p:nvPr/>
        </p:nvSpPr>
        <p:spPr>
          <a:xfrm>
            <a:off x="388938" y="3314388"/>
            <a:ext cx="8331200" cy="1107995"/>
          </a:xfrm>
          <a:prstGeom prst="rect">
            <a:avLst/>
          </a:prstGeom>
          <a:noFill/>
        </p:spPr>
        <p:txBody>
          <a:bodyPr wrap="square" lIns="0" tIns="0" rIns="0" bIns="0" rtlCol="0">
            <a:spAutoFit/>
          </a:bodyPr>
          <a:lstStyle/>
          <a:p>
            <a:pPr>
              <a:buFontTx/>
              <a:buNone/>
              <a:defRPr/>
            </a:pPr>
            <a:r>
              <a:rPr lang="en-US" sz="2400" dirty="0">
                <a:latin typeface="Symbol" charset="0"/>
              </a:rPr>
              <a:t>b</a:t>
            </a:r>
            <a:r>
              <a:rPr lang="en-US" sz="2400" baseline="-25000" dirty="0"/>
              <a:t>0Time</a:t>
            </a:r>
            <a:r>
              <a:rPr lang="en-US" sz="2400" dirty="0"/>
              <a:t> </a:t>
            </a:r>
            <a:r>
              <a:rPr lang="en-US" sz="2400" dirty="0">
                <a:latin typeface="Arial"/>
                <a:cs typeface="Arial"/>
              </a:rPr>
              <a:t>= 108 and </a:t>
            </a:r>
            <a:r>
              <a:rPr lang="en-US" sz="2400" dirty="0">
                <a:latin typeface="Symbol" charset="0"/>
              </a:rPr>
              <a:t>b</a:t>
            </a:r>
            <a:r>
              <a:rPr lang="en-US" sz="2400" baseline="-25000" dirty="0"/>
              <a:t>1Time</a:t>
            </a:r>
            <a:r>
              <a:rPr lang="en-US" sz="2400" dirty="0"/>
              <a:t> </a:t>
            </a:r>
            <a:r>
              <a:rPr lang="en-US" sz="2400" dirty="0">
                <a:latin typeface="Arial"/>
                <a:cs typeface="Arial"/>
              </a:rPr>
              <a:t>= 2.95</a:t>
            </a:r>
          </a:p>
          <a:p>
            <a:pPr>
              <a:buFontTx/>
              <a:buNone/>
              <a:defRPr/>
            </a:pPr>
            <a:endParaRPr lang="en-US" sz="2400" dirty="0">
              <a:latin typeface="Arial"/>
              <a:cs typeface="Arial"/>
            </a:endParaRPr>
          </a:p>
          <a:p>
            <a:pPr>
              <a:buFontTx/>
              <a:buNone/>
              <a:defRPr/>
            </a:pPr>
            <a:r>
              <a:rPr lang="en-US" sz="2400" dirty="0">
                <a:latin typeface="Arial"/>
                <a:cs typeface="Arial"/>
              </a:rPr>
              <a:t>Development time = 108 + 2.95 </a:t>
            </a:r>
            <a:r>
              <a:rPr lang="en-US" sz="2400" baseline="-2000" dirty="0">
                <a:latin typeface="Arial"/>
                <a:cs typeface="Arial"/>
              </a:rPr>
              <a:t>*</a:t>
            </a:r>
            <a:r>
              <a:rPr lang="en-US" sz="2400" dirty="0">
                <a:latin typeface="Arial"/>
                <a:cs typeface="Arial"/>
              </a:rPr>
              <a:t> 366 = 1186 min</a:t>
            </a:r>
            <a:r>
              <a:rPr lang="en-US" sz="2400" dirty="0" smtClean="0"/>
              <a:t>.</a:t>
            </a:r>
            <a:endParaRPr lang="en-US" sz="2400" dirty="0"/>
          </a:p>
        </p:txBody>
      </p:sp>
      <p:sp>
        <p:nvSpPr>
          <p:cNvPr id="6" name="TextBox 5"/>
          <p:cNvSpPr txBox="1"/>
          <p:nvPr/>
        </p:nvSpPr>
        <p:spPr>
          <a:xfrm>
            <a:off x="388938" y="1062822"/>
            <a:ext cx="8331200" cy="677108"/>
          </a:xfrm>
          <a:prstGeom prst="rect">
            <a:avLst/>
          </a:prstGeom>
          <a:noFill/>
        </p:spPr>
        <p:txBody>
          <a:bodyPr wrap="square" lIns="0" tIns="0" rIns="0" bIns="0" rtlCol="0">
            <a:spAutoFit/>
          </a:bodyPr>
          <a:lstStyle/>
          <a:p>
            <a:r>
              <a:rPr lang="en-US" sz="2200" dirty="0">
                <a:latin typeface="Arial"/>
                <a:cs typeface="Arial"/>
              </a:rPr>
              <a:t>Starting with E = 366, use the time regression parameters to calculate development time</a:t>
            </a:r>
            <a:r>
              <a:rPr lang="en-US" sz="2200" dirty="0" smtClean="0">
                <a:latin typeface="Arial"/>
                <a:cs typeface="Arial"/>
              </a:rPr>
              <a:t>.</a:t>
            </a:r>
            <a:endParaRPr lang="en-US" sz="2200" dirty="0">
              <a:latin typeface="Arial"/>
              <a:cs typeface="Arial"/>
            </a:endParaRPr>
          </a:p>
        </p:txBody>
      </p:sp>
    </p:spTree>
    <p:extLst>
      <p:ext uri="{BB962C8B-B14F-4D97-AF65-F5344CB8AC3E}">
        <p14:creationId xmlns:p14="http://schemas.microsoft.com/office/powerpoint/2010/main" val="3529399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smtClean="0"/>
              <a:t>Messages to Remember</a:t>
            </a:r>
          </a:p>
        </p:txBody>
      </p:sp>
      <p:sp>
        <p:nvSpPr>
          <p:cNvPr id="621571" name="Rectangle 3"/>
          <p:cNvSpPr>
            <a:spLocks noGrp="1" noChangeArrowheads="1"/>
          </p:cNvSpPr>
          <p:nvPr>
            <p:ph idx="1"/>
          </p:nvPr>
        </p:nvSpPr>
        <p:spPr/>
        <p:txBody>
          <a:bodyPr>
            <a:normAutofit lnSpcReduction="10000"/>
          </a:bodyPr>
          <a:lstStyle/>
          <a:p>
            <a:r>
              <a:rPr lang="en-US" smtClean="0"/>
              <a:t>Accurate size estimates will help you to make better development plans.</a:t>
            </a:r>
          </a:p>
          <a:p>
            <a:endParaRPr lang="en-US" smtClean="0"/>
          </a:p>
          <a:p>
            <a:r>
              <a:rPr lang="en-US" smtClean="0"/>
              <a:t>Estimating skill improves with practice.</a:t>
            </a:r>
          </a:p>
          <a:p>
            <a:endParaRPr lang="en-US" smtClean="0"/>
          </a:p>
          <a:p>
            <a:r>
              <a:rPr lang="en-US" smtClean="0"/>
              <a:t>A defined and measured process provides a repeatable basis for improvement.</a:t>
            </a:r>
          </a:p>
          <a:p>
            <a:endParaRPr lang="en-US" smtClean="0"/>
          </a:p>
          <a:p>
            <a:r>
              <a:rPr lang="en-US" smtClean="0"/>
              <a:t>To make accurate estimates, you must use historical data and follow sound methods.</a:t>
            </a:r>
          </a:p>
          <a:p>
            <a:endParaRPr lang="en-US" smtClean="0"/>
          </a:p>
          <a:p>
            <a:r>
              <a:rPr lang="en-US" smtClean="0"/>
              <a:t>The PROBE method shows you how to do this.</a:t>
            </a:r>
          </a:p>
        </p:txBody>
      </p:sp>
    </p:spTree>
    <p:extLst>
      <p:ext uri="{BB962C8B-B14F-4D97-AF65-F5344CB8AC3E}">
        <p14:creationId xmlns:p14="http://schemas.microsoft.com/office/powerpoint/2010/main" val="25544098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smtClean="0"/>
              <a:t>Planning Overview</a:t>
            </a:r>
          </a:p>
        </p:txBody>
      </p:sp>
      <p:sp>
        <p:nvSpPr>
          <p:cNvPr id="713731" name="Rectangle 3"/>
          <p:cNvSpPr>
            <a:spLocks noGrp="1" noChangeArrowheads="1"/>
          </p:cNvSpPr>
          <p:nvPr>
            <p:ph idx="1"/>
          </p:nvPr>
        </p:nvSpPr>
        <p:spPr/>
        <p:txBody>
          <a:bodyPr/>
          <a:lstStyle/>
          <a:p>
            <a:r>
              <a:rPr lang="en-US" smtClean="0"/>
              <a:t>Plans </a:t>
            </a:r>
          </a:p>
          <a:p>
            <a:pPr lvl="1"/>
            <a:r>
              <a:rPr lang="en-US" smtClean="0"/>
              <a:t>allow you to make commitments that you can meet</a:t>
            </a:r>
          </a:p>
          <a:p>
            <a:pPr lvl="1"/>
            <a:r>
              <a:rPr lang="en-US" smtClean="0"/>
              <a:t>provide the basis for agreeing on job scope, schedule, and resources</a:t>
            </a:r>
          </a:p>
          <a:p>
            <a:pPr lvl="1"/>
            <a:r>
              <a:rPr lang="en-US" smtClean="0"/>
              <a:t>guide the work</a:t>
            </a:r>
          </a:p>
          <a:p>
            <a:pPr lvl="1"/>
            <a:r>
              <a:rPr lang="en-US" smtClean="0"/>
              <a:t>facilitate progress tracking and reporting</a:t>
            </a:r>
          </a:p>
          <a:p>
            <a:pPr lvl="1"/>
            <a:r>
              <a:rPr lang="en-US" smtClean="0"/>
              <a:t>help ensure that key tasks are not overlooked </a:t>
            </a:r>
            <a:endParaRPr lang="en-US" dirty="0" smtClean="0"/>
          </a:p>
        </p:txBody>
      </p:sp>
    </p:spTree>
    <p:extLst>
      <p:ext uri="{BB962C8B-B14F-4D97-AF65-F5344CB8AC3E}">
        <p14:creationId xmlns:p14="http://schemas.microsoft.com/office/powerpoint/2010/main" val="27001847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smtClean="0"/>
              <a:t>The Project Planning Framework</a:t>
            </a:r>
          </a:p>
        </p:txBody>
      </p:sp>
      <p:pic>
        <p:nvPicPr>
          <p:cNvPr id="10242" name="Picture 33" descr="S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067" y="1123950"/>
            <a:ext cx="7797800" cy="485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086129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smtClean="0"/>
              <a:t>The Planning Process</a:t>
            </a:r>
          </a:p>
        </p:txBody>
      </p:sp>
      <p:sp>
        <p:nvSpPr>
          <p:cNvPr id="551939" name="Rectangle 3"/>
          <p:cNvSpPr>
            <a:spLocks noGrp="1" noChangeArrowheads="1"/>
          </p:cNvSpPr>
          <p:nvPr>
            <p:ph idx="1"/>
          </p:nvPr>
        </p:nvSpPr>
        <p:spPr/>
        <p:txBody>
          <a:bodyPr/>
          <a:lstStyle/>
          <a:p>
            <a:r>
              <a:rPr lang="en-US" smtClean="0"/>
              <a:t>Before making the plan, you must have a requirement.</a:t>
            </a:r>
          </a:p>
          <a:p>
            <a:pPr lvl="1"/>
            <a:r>
              <a:rPr lang="en-US" smtClean="0"/>
              <a:t>The better the requirement, the better the plan.</a:t>
            </a:r>
          </a:p>
          <a:p>
            <a:pPr lvl="1"/>
            <a:r>
              <a:rPr lang="en-US" smtClean="0"/>
              <a:t>With ill-defined requirements, expect to make frequent plan updates.</a:t>
            </a:r>
          </a:p>
          <a:p>
            <a:endParaRPr lang="en-US" smtClean="0"/>
          </a:p>
          <a:p>
            <a:r>
              <a:rPr lang="en-US" smtClean="0"/>
              <a:t>Plans are most accurate when based on size estimates and historical data.  </a:t>
            </a:r>
          </a:p>
          <a:p>
            <a:endParaRPr lang="en-US" smtClean="0"/>
          </a:p>
          <a:p>
            <a:r>
              <a:rPr lang="en-US" smtClean="0"/>
              <a:t>With a size estimate and historical data, you can</a:t>
            </a:r>
          </a:p>
          <a:p>
            <a:pPr lvl="1"/>
            <a:r>
              <a:rPr lang="en-US" smtClean="0"/>
              <a:t>identify the data on the most similar prior work</a:t>
            </a:r>
          </a:p>
          <a:p>
            <a:pPr lvl="1"/>
            <a:r>
              <a:rPr lang="en-US" smtClean="0"/>
              <a:t>base the resource estimate on these data</a:t>
            </a:r>
          </a:p>
        </p:txBody>
      </p:sp>
    </p:spTree>
    <p:extLst>
      <p:ext uri="{BB962C8B-B14F-4D97-AF65-F5344CB8AC3E}">
        <p14:creationId xmlns:p14="http://schemas.microsoft.com/office/powerpoint/2010/main" val="29786652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smtClean="0"/>
              <a:t>Size Estimating Principles -1</a:t>
            </a:r>
          </a:p>
        </p:txBody>
      </p:sp>
      <p:sp>
        <p:nvSpPr>
          <p:cNvPr id="556035" name="Rectangle 3"/>
          <p:cNvSpPr>
            <a:spLocks noGrp="1" noChangeArrowheads="1"/>
          </p:cNvSpPr>
          <p:nvPr>
            <p:ph idx="1"/>
          </p:nvPr>
        </p:nvSpPr>
        <p:spPr/>
        <p:txBody>
          <a:bodyPr/>
          <a:lstStyle/>
          <a:p>
            <a:r>
              <a:rPr lang="en-US" smtClean="0"/>
              <a:t>Estimating is an uncertain process.</a:t>
            </a:r>
          </a:p>
          <a:p>
            <a:pPr lvl="1"/>
            <a:r>
              <a:rPr lang="en-US" smtClean="0"/>
              <a:t>No one knows how big the product will be.</a:t>
            </a:r>
          </a:p>
          <a:p>
            <a:pPr lvl="1"/>
            <a:r>
              <a:rPr lang="en-US" smtClean="0"/>
              <a:t>The earlier the estimate, the less is known.</a:t>
            </a:r>
          </a:p>
          <a:p>
            <a:pPr lvl="1"/>
            <a:r>
              <a:rPr lang="en-US" smtClean="0"/>
              <a:t>Estimates can be biased by business and other pressures.</a:t>
            </a:r>
          </a:p>
          <a:p>
            <a:endParaRPr lang="en-US" smtClean="0"/>
          </a:p>
          <a:p>
            <a:r>
              <a:rPr lang="en-US" smtClean="0"/>
              <a:t>Estimating is an intuitive learning process.</a:t>
            </a:r>
          </a:p>
          <a:p>
            <a:pPr lvl="1"/>
            <a:r>
              <a:rPr lang="en-US" smtClean="0"/>
              <a:t>Ability improves with experience and data.</a:t>
            </a:r>
          </a:p>
          <a:p>
            <a:pPr lvl="1"/>
            <a:r>
              <a:rPr lang="en-US" smtClean="0"/>
              <a:t>Some people will be better at estimating than others.</a:t>
            </a:r>
          </a:p>
        </p:txBody>
      </p:sp>
    </p:spTree>
    <p:extLst>
      <p:ext uri="{BB962C8B-B14F-4D97-AF65-F5344CB8AC3E}">
        <p14:creationId xmlns:p14="http://schemas.microsoft.com/office/powerpoint/2010/main" val="58114656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title"/>
          </p:nvPr>
        </p:nvSpPr>
        <p:spPr/>
        <p:txBody>
          <a:bodyPr/>
          <a:lstStyle/>
          <a:p>
            <a:r>
              <a:rPr lang="en-US" smtClean="0"/>
              <a:t>Size Estimating Principles -2</a:t>
            </a:r>
          </a:p>
        </p:txBody>
      </p:sp>
      <p:sp>
        <p:nvSpPr>
          <p:cNvPr id="558082" name="Rectangle 2"/>
          <p:cNvSpPr>
            <a:spLocks noGrp="1" noChangeArrowheads="1"/>
          </p:cNvSpPr>
          <p:nvPr>
            <p:ph idx="1"/>
          </p:nvPr>
        </p:nvSpPr>
        <p:spPr/>
        <p:txBody>
          <a:bodyPr/>
          <a:lstStyle/>
          <a:p>
            <a:r>
              <a:rPr lang="en-US" smtClean="0"/>
              <a:t>Estimating is a skill.</a:t>
            </a:r>
          </a:p>
          <a:p>
            <a:pPr lvl="1"/>
            <a:r>
              <a:rPr lang="en-US" smtClean="0"/>
              <a:t>Improvement will be gradual.</a:t>
            </a:r>
          </a:p>
          <a:p>
            <a:pPr lvl="1"/>
            <a:r>
              <a:rPr lang="en-US" smtClean="0"/>
              <a:t>You may never get very good.</a:t>
            </a:r>
          </a:p>
          <a:p>
            <a:endParaRPr lang="en-US" smtClean="0"/>
          </a:p>
          <a:p>
            <a:r>
              <a:rPr lang="en-US" smtClean="0"/>
              <a:t>The objective is to become consistent.</a:t>
            </a:r>
          </a:p>
          <a:p>
            <a:pPr lvl="1"/>
            <a:r>
              <a:rPr lang="en-US" smtClean="0"/>
              <a:t>You will then understand the variability of your estimates.</a:t>
            </a:r>
          </a:p>
          <a:p>
            <a:pPr lvl="1"/>
            <a:r>
              <a:rPr lang="en-US" smtClean="0"/>
              <a:t>You seek an even balance between under- and overestimates.</a:t>
            </a:r>
          </a:p>
        </p:txBody>
      </p:sp>
    </p:spTree>
    <p:extLst>
      <p:ext uri="{BB962C8B-B14F-4D97-AF65-F5344CB8AC3E}">
        <p14:creationId xmlns:p14="http://schemas.microsoft.com/office/powerpoint/2010/main" val="101829567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3199</TotalTime>
  <Words>2366</Words>
  <Application>Microsoft Office PowerPoint</Application>
  <PresentationFormat>On-screen Show (4:3)</PresentationFormat>
  <Paragraphs>557</Paragraphs>
  <Slides>46</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4" baseType="lpstr">
      <vt:lpstr>MS PGothic</vt:lpstr>
      <vt:lpstr>Arial</vt:lpstr>
      <vt:lpstr>Calibri</vt:lpstr>
      <vt:lpstr>Symbol</vt:lpstr>
      <vt:lpstr>Times New Roman</vt:lpstr>
      <vt:lpstr>SEI_Template</vt:lpstr>
      <vt:lpstr>Chart</vt:lpstr>
      <vt:lpstr>Equation</vt:lpstr>
      <vt:lpstr>Estimating With  PROBE I</vt:lpstr>
      <vt:lpstr>PowerPoint Presentation</vt:lpstr>
      <vt:lpstr>PowerPoint Presentation</vt:lpstr>
      <vt:lpstr>Lecture Topics</vt:lpstr>
      <vt:lpstr>Planning Overview</vt:lpstr>
      <vt:lpstr>The Project Planning Framework</vt:lpstr>
      <vt:lpstr>The Planning Process</vt:lpstr>
      <vt:lpstr>Size Estimating Principles -1</vt:lpstr>
      <vt:lpstr>Size Estimating Principles -2</vt:lpstr>
      <vt:lpstr>Balanced Estimates </vt:lpstr>
      <vt:lpstr>Size Estimating Principles -3</vt:lpstr>
      <vt:lpstr>Estimating with PROBE</vt:lpstr>
      <vt:lpstr>The PROBE Estimating Method</vt:lpstr>
      <vt:lpstr>Conceptual Design -1</vt:lpstr>
      <vt:lpstr>Conceptual Design -2</vt:lpstr>
      <vt:lpstr>Size Estimating Proxies -1</vt:lpstr>
      <vt:lpstr>Size Estimating Proxies -2</vt:lpstr>
      <vt:lpstr>Example: Building Costs</vt:lpstr>
      <vt:lpstr>Example: Customer Requirements</vt:lpstr>
      <vt:lpstr>Historical Building Data</vt:lpstr>
      <vt:lpstr>Proxy Calculation</vt:lpstr>
      <vt:lpstr>Example: The Builder’s Estimate </vt:lpstr>
      <vt:lpstr>Example Product Proxies </vt:lpstr>
      <vt:lpstr>Classes as Proxies -1</vt:lpstr>
      <vt:lpstr>Classes as Proxies -2</vt:lpstr>
      <vt:lpstr>Class LOC Correlation With Development Hours</vt:lpstr>
      <vt:lpstr>Other Example Proxies</vt:lpstr>
      <vt:lpstr>Chapter Pages Versus Time</vt:lpstr>
      <vt:lpstr>Database Elements Versus Time</vt:lpstr>
      <vt:lpstr>Estimating with Proxies</vt:lpstr>
      <vt:lpstr>Organizing Proxy Data</vt:lpstr>
      <vt:lpstr>Example C++ Class Size Ranges</vt:lpstr>
      <vt:lpstr>Estimating Program Size</vt:lpstr>
      <vt:lpstr>Estimating Development Time</vt:lpstr>
      <vt:lpstr>Statistically-Based Estimates</vt:lpstr>
      <vt:lpstr>Regression Line for Program Size</vt:lpstr>
      <vt:lpstr>Regression Line for Development Time</vt:lpstr>
      <vt:lpstr>Estimating Size and Time -1</vt:lpstr>
      <vt:lpstr>Estimating Size and Time -2</vt:lpstr>
      <vt:lpstr>Calculating Total Program Size </vt:lpstr>
      <vt:lpstr>Completing the Estimate -1</vt:lpstr>
      <vt:lpstr>Completing the Estimate -2</vt:lpstr>
      <vt:lpstr>Completed Example -1</vt:lpstr>
      <vt:lpstr>Completed Example -2</vt:lpstr>
      <vt:lpstr>Completed Example -3</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26</cp:revision>
  <cp:lastPrinted>2015-11-05T19:18:24Z</cp:lastPrinted>
  <dcterms:created xsi:type="dcterms:W3CDTF">2016-03-14T18:33:10Z</dcterms:created>
  <dcterms:modified xsi:type="dcterms:W3CDTF">2018-09-06T00:13:38Z</dcterms:modified>
</cp:coreProperties>
</file>