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41"/>
  </p:notesMasterIdLst>
  <p:handoutMasterIdLst>
    <p:handoutMasterId r:id="rId42"/>
  </p:handoutMasterIdLst>
  <p:sldIdLst>
    <p:sldId id="256" r:id="rId2"/>
    <p:sldId id="294" r:id="rId3"/>
    <p:sldId id="29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8">
          <p15:clr>
            <a:srgbClr val="A4A3A4"/>
          </p15:clr>
        </p15:guide>
        <p15:guide id="2" orient="horz" pos="708">
          <p15:clr>
            <a:srgbClr val="A4A3A4"/>
          </p15:clr>
        </p15:guide>
        <p15:guide id="3" pos="5500">
          <p15:clr>
            <a:srgbClr val="A4A3A4"/>
          </p15:clr>
        </p15:guide>
        <p15:guide id="4" pos="2887">
          <p15:clr>
            <a:srgbClr val="A4A3A4"/>
          </p15:clr>
        </p15:guide>
        <p15:guide id="5"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88"/>
        <p:guide orient="horz" pos="708"/>
        <p:guide pos="5500"/>
        <p:guide pos="2887"/>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7D0A986-46D7-3848-8AFF-08BE0F2595F2}" type="slidenum">
              <a:rPr lang="en-US"/>
              <a:pPr>
                <a:defRPr/>
              </a:pPr>
              <a:t>12</a:t>
            </a:fld>
            <a:endParaRPr lang="en-US"/>
          </a:p>
        </p:txBody>
      </p:sp>
      <p:sp>
        <p:nvSpPr>
          <p:cNvPr id="841730"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841731"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325144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07B6CE3-FDD0-6B4D-9529-DDB707A37FB9}" type="slidenum">
              <a:rPr lang="en-US"/>
              <a:pPr>
                <a:defRPr/>
              </a:pPr>
              <a:t>13</a:t>
            </a:fld>
            <a:endParaRPr lang="en-US"/>
          </a:p>
        </p:txBody>
      </p:sp>
      <p:sp>
        <p:nvSpPr>
          <p:cNvPr id="873474"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87347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357819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A8D8408-1BCB-484B-9FF9-B4F2CEA9502E}" type="slidenum">
              <a:rPr lang="en-US"/>
              <a:pPr>
                <a:defRPr/>
              </a:pPr>
              <a:t>14</a:t>
            </a:fld>
            <a:endParaRPr lang="en-US"/>
          </a:p>
        </p:txBody>
      </p:sp>
      <p:sp>
        <p:nvSpPr>
          <p:cNvPr id="839682"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83968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72618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18FAA80-0360-504C-881D-1145C02710DC}" type="slidenum">
              <a:rPr lang="en-US"/>
              <a:pPr>
                <a:defRPr/>
              </a:pPr>
              <a:t>15</a:t>
            </a:fld>
            <a:endParaRPr lang="en-US"/>
          </a:p>
        </p:txBody>
      </p:sp>
      <p:sp>
        <p:nvSpPr>
          <p:cNvPr id="875522"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87552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3268503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29C3C21-4C3F-DA4E-B1CA-324A353161D1}" type="slidenum">
              <a:rPr lang="en-US"/>
              <a:pPr>
                <a:defRPr/>
              </a:pPr>
              <a:t>16</a:t>
            </a:fld>
            <a:endParaRPr lang="en-US"/>
          </a:p>
        </p:txBody>
      </p:sp>
      <p:sp>
        <p:nvSpPr>
          <p:cNvPr id="877570"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877571"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750396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5CFC7C1-1B0F-A54B-9549-1EF0336E3DC7}" type="slidenum">
              <a:rPr lang="en-US"/>
              <a:pPr>
                <a:defRPr/>
              </a:pPr>
              <a:t>17</a:t>
            </a:fld>
            <a:endParaRPr lang="en-US"/>
          </a:p>
        </p:txBody>
      </p:sp>
      <p:sp>
        <p:nvSpPr>
          <p:cNvPr id="883714"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883715" name="Rectangle 3"/>
          <p:cNvSpPr>
            <a:spLocks noGrp="1" noChangeArrowheads="1"/>
          </p:cNvSpPr>
          <p:nvPr>
            <p:ph type="body" idx="1"/>
          </p:nvPr>
        </p:nvSpPr>
        <p:spPr>
          <a:xfrm>
            <a:off x="596053" y="2920651"/>
            <a:ext cx="6136640" cy="6107118"/>
          </a:xfrm>
          <a:ln/>
        </p:spPr>
        <p:txBody>
          <a:bodyPr lIns="99029" tIns="51164" rIns="99029" bIns="51164"/>
          <a:lstStyle/>
          <a:p>
            <a:pPr defTabSz="1042222">
              <a:defRPr/>
            </a:pPr>
            <a:endParaRPr lang="en-US" smtClean="0">
              <a:cs typeface="+mn-cs"/>
            </a:endParaRPr>
          </a:p>
        </p:txBody>
      </p:sp>
    </p:spTree>
    <p:extLst>
      <p:ext uri="{BB962C8B-B14F-4D97-AF65-F5344CB8AC3E}">
        <p14:creationId xmlns:p14="http://schemas.microsoft.com/office/powerpoint/2010/main" val="14554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85B1420-FA60-B246-A6BF-EB2D8135A721}" type="slidenum">
              <a:rPr lang="en-US"/>
              <a:pPr>
                <a:defRPr/>
              </a:pPr>
              <a:t>18</a:t>
            </a:fld>
            <a:endParaRPr lang="en-US"/>
          </a:p>
        </p:txBody>
      </p:sp>
      <p:sp>
        <p:nvSpPr>
          <p:cNvPr id="879618"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87961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638150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7C357CA-4D57-DB41-90A5-9D41D52EB06F}" type="slidenum">
              <a:rPr lang="en-US"/>
              <a:pPr>
                <a:defRPr/>
              </a:pPr>
              <a:t>19</a:t>
            </a:fld>
            <a:endParaRPr lang="en-US"/>
          </a:p>
        </p:txBody>
      </p:sp>
      <p:sp>
        <p:nvSpPr>
          <p:cNvPr id="843778"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84377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00517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9655DE9-BB74-C04F-AA05-0B40B3578A5C}" type="slidenum">
              <a:rPr lang="en-US"/>
              <a:pPr>
                <a:defRPr/>
              </a:pPr>
              <a:t>20</a:t>
            </a:fld>
            <a:endParaRPr lang="en-US"/>
          </a:p>
        </p:txBody>
      </p:sp>
      <p:sp>
        <p:nvSpPr>
          <p:cNvPr id="833538"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833539"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769070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57572BB-C9C9-E14C-86AB-AF4848B2DA45}" type="slidenum">
              <a:rPr lang="en-US"/>
              <a:pPr>
                <a:defRPr/>
              </a:pPr>
              <a:t>21</a:t>
            </a:fld>
            <a:endParaRPr lang="en-US"/>
          </a:p>
        </p:txBody>
      </p:sp>
      <p:sp>
        <p:nvSpPr>
          <p:cNvPr id="889858"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ma14="http://schemas.microsoft.com/office/mac/drawingml/2011/main" xmlns="" val="1"/>
            </a:ext>
          </a:extLst>
        </p:spPr>
      </p:sp>
      <p:sp>
        <p:nvSpPr>
          <p:cNvPr id="889859"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2145596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D4258C6A-50DC-774B-8946-D9376BF78D8C}" type="slidenum">
              <a:rPr lang="en-US"/>
              <a:pPr>
                <a:defRPr/>
              </a:pPr>
              <a:t>4</a:t>
            </a:fld>
            <a:endParaRPr lang="en-US"/>
          </a:p>
        </p:txBody>
      </p:sp>
      <p:sp>
        <p:nvSpPr>
          <p:cNvPr id="624642"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624643"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455310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57DBE4C7-46E5-CF49-B70A-6C12D4D12208}" type="slidenum">
              <a:rPr lang="en-US"/>
              <a:pPr>
                <a:defRPr/>
              </a:pPr>
              <a:t>22</a:t>
            </a:fld>
            <a:endParaRPr lang="en-US"/>
          </a:p>
        </p:txBody>
      </p:sp>
      <p:sp>
        <p:nvSpPr>
          <p:cNvPr id="799746"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ma14="http://schemas.microsoft.com/office/mac/drawingml/2011/main" xmlns="" val="1"/>
            </a:ext>
          </a:extLst>
        </p:spPr>
      </p:sp>
      <p:sp>
        <p:nvSpPr>
          <p:cNvPr id="799747"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775640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80D2474-62BE-AA48-B9EB-D8DE3BB50CBA}" type="slidenum">
              <a:rPr lang="en-US"/>
              <a:pPr>
                <a:defRPr/>
              </a:pPr>
              <a:t>23</a:t>
            </a:fld>
            <a:endParaRPr lang="en-US"/>
          </a:p>
        </p:txBody>
      </p:sp>
      <p:sp>
        <p:nvSpPr>
          <p:cNvPr id="801794"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ma14="http://schemas.microsoft.com/office/mac/drawingml/2011/main" xmlns="" val="1"/>
            </a:ext>
          </a:extLst>
        </p:spPr>
      </p:sp>
      <p:sp>
        <p:nvSpPr>
          <p:cNvPr id="801795"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2960410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837C6C1-0079-6F49-9EFC-F26056B89FDC}" type="slidenum">
              <a:rPr lang="en-US"/>
              <a:pPr>
                <a:defRPr/>
              </a:pPr>
              <a:t>24</a:t>
            </a:fld>
            <a:endParaRPr lang="en-US"/>
          </a:p>
        </p:txBody>
      </p:sp>
      <p:sp>
        <p:nvSpPr>
          <p:cNvPr id="803842"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ma14="http://schemas.microsoft.com/office/mac/drawingml/2011/main" xmlns="" val="1"/>
            </a:ext>
          </a:extLst>
        </p:spPr>
      </p:sp>
      <p:sp>
        <p:nvSpPr>
          <p:cNvPr id="803843"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291645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97A1C66E-27DA-3444-AC9B-7BA905CDA8F1}" type="slidenum">
              <a:rPr lang="en-US"/>
              <a:pPr>
                <a:defRPr/>
              </a:pPr>
              <a:t>25</a:t>
            </a:fld>
            <a:endParaRPr lang="en-US"/>
          </a:p>
        </p:txBody>
      </p:sp>
      <p:sp>
        <p:nvSpPr>
          <p:cNvPr id="805890"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ma14="http://schemas.microsoft.com/office/mac/drawingml/2011/main" xmlns="" val="1"/>
            </a:ext>
          </a:extLst>
        </p:spPr>
      </p:sp>
      <p:sp>
        <p:nvSpPr>
          <p:cNvPr id="805891"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1588218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365CE40-B591-2148-91C0-B8506FFAC38E}" type="slidenum">
              <a:rPr lang="en-US"/>
              <a:pPr>
                <a:defRPr/>
              </a:pPr>
              <a:t>26</a:t>
            </a:fld>
            <a:endParaRPr lang="en-US"/>
          </a:p>
        </p:txBody>
      </p:sp>
      <p:sp>
        <p:nvSpPr>
          <p:cNvPr id="80793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0793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2250902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1F5136B-5A71-D949-95CC-65230DE60BEE}" type="slidenum">
              <a:rPr lang="en-US"/>
              <a:pPr>
                <a:defRPr/>
              </a:pPr>
              <a:t>27</a:t>
            </a:fld>
            <a:endParaRPr lang="en-US"/>
          </a:p>
        </p:txBody>
      </p:sp>
      <p:sp>
        <p:nvSpPr>
          <p:cNvPr id="80998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0998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1747266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1F8D25C-1432-F74F-BABD-BB8BD90FDC1B}" type="slidenum">
              <a:rPr lang="en-US"/>
              <a:pPr>
                <a:defRPr/>
              </a:pPr>
              <a:t>28</a:t>
            </a:fld>
            <a:endParaRPr lang="en-US"/>
          </a:p>
        </p:txBody>
      </p:sp>
      <p:sp>
        <p:nvSpPr>
          <p:cNvPr id="812034"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1203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136438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4D73E08-50F2-8B42-9368-33066DA121B3}" type="slidenum">
              <a:rPr lang="en-US"/>
              <a:pPr>
                <a:defRPr/>
              </a:pPr>
              <a:t>29</a:t>
            </a:fld>
            <a:endParaRPr lang="en-US"/>
          </a:p>
        </p:txBody>
      </p:sp>
      <p:sp>
        <p:nvSpPr>
          <p:cNvPr id="814082"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14083"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2986226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897E5F4-C144-1845-85F0-B9AB598418E7}" type="slidenum">
              <a:rPr lang="en-US"/>
              <a:pPr>
                <a:defRPr/>
              </a:pPr>
              <a:t>30</a:t>
            </a:fld>
            <a:endParaRPr lang="en-US"/>
          </a:p>
        </p:txBody>
      </p:sp>
      <p:sp>
        <p:nvSpPr>
          <p:cNvPr id="816130"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16131"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034902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F74910A-F88D-594B-A4F1-390C6B69DF38}" type="slidenum">
              <a:rPr lang="en-US"/>
              <a:pPr>
                <a:defRPr/>
              </a:pPr>
              <a:t>31</a:t>
            </a:fld>
            <a:endParaRPr lang="en-US"/>
          </a:p>
        </p:txBody>
      </p:sp>
      <p:sp>
        <p:nvSpPr>
          <p:cNvPr id="818178"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18179"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559740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B5CF7BB-9885-404D-B63A-FBB4DBB98E24}" type="slidenum">
              <a:rPr lang="en-US"/>
              <a:pPr>
                <a:defRPr/>
              </a:pPr>
              <a:t>5</a:t>
            </a:fld>
            <a:endParaRPr lang="en-US"/>
          </a:p>
        </p:txBody>
      </p:sp>
      <p:sp>
        <p:nvSpPr>
          <p:cNvPr id="755714"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75571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3297093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34EF77D-F182-9440-97E7-A0D58EC816F6}" type="slidenum">
              <a:rPr lang="en-US"/>
              <a:pPr>
                <a:defRPr/>
              </a:pPr>
              <a:t>32</a:t>
            </a:fld>
            <a:endParaRPr lang="en-US"/>
          </a:p>
        </p:txBody>
      </p:sp>
      <p:sp>
        <p:nvSpPr>
          <p:cNvPr id="820226"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20227"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685694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5E1FF6C-F404-D047-B5FE-C1366E451E40}" type="slidenum">
              <a:rPr lang="en-US"/>
              <a:pPr>
                <a:defRPr/>
              </a:pPr>
              <a:t>33</a:t>
            </a:fld>
            <a:endParaRPr lang="en-US"/>
          </a:p>
        </p:txBody>
      </p:sp>
      <p:sp>
        <p:nvSpPr>
          <p:cNvPr id="822274"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22275"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4960368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2124BD9-5CF0-1946-92EC-0AE409EC187D}" type="slidenum">
              <a:rPr lang="en-US"/>
              <a:pPr>
                <a:defRPr/>
              </a:pPr>
              <a:t>34</a:t>
            </a:fld>
            <a:endParaRPr lang="en-US"/>
          </a:p>
        </p:txBody>
      </p:sp>
      <p:sp>
        <p:nvSpPr>
          <p:cNvPr id="824322" name="Rectangle 2"/>
          <p:cNvSpPr>
            <a:spLocks noGrp="1" noRot="1" noChangeAspect="1" noChangeArrowheads="1" noTextEdit="1"/>
          </p:cNvSpPr>
          <p:nvPr>
            <p:ph type="sldImg"/>
          </p:nvPr>
        </p:nvSpPr>
        <p:spPr>
          <a:xfrm>
            <a:off x="2146300" y="677863"/>
            <a:ext cx="2797175" cy="2097087"/>
          </a:xfrm>
          <a:ln cap="flat"/>
          <a:extLst>
            <a:ext uri="{FAA26D3D-D897-4be2-8F04-BA451C77F1D7}">
              <ma14:placeholderFlag xmlns:ma14="http://schemas.microsoft.com/office/mac/drawingml/2011/main" xmlns="" val="1"/>
            </a:ext>
          </a:extLst>
        </p:spPr>
      </p:sp>
      <p:sp>
        <p:nvSpPr>
          <p:cNvPr id="824323" name="Rectangle 3"/>
          <p:cNvSpPr>
            <a:spLocks noGrp="1" noChangeArrowheads="1"/>
          </p:cNvSpPr>
          <p:nvPr>
            <p:ph type="body" idx="1"/>
          </p:nvPr>
        </p:nvSpPr>
        <p:spPr>
          <a:xfrm>
            <a:off x="596053" y="2922322"/>
            <a:ext cx="6136640" cy="6105447"/>
          </a:xfrm>
          <a:ln/>
        </p:spPr>
        <p:txBody>
          <a:bodyPr lIns="99801" tIns="51683" rIns="99801" bIns="51683"/>
          <a:lstStyle/>
          <a:p>
            <a:pPr defTabSz="1042222">
              <a:defRPr/>
            </a:pPr>
            <a:endParaRPr lang="en-US" smtClean="0">
              <a:cs typeface="+mn-cs"/>
            </a:endParaRPr>
          </a:p>
        </p:txBody>
      </p:sp>
    </p:spTree>
    <p:extLst>
      <p:ext uri="{BB962C8B-B14F-4D97-AF65-F5344CB8AC3E}">
        <p14:creationId xmlns:p14="http://schemas.microsoft.com/office/powerpoint/2010/main" val="3569104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5CDD2D08-CB74-0945-AADB-F39E7C70633E}" type="slidenum">
              <a:rPr lang="en-US"/>
              <a:pPr>
                <a:defRPr/>
              </a:pPr>
              <a:t>35</a:t>
            </a:fld>
            <a:endParaRPr lang="en-US"/>
          </a:p>
        </p:txBody>
      </p:sp>
      <p:sp>
        <p:nvSpPr>
          <p:cNvPr id="826370" name="Rectangle 2"/>
          <p:cNvSpPr>
            <a:spLocks noGrp="1" noRot="1" noChangeAspect="1" noChangeArrowheads="1" noTextEdit="1"/>
          </p:cNvSpPr>
          <p:nvPr>
            <p:ph type="sldImg"/>
          </p:nvPr>
        </p:nvSpPr>
        <p:spPr>
          <a:xfrm>
            <a:off x="2082800" y="627063"/>
            <a:ext cx="2922588"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6067707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DDD17148-099D-EE4E-B97B-86DD2024ECC7}" type="slidenum">
              <a:rPr lang="en-US"/>
              <a:pPr>
                <a:defRPr/>
              </a:pPr>
              <a:t>36</a:t>
            </a:fld>
            <a:endParaRPr lang="en-US"/>
          </a:p>
        </p:txBody>
      </p:sp>
      <p:sp>
        <p:nvSpPr>
          <p:cNvPr id="849922" name="Rectangle 2"/>
          <p:cNvSpPr>
            <a:spLocks noGrp="1" noRot="1" noChangeAspect="1" noChangeArrowheads="1" noTextEdit="1"/>
          </p:cNvSpPr>
          <p:nvPr>
            <p:ph type="sldImg"/>
          </p:nvPr>
        </p:nvSpPr>
        <p:spPr>
          <a:xfrm>
            <a:off x="2082800" y="627063"/>
            <a:ext cx="2922588"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710461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AC4E091D-8D1E-464C-8170-B7F45533C28D}" type="slidenum">
              <a:rPr lang="en-US"/>
              <a:pPr>
                <a:defRPr/>
              </a:pPr>
              <a:t>37</a:t>
            </a:fld>
            <a:endParaRPr lang="en-US"/>
          </a:p>
        </p:txBody>
      </p:sp>
      <p:sp>
        <p:nvSpPr>
          <p:cNvPr id="858114" name="Rectangle 2"/>
          <p:cNvSpPr>
            <a:spLocks noGrp="1" noRot="1" noChangeAspect="1" noChangeArrowheads="1" noTextEdit="1"/>
          </p:cNvSpPr>
          <p:nvPr>
            <p:ph type="sldImg"/>
          </p:nvPr>
        </p:nvSpPr>
        <p:spPr>
          <a:xfrm>
            <a:off x="2082800" y="627063"/>
            <a:ext cx="2922588"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55830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76E0A97A-3F3B-1147-B3DA-0E2DB011DD6F}" type="slidenum">
              <a:rPr lang="en-US"/>
              <a:pPr>
                <a:defRPr/>
              </a:pPr>
              <a:t>38</a:t>
            </a:fld>
            <a:endParaRPr lang="en-US"/>
          </a:p>
        </p:txBody>
      </p:sp>
      <p:sp>
        <p:nvSpPr>
          <p:cNvPr id="860162" name="Rectangle 2"/>
          <p:cNvSpPr>
            <a:spLocks noGrp="1" noRot="1" noChangeAspect="1" noChangeArrowheads="1" noTextEdit="1"/>
          </p:cNvSpPr>
          <p:nvPr>
            <p:ph type="sldImg"/>
          </p:nvPr>
        </p:nvSpPr>
        <p:spPr>
          <a:xfrm>
            <a:off x="2082800" y="627063"/>
            <a:ext cx="2922588"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570336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B79F598D-7FFB-DC44-AF65-01B2C9C098C8}" type="slidenum">
              <a:rPr lang="en-US"/>
              <a:pPr>
                <a:defRPr/>
              </a:pPr>
              <a:t>39</a:t>
            </a:fld>
            <a:endParaRPr lang="en-US"/>
          </a:p>
        </p:txBody>
      </p:sp>
      <p:sp>
        <p:nvSpPr>
          <p:cNvPr id="851970" name="Rectangle 2"/>
          <p:cNvSpPr>
            <a:spLocks noGrp="1" noRot="1" noChangeAspect="1" noChangeArrowheads="1" noTextEdit="1"/>
          </p:cNvSpPr>
          <p:nvPr>
            <p:ph type="sldImg"/>
          </p:nvPr>
        </p:nvSpPr>
        <p:spPr>
          <a:xfrm>
            <a:off x="2082800" y="627063"/>
            <a:ext cx="2922588" cy="2192337"/>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20353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noChangeArrowheads="1"/>
          </p:cNvSpPr>
          <p:nvPr>
            <p:ph type="sldNum" sz="quarter" idx="5"/>
          </p:nvPr>
        </p:nvSpPr>
        <p:spPr/>
        <p:txBody>
          <a:bodyPr/>
          <a:lstStyle/>
          <a:p>
            <a:pPr>
              <a:defRPr/>
            </a:pPr>
            <a:fld id="{C71EA897-9A4B-EA49-A30C-24B39124FB92}" type="slidenum">
              <a:rPr lang="en-US"/>
              <a:pPr>
                <a:defRPr/>
              </a:pPr>
              <a:t>6</a:t>
            </a:fld>
            <a:endParaRPr lang="en-US"/>
          </a:p>
        </p:txBody>
      </p:sp>
      <p:sp>
        <p:nvSpPr>
          <p:cNvPr id="757762" name="Rectangle 2"/>
          <p:cNvSpPr>
            <a:spLocks noGrp="1" noRot="1" noChangeAspect="1" noChangeArrowheads="1" noTextEdit="1"/>
          </p:cNvSpPr>
          <p:nvPr>
            <p:ph type="sldImg"/>
          </p:nvPr>
        </p:nvSpPr>
        <p:spPr>
          <a:xfrm>
            <a:off x="1270000" y="725488"/>
            <a:ext cx="4781550" cy="3586162"/>
          </a:xfrm>
          <a:ln>
            <a:noFill/>
          </a:ln>
          <a:extLst>
            <a:ext uri="{91240B29-F687-4f45-9708-019B960494DF}">
              <a14:hiddenLine xmlns:a14="http://schemas.microsoft.com/office/drawing/2010/main" xmlns="" w="12700">
                <a:solidFill>
                  <a:schemeClr val="tx1"/>
                </a:solidFill>
                <a:miter lim="800000"/>
                <a:headEnd/>
                <a:tailEnd/>
              </a14:hiddenLine>
            </a:ex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22948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ACBF880-9A4A-6045-8F58-DF4963222DAF}" type="slidenum">
              <a:rPr lang="en-US"/>
              <a:pPr>
                <a:defRPr/>
              </a:pPr>
              <a:t>7</a:t>
            </a:fld>
            <a:endParaRPr lang="en-US"/>
          </a:p>
        </p:txBody>
      </p:sp>
      <p:sp>
        <p:nvSpPr>
          <p:cNvPr id="665602"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ma14="http://schemas.microsoft.com/office/mac/drawingml/2011/main" xmlns="" val="1"/>
            </a:ext>
          </a:extLst>
        </p:spPr>
      </p:sp>
      <p:sp>
        <p:nvSpPr>
          <p:cNvPr id="665603"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455373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6EF92EC-DFDD-734F-BBFB-A21A15528121}" type="slidenum">
              <a:rPr lang="en-US"/>
              <a:pPr>
                <a:defRPr/>
              </a:pPr>
              <a:t>8</a:t>
            </a:fld>
            <a:endParaRPr lang="en-US"/>
          </a:p>
        </p:txBody>
      </p:sp>
      <p:sp>
        <p:nvSpPr>
          <p:cNvPr id="870402"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ma14="http://schemas.microsoft.com/office/mac/drawingml/2011/main" xmlns="" val="1"/>
            </a:ext>
          </a:extLst>
        </p:spPr>
      </p:sp>
      <p:sp>
        <p:nvSpPr>
          <p:cNvPr id="870403"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280791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06F861CC-F0A5-FB4A-BE44-A50B7FE4C0AA}" type="slidenum">
              <a:rPr lang="en-US"/>
              <a:pPr>
                <a:defRPr/>
              </a:pPr>
              <a:t>9</a:t>
            </a:fld>
            <a:endParaRPr lang="en-US"/>
          </a:p>
        </p:txBody>
      </p:sp>
      <p:sp>
        <p:nvSpPr>
          <p:cNvPr id="866306" name="Rectangle 2"/>
          <p:cNvSpPr>
            <a:spLocks noGrp="1" noRot="1" noChangeAspect="1" noChangeArrowheads="1" noTextEdit="1"/>
          </p:cNvSpPr>
          <p:nvPr>
            <p:ph type="sldImg"/>
          </p:nvPr>
        </p:nvSpPr>
        <p:spPr>
          <a:xfrm>
            <a:off x="1266825" y="725488"/>
            <a:ext cx="4781550" cy="3586162"/>
          </a:xfrm>
          <a:ln cap="flat"/>
          <a:extLst>
            <a:ext uri="{FAA26D3D-D897-4be2-8F04-BA451C77F1D7}">
              <ma14:placeholderFlag xmlns:ma14="http://schemas.microsoft.com/office/mac/drawingml/2011/main" xmlns="" val="1"/>
            </a:ext>
          </a:extLst>
        </p:spPr>
      </p:sp>
      <p:sp>
        <p:nvSpPr>
          <p:cNvPr id="866307" name="Rectangle 3"/>
          <p:cNvSpPr>
            <a:spLocks noGrp="1" noChangeArrowheads="1"/>
          </p:cNvSpPr>
          <p:nvPr>
            <p:ph type="body" idx="1"/>
          </p:nvPr>
        </p:nvSpPr>
        <p:spPr>
          <a:xfrm>
            <a:off x="975360" y="4559025"/>
            <a:ext cx="5364480" cy="4323298"/>
          </a:xfrm>
          <a:ln/>
        </p:spPr>
        <p:txBody>
          <a:bodyPr lIns="98019" tIns="49902" rIns="98019" bIns="49902"/>
          <a:lstStyle/>
          <a:p>
            <a:pPr defTabSz="1005240">
              <a:defRPr/>
            </a:pPr>
            <a:endParaRPr lang="en-US" smtClean="0">
              <a:cs typeface="+mn-cs"/>
            </a:endParaRPr>
          </a:p>
        </p:txBody>
      </p:sp>
    </p:spTree>
    <p:extLst>
      <p:ext uri="{BB962C8B-B14F-4D97-AF65-F5344CB8AC3E}">
        <p14:creationId xmlns:p14="http://schemas.microsoft.com/office/powerpoint/2010/main" val="40812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1D3DADB9-B0EF-4D44-AAB4-3AB17BAA43C9}" type="slidenum">
              <a:rPr lang="en-US"/>
              <a:pPr>
                <a:defRPr/>
              </a:pPr>
              <a:t>10</a:t>
            </a:fld>
            <a:endParaRPr lang="en-US"/>
          </a:p>
        </p:txBody>
      </p:sp>
      <p:sp>
        <p:nvSpPr>
          <p:cNvPr id="835586" name="Rectangle 2"/>
          <p:cNvSpPr>
            <a:spLocks noGrp="1" noRot="1" noChangeAspect="1" noChangeArrowheads="1" noTextEdit="1"/>
          </p:cNvSpPr>
          <p:nvPr>
            <p:ph type="sldImg"/>
          </p:nvPr>
        </p:nvSpPr>
        <p:spPr>
          <a:xfrm>
            <a:off x="2146300" y="674688"/>
            <a:ext cx="2797175" cy="2098675"/>
          </a:xfrm>
          <a:ln cap="flat"/>
          <a:extLst>
            <a:ext uri="{FAA26D3D-D897-4be2-8F04-BA451C77F1D7}">
              <ma14:placeholderFlag xmlns:ma14="http://schemas.microsoft.com/office/mac/drawingml/2011/main" xmlns="" val="1"/>
            </a:ext>
          </a:extLst>
        </p:spPr>
      </p:sp>
      <p:sp>
        <p:nvSpPr>
          <p:cNvPr id="835587"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1031576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D02516F-A3D5-6746-AAE9-AE9EB3BE2318}" type="slidenum">
              <a:rPr lang="en-US"/>
              <a:pPr>
                <a:defRPr/>
              </a:pPr>
              <a:t>11</a:t>
            </a:fld>
            <a:endParaRPr lang="en-US"/>
          </a:p>
        </p:txBody>
      </p:sp>
      <p:sp>
        <p:nvSpPr>
          <p:cNvPr id="837634" name="Rectangle 2"/>
          <p:cNvSpPr>
            <a:spLocks noGrp="1" noRot="1" noChangeAspect="1" noChangeArrowheads="1" noTextEdit="1"/>
          </p:cNvSpPr>
          <p:nvPr>
            <p:ph type="sldImg"/>
          </p:nvPr>
        </p:nvSpPr>
        <p:spPr>
          <a:xfrm>
            <a:off x="2109788" y="647700"/>
            <a:ext cx="2870200" cy="2152650"/>
          </a:xfrm>
          <a:ln cap="flat"/>
          <a:extLst>
            <a:ext uri="{FAA26D3D-D897-4be2-8F04-BA451C77F1D7}">
              <ma14:placeholderFlag xmlns:ma14="http://schemas.microsoft.com/office/mac/drawingml/2011/main" xmlns="" val="1"/>
            </a:ext>
          </a:extLst>
        </p:spPr>
      </p:sp>
      <p:sp>
        <p:nvSpPr>
          <p:cNvPr id="837635" name="Rectangle 3"/>
          <p:cNvSpPr>
            <a:spLocks noGrp="1" noChangeArrowheads="1"/>
          </p:cNvSpPr>
          <p:nvPr>
            <p:ph type="body" idx="1"/>
          </p:nvPr>
        </p:nvSpPr>
        <p:spPr>
          <a:xfrm>
            <a:off x="596053" y="2920651"/>
            <a:ext cx="6136640" cy="6107118"/>
          </a:xfrm>
          <a:ln/>
        </p:spPr>
        <p:txBody>
          <a:bodyPr lIns="99803" tIns="51684" rIns="99803" bIns="51684"/>
          <a:lstStyle/>
          <a:p>
            <a:pPr defTabSz="1042222">
              <a:defRPr/>
            </a:pPr>
            <a:endParaRPr lang="en-US" smtClean="0">
              <a:cs typeface="+mn-cs"/>
            </a:endParaRPr>
          </a:p>
        </p:txBody>
      </p:sp>
    </p:spTree>
    <p:extLst>
      <p:ext uri="{BB962C8B-B14F-4D97-AF65-F5344CB8AC3E}">
        <p14:creationId xmlns:p14="http://schemas.microsoft.com/office/powerpoint/2010/main" val="2861053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8866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2398050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4019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4549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8071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251365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17962626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1056137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7200253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1986481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455380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56100061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2850808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40769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416369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9940532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863933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1575588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0961559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444891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657248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887062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34071299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5066074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1491792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026024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9680809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53939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1813601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5325589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2832836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215326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088269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407777830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8794991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4242471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020833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6115115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6522315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726517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529571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3601945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3598096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65020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19817847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981284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Process Measurement</a:t>
            </a:r>
            <a:endParaRPr lang="en-US" dirty="0"/>
          </a:p>
        </p:txBody>
      </p:sp>
    </p:spTree>
    <p:extLst>
      <p:ext uri="{BB962C8B-B14F-4D97-AF65-F5344CB8AC3E}">
        <p14:creationId xmlns:p14="http://schemas.microsoft.com/office/powerpoint/2010/main" val="335532402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6702048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Part 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smtClean="0">
              <a:solidFill>
                <a:srgbClr val="FFFFFF"/>
              </a:solidFill>
              <a:latin typeface="Arial" panose="020B0604020202020204" pitchFamily="34" charset="0"/>
              <a:cs typeface="Arial" panose="020B0604020202020204" pitchFamily="34" charset="0"/>
            </a:endParaRPr>
          </a:p>
        </p:txBody>
      </p:sp>
      <p:sp>
        <p:nvSpPr>
          <p:cNvPr id="9" name="TextBox 8"/>
          <p:cNvSpPr txBox="1"/>
          <p:nvPr userDrawn="1"/>
        </p:nvSpPr>
        <p:spPr>
          <a:xfrm>
            <a:off x="6480848" y="6545185"/>
            <a:ext cx="2325222"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2501071779"/>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4997418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83789112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273696404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79675176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134251188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73"/>
          <p:cNvSpPr>
            <a:spLocks noChangeArrowheads="1"/>
          </p:cNvSpPr>
          <p:nvPr userDrawn="1"/>
        </p:nvSpPr>
        <p:spPr bwMode="white">
          <a:xfrm>
            <a:off x="4413250" y="6411779"/>
            <a:ext cx="2019300"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eaLnBrk="0" hangingPunct="0">
              <a:spcBef>
                <a:spcPct val="0"/>
              </a:spcBef>
            </a:pPr>
            <a:r>
              <a:rPr lang="en-US" sz="600" dirty="0" smtClean="0">
                <a:solidFill>
                  <a:srgbClr val="FFFFFF"/>
                </a:solidFill>
                <a:latin typeface="Arial" panose="020B0604020202020204" pitchFamily="34" charset="0"/>
                <a:cs typeface="Arial" panose="020B0604020202020204" pitchFamily="34" charset="0"/>
              </a:rPr>
              <a:t>© 2016 Carnegie Mellon University</a:t>
            </a:r>
            <a:endParaRPr lang="en-US" sz="600" dirty="0">
              <a:solidFill>
                <a:srgbClr val="FFFFFF"/>
              </a:solidFill>
              <a:latin typeface="Arial" panose="020B0604020202020204" pitchFamily="34" charset="0"/>
              <a:cs typeface="Arial" panose="020B0604020202020204" pitchFamily="34" charset="0"/>
            </a:endParaRPr>
          </a:p>
        </p:txBody>
      </p:sp>
      <p:sp>
        <p:nvSpPr>
          <p:cNvPr id="9" name="TextBox 8"/>
          <p:cNvSpPr txBox="1"/>
          <p:nvPr userDrawn="1"/>
        </p:nvSpPr>
        <p:spPr>
          <a:xfrm>
            <a:off x="6480848" y="6545185"/>
            <a:ext cx="2325222" cy="215444"/>
          </a:xfrm>
          <a:prstGeom prst="rect">
            <a:avLst/>
          </a:prstGeom>
          <a:noFill/>
        </p:spPr>
        <p:txBody>
          <a:bodyPr wrap="square" lIns="0" tIns="0" rIns="0" bIns="0" rtlCol="0">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6260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8846669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Course Overview</a:t>
            </a:r>
            <a:endParaRPr lang="en-US" dirty="0"/>
          </a:p>
        </p:txBody>
      </p:sp>
    </p:spTree>
    <p:extLst>
      <p:ext uri="{BB962C8B-B14F-4D97-AF65-F5344CB8AC3E}">
        <p14:creationId xmlns:p14="http://schemas.microsoft.com/office/powerpoint/2010/main" val="30882687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Tree>
    <p:extLst>
      <p:ext uri="{BB962C8B-B14F-4D97-AF65-F5344CB8AC3E}">
        <p14:creationId xmlns:p14="http://schemas.microsoft.com/office/powerpoint/2010/main" val="3765060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5428691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623433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67"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275207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 id="2147483730" r:id="rId35"/>
    <p:sldLayoutId id="2147483731" r:id="rId36"/>
    <p:sldLayoutId id="2147483732" r:id="rId37"/>
    <p:sldLayoutId id="2147483733" r:id="rId38"/>
    <p:sldLayoutId id="2147483734" r:id="rId39"/>
    <p:sldLayoutId id="2147483735" r:id="rId40"/>
    <p:sldLayoutId id="2147483736" r:id="rId41"/>
    <p:sldLayoutId id="2147483737" r:id="rId42"/>
    <p:sldLayoutId id="2147483738" r:id="rId43"/>
    <p:sldLayoutId id="2147483739" r:id="rId44"/>
    <p:sldLayoutId id="2147483740" r:id="rId45"/>
    <p:sldLayoutId id="2147483741" r:id="rId46"/>
    <p:sldLayoutId id="2147483742" r:id="rId47"/>
    <p:sldLayoutId id="2147483743" r:id="rId48"/>
    <p:sldLayoutId id="2147483744" r:id="rId49"/>
    <p:sldLayoutId id="2147483745" r:id="rId50"/>
    <p:sldLayoutId id="2147483676" r:id="rId51"/>
    <p:sldLayoutId id="2147483664" r:id="rId52"/>
    <p:sldLayoutId id="2147483672" r:id="rId53"/>
    <p:sldLayoutId id="2147483673" r:id="rId54"/>
    <p:sldLayoutId id="2147483677" r:id="rId55"/>
    <p:sldLayoutId id="2147483674" r:id="rId56"/>
    <p:sldLayoutId id="2147483675" r:id="rId57"/>
    <p:sldLayoutId id="2147483682" r:id="rId58"/>
    <p:sldLayoutId id="2147483683" r:id="rId59"/>
    <p:sldLayoutId id="2147483684" r:id="rId60"/>
    <p:sldLayoutId id="2147483685" r:id="rId61"/>
    <p:sldLayoutId id="2147483686" r:id="rId62"/>
    <p:sldLayoutId id="2147483687" r:id="rId63"/>
    <p:sldLayoutId id="2147483688" r:id="rId64"/>
    <p:sldLayoutId id="2147483689" r:id="rId65"/>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68">
          <p15:clr>
            <a:srgbClr val="A4A3A4"/>
          </p15:clr>
        </p15:guide>
        <p15:guide id="4294967295" pos="240">
          <p15:clr>
            <a:srgbClr val="A4A3A4"/>
          </p15:clr>
        </p15:guide>
        <p15:guide id="4294967295" pos="600">
          <p15:clr>
            <a:srgbClr val="A4A3A4"/>
          </p15:clr>
        </p15:guide>
        <p15:guide id="4294967295" pos="696">
          <p15:clr>
            <a:srgbClr val="A4A3A4"/>
          </p15:clr>
        </p15:guide>
        <p15:guide id="4294967295" pos="1056">
          <p15:clr>
            <a:srgbClr val="A4A3A4"/>
          </p15:clr>
        </p15:guide>
        <p15:guide id="4294967295" pos="1152">
          <p15:clr>
            <a:srgbClr val="A4A3A4"/>
          </p15:clr>
        </p15:guide>
        <p15:guide id="4294967295" pos="1488">
          <p15:clr>
            <a:srgbClr val="A4A3A4"/>
          </p15:clr>
        </p15:guide>
        <p15:guide id="4294967295" pos="1584">
          <p15:clr>
            <a:srgbClr val="A4A3A4"/>
          </p15:clr>
        </p15:guide>
        <p15:guide id="4294967295" pos="1944">
          <p15:clr>
            <a:srgbClr val="A4A3A4"/>
          </p15:clr>
        </p15:guide>
        <p15:guide id="4294967295" pos="2040">
          <p15:clr>
            <a:srgbClr val="A4A3A4"/>
          </p15:clr>
        </p15:guide>
        <p15:guide id="4294967295" pos="2376">
          <p15:clr>
            <a:srgbClr val="A4A3A4"/>
          </p15:clr>
        </p15:guide>
        <p15:guide id="4294967295" pos="2472">
          <p15:clr>
            <a:srgbClr val="A4A3A4"/>
          </p15:clr>
        </p15:guide>
        <p15:guide id="4294967295" pos="2832">
          <p15:clr>
            <a:srgbClr val="A4A3A4"/>
          </p15:clr>
        </p15:guide>
        <p15:guide id="4294967295" pos="2928">
          <p15:clr>
            <a:srgbClr val="A4A3A4"/>
          </p15:clr>
        </p15:guide>
        <p15:guide id="4294967295" pos="3264">
          <p15:clr>
            <a:srgbClr val="A4A3A4"/>
          </p15:clr>
        </p15:guide>
        <p15:guide id="4294967295" pos="3360">
          <p15:clr>
            <a:srgbClr val="A4A3A4"/>
          </p15:clr>
        </p15:guide>
        <p15:guide id="4294967295" pos="3720">
          <p15:clr>
            <a:srgbClr val="A4A3A4"/>
          </p15:clr>
        </p15:guide>
        <p15:guide id="4294967295" pos="3816">
          <p15:clr>
            <a:srgbClr val="A4A3A4"/>
          </p15:clr>
        </p15:guide>
        <p15:guide id="4294967295" pos="4176">
          <p15:clr>
            <a:srgbClr val="A4A3A4"/>
          </p15:clr>
        </p15:guide>
        <p15:guide id="4294967295" pos="4272">
          <p15:clr>
            <a:srgbClr val="A4A3A4"/>
          </p15:clr>
        </p15:guide>
        <p15:guide id="4294967295" pos="4608">
          <p15:clr>
            <a:srgbClr val="A4A3A4"/>
          </p15:clr>
        </p15:guide>
        <p15:guide id="4294967295" pos="4704">
          <p15:clr>
            <a:srgbClr val="A4A3A4"/>
          </p15:clr>
        </p15:guide>
        <p15:guide id="4294967295" pos="5040">
          <p15:clr>
            <a:srgbClr val="A4A3A4"/>
          </p15:clr>
        </p15:guide>
        <p15:guide id="4294967295" pos="5136">
          <p15:clr>
            <a:srgbClr val="A4A3A4"/>
          </p15:clr>
        </p15:guide>
        <p15:guide id="4294967295" pos="5496">
          <p15:clr>
            <a:srgbClr val="A4A3A4"/>
          </p15:clr>
        </p15:guide>
        <p15:guide id="4294967295" orient="horz" pos="600">
          <p15:clr>
            <a:srgbClr val="A4A3A4"/>
          </p15:clr>
        </p15:guide>
        <p15:guide id="4294967295" orient="horz" pos="720">
          <p15:clr>
            <a:srgbClr val="A4A3A4"/>
          </p15:clr>
        </p15:guide>
        <p15:guide id="4294967295" orient="horz" pos="1104">
          <p15:clr>
            <a:srgbClr val="A4A3A4"/>
          </p15:clr>
        </p15:guide>
        <p15:guide id="4294967295" orient="horz" pos="1200">
          <p15:clr>
            <a:srgbClr val="A4A3A4"/>
          </p15:clr>
        </p15:guide>
        <p15:guide id="4294967295" orient="horz" pos="1560">
          <p15:clr>
            <a:srgbClr val="A4A3A4"/>
          </p15:clr>
        </p15:guide>
        <p15:guide id="4294967295" orient="horz" pos="1656">
          <p15:clr>
            <a:srgbClr val="A4A3A4"/>
          </p15:clr>
        </p15:guide>
        <p15:guide id="4294967295" orient="horz" pos="2016">
          <p15:clr>
            <a:srgbClr val="A4A3A4"/>
          </p15:clr>
        </p15:guide>
        <p15:guide id="4294967295" orient="horz" pos="2112">
          <p15:clr>
            <a:srgbClr val="A4A3A4"/>
          </p15:clr>
        </p15:guide>
        <p15:guide id="4294967295" orient="horz" pos="2472">
          <p15:clr>
            <a:srgbClr val="A4A3A4"/>
          </p15:clr>
        </p15:guide>
        <p15:guide id="4294967295" orient="horz" pos="2568">
          <p15:clr>
            <a:srgbClr val="A4A3A4"/>
          </p15:clr>
        </p15:guide>
        <p15:guide id="4294967295" orient="horz" pos="2928">
          <p15:clr>
            <a:srgbClr val="A4A3A4"/>
          </p15:clr>
        </p15:guide>
        <p15:guide id="4294967295" orient="horz" pos="3024">
          <p15:clr>
            <a:srgbClr val="A4A3A4"/>
          </p15:clr>
        </p15:guide>
        <p15:guide id="4294967295" orient="horz" pos="3384">
          <p15:clr>
            <a:srgbClr val="A4A3A4"/>
          </p15:clr>
        </p15:guide>
        <p15:guide id="4294967295" orient="horz" pos="3480">
          <p15:clr>
            <a:srgbClr val="A4A3A4"/>
          </p15:clr>
        </p15:guide>
        <p15:guide id="4294967295" orient="horz" pos="3840">
          <p15:clr>
            <a:srgbClr val="A4A3A4"/>
          </p15:clr>
        </p15:guide>
        <p15:guide id="4294967295" pos="2880">
          <p15:clr>
            <a:srgbClr val="F26B43"/>
          </p15:clr>
        </p15:guide>
        <p15:guide id="429496729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8.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Microsoft_Excel_97-2003_Worksheet1.xls"/><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vmlDrawing" Target="../drawings/vmlDrawing4.vml"/><Relationship Id="rId6" Type="http://schemas.openxmlformats.org/officeDocument/2006/relationships/image" Target="../media/image15.emf"/><Relationship Id="rId5" Type="http://schemas.openxmlformats.org/officeDocument/2006/relationships/oleObject" Target="../embeddings/Microsoft_Excel_97-2003_Worksheet2.xls"/><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4.xml"/><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5.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Estimating with </a:t>
            </a:r>
            <a:r>
              <a:rPr lang="en-US" dirty="0" smtClean="0"/>
              <a:t/>
            </a:r>
            <a:br>
              <a:rPr lang="en-US" dirty="0" smtClean="0"/>
            </a:br>
            <a:r>
              <a:rPr lang="en-US" dirty="0" smtClean="0"/>
              <a:t>PROBE </a:t>
            </a:r>
            <a:r>
              <a:rPr lang="en-US" dirty="0"/>
              <a:t>II</a:t>
            </a:r>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I</a:t>
            </a:r>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smtClean="0"/>
              <a:t>Organizing Proxy Data -1 </a:t>
            </a:r>
          </a:p>
        </p:txBody>
      </p:sp>
      <p:sp>
        <p:nvSpPr>
          <p:cNvPr id="5" name="Content Placeholder 4"/>
          <p:cNvSpPr>
            <a:spLocks noGrp="1"/>
          </p:cNvSpPr>
          <p:nvPr>
            <p:ph idx="1"/>
          </p:nvPr>
        </p:nvSpPr>
        <p:spPr/>
        <p:txBody>
          <a:bodyPr>
            <a:normAutofit/>
          </a:bodyPr>
          <a:lstStyle/>
          <a:p>
            <a:r>
              <a:rPr lang="en-US" dirty="0" smtClean="0"/>
              <a:t>To make an estimate  </a:t>
            </a:r>
          </a:p>
          <a:p>
            <a:pPr lvl="1"/>
            <a:r>
              <a:rPr lang="en-US" dirty="0" smtClean="0"/>
              <a:t> break the planned product into parts</a:t>
            </a:r>
          </a:p>
          <a:p>
            <a:pPr lvl="1"/>
            <a:r>
              <a:rPr lang="en-US" dirty="0" smtClean="0"/>
              <a:t> relate these planned parts to parts that you have already built</a:t>
            </a:r>
          </a:p>
          <a:p>
            <a:pPr lvl="1"/>
            <a:r>
              <a:rPr lang="en-US" dirty="0" smtClean="0"/>
              <a:t> use the size of the previously-built parts to estimate the </a:t>
            </a:r>
          </a:p>
          <a:p>
            <a:pPr lvl="1"/>
            <a:r>
              <a:rPr lang="en-US" dirty="0" smtClean="0"/>
              <a:t>  sizes of the new parts</a:t>
            </a:r>
          </a:p>
          <a:p>
            <a:endParaRPr lang="en-US" dirty="0" smtClean="0"/>
          </a:p>
          <a:p>
            <a:r>
              <a:rPr lang="en-US" dirty="0" smtClean="0"/>
              <a:t>To do this, you need size ranges for the types of parts that you typically develop.</a:t>
            </a:r>
          </a:p>
          <a:p>
            <a:endParaRPr lang="en-US" dirty="0" smtClean="0"/>
          </a:p>
          <a:p>
            <a:r>
              <a:rPr lang="en-US" dirty="0" smtClean="0"/>
              <a:t>For each product type, you also need size ranges to help you to judge the sizes of the new parts.</a:t>
            </a:r>
          </a:p>
        </p:txBody>
      </p:sp>
      <p:sp>
        <p:nvSpPr>
          <p:cNvPr id="12" name="TextBox 11"/>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91244053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US" smtClean="0"/>
              <a:t>Organizing Proxy Data -2</a:t>
            </a:r>
          </a:p>
        </p:txBody>
      </p:sp>
      <p:sp>
        <p:nvSpPr>
          <p:cNvPr id="2" name="Content Placeholder 1"/>
          <p:cNvSpPr>
            <a:spLocks noGrp="1"/>
          </p:cNvSpPr>
          <p:nvPr>
            <p:ph idx="1"/>
          </p:nvPr>
        </p:nvSpPr>
        <p:spPr/>
        <p:txBody>
          <a:bodyPr>
            <a:normAutofit/>
          </a:bodyPr>
          <a:lstStyle/>
          <a:p>
            <a:pPr>
              <a:spcBef>
                <a:spcPts val="1600"/>
              </a:spcBef>
            </a:pPr>
            <a:r>
              <a:rPr lang="en-US" dirty="0" smtClean="0"/>
              <a:t>To determine the size ranges, start with the part data.</a:t>
            </a:r>
          </a:p>
          <a:p>
            <a:pPr>
              <a:spcBef>
                <a:spcPts val="1600"/>
              </a:spcBef>
            </a:pPr>
            <a:r>
              <a:rPr lang="en-US" dirty="0" smtClean="0"/>
              <a:t>Assume that you have the following data.</a:t>
            </a:r>
          </a:p>
          <a:p>
            <a:pPr lvl="1"/>
            <a:r>
              <a:rPr lang="en-US" dirty="0" smtClean="0"/>
              <a:t>class A, three items (or methods), 39 total LOC</a:t>
            </a:r>
          </a:p>
          <a:p>
            <a:pPr lvl="1"/>
            <a:r>
              <a:rPr lang="en-US" dirty="0" smtClean="0"/>
              <a:t>class B, five items, 127 total LOC</a:t>
            </a:r>
          </a:p>
          <a:p>
            <a:pPr lvl="1"/>
            <a:r>
              <a:rPr lang="en-US" dirty="0" smtClean="0"/>
              <a:t>class C, two items, 64 total LOC</a:t>
            </a:r>
          </a:p>
          <a:p>
            <a:pPr lvl="1"/>
            <a:r>
              <a:rPr lang="en-US" dirty="0" smtClean="0"/>
              <a:t>class D, three items, 28 total LOC</a:t>
            </a:r>
          </a:p>
          <a:p>
            <a:pPr lvl="1"/>
            <a:r>
              <a:rPr lang="en-US" dirty="0" smtClean="0"/>
              <a:t>class E, one item, 12 LOC</a:t>
            </a:r>
          </a:p>
          <a:p>
            <a:pPr lvl="1"/>
            <a:r>
              <a:rPr lang="en-US" dirty="0" smtClean="0"/>
              <a:t>class F, two items, 21 total LOC</a:t>
            </a:r>
          </a:p>
          <a:p>
            <a:pPr>
              <a:spcBef>
                <a:spcPts val="1600"/>
              </a:spcBef>
            </a:pPr>
            <a:r>
              <a:rPr lang="en-US" dirty="0" smtClean="0"/>
              <a:t>The LOC per item is 13, 25.4, 32, 9.333, 12, 10.5.</a:t>
            </a:r>
          </a:p>
          <a:p>
            <a:pPr>
              <a:spcBef>
                <a:spcPts val="1600"/>
              </a:spcBef>
            </a:pPr>
            <a:r>
              <a:rPr lang="en-US" dirty="0" smtClean="0"/>
              <a:t>The objective is define size ranges that approximate our intuitive feel for size.</a:t>
            </a:r>
          </a:p>
          <a:p>
            <a:endParaRPr lang="en-US" dirty="0"/>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357493287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p:txBody>
          <a:bodyPr/>
          <a:lstStyle/>
          <a:p>
            <a:r>
              <a:rPr lang="en-US" smtClean="0"/>
              <a:t>Organizing Proxy Data -3</a:t>
            </a:r>
          </a:p>
        </p:txBody>
      </p:sp>
      <p:sp>
        <p:nvSpPr>
          <p:cNvPr id="2" name="Content Placeholder 1"/>
          <p:cNvSpPr>
            <a:spLocks noGrp="1"/>
          </p:cNvSpPr>
          <p:nvPr>
            <p:ph idx="1"/>
          </p:nvPr>
        </p:nvSpPr>
        <p:spPr/>
        <p:txBody>
          <a:bodyPr>
            <a:normAutofit/>
          </a:bodyPr>
          <a:lstStyle/>
          <a:p>
            <a:pPr>
              <a:spcBef>
                <a:spcPts val="1600"/>
              </a:spcBef>
            </a:pPr>
            <a:r>
              <a:rPr lang="en-US" dirty="0" smtClean="0"/>
              <a:t>To produce the size ranges, sort the data as follows.</a:t>
            </a:r>
          </a:p>
          <a:p>
            <a:pPr>
              <a:spcBef>
                <a:spcPts val="1600"/>
              </a:spcBef>
            </a:pPr>
            <a:r>
              <a:rPr lang="en-US" dirty="0" smtClean="0"/>
              <a:t>The sorted LOC per item data: 9.333, 10.5, 12, 13, 25.4, 32.</a:t>
            </a:r>
          </a:p>
          <a:p>
            <a:pPr>
              <a:spcBef>
                <a:spcPts val="1600"/>
              </a:spcBef>
            </a:pPr>
            <a:r>
              <a:rPr lang="en-US" dirty="0" smtClean="0"/>
              <a:t>Arrange these data as follows.</a:t>
            </a:r>
          </a:p>
          <a:p>
            <a:pPr lvl="1"/>
            <a:r>
              <a:rPr lang="en-US" dirty="0" smtClean="0"/>
              <a:t>Pick the smallest item as very small: VS = 9.333.</a:t>
            </a:r>
          </a:p>
          <a:p>
            <a:pPr lvl="1"/>
            <a:r>
              <a:rPr lang="en-US" dirty="0" smtClean="0"/>
              <a:t>Select the largest item as very large: VL = 32.</a:t>
            </a:r>
          </a:p>
          <a:p>
            <a:pPr lvl="1"/>
            <a:r>
              <a:rPr lang="en-US" dirty="0" smtClean="0"/>
              <a:t>Pick the middle item as medium: M = 12 or 13.</a:t>
            </a:r>
          </a:p>
          <a:p>
            <a:pPr lvl="1"/>
            <a:r>
              <a:rPr lang="en-US" dirty="0" smtClean="0"/>
              <a:t>For the large and small ranges, pick the midpoints between M and VS and M and VL: 10.9, and 22.25.</a:t>
            </a:r>
          </a:p>
          <a:p>
            <a:pPr>
              <a:spcBef>
                <a:spcPts val="1600"/>
              </a:spcBef>
            </a:pPr>
            <a:r>
              <a:rPr lang="en-US" dirty="0" smtClean="0"/>
              <a:t>While these may be useful ranges, they are probably not stable.  </a:t>
            </a:r>
          </a:p>
          <a:p>
            <a:pPr>
              <a:spcBef>
                <a:spcPts val="1600"/>
              </a:spcBef>
            </a:pPr>
            <a:r>
              <a:rPr lang="en-US" dirty="0" smtClean="0"/>
              <a:t>That is, additional data points will likely result in substantial size-range adjustments.</a:t>
            </a:r>
          </a:p>
        </p:txBody>
      </p:sp>
      <p:sp>
        <p:nvSpPr>
          <p:cNvPr id="12" name="TextBox 11"/>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422997685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p:txBody>
          <a:bodyPr/>
          <a:lstStyle/>
          <a:p>
            <a:r>
              <a:rPr lang="en-US" smtClean="0"/>
              <a:t>Intuitive Size Ranges -1</a:t>
            </a:r>
          </a:p>
        </p:txBody>
      </p:sp>
      <p:sp>
        <p:nvSpPr>
          <p:cNvPr id="2" name="Content Placeholder 1"/>
          <p:cNvSpPr>
            <a:spLocks noGrp="1"/>
          </p:cNvSpPr>
          <p:nvPr>
            <p:ph idx="1"/>
          </p:nvPr>
        </p:nvSpPr>
        <p:spPr/>
        <p:txBody>
          <a:bodyPr>
            <a:normAutofit/>
          </a:bodyPr>
          <a:lstStyle/>
          <a:p>
            <a:pPr>
              <a:spcBef>
                <a:spcPts val="1600"/>
              </a:spcBef>
            </a:pPr>
            <a:r>
              <a:rPr lang="en-US" dirty="0" smtClean="0"/>
              <a:t>In judging size, our intuition is generally based on a </a:t>
            </a:r>
            <a:br>
              <a:rPr lang="en-US" dirty="0" smtClean="0"/>
            </a:br>
            <a:r>
              <a:rPr lang="en-US" dirty="0" smtClean="0"/>
              <a:t>normal distribution.</a:t>
            </a:r>
          </a:p>
          <a:p>
            <a:pPr>
              <a:spcBef>
                <a:spcPts val="1600"/>
              </a:spcBef>
            </a:pPr>
            <a:r>
              <a:rPr lang="en-US" dirty="0" smtClean="0"/>
              <a:t>That is, we think of something as of average size if most such items are about that same size.</a:t>
            </a:r>
          </a:p>
          <a:p>
            <a:pPr>
              <a:spcBef>
                <a:spcPts val="1600"/>
              </a:spcBef>
            </a:pPr>
            <a:r>
              <a:rPr lang="en-US" dirty="0" smtClean="0"/>
              <a:t>We consider something to be very large if it is larger than </a:t>
            </a:r>
            <a:br>
              <a:rPr lang="en-US" dirty="0" smtClean="0"/>
            </a:br>
            <a:r>
              <a:rPr lang="en-US" dirty="0" smtClean="0"/>
              <a:t>almost all items in its category.</a:t>
            </a:r>
          </a:p>
          <a:p>
            <a:pPr>
              <a:spcBef>
                <a:spcPts val="1600"/>
              </a:spcBef>
            </a:pPr>
            <a:r>
              <a:rPr lang="en-US" dirty="0" smtClean="0"/>
              <a:t>When items are distributed this way, it is called a </a:t>
            </a:r>
            <a:br>
              <a:rPr lang="en-US" dirty="0" smtClean="0"/>
            </a:br>
            <a:r>
              <a:rPr lang="en-US" dirty="0" smtClean="0"/>
              <a:t>normal distribution.</a:t>
            </a:r>
          </a:p>
          <a:p>
            <a:pPr>
              <a:spcBef>
                <a:spcPts val="1600"/>
              </a:spcBef>
            </a:pPr>
            <a:r>
              <a:rPr lang="en-US" dirty="0" smtClean="0"/>
              <a:t>With normally distributed data, the ranges should remain reasonably stable with the addition of new data points.</a:t>
            </a:r>
          </a:p>
          <a:p>
            <a:endParaRPr lang="en-US" dirty="0"/>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195256646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p:txBody>
          <a:bodyPr/>
          <a:lstStyle/>
          <a:p>
            <a:r>
              <a:rPr lang="en-US" smtClean="0"/>
              <a:t>Intuitive Size Ranges -2 </a:t>
            </a:r>
          </a:p>
        </p:txBody>
      </p:sp>
      <p:pic>
        <p:nvPicPr>
          <p:cNvPr id="838659" name="Picture 3"/>
          <p:cNvPicPr>
            <a:picLocks noChangeAspect="1" noChangeArrowheads="1"/>
          </p:cNvPicPr>
          <p:nvPr/>
        </p:nvPicPr>
        <p:blipFill>
          <a:blip r:embed="rId3">
            <a:extLst>
              <a:ext uri="{28A0092B-C50C-407E-A947-70E740481C1C}">
                <a14:useLocalDpi xmlns:a14="http://schemas.microsoft.com/office/drawing/2010/main" val="0"/>
              </a:ext>
            </a:extLst>
          </a:blip>
          <a:srcRect b="22688"/>
          <a:stretch>
            <a:fillRect/>
          </a:stretch>
        </p:blipFill>
        <p:spPr bwMode="auto">
          <a:xfrm>
            <a:off x="1096169" y="1123950"/>
            <a:ext cx="6973887" cy="4035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38660" name="Text Box 4"/>
          <p:cNvSpPr txBox="1">
            <a:spLocks noChangeArrowheads="1"/>
          </p:cNvSpPr>
          <p:nvPr/>
        </p:nvSpPr>
        <p:spPr bwMode="auto">
          <a:xfrm>
            <a:off x="3347648" y="5045362"/>
            <a:ext cx="210417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dirty="0">
                <a:latin typeface="Arial"/>
                <a:cs typeface="Arial"/>
              </a:rPr>
              <a:t>A normal distribution</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5749223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r>
              <a:rPr lang="en-US" smtClean="0"/>
              <a:t>Intuitive Size Ranges -3</a:t>
            </a:r>
          </a:p>
        </p:txBody>
      </p:sp>
      <p:sp>
        <p:nvSpPr>
          <p:cNvPr id="2" name="Content Placeholder 1"/>
          <p:cNvSpPr>
            <a:spLocks noGrp="1"/>
          </p:cNvSpPr>
          <p:nvPr>
            <p:ph idx="1"/>
          </p:nvPr>
        </p:nvSpPr>
        <p:spPr/>
        <p:txBody>
          <a:bodyPr/>
          <a:lstStyle/>
          <a:p>
            <a:r>
              <a:rPr lang="en-US" dirty="0" smtClean="0"/>
              <a:t>With a large volume of data, you could calculate the mean and standard deviation of that data.</a:t>
            </a:r>
          </a:p>
          <a:p>
            <a:endParaRPr lang="en-US" dirty="0" smtClean="0"/>
          </a:p>
          <a:p>
            <a:r>
              <a:rPr lang="en-US" dirty="0" smtClean="0"/>
              <a:t>For the size ranges</a:t>
            </a:r>
          </a:p>
          <a:p>
            <a:pPr lvl="1"/>
            <a:r>
              <a:rPr lang="en-US" dirty="0" smtClean="0"/>
              <a:t>Medium would be the mean value.</a:t>
            </a:r>
          </a:p>
          <a:p>
            <a:pPr lvl="1"/>
            <a:r>
              <a:rPr lang="en-US" dirty="0" smtClean="0"/>
              <a:t>Large would be mean plus one standard deviation.</a:t>
            </a:r>
          </a:p>
          <a:p>
            <a:pPr lvl="1"/>
            <a:r>
              <a:rPr lang="en-US" dirty="0" smtClean="0"/>
              <a:t>Small would be mean minus one standard deviation.</a:t>
            </a:r>
          </a:p>
          <a:p>
            <a:pPr lvl="1"/>
            <a:r>
              <a:rPr lang="en-US" dirty="0" smtClean="0"/>
              <a:t>Very large would be mean plus two standard deviations.</a:t>
            </a:r>
          </a:p>
          <a:p>
            <a:pPr lvl="1"/>
            <a:r>
              <a:rPr lang="en-US" dirty="0" smtClean="0"/>
              <a:t>Very small would be mean minus two standard deviations.</a:t>
            </a:r>
          </a:p>
          <a:p>
            <a:endParaRPr lang="en-US" dirty="0" smtClean="0"/>
          </a:p>
          <a:p>
            <a:r>
              <a:rPr lang="en-US" dirty="0" smtClean="0"/>
              <a:t>This method would provide suitably intuitive size ranges if the data were normally distributed.</a:t>
            </a:r>
            <a:endParaRPr lang="en-US" dirty="0"/>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418873676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r>
              <a:rPr lang="en-US" smtClean="0"/>
              <a:t>The Distribution of Size Data</a:t>
            </a:r>
          </a:p>
        </p:txBody>
      </p:sp>
      <p:sp>
        <p:nvSpPr>
          <p:cNvPr id="2" name="Content Placeholder 1"/>
          <p:cNvSpPr>
            <a:spLocks noGrp="1"/>
          </p:cNvSpPr>
          <p:nvPr>
            <p:ph idx="1"/>
          </p:nvPr>
        </p:nvSpPr>
        <p:spPr/>
        <p:txBody>
          <a:bodyPr/>
          <a:lstStyle/>
          <a:p>
            <a:r>
              <a:rPr lang="en-US" dirty="0" smtClean="0"/>
              <a:t>Program size data are not normally distributed.</a:t>
            </a:r>
          </a:p>
          <a:p>
            <a:pPr lvl="1"/>
            <a:r>
              <a:rPr lang="en-US" dirty="0" smtClean="0"/>
              <a:t>many small values</a:t>
            </a:r>
          </a:p>
          <a:p>
            <a:pPr lvl="1"/>
            <a:r>
              <a:rPr lang="en-US" dirty="0" smtClean="0"/>
              <a:t>a few large values</a:t>
            </a:r>
          </a:p>
          <a:p>
            <a:pPr lvl="1"/>
            <a:r>
              <a:rPr lang="en-US" dirty="0" smtClean="0"/>
              <a:t>no negative values</a:t>
            </a:r>
          </a:p>
          <a:p>
            <a:endParaRPr lang="en-US" dirty="0" smtClean="0"/>
          </a:p>
          <a:p>
            <a:r>
              <a:rPr lang="en-US" dirty="0" smtClean="0"/>
              <a:t>With size data, the mean minus one or two standard deviations often gives negative size values.</a:t>
            </a:r>
          </a:p>
          <a:p>
            <a:endParaRPr lang="en-US" dirty="0" smtClean="0"/>
          </a:p>
          <a:p>
            <a:r>
              <a:rPr lang="en-US" dirty="0" smtClean="0"/>
              <a:t>The common strategy for dealing with such distributions is to treat it as a log-normal distribution.</a:t>
            </a:r>
            <a:endParaRPr lang="en-US" dirty="0"/>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24717174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69" name="Object 2"/>
          <p:cNvGraphicFramePr>
            <a:graphicFrameLocks/>
          </p:cNvGraphicFramePr>
          <p:nvPr/>
        </p:nvGraphicFramePr>
        <p:xfrm>
          <a:off x="935038" y="2068513"/>
          <a:ext cx="7351712" cy="3778250"/>
        </p:xfrm>
        <a:graphic>
          <a:graphicData uri="http://schemas.openxmlformats.org/presentationml/2006/ole">
            <mc:AlternateContent xmlns:mc="http://schemas.openxmlformats.org/markup-compatibility/2006">
              <mc:Choice xmlns:v="urn:schemas-microsoft-com:vml" Requires="v">
                <p:oleObj spid="_x0000_s27668" name="Chart" r:id="rId5" imgW="3600602" imgH="3791102" progId="Excel.Chart.8">
                  <p:embed followColorScheme="full"/>
                </p:oleObj>
              </mc:Choice>
              <mc:Fallback>
                <p:oleObj name="Chart" r:id="rId5" imgW="3600602" imgH="3791102" progId="Excel.Chart.8">
                  <p:embed followColorScheme="full"/>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038" y="2068513"/>
                        <a:ext cx="7351712" cy="377825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82691" name="Rectangle 3"/>
          <p:cNvSpPr>
            <a:spLocks noGrp="1" noChangeArrowheads="1"/>
          </p:cNvSpPr>
          <p:nvPr>
            <p:ph type="title"/>
          </p:nvPr>
        </p:nvSpPr>
        <p:spPr/>
        <p:txBody>
          <a:bodyPr/>
          <a:lstStyle/>
          <a:p>
            <a:r>
              <a:rPr lang="en-US" smtClean="0"/>
              <a:t>A Log-Normal Distribution</a:t>
            </a:r>
          </a:p>
        </p:txBody>
      </p:sp>
      <p:sp>
        <p:nvSpPr>
          <p:cNvPr id="7" name="TextBox 6"/>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212444830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r>
              <a:rPr lang="en-US" smtClean="0"/>
              <a:t>The Log-Normal Distribution </a:t>
            </a:r>
          </a:p>
        </p:txBody>
      </p:sp>
      <p:sp>
        <p:nvSpPr>
          <p:cNvPr id="8" name="Content Placeholder 7"/>
          <p:cNvSpPr>
            <a:spLocks noGrp="1"/>
          </p:cNvSpPr>
          <p:nvPr>
            <p:ph idx="1"/>
          </p:nvPr>
        </p:nvSpPr>
        <p:spPr/>
        <p:txBody>
          <a:bodyPr/>
          <a:lstStyle/>
          <a:p>
            <a:pPr marL="419100" indent="-419100">
              <a:defRPr/>
            </a:pPr>
            <a:r>
              <a:rPr lang="en-US" dirty="0"/>
              <a:t>To normalize size data, do the following:</a:t>
            </a:r>
          </a:p>
          <a:p>
            <a:pPr marL="419100" indent="-419100">
              <a:defRPr/>
            </a:pPr>
            <a:endParaRPr lang="en-US" dirty="0"/>
          </a:p>
          <a:p>
            <a:pPr marL="419100" indent="-419100">
              <a:buFontTx/>
              <a:buAutoNum type="arabicPeriod"/>
              <a:defRPr/>
            </a:pPr>
            <a:r>
              <a:rPr lang="en-US" dirty="0"/>
              <a:t>Take the natural logarithm of the data.</a:t>
            </a:r>
          </a:p>
          <a:p>
            <a:pPr marL="419100" indent="-419100">
              <a:buFontTx/>
              <a:buAutoNum type="arabicPeriod"/>
              <a:defRPr/>
            </a:pPr>
            <a:r>
              <a:rPr lang="en-US" dirty="0"/>
              <a:t>Determine the mean and standard deviation of the log data.</a:t>
            </a:r>
          </a:p>
          <a:p>
            <a:pPr marL="419100" indent="-419100">
              <a:buFontTx/>
              <a:buAutoNum type="arabicPeriod"/>
              <a:defRPr/>
            </a:pPr>
            <a:r>
              <a:rPr lang="en-US" dirty="0"/>
              <a:t>Calculate the average, large, very large, small, and very small values for the log data.</a:t>
            </a:r>
          </a:p>
          <a:p>
            <a:pPr marL="419100" indent="-419100">
              <a:buFontTx/>
              <a:buAutoNum type="arabicPeriod"/>
              <a:defRPr/>
            </a:pPr>
            <a:r>
              <a:rPr lang="en-US" dirty="0"/>
              <a:t>Take the inverse log of the ranges to obtain the range size values.</a:t>
            </a:r>
          </a:p>
          <a:p>
            <a:pPr marL="419100" indent="-419100">
              <a:defRPr/>
            </a:pPr>
            <a:endParaRPr lang="en-US" dirty="0"/>
          </a:p>
          <a:p>
            <a:pPr marL="419100" indent="-419100">
              <a:defRPr/>
            </a:pPr>
            <a:r>
              <a:rPr lang="en-US" dirty="0"/>
              <a:t>This procedure will generally produce useful size ranges</a:t>
            </a:r>
            <a:r>
              <a:rPr lang="en-US" dirty="0" smtClean="0"/>
              <a:t>.</a:t>
            </a:r>
            <a:endParaRPr lang="en-US" dirty="0"/>
          </a:p>
        </p:txBody>
      </p:sp>
      <p:sp>
        <p:nvSpPr>
          <p:cNvPr id="13" name="TextBox 12"/>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113892195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p:txBody>
          <a:bodyPr/>
          <a:lstStyle/>
          <a:p>
            <a:r>
              <a:rPr lang="en-US" smtClean="0"/>
              <a:t>Organizing Proxy Data -4</a:t>
            </a:r>
          </a:p>
        </p:txBody>
      </p:sp>
      <p:sp>
        <p:nvSpPr>
          <p:cNvPr id="8" name="Content Placeholder 7"/>
          <p:cNvSpPr>
            <a:spLocks noGrp="1"/>
          </p:cNvSpPr>
          <p:nvPr>
            <p:ph idx="1"/>
          </p:nvPr>
        </p:nvSpPr>
        <p:spPr>
          <a:xfrm>
            <a:off x="401933" y="1081757"/>
            <a:ext cx="8320035" cy="3489111"/>
          </a:xfrm>
        </p:spPr>
        <p:txBody>
          <a:bodyPr/>
          <a:lstStyle/>
          <a:p>
            <a:pPr>
              <a:spcBef>
                <a:spcPts val="1600"/>
              </a:spcBef>
              <a:defRPr/>
            </a:pPr>
            <a:r>
              <a:rPr lang="en-US" sz="2400" dirty="0"/>
              <a:t>A mathematically precise way to determine the proxy </a:t>
            </a:r>
            <a:r>
              <a:rPr lang="en-US" sz="2400" dirty="0" smtClean="0"/>
              <a:t/>
            </a:r>
            <a:br>
              <a:rPr lang="en-US" sz="2400" dirty="0" smtClean="0"/>
            </a:br>
            <a:r>
              <a:rPr lang="en-US" sz="2400" dirty="0" smtClean="0"/>
              <a:t>size </a:t>
            </a:r>
            <a:r>
              <a:rPr lang="en-US" sz="2400" dirty="0"/>
              <a:t>ranges is described in the text (pages 78-79)</a:t>
            </a:r>
            <a:r>
              <a:rPr lang="en-US" sz="2400" dirty="0" smtClean="0"/>
              <a:t>.</a:t>
            </a:r>
            <a:endParaRPr lang="en-US" sz="2400" dirty="0"/>
          </a:p>
          <a:p>
            <a:pPr>
              <a:spcBef>
                <a:spcPts val="1600"/>
              </a:spcBef>
              <a:defRPr/>
            </a:pPr>
            <a:r>
              <a:rPr lang="en-US" sz="2400" dirty="0"/>
              <a:t>This simple way to determine these size ranges </a:t>
            </a:r>
            <a:r>
              <a:rPr lang="en-US" sz="2400" dirty="0" smtClean="0"/>
              <a:t/>
            </a:r>
            <a:br>
              <a:rPr lang="en-US" sz="2400" dirty="0" smtClean="0"/>
            </a:br>
            <a:r>
              <a:rPr lang="en-US" sz="2400" dirty="0" smtClean="0"/>
              <a:t>will </a:t>
            </a:r>
            <a:r>
              <a:rPr lang="en-US" sz="2400" dirty="0"/>
              <a:t>work when you have lots of data.  Otherwise, it can </a:t>
            </a:r>
            <a:r>
              <a:rPr lang="en-US" sz="2400" dirty="0" smtClean="0"/>
              <a:t/>
            </a:r>
            <a:br>
              <a:rPr lang="en-US" sz="2400" dirty="0" smtClean="0"/>
            </a:br>
            <a:r>
              <a:rPr lang="en-US" sz="2400" dirty="0" smtClean="0"/>
              <a:t>cause </a:t>
            </a:r>
            <a:r>
              <a:rPr lang="en-US" sz="2400" dirty="0"/>
              <a:t>underestimates</a:t>
            </a:r>
            <a:r>
              <a:rPr lang="en-US" sz="2400" dirty="0" smtClean="0"/>
              <a:t>.</a:t>
            </a:r>
            <a:endParaRPr lang="en-US" sz="2400" dirty="0"/>
          </a:p>
          <a:p>
            <a:pPr>
              <a:spcBef>
                <a:spcPts val="1600"/>
              </a:spcBef>
              <a:defRPr/>
            </a:pPr>
            <a:r>
              <a:rPr lang="en-US" sz="2400" dirty="0"/>
              <a:t>Comparative estimating ranges</a:t>
            </a:r>
          </a:p>
          <a:p>
            <a:pPr>
              <a:defRPr/>
            </a:pPr>
            <a:endParaRPr lang="en-US" sz="2400" dirty="0"/>
          </a:p>
          <a:p>
            <a:pPr>
              <a:defRPr/>
            </a:pPr>
            <a:endParaRPr lang="en-US" sz="2400" dirty="0"/>
          </a:p>
          <a:p>
            <a:pPr>
              <a:defRPr/>
            </a:pPr>
            <a:endParaRPr lang="en-US" sz="2400" dirty="0"/>
          </a:p>
          <a:p>
            <a:endParaRPr lang="en-US" dirty="0"/>
          </a:p>
        </p:txBody>
      </p:sp>
      <p:graphicFrame>
        <p:nvGraphicFramePr>
          <p:cNvPr id="14" name="Object 37"/>
          <p:cNvGraphicFramePr>
            <a:graphicFrameLocks noChangeAspect="1"/>
          </p:cNvGraphicFramePr>
          <p:nvPr>
            <p:extLst>
              <p:ext uri="{D42A27DB-BD31-4B8C-83A1-F6EECF244321}">
                <p14:modId xmlns:p14="http://schemas.microsoft.com/office/powerpoint/2010/main" val="829634750"/>
              </p:ext>
            </p:extLst>
          </p:nvPr>
        </p:nvGraphicFramePr>
        <p:xfrm>
          <a:off x="388938" y="3973415"/>
          <a:ext cx="8323262" cy="1276631"/>
        </p:xfrm>
        <a:graphic>
          <a:graphicData uri="http://schemas.openxmlformats.org/presentationml/2006/ole">
            <mc:AlternateContent xmlns:mc="http://schemas.openxmlformats.org/markup-compatibility/2006">
              <mc:Choice xmlns:v="urn:schemas-microsoft-com:vml" Requires="v">
                <p:oleObj spid="_x0000_s31765" name="Worksheet" r:id="rId5" imgW="4267200" imgH="622300" progId="Excel.Sheet.8">
                  <p:embed/>
                </p:oleObj>
              </mc:Choice>
              <mc:Fallback>
                <p:oleObj name="Worksheet" r:id="rId5" imgW="4267200" imgH="622300" progId="Excel.Sheet.8">
                  <p:embed/>
                  <p:pic>
                    <p:nvPicPr>
                      <p:cNvPr id="0" name=""/>
                      <p:cNvPicPr>
                        <a:picLocks noChangeAspect="1" noChangeArrowheads="1"/>
                      </p:cNvPicPr>
                      <p:nvPr/>
                    </p:nvPicPr>
                    <p:blipFill>
                      <a:blip r:embed="rId6"/>
                      <a:srcRect/>
                      <a:stretch>
                        <a:fillRect/>
                      </a:stretch>
                    </p:blipFill>
                    <p:spPr bwMode="auto">
                      <a:xfrm>
                        <a:off x="388938" y="3973415"/>
                        <a:ext cx="8323262" cy="1276631"/>
                      </a:xfrm>
                      <a:prstGeom prst="rect">
                        <a:avLst/>
                      </a:prstGeom>
                      <a:noFill/>
                      <a:ln>
                        <a:noFill/>
                      </a:ln>
                      <a:effectLst/>
                    </p:spPr>
                  </p:pic>
                </p:oleObj>
              </mc:Fallback>
            </mc:AlternateContent>
          </a:graphicData>
        </a:graphic>
      </p:graphicFrame>
      <p:sp>
        <p:nvSpPr>
          <p:cNvPr id="15" name="TextBox 14"/>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2362653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smtClean="0"/>
              <a:t>Estimating with Limited Data -1</a:t>
            </a:r>
          </a:p>
        </p:txBody>
      </p:sp>
      <p:sp>
        <p:nvSpPr>
          <p:cNvPr id="2" name="Content Placeholder 1"/>
          <p:cNvSpPr>
            <a:spLocks noGrp="1"/>
          </p:cNvSpPr>
          <p:nvPr>
            <p:ph idx="1"/>
          </p:nvPr>
        </p:nvSpPr>
        <p:spPr/>
        <p:txBody>
          <a:bodyPr>
            <a:normAutofit/>
          </a:bodyPr>
          <a:lstStyle/>
          <a:p>
            <a:r>
              <a:rPr lang="en-US" dirty="0" smtClean="0"/>
              <a:t>Even after using PSP for many projects, you will have to make estimates with limited data when you</a:t>
            </a:r>
          </a:p>
          <a:p>
            <a:pPr lvl="1"/>
            <a:r>
              <a:rPr lang="en-US" dirty="0" smtClean="0"/>
              <a:t>work in a new environment</a:t>
            </a:r>
          </a:p>
          <a:p>
            <a:pPr lvl="1"/>
            <a:r>
              <a:rPr lang="en-US" dirty="0" smtClean="0"/>
              <a:t>use new tools or languages</a:t>
            </a:r>
          </a:p>
          <a:p>
            <a:pPr lvl="1"/>
            <a:r>
              <a:rPr lang="en-US" dirty="0" smtClean="0"/>
              <a:t>change your process</a:t>
            </a:r>
          </a:p>
          <a:p>
            <a:pPr lvl="1"/>
            <a:r>
              <a:rPr lang="en-US" dirty="0" smtClean="0"/>
              <a:t>do unfamiliar tasks</a:t>
            </a:r>
          </a:p>
          <a:p>
            <a:pPr>
              <a:spcBef>
                <a:spcPts val="1600"/>
              </a:spcBef>
            </a:pPr>
            <a:r>
              <a:rPr lang="en-US" dirty="0" smtClean="0"/>
              <a:t>Since estimates made with data are more accurate than guesses, use data whenever you can.</a:t>
            </a:r>
          </a:p>
          <a:p>
            <a:pPr>
              <a:spcBef>
                <a:spcPts val="1600"/>
              </a:spcBef>
            </a:pPr>
            <a:r>
              <a:rPr lang="en-US" dirty="0" smtClean="0"/>
              <a:t>Use the data carefully since improper use can lead to </a:t>
            </a:r>
            <a:br>
              <a:rPr lang="en-US" dirty="0" smtClean="0"/>
            </a:br>
            <a:r>
              <a:rPr lang="en-US" dirty="0" smtClean="0"/>
              <a:t>serious errors.</a:t>
            </a:r>
            <a:endParaRPr lang="en-US" dirty="0"/>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325207183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en-US" smtClean="0"/>
              <a:t>Estimating with Limited Data -2</a:t>
            </a:r>
            <a:endParaRPr lang="en-US" dirty="0" smtClean="0"/>
          </a:p>
        </p:txBody>
      </p:sp>
      <p:sp>
        <p:nvSpPr>
          <p:cNvPr id="7" name="Content Placeholder 6"/>
          <p:cNvSpPr>
            <a:spLocks noGrp="1"/>
          </p:cNvSpPr>
          <p:nvPr>
            <p:ph idx="1"/>
          </p:nvPr>
        </p:nvSpPr>
        <p:spPr/>
        <p:txBody>
          <a:bodyPr/>
          <a:lstStyle/>
          <a:p>
            <a:r>
              <a:rPr lang="en-US" smtClean="0"/>
              <a:t>Depending on the quality of your data, select one of the four PROBE estimating methods.</a:t>
            </a:r>
            <a:endParaRPr lang="en-US" dirty="0"/>
          </a:p>
        </p:txBody>
      </p:sp>
      <p:sp>
        <p:nvSpPr>
          <p:cNvPr id="13" name="Rectangle 3"/>
          <p:cNvSpPr txBox="1">
            <a:spLocks noChangeArrowheads="1"/>
          </p:cNvSpPr>
          <p:nvPr/>
        </p:nvSpPr>
        <p:spPr>
          <a:xfrm>
            <a:off x="1017588" y="1709738"/>
            <a:ext cx="7370762" cy="769937"/>
          </a:xfrm>
          <a:prstGeom prst="rect">
            <a:avLst/>
          </a:prstGeom>
        </p:spPr>
        <p:txBody>
          <a:bodyPr vert="horz" lIns="109538" tIns="52388" rIns="109538" bIns="52388"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2000" dirty="0" smtClean="0">
              <a:cs typeface="+mn-cs"/>
            </a:endParaRPr>
          </a:p>
        </p:txBody>
      </p:sp>
      <p:graphicFrame>
        <p:nvGraphicFramePr>
          <p:cNvPr id="14" name="Group 56"/>
          <p:cNvGraphicFramePr>
            <a:graphicFrameLocks/>
          </p:cNvGraphicFramePr>
          <p:nvPr>
            <p:extLst>
              <p:ext uri="{D42A27DB-BD31-4B8C-83A1-F6EECF244321}">
                <p14:modId xmlns:p14="http://schemas.microsoft.com/office/powerpoint/2010/main" val="1496689062"/>
              </p:ext>
            </p:extLst>
          </p:nvPr>
        </p:nvGraphicFramePr>
        <p:xfrm>
          <a:off x="388938" y="1842738"/>
          <a:ext cx="8323262" cy="2089704"/>
        </p:xfrm>
        <a:graphic>
          <a:graphicData uri="http://schemas.openxmlformats.org/drawingml/2006/table">
            <a:tbl>
              <a:tblPr/>
              <a:tblGrid>
                <a:gridCol w="1152748"/>
                <a:gridCol w="7170514"/>
              </a:tblGrid>
              <a:tr h="418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Method</a:t>
                      </a: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a:ln>
                          <a:noFill/>
                        </a:ln>
                        <a:solidFill>
                          <a:schemeClr val="tx1"/>
                        </a:solidFill>
                        <a:effectLst/>
                        <a:latin typeface="Arial" charset="0"/>
                        <a:ea typeface="ＭＳ Ｐゴシック" charset="0"/>
                      </a:endParaRPr>
                    </a:p>
                  </a:txBody>
                  <a:tcPr marL="0" marR="0" marT="0" marB="0" anchor="ctr" horzOverflow="overflow">
                    <a:lnL>
                      <a:noFill/>
                    </a:lnL>
                    <a:lnR cap="flat">
                      <a:noFill/>
                    </a:lnR>
                    <a:lnT cap="flat">
                      <a:noFill/>
                    </a:lnT>
                    <a:lnB>
                      <a:noFill/>
                    </a:lnB>
                    <a:lnTlToBr>
                      <a:noFill/>
                    </a:lnTlToBr>
                    <a:lnBlToTr>
                      <a:noFill/>
                    </a:lnBlToTr>
                    <a:noFill/>
                  </a:tcPr>
                </a:tc>
              </a:tr>
              <a:tr h="418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A</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regression with </a:t>
                      </a:r>
                      <a:r>
                        <a:rPr kumimoji="0" lang="en-US" sz="2200" b="1" i="0" u="sng" strike="noStrike" cap="none" normalizeH="0" baseline="0" dirty="0">
                          <a:ln>
                            <a:noFill/>
                          </a:ln>
                          <a:solidFill>
                            <a:schemeClr val="tx1"/>
                          </a:solidFill>
                          <a:effectLst/>
                          <a:latin typeface="Arial" charset="0"/>
                          <a:ea typeface="ＭＳ Ｐゴシック" charset="0"/>
                        </a:rPr>
                        <a:t>estimated</a:t>
                      </a:r>
                      <a:r>
                        <a:rPr kumimoji="0" lang="en-US" sz="2200" b="1" i="0" u="none" strike="noStrike" cap="none" normalizeH="0" baseline="0" dirty="0">
                          <a:ln>
                            <a:noFill/>
                          </a:ln>
                          <a:solidFill>
                            <a:schemeClr val="tx1"/>
                          </a:solidFill>
                          <a:effectLst/>
                          <a:latin typeface="Arial" charset="0"/>
                          <a:ea typeface="ＭＳ Ｐゴシック" charset="0"/>
                        </a:rPr>
                        <a:t> proxy size</a:t>
                      </a:r>
                    </a:p>
                  </a:txBody>
                  <a:tcPr marL="0" marR="0" marT="0" marB="0" anchor="ctr" horzOverflow="overflow">
                    <a:lnL>
                      <a:noFill/>
                    </a:lnL>
                    <a:lnR cap="flat">
                      <a:noFill/>
                    </a:lnR>
                    <a:lnT>
                      <a:noFill/>
                    </a:lnT>
                    <a:lnB>
                      <a:noFill/>
                    </a:lnB>
                    <a:lnTlToBr>
                      <a:noFill/>
                    </a:lnTlToBr>
                    <a:lnBlToTr>
                      <a:noFill/>
                    </a:lnBlToTr>
                    <a:noFill/>
                  </a:tcPr>
                </a:tc>
              </a:tr>
              <a:tr h="416516">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B</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Arial" charset="0"/>
                          <a:ea typeface="ＭＳ Ｐゴシック" charset="0"/>
                        </a:rPr>
                        <a:t>regression with </a:t>
                      </a:r>
                      <a:r>
                        <a:rPr kumimoji="0" lang="en-US" sz="2200" b="1" i="0" u="sng" strike="noStrike" cap="none" normalizeH="0" baseline="0">
                          <a:ln>
                            <a:noFill/>
                          </a:ln>
                          <a:solidFill>
                            <a:schemeClr val="tx1"/>
                          </a:solidFill>
                          <a:effectLst/>
                          <a:latin typeface="Arial" charset="0"/>
                          <a:ea typeface="ＭＳ Ｐゴシック" charset="0"/>
                        </a:rPr>
                        <a:t>plan</a:t>
                      </a:r>
                      <a:r>
                        <a:rPr kumimoji="0" lang="en-US" sz="2200" b="1" i="0" u="none" strike="noStrike" cap="none" normalizeH="0" baseline="0">
                          <a:ln>
                            <a:noFill/>
                          </a:ln>
                          <a:solidFill>
                            <a:schemeClr val="tx1"/>
                          </a:solidFill>
                          <a:effectLst/>
                          <a:latin typeface="Arial" charset="0"/>
                          <a:ea typeface="ＭＳ Ｐゴシック" charset="0"/>
                        </a:rPr>
                        <a:t> added and modified size</a:t>
                      </a:r>
                    </a:p>
                  </a:txBody>
                  <a:tcPr marL="0" marR="0" marT="0" marB="0" anchor="ctr" horzOverflow="overflow">
                    <a:lnL>
                      <a:noFill/>
                    </a:lnL>
                    <a:lnR cap="flat">
                      <a:noFill/>
                    </a:lnR>
                    <a:lnT>
                      <a:noFill/>
                    </a:lnT>
                    <a:lnB>
                      <a:noFill/>
                    </a:lnB>
                    <a:lnTlToBr>
                      <a:noFill/>
                    </a:lnTlToBr>
                    <a:lnBlToTr>
                      <a:noFill/>
                    </a:lnBlToTr>
                    <a:noFill/>
                  </a:tcPr>
                </a:tc>
              </a:tr>
              <a:tr h="418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C</a:t>
                      </a: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Arial" charset="0"/>
                          <a:ea typeface="ＭＳ Ｐゴシック" charset="0"/>
                        </a:rPr>
                        <a:t>the averaging method</a:t>
                      </a:r>
                    </a:p>
                  </a:txBody>
                  <a:tcPr marL="0" marR="0" marT="0" marB="0" anchor="ctr" horzOverflow="overflow">
                    <a:lnL>
                      <a:noFill/>
                    </a:lnL>
                    <a:lnR cap="flat">
                      <a:noFill/>
                    </a:lnR>
                    <a:lnT>
                      <a:noFill/>
                    </a:lnT>
                    <a:lnB>
                      <a:noFill/>
                    </a:lnB>
                    <a:lnTlToBr>
                      <a:noFill/>
                    </a:lnTlToBr>
                    <a:lnBlToTr>
                      <a:noFill/>
                    </a:lnBlToTr>
                    <a:noFill/>
                  </a:tcPr>
                </a:tc>
              </a:tr>
              <a:tr h="418297">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D</a:t>
                      </a:r>
                    </a:p>
                  </a:txBody>
                  <a:tcPr marL="0" marR="0" marT="0" marB="0" anchor="ctr"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Arial" charset="0"/>
                          <a:ea typeface="ＭＳ Ｐゴシック" charset="0"/>
                        </a:rPr>
                        <a:t>engineering judgment</a:t>
                      </a:r>
                    </a:p>
                  </a:txBody>
                  <a:tcPr marL="0" marR="0" marT="0" marB="0" anchor="ctr" horzOverflow="overflow">
                    <a:lnL>
                      <a:noFill/>
                    </a:lnL>
                    <a:lnR cap="flat">
                      <a:noFill/>
                    </a:lnR>
                    <a:lnT>
                      <a:noFill/>
                    </a:lnT>
                    <a:lnB cap="flat">
                      <a:noFill/>
                    </a:lnB>
                    <a:lnTlToBr>
                      <a:noFill/>
                    </a:lnTlToBr>
                    <a:lnBlToTr>
                      <a:noFill/>
                    </a:lnBlToTr>
                    <a:noFill/>
                  </a:tcPr>
                </a:tc>
              </a:tr>
            </a:tbl>
          </a:graphicData>
        </a:graphic>
      </p:graphicFrame>
      <p:sp>
        <p:nvSpPr>
          <p:cNvPr id="15" name="Text Box 57"/>
          <p:cNvSpPr txBox="1">
            <a:spLocks noChangeArrowheads="1"/>
          </p:cNvSpPr>
          <p:nvPr/>
        </p:nvSpPr>
        <p:spPr bwMode="auto">
          <a:xfrm>
            <a:off x="388938" y="4287794"/>
            <a:ext cx="8323262" cy="1862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0" tIns="0" rIns="0" bIns="0">
            <a:spAutoFit/>
          </a:bodyPr>
          <a:lstStyle/>
          <a:p>
            <a:pPr>
              <a:buFontTx/>
              <a:buNone/>
              <a:defRPr/>
            </a:pPr>
            <a:r>
              <a:rPr lang="en-US" sz="2200" dirty="0">
                <a:latin typeface="Arial"/>
                <a:cs typeface="Arial"/>
              </a:rPr>
              <a:t>To use regression method A or B, you </a:t>
            </a:r>
            <a:r>
              <a:rPr lang="en-US" sz="2200" dirty="0" smtClean="0">
                <a:latin typeface="Arial"/>
                <a:cs typeface="Arial"/>
              </a:rPr>
              <a:t>need</a:t>
            </a:r>
          </a:p>
          <a:p>
            <a:pPr marL="342900" indent="-173038">
              <a:buFont typeface="Arial"/>
              <a:buChar char="•"/>
              <a:defRPr/>
            </a:pPr>
            <a:r>
              <a:rPr lang="en-US" sz="2200" dirty="0" smtClean="0">
                <a:latin typeface="Arial"/>
                <a:cs typeface="Arial"/>
              </a:rPr>
              <a:t>a </a:t>
            </a:r>
            <a:r>
              <a:rPr lang="en-US" sz="2200" dirty="0">
                <a:latin typeface="Arial"/>
                <a:cs typeface="Arial"/>
              </a:rPr>
              <a:t>reasonable amount of historical </a:t>
            </a:r>
            <a:r>
              <a:rPr lang="en-US" sz="2200" dirty="0" smtClean="0">
                <a:latin typeface="Arial"/>
                <a:cs typeface="Arial"/>
              </a:rPr>
              <a:t>data</a:t>
            </a:r>
          </a:p>
          <a:p>
            <a:pPr marL="342900" indent="-173038">
              <a:buFont typeface="Arial"/>
              <a:buChar char="•"/>
              <a:defRPr/>
            </a:pPr>
            <a:r>
              <a:rPr lang="en-US" sz="2200" dirty="0" smtClean="0">
                <a:latin typeface="Arial"/>
                <a:cs typeface="Arial"/>
              </a:rPr>
              <a:t>data </a:t>
            </a:r>
            <a:r>
              <a:rPr lang="en-US" sz="2200" dirty="0">
                <a:latin typeface="Arial"/>
                <a:cs typeface="Arial"/>
              </a:rPr>
              <a:t>that </a:t>
            </a:r>
            <a:r>
              <a:rPr lang="en-US" sz="2200" dirty="0" smtClean="0">
                <a:latin typeface="Arial"/>
                <a:cs typeface="Arial"/>
              </a:rPr>
              <a:t>correlate</a:t>
            </a:r>
          </a:p>
          <a:p>
            <a:pPr marL="342900" indent="-173038">
              <a:buFont typeface="Arial"/>
              <a:buChar char="•"/>
              <a:defRPr/>
            </a:pPr>
            <a:r>
              <a:rPr lang="en-US" sz="2200" dirty="0" smtClean="0">
                <a:latin typeface="Arial"/>
                <a:cs typeface="Arial"/>
              </a:rPr>
              <a:t>reasonable </a:t>
            </a:r>
            <a:r>
              <a:rPr lang="el-GR" sz="2200" i="1" dirty="0">
                <a:latin typeface="Arial"/>
                <a:cs typeface="Arial"/>
              </a:rPr>
              <a:t>β</a:t>
            </a:r>
            <a:r>
              <a:rPr lang="en-US" sz="2200" i="1" baseline="-25000" dirty="0">
                <a:latin typeface="Arial"/>
                <a:cs typeface="Arial"/>
              </a:rPr>
              <a:t>0</a:t>
            </a:r>
            <a:r>
              <a:rPr lang="en-US" sz="2200" baseline="-25000" dirty="0">
                <a:latin typeface="Arial"/>
                <a:cs typeface="Arial"/>
              </a:rPr>
              <a:t> </a:t>
            </a:r>
            <a:r>
              <a:rPr lang="en-US" sz="2200" dirty="0">
                <a:latin typeface="Arial"/>
                <a:cs typeface="Arial"/>
              </a:rPr>
              <a:t>and </a:t>
            </a:r>
            <a:r>
              <a:rPr lang="el-GR" sz="2200" i="1" dirty="0">
                <a:latin typeface="Arial"/>
                <a:cs typeface="Arial"/>
              </a:rPr>
              <a:t>β</a:t>
            </a:r>
            <a:r>
              <a:rPr lang="en-US" sz="2200" i="1" baseline="-25000" dirty="0">
                <a:latin typeface="Arial"/>
                <a:cs typeface="Arial"/>
              </a:rPr>
              <a:t>1</a:t>
            </a:r>
            <a:r>
              <a:rPr lang="en-US" sz="2200" dirty="0">
                <a:latin typeface="Arial"/>
                <a:cs typeface="Arial"/>
              </a:rPr>
              <a:t> parameter values</a:t>
            </a:r>
          </a:p>
          <a:p>
            <a:pPr>
              <a:spcBef>
                <a:spcPct val="50000"/>
              </a:spcBef>
              <a:buFontTx/>
              <a:buNone/>
              <a:defRPr/>
            </a:pPr>
            <a:endParaRPr lang="en-US" sz="2200" dirty="0">
              <a:latin typeface="Arial"/>
              <a:cs typeface="Arial"/>
            </a:endParaRPr>
          </a:p>
        </p:txBody>
      </p:sp>
      <p:sp>
        <p:nvSpPr>
          <p:cNvPr id="25" name="TextBox 24"/>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49029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normAutofit fontScale="90000"/>
          </a:bodyPr>
          <a:lstStyle/>
          <a:p>
            <a:r>
              <a:rPr lang="en-US" dirty="0" smtClean="0"/>
              <a:t>Method A (Regression): Estimated Proxy Size</a:t>
            </a:r>
          </a:p>
        </p:txBody>
      </p:sp>
      <p:sp>
        <p:nvSpPr>
          <p:cNvPr id="2" name="Content Placeholder 1"/>
          <p:cNvSpPr>
            <a:spLocks noGrp="1"/>
          </p:cNvSpPr>
          <p:nvPr>
            <p:ph idx="1"/>
          </p:nvPr>
        </p:nvSpPr>
        <p:spPr/>
        <p:txBody>
          <a:bodyPr/>
          <a:lstStyle/>
          <a:p>
            <a:r>
              <a:rPr lang="en-US" dirty="0" smtClean="0"/>
              <a:t>Method A uses the relationship between estimated proxy size (E) and actual</a:t>
            </a:r>
          </a:p>
          <a:p>
            <a:pPr lvl="1"/>
            <a:r>
              <a:rPr lang="en-US" dirty="0" smtClean="0"/>
              <a:t>added and modified size</a:t>
            </a:r>
          </a:p>
          <a:p>
            <a:pPr lvl="1"/>
            <a:r>
              <a:rPr lang="en-US" dirty="0" smtClean="0"/>
              <a:t>development time</a:t>
            </a:r>
          </a:p>
          <a:p>
            <a:endParaRPr lang="en-US" dirty="0" smtClean="0"/>
          </a:p>
          <a:p>
            <a:r>
              <a:rPr lang="en-US" dirty="0" smtClean="0"/>
              <a:t>The criteria for using this method are</a:t>
            </a:r>
          </a:p>
          <a:p>
            <a:pPr lvl="1"/>
            <a:r>
              <a:rPr lang="en-US" dirty="0" smtClean="0"/>
              <a:t>three or more data points that correlate (R2 &gt; 0.5)</a:t>
            </a:r>
          </a:p>
          <a:p>
            <a:pPr lvl="1"/>
            <a:r>
              <a:rPr lang="en-US" dirty="0" smtClean="0"/>
              <a:t>reasonable regression parameters (table 6.6 on pg. 96)</a:t>
            </a:r>
          </a:p>
          <a:p>
            <a:pPr lvl="1"/>
            <a:r>
              <a:rPr lang="en-US" dirty="0" smtClean="0"/>
              <a:t>completion of at least three exercises with PSP1 or higher</a:t>
            </a:r>
            <a:endParaRPr lang="en-US" dirty="0"/>
          </a:p>
        </p:txBody>
      </p:sp>
      <p:sp>
        <p:nvSpPr>
          <p:cNvPr id="9" name="TextBox 8"/>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2955096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401934" y="228988"/>
            <a:ext cx="8310266" cy="669854"/>
          </a:xfrm>
        </p:spPr>
        <p:txBody>
          <a:bodyPr>
            <a:normAutofit fontScale="90000"/>
          </a:bodyPr>
          <a:lstStyle/>
          <a:p>
            <a:r>
              <a:rPr lang="en-US" dirty="0" smtClean="0"/>
              <a:t>Method B (Regression): Plan Added and Modified Size</a:t>
            </a:r>
          </a:p>
        </p:txBody>
      </p:sp>
      <p:sp>
        <p:nvSpPr>
          <p:cNvPr id="2" name="Content Placeholder 1"/>
          <p:cNvSpPr>
            <a:spLocks noGrp="1"/>
          </p:cNvSpPr>
          <p:nvPr>
            <p:ph idx="1"/>
          </p:nvPr>
        </p:nvSpPr>
        <p:spPr/>
        <p:txBody>
          <a:bodyPr/>
          <a:lstStyle/>
          <a:p>
            <a:r>
              <a:rPr lang="en-US" smtClean="0"/>
              <a:t>Method B uses the relationship between plan added and modified size and</a:t>
            </a:r>
          </a:p>
          <a:p>
            <a:pPr lvl="1"/>
            <a:r>
              <a:rPr lang="en-US" smtClean="0"/>
              <a:t>actual added and modified size</a:t>
            </a:r>
          </a:p>
          <a:p>
            <a:pPr lvl="1"/>
            <a:r>
              <a:rPr lang="en-US" smtClean="0"/>
              <a:t>actual development time</a:t>
            </a:r>
          </a:p>
          <a:p>
            <a:endParaRPr lang="en-US" smtClean="0"/>
          </a:p>
          <a:p>
            <a:r>
              <a:rPr lang="en-US" smtClean="0"/>
              <a:t>The criteria for using this method are</a:t>
            </a:r>
          </a:p>
          <a:p>
            <a:pPr lvl="1"/>
            <a:r>
              <a:rPr lang="en-US" smtClean="0"/>
              <a:t>three or more data points that correlate (R2 &gt;0.5)</a:t>
            </a:r>
          </a:p>
          <a:p>
            <a:pPr lvl="1"/>
            <a:r>
              <a:rPr lang="en-US" smtClean="0"/>
              <a:t>reasonable regression parameters (table 6.6 on pg. 96)</a:t>
            </a:r>
          </a:p>
          <a:p>
            <a:pPr lvl="1"/>
            <a:r>
              <a:rPr lang="en-US" smtClean="0"/>
              <a:t>completion of at least three exercises with PSP0.1 or higher</a:t>
            </a:r>
          </a:p>
          <a:p>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1344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smtClean="0"/>
              <a:t>Method C: Averaging</a:t>
            </a:r>
          </a:p>
        </p:txBody>
      </p:sp>
      <p:sp>
        <p:nvSpPr>
          <p:cNvPr id="5" name="Content Placeholder 4"/>
          <p:cNvSpPr>
            <a:spLocks noGrp="1"/>
          </p:cNvSpPr>
          <p:nvPr>
            <p:ph idx="1"/>
          </p:nvPr>
        </p:nvSpPr>
        <p:spPr/>
        <p:txBody>
          <a:bodyPr/>
          <a:lstStyle/>
          <a:p>
            <a:pPr>
              <a:defRPr/>
            </a:pPr>
            <a:r>
              <a:rPr lang="en-US" dirty="0"/>
              <a:t>Method C uses a ratio to adjust size or time based on </a:t>
            </a:r>
            <a:r>
              <a:rPr lang="en-US" dirty="0" smtClean="0"/>
              <a:t/>
            </a:r>
            <a:br>
              <a:rPr lang="en-US" dirty="0" smtClean="0"/>
            </a:br>
            <a:r>
              <a:rPr lang="en-US" dirty="0" smtClean="0"/>
              <a:t>historical </a:t>
            </a:r>
            <a:r>
              <a:rPr lang="en-US" dirty="0"/>
              <a:t>averages.</a:t>
            </a:r>
          </a:p>
          <a:p>
            <a:pPr>
              <a:defRPr/>
            </a:pPr>
            <a:endParaRPr lang="en-US" dirty="0"/>
          </a:p>
          <a:p>
            <a:pPr>
              <a:defRPr/>
            </a:pPr>
            <a:r>
              <a:rPr lang="en-US" dirty="0"/>
              <a:t>The averaging method is easy to use and requires only one </a:t>
            </a:r>
            <a:r>
              <a:rPr lang="en-US" dirty="0" smtClean="0"/>
              <a:t/>
            </a:r>
            <a:br>
              <a:rPr lang="en-US" dirty="0" smtClean="0"/>
            </a:br>
            <a:r>
              <a:rPr lang="en-US" dirty="0" smtClean="0"/>
              <a:t>data </a:t>
            </a:r>
            <a:r>
              <a:rPr lang="en-US" dirty="0"/>
              <a:t>point.</a:t>
            </a:r>
          </a:p>
          <a:p>
            <a:pPr>
              <a:defRPr/>
            </a:pPr>
            <a:endParaRPr lang="en-US" dirty="0"/>
          </a:p>
          <a:p>
            <a:pPr>
              <a:defRPr/>
            </a:pPr>
            <a:r>
              <a:rPr lang="en-US" dirty="0"/>
              <a:t>Averages assume that there is no fixed overhead.</a:t>
            </a:r>
          </a:p>
          <a:p>
            <a:pPr>
              <a:defRPr/>
            </a:pPr>
            <a:endParaRPr lang="en-US" dirty="0"/>
          </a:p>
          <a:p>
            <a:pPr>
              <a:defRPr/>
            </a:pPr>
            <a:r>
              <a:rPr lang="en-US" dirty="0"/>
              <a:t>The averaging method is described in the PROBE script in table 6.6 on page 96</a:t>
            </a:r>
            <a:r>
              <a:rPr lang="en-US" dirty="0" smtClean="0"/>
              <a:t>.</a:t>
            </a:r>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6246444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smtClean="0"/>
              <a:t>Method D: Engineering Judgment</a:t>
            </a:r>
          </a:p>
        </p:txBody>
      </p:sp>
      <p:sp>
        <p:nvSpPr>
          <p:cNvPr id="5" name="Content Placeholder 4"/>
          <p:cNvSpPr>
            <a:spLocks noGrp="1"/>
          </p:cNvSpPr>
          <p:nvPr>
            <p:ph idx="1"/>
          </p:nvPr>
        </p:nvSpPr>
        <p:spPr/>
        <p:txBody>
          <a:bodyPr/>
          <a:lstStyle/>
          <a:p>
            <a:pPr>
              <a:defRPr/>
            </a:pPr>
            <a:r>
              <a:rPr lang="en-US" dirty="0"/>
              <a:t>Use method D when you don</a:t>
            </a:r>
            <a:r>
              <a:rPr lang="ja-JP" altLang="en-US" dirty="0">
                <a:latin typeface="Arial"/>
              </a:rPr>
              <a:t>’</a:t>
            </a:r>
            <a:r>
              <a:rPr lang="en-US" dirty="0"/>
              <a:t>t have historical data.  </a:t>
            </a:r>
            <a:r>
              <a:rPr lang="en-US" dirty="0" smtClean="0"/>
              <a:t/>
            </a:r>
            <a:br>
              <a:rPr lang="en-US" dirty="0" smtClean="0"/>
            </a:br>
            <a:r>
              <a:rPr lang="en-US" dirty="0" smtClean="0"/>
              <a:t>Use </a:t>
            </a:r>
            <a:r>
              <a:rPr lang="en-US" dirty="0"/>
              <a:t>judgment to</a:t>
            </a:r>
          </a:p>
          <a:p>
            <a:pPr lvl="1">
              <a:defRPr/>
            </a:pPr>
            <a:r>
              <a:rPr lang="en-US" dirty="0"/>
              <a:t>project the added and modified size from estimated part size</a:t>
            </a:r>
          </a:p>
          <a:p>
            <a:pPr lvl="1">
              <a:defRPr/>
            </a:pPr>
            <a:r>
              <a:rPr lang="en-US" dirty="0"/>
              <a:t>estimate development time</a:t>
            </a:r>
          </a:p>
          <a:p>
            <a:pPr>
              <a:defRPr/>
            </a:pPr>
            <a:endParaRPr lang="en-US" dirty="0"/>
          </a:p>
          <a:p>
            <a:pPr>
              <a:defRPr/>
            </a:pPr>
            <a:r>
              <a:rPr lang="en-US" dirty="0"/>
              <a:t>Use method D when you cannot use methods A, B, or C</a:t>
            </a:r>
            <a:r>
              <a:rPr lang="en-US" dirty="0" smtClean="0"/>
              <a:t>.</a:t>
            </a:r>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517886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smtClean="0"/>
              <a:t>Estimating Accuracy</a:t>
            </a:r>
          </a:p>
        </p:txBody>
      </p:sp>
      <p:sp>
        <p:nvSpPr>
          <p:cNvPr id="5" name="Content Placeholder 4"/>
          <p:cNvSpPr>
            <a:spLocks noGrp="1"/>
          </p:cNvSpPr>
          <p:nvPr>
            <p:ph idx="1"/>
          </p:nvPr>
        </p:nvSpPr>
        <p:spPr/>
        <p:txBody>
          <a:bodyPr/>
          <a:lstStyle/>
          <a:p>
            <a:pPr>
              <a:defRPr/>
            </a:pPr>
            <a:r>
              <a:rPr lang="en-US" dirty="0"/>
              <a:t>Planning is a skill that must be developed.</a:t>
            </a:r>
          </a:p>
          <a:p>
            <a:pPr lvl="1">
              <a:defRPr/>
            </a:pPr>
            <a:r>
              <a:rPr lang="en-US" dirty="0"/>
              <a:t>The PSP helps to build planning skills. </a:t>
            </a:r>
          </a:p>
          <a:p>
            <a:pPr lvl="1">
              <a:defRPr/>
            </a:pPr>
            <a:r>
              <a:rPr lang="en-US" dirty="0"/>
              <a:t>Even simple plans are subject to error.</a:t>
            </a:r>
          </a:p>
          <a:p>
            <a:pPr lvl="2">
              <a:defRPr/>
            </a:pPr>
            <a:r>
              <a:rPr lang="en-US" dirty="0"/>
              <a:t>unforeseen events</a:t>
            </a:r>
          </a:p>
          <a:p>
            <a:pPr lvl="2">
              <a:defRPr/>
            </a:pPr>
            <a:r>
              <a:rPr lang="en-US" dirty="0"/>
              <a:t>unexpected complications</a:t>
            </a:r>
          </a:p>
          <a:p>
            <a:pPr lvl="2">
              <a:defRPr/>
            </a:pPr>
            <a:r>
              <a:rPr lang="en-US" dirty="0"/>
              <a:t>better design ideas</a:t>
            </a:r>
          </a:p>
          <a:p>
            <a:pPr lvl="2">
              <a:defRPr/>
            </a:pPr>
            <a:r>
              <a:rPr lang="en-US" dirty="0"/>
              <a:t>just plain mistakes</a:t>
            </a:r>
          </a:p>
          <a:p>
            <a:pPr>
              <a:defRPr/>
            </a:pPr>
            <a:endParaRPr lang="en-US" dirty="0"/>
          </a:p>
          <a:p>
            <a:pPr>
              <a:defRPr/>
            </a:pPr>
            <a:r>
              <a:rPr lang="en-US" dirty="0"/>
              <a:t>The best strategy is to plan in detail.</a:t>
            </a:r>
          </a:p>
          <a:p>
            <a:pPr lvl="1">
              <a:defRPr/>
            </a:pPr>
            <a:r>
              <a:rPr lang="en-US" dirty="0"/>
              <a:t>Identify the recognized tasks.</a:t>
            </a:r>
          </a:p>
          <a:p>
            <a:pPr lvl="1">
              <a:defRPr/>
            </a:pPr>
            <a:r>
              <a:rPr lang="en-US" dirty="0"/>
              <a:t>Make estimates based on similar experiences.</a:t>
            </a:r>
          </a:p>
          <a:p>
            <a:pPr lvl="1">
              <a:defRPr/>
            </a:pPr>
            <a:r>
              <a:rPr lang="en-US" dirty="0"/>
              <a:t>Make judgments on the rest</a:t>
            </a:r>
            <a:r>
              <a:rPr lang="en-US" dirty="0" smtClean="0"/>
              <a:t>.</a:t>
            </a:r>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425515268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smtClean="0"/>
              <a:t>Combining Estimates</a:t>
            </a:r>
          </a:p>
        </p:txBody>
      </p:sp>
      <p:sp>
        <p:nvSpPr>
          <p:cNvPr id="5" name="Content Placeholder 4"/>
          <p:cNvSpPr>
            <a:spLocks noGrp="1"/>
          </p:cNvSpPr>
          <p:nvPr>
            <p:ph idx="1"/>
          </p:nvPr>
        </p:nvSpPr>
        <p:spPr/>
        <p:txBody>
          <a:bodyPr/>
          <a:lstStyle/>
          <a:p>
            <a:pPr>
              <a:defRPr/>
            </a:pPr>
            <a:r>
              <a:rPr lang="en-US" dirty="0"/>
              <a:t>To combine multiple estimates made by a single developer</a:t>
            </a:r>
          </a:p>
          <a:p>
            <a:pPr lvl="1">
              <a:defRPr/>
            </a:pPr>
            <a:r>
              <a:rPr lang="en-US" dirty="0"/>
              <a:t>add the estimates for the separate parts</a:t>
            </a:r>
          </a:p>
          <a:p>
            <a:pPr lvl="1">
              <a:defRPr/>
            </a:pPr>
            <a:r>
              <a:rPr lang="en-US" dirty="0"/>
              <a:t>make one linear regression calculation</a:t>
            </a:r>
          </a:p>
          <a:p>
            <a:pPr lvl="1">
              <a:defRPr/>
            </a:pPr>
            <a:r>
              <a:rPr lang="en-US" dirty="0"/>
              <a:t>calculate one set of prediction intervals</a:t>
            </a:r>
          </a:p>
          <a:p>
            <a:pPr>
              <a:defRPr/>
            </a:pPr>
            <a:endParaRPr lang="en-US" dirty="0"/>
          </a:p>
          <a:p>
            <a:pPr>
              <a:defRPr/>
            </a:pPr>
            <a:r>
              <a:rPr lang="en-US" dirty="0"/>
              <a:t>Multiple developers can combine independently-made estimates by</a:t>
            </a:r>
          </a:p>
          <a:p>
            <a:pPr lvl="1">
              <a:defRPr/>
            </a:pPr>
            <a:r>
              <a:rPr lang="en-US" dirty="0"/>
              <a:t>making separate linear regression projections</a:t>
            </a:r>
          </a:p>
          <a:p>
            <a:pPr lvl="1">
              <a:defRPr/>
            </a:pPr>
            <a:r>
              <a:rPr lang="en-US" dirty="0"/>
              <a:t>adding the projected sizes and times</a:t>
            </a:r>
          </a:p>
          <a:p>
            <a:pPr lvl="1">
              <a:defRPr/>
            </a:pPr>
            <a:r>
              <a:rPr lang="en-US" dirty="0"/>
              <a:t>adding the squares of the individual ranges and taking the square root to get the prediction interval </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281902436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smtClean="0"/>
              <a:t>Estimating Error: Example</a:t>
            </a:r>
          </a:p>
        </p:txBody>
      </p:sp>
      <p:sp>
        <p:nvSpPr>
          <p:cNvPr id="5" name="Content Placeholder 4"/>
          <p:cNvSpPr>
            <a:spLocks noGrp="1"/>
          </p:cNvSpPr>
          <p:nvPr>
            <p:ph idx="1"/>
          </p:nvPr>
        </p:nvSpPr>
        <p:spPr/>
        <p:txBody>
          <a:bodyPr/>
          <a:lstStyle/>
          <a:p>
            <a:pPr>
              <a:defRPr/>
            </a:pPr>
            <a:r>
              <a:rPr lang="en-US" dirty="0"/>
              <a:t>When estimating in parts, the total error will be less than the sum </a:t>
            </a:r>
            <a:r>
              <a:rPr lang="en-US" dirty="0" smtClean="0"/>
              <a:t/>
            </a:r>
            <a:br>
              <a:rPr lang="en-US" dirty="0" smtClean="0"/>
            </a:br>
            <a:r>
              <a:rPr lang="en-US" dirty="0" smtClean="0"/>
              <a:t>of </a:t>
            </a:r>
            <a:r>
              <a:rPr lang="en-US" dirty="0"/>
              <a:t>the part errors.</a:t>
            </a:r>
          </a:p>
          <a:p>
            <a:pPr lvl="1">
              <a:defRPr/>
            </a:pPr>
            <a:r>
              <a:rPr lang="en-US" dirty="0"/>
              <a:t>Errors tend to balance out.</a:t>
            </a:r>
          </a:p>
          <a:p>
            <a:pPr lvl="1">
              <a:defRPr/>
            </a:pPr>
            <a:r>
              <a:rPr lang="en-US" dirty="0"/>
              <a:t>This assumes no common bias.</a:t>
            </a:r>
          </a:p>
          <a:p>
            <a:pPr>
              <a:defRPr/>
            </a:pPr>
            <a:endParaRPr lang="en-US" dirty="0"/>
          </a:p>
          <a:p>
            <a:pPr>
              <a:defRPr/>
            </a:pPr>
            <a:r>
              <a:rPr lang="en-US" dirty="0"/>
              <a:t>For a 1000-hour job with estimating accuracy of ± 50%, the estimate range is from 500 to 1500 hours.</a:t>
            </a:r>
          </a:p>
          <a:p>
            <a:pPr>
              <a:defRPr/>
            </a:pPr>
            <a:endParaRPr lang="en-US" dirty="0"/>
          </a:p>
          <a:p>
            <a:pPr>
              <a:defRPr/>
            </a:pPr>
            <a:r>
              <a:rPr lang="en-US" dirty="0"/>
              <a:t>If the estimate is independently made in 25 parts, each with </a:t>
            </a:r>
            <a:r>
              <a:rPr lang="en-US" dirty="0" smtClean="0"/>
              <a:t/>
            </a:r>
            <a:br>
              <a:rPr lang="en-US" dirty="0" smtClean="0"/>
            </a:br>
            <a:r>
              <a:rPr lang="en-US" dirty="0" smtClean="0"/>
              <a:t>50</a:t>
            </a:r>
            <a:r>
              <a:rPr lang="en-US" dirty="0"/>
              <a:t>% error, the</a:t>
            </a:r>
          </a:p>
          <a:p>
            <a:pPr lvl="1">
              <a:defRPr/>
            </a:pPr>
            <a:r>
              <a:rPr lang="en-US" dirty="0"/>
              <a:t>total would be 1000 hours, as before</a:t>
            </a:r>
          </a:p>
          <a:p>
            <a:pPr lvl="1">
              <a:defRPr/>
            </a:pPr>
            <a:r>
              <a:rPr lang="en-US" dirty="0"/>
              <a:t>estimate range would be from 900 to 1100 </a:t>
            </a:r>
            <a:r>
              <a:rPr lang="en-US" dirty="0" smtClean="0"/>
              <a:t>hours</a:t>
            </a:r>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386566068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smtClean="0"/>
              <a:t>Combining Individual Errors</a:t>
            </a:r>
          </a:p>
        </p:txBody>
      </p:sp>
      <p:sp>
        <p:nvSpPr>
          <p:cNvPr id="5" name="Content Placeholder 4"/>
          <p:cNvSpPr>
            <a:spLocks noGrp="1"/>
          </p:cNvSpPr>
          <p:nvPr>
            <p:ph idx="1"/>
          </p:nvPr>
        </p:nvSpPr>
        <p:spPr/>
        <p:txBody>
          <a:bodyPr/>
          <a:lstStyle/>
          <a:p>
            <a:pPr>
              <a:defRPr/>
            </a:pPr>
            <a:r>
              <a:rPr lang="en-US" dirty="0"/>
              <a:t>To combine independently-made estimates</a:t>
            </a:r>
          </a:p>
          <a:p>
            <a:pPr lvl="1">
              <a:defRPr/>
            </a:pPr>
            <a:r>
              <a:rPr lang="en-US" dirty="0"/>
              <a:t>Add the estimated values.</a:t>
            </a:r>
          </a:p>
          <a:p>
            <a:pPr lvl="1">
              <a:defRPr/>
            </a:pPr>
            <a:r>
              <a:rPr lang="en-US" dirty="0"/>
              <a:t>Combine the variances (squares) of the errors.</a:t>
            </a:r>
          </a:p>
          <a:p>
            <a:pPr>
              <a:defRPr/>
            </a:pPr>
            <a:endParaRPr lang="en-US" dirty="0"/>
          </a:p>
          <a:p>
            <a:pPr>
              <a:defRPr/>
            </a:pPr>
            <a:r>
              <a:rPr lang="en-US" dirty="0"/>
              <a:t>With 25 estimates for a 1000-hour job</a:t>
            </a:r>
          </a:p>
          <a:p>
            <a:pPr lvl="1">
              <a:defRPr/>
            </a:pPr>
            <a:r>
              <a:rPr lang="en-US" dirty="0"/>
              <a:t>Each estimate averages 40 hours.</a:t>
            </a:r>
          </a:p>
          <a:p>
            <a:pPr lvl="1">
              <a:defRPr/>
            </a:pPr>
            <a:r>
              <a:rPr lang="en-US" dirty="0"/>
              <a:t>The standard deviation is 50%, or 20 hours.</a:t>
            </a:r>
          </a:p>
          <a:p>
            <a:pPr lvl="1">
              <a:defRPr/>
            </a:pPr>
            <a:r>
              <a:rPr lang="en-US" dirty="0"/>
              <a:t>The variance for each estimate is 400 hours.</a:t>
            </a:r>
          </a:p>
          <a:p>
            <a:pPr lvl="1">
              <a:defRPr/>
            </a:pPr>
            <a:r>
              <a:rPr lang="en-US" dirty="0"/>
              <a:t>The variances add up to 10,000 hours.</a:t>
            </a:r>
          </a:p>
          <a:p>
            <a:pPr lvl="1">
              <a:defRPr/>
            </a:pPr>
            <a:r>
              <a:rPr lang="en-US" dirty="0"/>
              <a:t>The combined standard deviation is the square root of the sum of the variances, or 100 hours.</a:t>
            </a:r>
          </a:p>
          <a:p>
            <a:pPr lvl="1">
              <a:defRPr/>
            </a:pPr>
            <a:r>
              <a:rPr lang="en-US" dirty="0"/>
              <a:t>The estimate range is 900 to 1100 hours</a:t>
            </a:r>
            <a:r>
              <a:rPr lang="en-US" dirty="0" smtClean="0"/>
              <a:t>.</a:t>
            </a:r>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1125744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8415" y="229703"/>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2016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Carnegie Mellon</a:t>
            </a:r>
            <a:r>
              <a:rPr lang="en-US" sz="1000" baseline="30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is registered in the U.S. Patent and Trademark Office by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Personal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DM-0004310</a:t>
            </a:r>
          </a:p>
        </p:txBody>
      </p:sp>
    </p:spTree>
    <p:extLst>
      <p:ext uri="{BB962C8B-B14F-4D97-AF65-F5344CB8AC3E}">
        <p14:creationId xmlns:p14="http://schemas.microsoft.com/office/powerpoint/2010/main" val="6428550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smtClean="0"/>
              <a:t>Class Exercise -1</a:t>
            </a:r>
          </a:p>
        </p:txBody>
      </p:sp>
      <p:sp>
        <p:nvSpPr>
          <p:cNvPr id="5" name="Content Placeholder 4"/>
          <p:cNvSpPr>
            <a:spLocks noGrp="1"/>
          </p:cNvSpPr>
          <p:nvPr>
            <p:ph idx="1"/>
          </p:nvPr>
        </p:nvSpPr>
        <p:spPr/>
        <p:txBody>
          <a:bodyPr/>
          <a:lstStyle/>
          <a:p>
            <a:pPr>
              <a:defRPr/>
            </a:pPr>
            <a:r>
              <a:rPr lang="en-US" dirty="0"/>
              <a:t>Start with three estimates.</a:t>
            </a:r>
          </a:p>
          <a:p>
            <a:pPr lvl="1">
              <a:defRPr/>
            </a:pPr>
            <a:r>
              <a:rPr lang="en-US" dirty="0"/>
              <a:t>A = 45 hours, + or - 10</a:t>
            </a:r>
          </a:p>
          <a:p>
            <a:pPr lvl="1">
              <a:defRPr/>
            </a:pPr>
            <a:r>
              <a:rPr lang="en-US" dirty="0"/>
              <a:t>B = 18 hours, + or - 5</a:t>
            </a:r>
          </a:p>
          <a:p>
            <a:pPr lvl="1">
              <a:defRPr/>
            </a:pPr>
            <a:r>
              <a:rPr lang="en-US" dirty="0"/>
              <a:t>C = 85 hours, + or - 25</a:t>
            </a:r>
          </a:p>
          <a:p>
            <a:pPr>
              <a:defRPr/>
            </a:pPr>
            <a:endParaRPr lang="en-US" dirty="0"/>
          </a:p>
          <a:p>
            <a:pPr>
              <a:defRPr/>
            </a:pPr>
            <a:r>
              <a:rPr lang="en-US" dirty="0"/>
              <a:t>What is the combined estimate</a:t>
            </a:r>
            <a:r>
              <a:rPr lang="en-US" dirty="0" smtClean="0"/>
              <a:t>?</a:t>
            </a:r>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207336997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smtClean="0"/>
              <a:t>Class Exercise -2</a:t>
            </a:r>
          </a:p>
        </p:txBody>
      </p:sp>
      <p:sp>
        <p:nvSpPr>
          <p:cNvPr id="6" name="Content Placeholder 5"/>
          <p:cNvSpPr>
            <a:spLocks noGrp="1"/>
          </p:cNvSpPr>
          <p:nvPr>
            <p:ph idx="1"/>
          </p:nvPr>
        </p:nvSpPr>
        <p:spPr/>
        <p:txBody>
          <a:bodyPr/>
          <a:lstStyle/>
          <a:p>
            <a:r>
              <a:rPr lang="en-US" dirty="0" smtClean="0"/>
              <a:t>Start with three estimates.</a:t>
            </a:r>
          </a:p>
          <a:p>
            <a:pPr lvl="1"/>
            <a:r>
              <a:rPr lang="en-US" dirty="0" smtClean="0"/>
              <a:t>A = 45 hours, + or - 10</a:t>
            </a:r>
          </a:p>
          <a:p>
            <a:pPr lvl="1"/>
            <a:r>
              <a:rPr lang="en-US" dirty="0" smtClean="0"/>
              <a:t>B = 18 hours, + or - 5</a:t>
            </a:r>
          </a:p>
          <a:p>
            <a:pPr lvl="1"/>
            <a:r>
              <a:rPr lang="en-US" dirty="0" smtClean="0"/>
              <a:t>C = 85 hours, + or - 25</a:t>
            </a:r>
          </a:p>
          <a:p>
            <a:endParaRPr lang="en-US" dirty="0" smtClean="0"/>
          </a:p>
          <a:p>
            <a:r>
              <a:rPr lang="en-US" dirty="0" smtClean="0"/>
              <a:t>What is the combined estimate?</a:t>
            </a:r>
          </a:p>
          <a:p>
            <a:pPr lvl="1"/>
            <a:r>
              <a:rPr lang="en-US" dirty="0" smtClean="0"/>
              <a:t>total = 45 + 18 + 85 = 148 hours</a:t>
            </a:r>
          </a:p>
          <a:p>
            <a:endParaRPr lang="en-US" dirty="0" smtClean="0"/>
          </a:p>
          <a:p>
            <a:r>
              <a:rPr lang="en-US" dirty="0" smtClean="0"/>
              <a:t>What is the combined estimate range?</a:t>
            </a:r>
            <a:endParaRPr lang="en-US" dirty="0"/>
          </a:p>
        </p:txBody>
      </p:sp>
      <p:sp>
        <p:nvSpPr>
          <p:cNvPr id="14" name="TextBox 13"/>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196097238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smtClean="0"/>
              <a:t>Class Exercise -3</a:t>
            </a:r>
          </a:p>
        </p:txBody>
      </p:sp>
      <p:sp>
        <p:nvSpPr>
          <p:cNvPr id="5" name="Content Placeholder 4"/>
          <p:cNvSpPr>
            <a:spLocks noGrp="1"/>
          </p:cNvSpPr>
          <p:nvPr>
            <p:ph idx="1"/>
          </p:nvPr>
        </p:nvSpPr>
        <p:spPr/>
        <p:txBody>
          <a:bodyPr>
            <a:normAutofit/>
          </a:bodyPr>
          <a:lstStyle/>
          <a:p>
            <a:pPr>
              <a:spcBef>
                <a:spcPts val="100"/>
              </a:spcBef>
              <a:defRPr/>
            </a:pPr>
            <a:r>
              <a:rPr lang="en-US" dirty="0"/>
              <a:t>Start with three estimates.</a:t>
            </a:r>
          </a:p>
          <a:p>
            <a:pPr lvl="1">
              <a:spcBef>
                <a:spcPts val="100"/>
              </a:spcBef>
              <a:defRPr/>
            </a:pPr>
            <a:r>
              <a:rPr lang="en-US" dirty="0"/>
              <a:t>A = 45 hours, + or - 10</a:t>
            </a:r>
          </a:p>
          <a:p>
            <a:pPr lvl="1">
              <a:spcBef>
                <a:spcPts val="100"/>
              </a:spcBef>
              <a:defRPr/>
            </a:pPr>
            <a:r>
              <a:rPr lang="en-US" dirty="0"/>
              <a:t>B = 18 hours, + or - 5</a:t>
            </a:r>
          </a:p>
          <a:p>
            <a:pPr lvl="1">
              <a:spcBef>
                <a:spcPts val="100"/>
              </a:spcBef>
              <a:defRPr/>
            </a:pPr>
            <a:r>
              <a:rPr lang="en-US" dirty="0"/>
              <a:t>C = 85 hours, + or - </a:t>
            </a:r>
            <a:r>
              <a:rPr lang="en-US" dirty="0" smtClean="0"/>
              <a:t>25</a:t>
            </a:r>
            <a:endParaRPr lang="en-US" dirty="0"/>
          </a:p>
          <a:p>
            <a:pPr>
              <a:spcBef>
                <a:spcPts val="1600"/>
              </a:spcBef>
              <a:defRPr/>
            </a:pPr>
            <a:r>
              <a:rPr lang="en-US" dirty="0"/>
              <a:t>What is the combined estimate?</a:t>
            </a:r>
          </a:p>
          <a:p>
            <a:pPr lvl="1">
              <a:spcBef>
                <a:spcPts val="100"/>
              </a:spcBef>
              <a:defRPr/>
            </a:pPr>
            <a:r>
              <a:rPr lang="en-US" dirty="0"/>
              <a:t>total = 45 + 18 + 85 = 148 </a:t>
            </a:r>
            <a:r>
              <a:rPr lang="en-US" dirty="0" smtClean="0"/>
              <a:t>hours</a:t>
            </a:r>
            <a:endParaRPr lang="en-US" dirty="0"/>
          </a:p>
          <a:p>
            <a:pPr>
              <a:spcBef>
                <a:spcPts val="1600"/>
              </a:spcBef>
              <a:defRPr/>
            </a:pPr>
            <a:r>
              <a:rPr lang="en-US" dirty="0"/>
              <a:t>What is the combined estimate range?</a:t>
            </a:r>
          </a:p>
          <a:p>
            <a:pPr lvl="1">
              <a:spcBef>
                <a:spcPts val="100"/>
              </a:spcBef>
              <a:defRPr/>
            </a:pPr>
            <a:r>
              <a:rPr lang="en-US" dirty="0"/>
              <a:t>variance = 100 + 25 + 625 = 750</a:t>
            </a:r>
          </a:p>
          <a:p>
            <a:pPr lvl="1">
              <a:spcBef>
                <a:spcPts val="100"/>
              </a:spcBef>
              <a:defRPr/>
            </a:pPr>
            <a:r>
              <a:rPr lang="en-US" dirty="0"/>
              <a:t>range = square root of variance = 27.4 </a:t>
            </a:r>
            <a:r>
              <a:rPr lang="en-US" dirty="0" smtClean="0"/>
              <a:t>hours</a:t>
            </a:r>
            <a:endParaRPr lang="en-US" dirty="0"/>
          </a:p>
          <a:p>
            <a:pPr>
              <a:spcBef>
                <a:spcPts val="1600"/>
              </a:spcBef>
              <a:defRPr/>
            </a:pPr>
            <a:r>
              <a:rPr lang="en-US" dirty="0"/>
              <a:t>What is the combined UPI and LPI</a:t>
            </a:r>
            <a:r>
              <a:rPr lang="en-US" dirty="0" smtClean="0"/>
              <a:t>?</a:t>
            </a:r>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227891427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r>
              <a:rPr lang="en-US" smtClean="0"/>
              <a:t>Class Exercise -4</a:t>
            </a:r>
          </a:p>
        </p:txBody>
      </p:sp>
      <p:sp>
        <p:nvSpPr>
          <p:cNvPr id="5" name="Content Placeholder 4"/>
          <p:cNvSpPr>
            <a:spLocks noGrp="1"/>
          </p:cNvSpPr>
          <p:nvPr>
            <p:ph idx="1"/>
          </p:nvPr>
        </p:nvSpPr>
        <p:spPr/>
        <p:txBody>
          <a:bodyPr>
            <a:normAutofit/>
          </a:bodyPr>
          <a:lstStyle/>
          <a:p>
            <a:pPr>
              <a:lnSpc>
                <a:spcPct val="90000"/>
              </a:lnSpc>
              <a:defRPr/>
            </a:pPr>
            <a:r>
              <a:rPr lang="en-US" dirty="0"/>
              <a:t>Start with three estimates.</a:t>
            </a:r>
          </a:p>
          <a:p>
            <a:pPr lvl="1">
              <a:lnSpc>
                <a:spcPct val="90000"/>
              </a:lnSpc>
              <a:defRPr/>
            </a:pPr>
            <a:r>
              <a:rPr lang="en-US" dirty="0"/>
              <a:t>A = 45 hours, + or - 10</a:t>
            </a:r>
          </a:p>
          <a:p>
            <a:pPr lvl="1">
              <a:lnSpc>
                <a:spcPct val="90000"/>
              </a:lnSpc>
              <a:defRPr/>
            </a:pPr>
            <a:r>
              <a:rPr lang="en-US" dirty="0"/>
              <a:t>B = 18 hours, + or - 5</a:t>
            </a:r>
          </a:p>
          <a:p>
            <a:pPr lvl="1">
              <a:lnSpc>
                <a:spcPct val="90000"/>
              </a:lnSpc>
              <a:defRPr/>
            </a:pPr>
            <a:r>
              <a:rPr lang="en-US" dirty="0"/>
              <a:t>C = 85 hours, + or - </a:t>
            </a:r>
            <a:r>
              <a:rPr lang="en-US" dirty="0" smtClean="0"/>
              <a:t>25</a:t>
            </a:r>
            <a:endParaRPr lang="en-US" dirty="0"/>
          </a:p>
          <a:p>
            <a:pPr>
              <a:lnSpc>
                <a:spcPct val="90000"/>
              </a:lnSpc>
              <a:spcBef>
                <a:spcPts val="1600"/>
              </a:spcBef>
              <a:defRPr/>
            </a:pPr>
            <a:r>
              <a:rPr lang="en-US" dirty="0"/>
              <a:t>What is the combined estimate?</a:t>
            </a:r>
          </a:p>
          <a:p>
            <a:pPr lvl="1">
              <a:lnSpc>
                <a:spcPct val="90000"/>
              </a:lnSpc>
              <a:defRPr/>
            </a:pPr>
            <a:r>
              <a:rPr lang="en-US" dirty="0"/>
              <a:t>total = 45 + 18 + 85 = 148 </a:t>
            </a:r>
            <a:r>
              <a:rPr lang="en-US" dirty="0" smtClean="0"/>
              <a:t>hours</a:t>
            </a:r>
            <a:endParaRPr lang="en-US" dirty="0"/>
          </a:p>
          <a:p>
            <a:pPr>
              <a:lnSpc>
                <a:spcPct val="90000"/>
              </a:lnSpc>
              <a:spcBef>
                <a:spcPts val="1600"/>
              </a:spcBef>
              <a:defRPr/>
            </a:pPr>
            <a:r>
              <a:rPr lang="en-US" dirty="0"/>
              <a:t>What is the combined estimate range?</a:t>
            </a:r>
          </a:p>
          <a:p>
            <a:pPr lvl="1">
              <a:lnSpc>
                <a:spcPct val="90000"/>
              </a:lnSpc>
              <a:defRPr/>
            </a:pPr>
            <a:r>
              <a:rPr lang="en-US" dirty="0"/>
              <a:t>variance = 100 + 25 + 625 = 750</a:t>
            </a:r>
          </a:p>
          <a:p>
            <a:pPr lvl="1">
              <a:lnSpc>
                <a:spcPct val="90000"/>
              </a:lnSpc>
              <a:defRPr/>
            </a:pPr>
            <a:r>
              <a:rPr lang="en-US" dirty="0"/>
              <a:t>range = square root of variance = 27.4 </a:t>
            </a:r>
            <a:r>
              <a:rPr lang="en-US" dirty="0" smtClean="0"/>
              <a:t>hours</a:t>
            </a:r>
            <a:endParaRPr lang="en-US" dirty="0"/>
          </a:p>
          <a:p>
            <a:pPr>
              <a:lnSpc>
                <a:spcPct val="90000"/>
              </a:lnSpc>
              <a:spcBef>
                <a:spcPts val="1600"/>
              </a:spcBef>
              <a:defRPr/>
            </a:pPr>
            <a:r>
              <a:rPr lang="en-US" dirty="0"/>
              <a:t>What is the combined UPI and LPI?</a:t>
            </a:r>
          </a:p>
          <a:p>
            <a:pPr lvl="1">
              <a:lnSpc>
                <a:spcPct val="90000"/>
              </a:lnSpc>
              <a:defRPr/>
            </a:pPr>
            <a:r>
              <a:rPr lang="en-US" dirty="0"/>
              <a:t>UPI = 148 + 27.4 = 175.4 hours</a:t>
            </a:r>
          </a:p>
          <a:p>
            <a:pPr lvl="1">
              <a:lnSpc>
                <a:spcPct val="90000"/>
              </a:lnSpc>
              <a:defRPr/>
            </a:pPr>
            <a:r>
              <a:rPr lang="en-US" dirty="0"/>
              <a:t>LPI = 148 – 27.4 = 120.6 </a:t>
            </a:r>
            <a:r>
              <a:rPr lang="en-US" dirty="0" smtClean="0"/>
              <a:t>hours</a:t>
            </a:r>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367003602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p:txBody>
          <a:bodyPr/>
          <a:lstStyle/>
          <a:p>
            <a:r>
              <a:rPr lang="en-US" smtClean="0"/>
              <a:t>Using Multiple Proxies </a:t>
            </a:r>
          </a:p>
        </p:txBody>
      </p:sp>
      <p:sp>
        <p:nvSpPr>
          <p:cNvPr id="5" name="Content Placeholder 4"/>
          <p:cNvSpPr>
            <a:spLocks noGrp="1"/>
          </p:cNvSpPr>
          <p:nvPr>
            <p:ph idx="1"/>
          </p:nvPr>
        </p:nvSpPr>
        <p:spPr/>
        <p:txBody>
          <a:bodyPr/>
          <a:lstStyle/>
          <a:p>
            <a:pPr>
              <a:defRPr/>
            </a:pPr>
            <a:r>
              <a:rPr lang="en-US" dirty="0"/>
              <a:t>With size/hour data for several proxies</a:t>
            </a:r>
          </a:p>
          <a:p>
            <a:pPr lvl="1">
              <a:defRPr/>
            </a:pPr>
            <a:r>
              <a:rPr lang="en-US" dirty="0"/>
              <a:t>estimate each as before</a:t>
            </a:r>
          </a:p>
          <a:p>
            <a:pPr lvl="1">
              <a:defRPr/>
            </a:pPr>
            <a:r>
              <a:rPr lang="en-US" dirty="0"/>
              <a:t>combine the total estimates and prediction intervals as </a:t>
            </a:r>
            <a:r>
              <a:rPr lang="en-US" dirty="0" smtClean="0"/>
              <a:t/>
            </a:r>
            <a:br>
              <a:rPr lang="en-US" dirty="0" smtClean="0"/>
            </a:br>
            <a:r>
              <a:rPr lang="en-US" dirty="0" smtClean="0"/>
              <a:t>just </a:t>
            </a:r>
            <a:r>
              <a:rPr lang="en-US" dirty="0"/>
              <a:t>described</a:t>
            </a:r>
          </a:p>
          <a:p>
            <a:pPr>
              <a:defRPr/>
            </a:pPr>
            <a:endParaRPr lang="en-US" dirty="0"/>
          </a:p>
          <a:p>
            <a:pPr>
              <a:defRPr/>
            </a:pPr>
            <a:r>
              <a:rPr lang="en-US" dirty="0"/>
              <a:t>Use multiple regression if</a:t>
            </a:r>
          </a:p>
          <a:p>
            <a:pPr lvl="1">
              <a:defRPr/>
            </a:pPr>
            <a:r>
              <a:rPr lang="en-US" dirty="0"/>
              <a:t>there is a correlation between development time and each proxy</a:t>
            </a:r>
          </a:p>
          <a:p>
            <a:pPr lvl="1">
              <a:defRPr/>
            </a:pPr>
            <a:r>
              <a:rPr lang="en-US" dirty="0"/>
              <a:t>the proxies do not have separate size/hour data</a:t>
            </a:r>
          </a:p>
          <a:p>
            <a:pPr>
              <a:defRPr/>
            </a:pPr>
            <a:endParaRPr lang="en-US" dirty="0"/>
          </a:p>
          <a:p>
            <a:pPr>
              <a:defRPr/>
            </a:pPr>
            <a:r>
              <a:rPr lang="en-US" dirty="0"/>
              <a:t>Multiple regression is covered in exercise hints for the final </a:t>
            </a:r>
            <a:r>
              <a:rPr lang="en-US" dirty="0" smtClean="0"/>
              <a:t/>
            </a:r>
            <a:br>
              <a:rPr lang="en-US" dirty="0" smtClean="0"/>
            </a:br>
            <a:r>
              <a:rPr lang="en-US" dirty="0" smtClean="0"/>
              <a:t>PSP </a:t>
            </a:r>
            <a:r>
              <a:rPr lang="en-US" dirty="0"/>
              <a:t>exercise</a:t>
            </a:r>
            <a:r>
              <a:rPr lang="en-US" dirty="0" smtClean="0"/>
              <a:t>.</a:t>
            </a:r>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90520557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r>
              <a:rPr lang="en-US" smtClean="0"/>
              <a:t>Estimating Considerations</a:t>
            </a:r>
          </a:p>
        </p:txBody>
      </p:sp>
      <p:sp>
        <p:nvSpPr>
          <p:cNvPr id="5" name="Content Placeholder 4"/>
          <p:cNvSpPr>
            <a:spLocks noGrp="1"/>
          </p:cNvSpPr>
          <p:nvPr>
            <p:ph idx="1"/>
          </p:nvPr>
        </p:nvSpPr>
        <p:spPr/>
        <p:txBody>
          <a:bodyPr/>
          <a:lstStyle/>
          <a:p>
            <a:pPr>
              <a:defRPr/>
            </a:pPr>
            <a:r>
              <a:rPr lang="en-US" sz="2400" dirty="0"/>
              <a:t>While the PROBE method can provide accurate estimates, improper use of data can lead to serious errors.</a:t>
            </a:r>
          </a:p>
          <a:p>
            <a:pPr>
              <a:defRPr/>
            </a:pPr>
            <a:endParaRPr lang="en-US" sz="2400" dirty="0"/>
          </a:p>
          <a:p>
            <a:pPr>
              <a:defRPr/>
            </a:pPr>
            <a:r>
              <a:rPr lang="en-US" sz="2400" dirty="0"/>
              <a:t>One extreme point can give a high correlation even when the remaining data are poorly correlated.</a:t>
            </a:r>
          </a:p>
          <a:p>
            <a:pPr>
              <a:defRPr/>
            </a:pPr>
            <a:endParaRPr lang="en-US" sz="2400" dirty="0"/>
          </a:p>
          <a:p>
            <a:pPr>
              <a:defRPr/>
            </a:pPr>
            <a:r>
              <a:rPr lang="en-US" sz="2400" dirty="0"/>
              <a:t>Similarly, extreme points can lead to erroneous </a:t>
            </a:r>
            <a:r>
              <a:rPr lang="el-GR" sz="2400" i="1" dirty="0">
                <a:cs typeface="Arial" charset="0"/>
              </a:rPr>
              <a:t>β</a:t>
            </a:r>
            <a:r>
              <a:rPr lang="en-US" sz="2400" i="1" baseline="-25000" dirty="0">
                <a:cs typeface="Arial" charset="0"/>
              </a:rPr>
              <a:t>0</a:t>
            </a:r>
            <a:r>
              <a:rPr lang="en-US" sz="2400" dirty="0">
                <a:cs typeface="Arial" charset="0"/>
              </a:rPr>
              <a:t> </a:t>
            </a:r>
            <a:r>
              <a:rPr lang="en-US" sz="2400" dirty="0"/>
              <a:t>and </a:t>
            </a:r>
            <a:r>
              <a:rPr lang="el-GR" sz="2400" i="1" dirty="0">
                <a:cs typeface="Arial" charset="0"/>
              </a:rPr>
              <a:t>β</a:t>
            </a:r>
            <a:r>
              <a:rPr lang="en-US" sz="2400" i="1" baseline="-25000" dirty="0">
                <a:cs typeface="Arial" charset="0"/>
              </a:rPr>
              <a:t>1</a:t>
            </a:r>
            <a:r>
              <a:rPr lang="en-US" sz="2400" dirty="0"/>
              <a:t> values, even with a high correlation.</a:t>
            </a:r>
          </a:p>
          <a:p>
            <a:pPr>
              <a:defRPr/>
            </a:pPr>
            <a:endParaRPr lang="en-US" sz="2400" dirty="0"/>
          </a:p>
          <a:p>
            <a:pPr>
              <a:defRPr/>
            </a:pPr>
            <a:endParaRPr lang="en-US" sz="2400" dirty="0"/>
          </a:p>
          <a:p>
            <a:pPr>
              <a:defRPr/>
            </a:pPr>
            <a:endParaRPr lang="en-US" sz="2400" dirty="0"/>
          </a:p>
          <a:p>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319937392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p:txBody>
          <a:bodyPr/>
          <a:lstStyle/>
          <a:p>
            <a:r>
              <a:rPr lang="en-US" smtClean="0"/>
              <a:t>Correlation with Grouped Data</a:t>
            </a:r>
          </a:p>
        </p:txBody>
      </p:sp>
      <p:pic>
        <p:nvPicPr>
          <p:cNvPr id="848901" name="Picture 5"/>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a:xfrm>
            <a:off x="2218531" y="1959769"/>
            <a:ext cx="4686300" cy="3257550"/>
          </a:xfrm>
        </p:spPr>
      </p:pic>
      <p:sp>
        <p:nvSpPr>
          <p:cNvPr id="848905" name="Rectangle 9"/>
          <p:cNvSpPr>
            <a:spLocks noChangeArrowheads="1"/>
          </p:cNvSpPr>
          <p:nvPr/>
        </p:nvSpPr>
        <p:spPr bwMode="auto">
          <a:xfrm>
            <a:off x="388938" y="5378765"/>
            <a:ext cx="87825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0" tIns="0" rIns="0" bIns="0">
            <a:spAutoFit/>
          </a:bodyPr>
          <a:lstStyle/>
          <a:p>
            <a:pPr>
              <a:buFontTx/>
              <a:buNone/>
              <a:defRPr/>
            </a:pPr>
            <a:r>
              <a:rPr lang="en-US" dirty="0">
                <a:latin typeface="Arial"/>
                <a:cs typeface="Arial"/>
              </a:rPr>
              <a:t>r = 0.26</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239443872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r>
              <a:rPr lang="en-US" smtClean="0"/>
              <a:t>Correlation with an Extreme Point</a:t>
            </a:r>
          </a:p>
        </p:txBody>
      </p:sp>
      <p:pic>
        <p:nvPicPr>
          <p:cNvPr id="857094" name="Picture 6"/>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a:xfrm>
            <a:off x="2213769" y="1955006"/>
            <a:ext cx="4695825" cy="3267075"/>
          </a:xfrm>
        </p:spPr>
      </p:pic>
      <p:sp>
        <p:nvSpPr>
          <p:cNvPr id="857096" name="Text Box 8"/>
          <p:cNvSpPr txBox="1">
            <a:spLocks noChangeArrowheads="1"/>
          </p:cNvSpPr>
          <p:nvPr/>
        </p:nvSpPr>
        <p:spPr bwMode="auto">
          <a:xfrm>
            <a:off x="388938" y="5386814"/>
            <a:ext cx="78920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dirty="0">
                <a:latin typeface="Arial"/>
                <a:cs typeface="Arial"/>
              </a:rPr>
              <a:t>r = 0.91</a:t>
            </a: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35867164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r>
              <a:rPr lang="en-US" smtClean="0"/>
              <a:t>Conclusions on Misleading Data</a:t>
            </a:r>
          </a:p>
        </p:txBody>
      </p:sp>
      <p:sp>
        <p:nvSpPr>
          <p:cNvPr id="5" name="Content Placeholder 4"/>
          <p:cNvSpPr>
            <a:spLocks noGrp="1"/>
          </p:cNvSpPr>
          <p:nvPr>
            <p:ph idx="1"/>
          </p:nvPr>
        </p:nvSpPr>
        <p:spPr/>
        <p:txBody>
          <a:bodyPr>
            <a:normAutofit/>
          </a:bodyPr>
          <a:lstStyle/>
          <a:p>
            <a:pPr>
              <a:defRPr/>
            </a:pPr>
            <a:r>
              <a:rPr lang="en-US" sz="2400" dirty="0"/>
              <a:t>W</a:t>
            </a:r>
            <a:r>
              <a:rPr lang="en-US" dirty="0"/>
              <a:t>ith only one point moved to an extreme value, the correlation for the same data increased from 0.26 to 0.91</a:t>
            </a:r>
            <a:r>
              <a:rPr lang="en-US" dirty="0" smtClean="0"/>
              <a:t>.</a:t>
            </a:r>
            <a:endParaRPr lang="en-US" dirty="0"/>
          </a:p>
          <a:p>
            <a:pPr>
              <a:spcBef>
                <a:spcPts val="1600"/>
              </a:spcBef>
              <a:defRPr/>
            </a:pPr>
            <a:r>
              <a:rPr lang="en-US" dirty="0"/>
              <a:t>Similarly, the </a:t>
            </a:r>
            <a:r>
              <a:rPr lang="el-GR" i="1" dirty="0">
                <a:cs typeface="Arial" charset="0"/>
              </a:rPr>
              <a:t>β</a:t>
            </a:r>
            <a:r>
              <a:rPr lang="en-US" i="1" baseline="-25000" dirty="0">
                <a:cs typeface="Arial" charset="0"/>
              </a:rPr>
              <a:t>0</a:t>
            </a:r>
            <a:r>
              <a:rPr lang="en-US" dirty="0">
                <a:cs typeface="Arial" charset="0"/>
              </a:rPr>
              <a:t> </a:t>
            </a:r>
            <a:r>
              <a:rPr lang="en-US" dirty="0"/>
              <a:t>and </a:t>
            </a:r>
            <a:r>
              <a:rPr lang="el-GR" i="1" dirty="0">
                <a:cs typeface="Arial" charset="0"/>
              </a:rPr>
              <a:t>β</a:t>
            </a:r>
            <a:r>
              <a:rPr lang="en-US" i="1" baseline="-25000" dirty="0">
                <a:cs typeface="Arial" charset="0"/>
              </a:rPr>
              <a:t>1</a:t>
            </a:r>
            <a:r>
              <a:rPr lang="en-US" dirty="0">
                <a:cs typeface="Arial" charset="0"/>
              </a:rPr>
              <a:t> </a:t>
            </a:r>
            <a:r>
              <a:rPr lang="en-US" dirty="0"/>
              <a:t>values changed from</a:t>
            </a:r>
          </a:p>
          <a:p>
            <a:pPr lvl="1">
              <a:spcBef>
                <a:spcPct val="20000"/>
              </a:spcBef>
              <a:defRPr/>
            </a:pPr>
            <a:r>
              <a:rPr lang="en-US" dirty="0" smtClean="0"/>
              <a:t>18.23 </a:t>
            </a:r>
            <a:r>
              <a:rPr lang="en-US" dirty="0"/>
              <a:t>to -17,76 for </a:t>
            </a:r>
            <a:r>
              <a:rPr lang="el-GR" i="1" dirty="0">
                <a:cs typeface="Arial" charset="0"/>
              </a:rPr>
              <a:t>β</a:t>
            </a:r>
            <a:r>
              <a:rPr lang="en-US" i="1" baseline="-25000" dirty="0">
                <a:cs typeface="Arial" charset="0"/>
              </a:rPr>
              <a:t>0</a:t>
            </a:r>
            <a:r>
              <a:rPr lang="en-US" dirty="0">
                <a:cs typeface="Arial" charset="0"/>
              </a:rPr>
              <a:t> </a:t>
            </a:r>
            <a:endParaRPr lang="en-US" dirty="0"/>
          </a:p>
          <a:p>
            <a:pPr lvl="1">
              <a:defRPr/>
            </a:pPr>
            <a:r>
              <a:rPr lang="en-US" dirty="0" smtClean="0"/>
              <a:t>1.02 </a:t>
            </a:r>
            <a:r>
              <a:rPr lang="en-US" dirty="0"/>
              <a:t>to 5.08 for </a:t>
            </a:r>
            <a:r>
              <a:rPr lang="el-GR" i="1" dirty="0">
                <a:cs typeface="Arial" charset="0"/>
              </a:rPr>
              <a:t>β</a:t>
            </a:r>
            <a:r>
              <a:rPr lang="en-US" i="1" baseline="-25000" dirty="0">
                <a:cs typeface="Arial" charset="0"/>
              </a:rPr>
              <a:t>1</a:t>
            </a:r>
            <a:r>
              <a:rPr lang="en-US" dirty="0">
                <a:cs typeface="Arial" charset="0"/>
              </a:rPr>
              <a:t> </a:t>
            </a:r>
            <a:endParaRPr lang="en-US" dirty="0"/>
          </a:p>
          <a:p>
            <a:pPr>
              <a:spcBef>
                <a:spcPts val="1600"/>
              </a:spcBef>
              <a:defRPr/>
            </a:pPr>
            <a:r>
              <a:rPr lang="en-US" dirty="0"/>
              <a:t>With an average productivity of 3.02 and 3.31 hours per page, </a:t>
            </a:r>
            <a:r>
              <a:rPr lang="en-US" dirty="0" smtClean="0"/>
              <a:t/>
            </a:r>
            <a:br>
              <a:rPr lang="en-US" dirty="0" smtClean="0"/>
            </a:br>
            <a:r>
              <a:rPr lang="en-US" dirty="0" smtClean="0"/>
              <a:t>both </a:t>
            </a:r>
            <a:r>
              <a:rPr lang="en-US" dirty="0"/>
              <a:t>of these </a:t>
            </a:r>
            <a:r>
              <a:rPr lang="el-GR" i="1" dirty="0">
                <a:cs typeface="Arial" charset="0"/>
              </a:rPr>
              <a:t>β</a:t>
            </a:r>
            <a:r>
              <a:rPr lang="en-US" i="1" baseline="-25000" dirty="0">
                <a:cs typeface="Arial" charset="0"/>
              </a:rPr>
              <a:t>1</a:t>
            </a:r>
            <a:r>
              <a:rPr lang="en-US" dirty="0">
                <a:cs typeface="Arial" charset="0"/>
              </a:rPr>
              <a:t> </a:t>
            </a:r>
            <a:r>
              <a:rPr lang="en-US" dirty="0"/>
              <a:t>values are misleading</a:t>
            </a:r>
            <a:r>
              <a:rPr lang="en-US" dirty="0" smtClean="0"/>
              <a:t>.</a:t>
            </a:r>
            <a:endParaRPr lang="en-US" dirty="0"/>
          </a:p>
          <a:p>
            <a:pPr>
              <a:spcBef>
                <a:spcPts val="1600"/>
              </a:spcBef>
              <a:defRPr/>
            </a:pPr>
            <a:r>
              <a:rPr lang="en-US" dirty="0"/>
              <a:t>With one extreme point, you probably should not </a:t>
            </a:r>
            <a:r>
              <a:rPr lang="en-US" dirty="0" smtClean="0"/>
              <a:t/>
            </a:r>
            <a:br>
              <a:rPr lang="en-US" dirty="0" smtClean="0"/>
            </a:br>
            <a:r>
              <a:rPr lang="en-US" dirty="0" smtClean="0"/>
              <a:t>use </a:t>
            </a:r>
            <a:r>
              <a:rPr lang="en-US" dirty="0"/>
              <a:t>regression</a:t>
            </a:r>
            <a:r>
              <a:rPr lang="en-US" dirty="0" smtClean="0"/>
              <a:t>.</a:t>
            </a:r>
            <a:endParaRPr lang="en-US" dirty="0"/>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385664434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en-US" smtClean="0"/>
              <a:t>Messages to Remember</a:t>
            </a:r>
          </a:p>
        </p:txBody>
      </p:sp>
      <p:sp>
        <p:nvSpPr>
          <p:cNvPr id="5" name="Content Placeholder 4"/>
          <p:cNvSpPr>
            <a:spLocks noGrp="1"/>
          </p:cNvSpPr>
          <p:nvPr>
            <p:ph idx="1"/>
          </p:nvPr>
        </p:nvSpPr>
        <p:spPr/>
        <p:txBody>
          <a:bodyPr/>
          <a:lstStyle/>
          <a:p>
            <a:pPr>
              <a:defRPr/>
            </a:pPr>
            <a:r>
              <a:rPr lang="en-US" dirty="0"/>
              <a:t>The PROBE method provides a structured way to make size and development time estimates.</a:t>
            </a:r>
          </a:p>
          <a:p>
            <a:pPr marL="347663" lvl="1" indent="-231775">
              <a:defRPr/>
            </a:pPr>
            <a:r>
              <a:rPr lang="en-US" dirty="0"/>
              <a:t>It uses your personal development data.</a:t>
            </a:r>
          </a:p>
          <a:p>
            <a:pPr marL="347663" lvl="1" indent="-231775">
              <a:defRPr/>
            </a:pPr>
            <a:r>
              <a:rPr lang="en-US" dirty="0"/>
              <a:t>It provides a statistically sound range within which actual program size and development time are likely to fall.</a:t>
            </a:r>
          </a:p>
          <a:p>
            <a:pPr marL="347663" lvl="1" indent="-231775">
              <a:buNone/>
              <a:defRPr/>
            </a:pPr>
            <a:endParaRPr lang="en-US" dirty="0"/>
          </a:p>
          <a:p>
            <a:pPr>
              <a:defRPr/>
            </a:pPr>
            <a:r>
              <a:rPr lang="en-US" dirty="0"/>
              <a:t>With a statistically sound estimating method like PROBE, you can calculate the likely estimating error</a:t>
            </a:r>
            <a:r>
              <a:rPr lang="en-US" dirty="0" smtClean="0"/>
              <a:t>.</a:t>
            </a:r>
            <a:endParaRPr lang="en-US" dirty="0"/>
          </a:p>
        </p:txBody>
      </p:sp>
      <p:sp>
        <p:nvSpPr>
          <p:cNvPr id="7" name="TextBox 6"/>
          <p:cNvSpPr txBox="1"/>
          <p:nvPr/>
        </p:nvSpPr>
        <p:spPr>
          <a:xfrm>
            <a:off x="495785" y="4611619"/>
            <a:ext cx="2879625" cy="338554"/>
          </a:xfrm>
          <a:prstGeom prst="rect">
            <a:avLst/>
          </a:prstGeom>
          <a:noFill/>
        </p:spPr>
        <p:txBody>
          <a:bodyPr wrap="square" lIns="0" tIns="0" rIns="0" bIns="0" rtlCol="0">
            <a:spAutoFit/>
          </a:bodyPr>
          <a:lstStyle/>
          <a:p>
            <a:endParaRPr lang="en-US" sz="2200" dirty="0" smtClean="0">
              <a:latin typeface="Arial"/>
              <a:cs typeface="Arial"/>
            </a:endParaRPr>
          </a:p>
        </p:txBody>
      </p:sp>
      <p:sp>
        <p:nvSpPr>
          <p:cNvPr id="11" name="TextBox 10"/>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24089835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smtClean="0"/>
              <a:t>Lecture Topics</a:t>
            </a:r>
          </a:p>
        </p:txBody>
      </p:sp>
      <p:sp>
        <p:nvSpPr>
          <p:cNvPr id="5" name="Content Placeholder 4"/>
          <p:cNvSpPr>
            <a:spLocks noGrp="1"/>
          </p:cNvSpPr>
          <p:nvPr>
            <p:ph sz="half" idx="2"/>
          </p:nvPr>
        </p:nvSpPr>
        <p:spPr/>
        <p:txBody>
          <a:bodyPr/>
          <a:lstStyle/>
          <a:p>
            <a:r>
              <a:rPr lang="en-US" dirty="0" smtClean="0"/>
              <a:t>The prediction interval</a:t>
            </a:r>
          </a:p>
          <a:p>
            <a:endParaRPr lang="en-US" dirty="0" smtClean="0"/>
          </a:p>
          <a:p>
            <a:r>
              <a:rPr lang="en-US" dirty="0" smtClean="0"/>
              <a:t>Organizing proxy data</a:t>
            </a:r>
          </a:p>
          <a:p>
            <a:endParaRPr lang="en-US" dirty="0" smtClean="0"/>
          </a:p>
          <a:p>
            <a:r>
              <a:rPr lang="en-US" dirty="0" smtClean="0"/>
              <a:t>Estimating with limited data</a:t>
            </a:r>
          </a:p>
          <a:p>
            <a:endParaRPr lang="en-US" dirty="0" smtClean="0"/>
          </a:p>
          <a:p>
            <a:r>
              <a:rPr lang="en-US" dirty="0" smtClean="0"/>
              <a:t>Estimating accuracy</a:t>
            </a:r>
          </a:p>
          <a:p>
            <a:endParaRPr lang="en-US" dirty="0" smtClean="0"/>
          </a:p>
          <a:p>
            <a:r>
              <a:rPr lang="en-US" dirty="0" smtClean="0"/>
              <a:t>Estimating considerations</a:t>
            </a:r>
            <a:endParaRPr lang="en-US" dirty="0"/>
          </a:p>
        </p:txBody>
      </p:sp>
      <p:sp>
        <p:nvSpPr>
          <p:cNvPr id="12" name="TextBox 11"/>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50368685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en-US" smtClean="0"/>
              <a:t>The Prediction Interval</a:t>
            </a:r>
          </a:p>
        </p:txBody>
      </p:sp>
      <p:sp>
        <p:nvSpPr>
          <p:cNvPr id="5" name="Content Placeholder 4"/>
          <p:cNvSpPr>
            <a:spLocks noGrp="1"/>
          </p:cNvSpPr>
          <p:nvPr>
            <p:ph idx="1"/>
          </p:nvPr>
        </p:nvSpPr>
        <p:spPr/>
        <p:txBody>
          <a:bodyPr/>
          <a:lstStyle/>
          <a:p>
            <a:r>
              <a:rPr lang="en-US" dirty="0" smtClean="0"/>
              <a:t>The prediction interval provides a likely range around the estimate.</a:t>
            </a:r>
          </a:p>
          <a:p>
            <a:pPr lvl="1"/>
            <a:r>
              <a:rPr lang="en-US" dirty="0" smtClean="0"/>
              <a:t>A 70% prediction interval gives the range within which the actual size will likely fall 70% of the time.</a:t>
            </a:r>
          </a:p>
          <a:p>
            <a:pPr lvl="1"/>
            <a:r>
              <a:rPr lang="en-US" dirty="0" smtClean="0"/>
              <a:t>The prediction interval is not a forecast, only an expectation.</a:t>
            </a:r>
          </a:p>
          <a:p>
            <a:pPr lvl="1"/>
            <a:r>
              <a:rPr lang="en-US" dirty="0" smtClean="0"/>
              <a:t>It applies only if the estimate behaves like the historical data.</a:t>
            </a:r>
          </a:p>
          <a:p>
            <a:pPr lvl="1"/>
            <a:r>
              <a:rPr lang="en-US" dirty="0" smtClean="0"/>
              <a:t>It is calculated from the same data used to calculate the regression parameters.</a:t>
            </a:r>
          </a:p>
          <a:p>
            <a:endParaRPr lang="en-US" dirty="0"/>
          </a:p>
        </p:txBody>
      </p:sp>
      <p:sp>
        <p:nvSpPr>
          <p:cNvPr id="12" name="TextBox 11"/>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24337440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47" name="Rectangle 11"/>
          <p:cNvSpPr>
            <a:spLocks noGrp="1" noChangeArrowheads="1"/>
          </p:cNvSpPr>
          <p:nvPr>
            <p:ph type="title"/>
          </p:nvPr>
        </p:nvSpPr>
        <p:spPr/>
        <p:txBody>
          <a:bodyPr/>
          <a:lstStyle/>
          <a:p>
            <a:r>
              <a:rPr lang="en-US" smtClean="0"/>
              <a:t>A Prediction Interval Example</a:t>
            </a:r>
          </a:p>
        </p:txBody>
      </p:sp>
      <p:pic>
        <p:nvPicPr>
          <p:cNvPr id="756742"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194719" y="2188369"/>
            <a:ext cx="4733925" cy="2800350"/>
          </a:xfrm>
        </p:spPr>
      </p:pic>
      <p:sp>
        <p:nvSpPr>
          <p:cNvPr id="756744" name="Text Box 8"/>
          <p:cNvSpPr txBox="1">
            <a:spLocks noChangeArrowheads="1"/>
          </p:cNvSpPr>
          <p:nvPr/>
        </p:nvSpPr>
        <p:spPr bwMode="auto">
          <a:xfrm>
            <a:off x="3997325" y="1527175"/>
            <a:ext cx="1866900"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0" tIns="0" rIns="0" bIns="0">
            <a:spAutoFit/>
          </a:bodyPr>
          <a:lstStyle/>
          <a:p>
            <a:pPr>
              <a:buFontTx/>
              <a:buNone/>
              <a:defRPr/>
            </a:pPr>
            <a:r>
              <a:rPr lang="en-US" sz="1800" b="1">
                <a:cs typeface="+mn-cs"/>
              </a:rPr>
              <a:t>27 C++ programs</a:t>
            </a:r>
          </a:p>
        </p:txBody>
      </p:sp>
      <p:sp>
        <p:nvSpPr>
          <p:cNvPr id="756745" name="Line 9"/>
          <p:cNvSpPr>
            <a:spLocks noChangeShapeType="1"/>
          </p:cNvSpPr>
          <p:nvPr/>
        </p:nvSpPr>
        <p:spPr bwMode="auto">
          <a:xfrm flipV="1">
            <a:off x="2871788" y="3286125"/>
            <a:ext cx="4557712" cy="1757363"/>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spAutoFit/>
          </a:bodyPr>
          <a:lstStyle/>
          <a:p>
            <a:pPr>
              <a:defRPr/>
            </a:pPr>
            <a:endParaRPr lang="en-US">
              <a:cs typeface="+mn-cs"/>
            </a:endParaRPr>
          </a:p>
        </p:txBody>
      </p:sp>
      <p:sp>
        <p:nvSpPr>
          <p:cNvPr id="10" name="TextBox 9"/>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175487360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r>
              <a:rPr lang="en-US" smtClean="0"/>
              <a:t>The Range Calculation</a:t>
            </a:r>
          </a:p>
        </p:txBody>
      </p:sp>
      <p:graphicFrame>
        <p:nvGraphicFramePr>
          <p:cNvPr id="13" name="Object 6"/>
          <p:cNvGraphicFramePr>
            <a:graphicFrameLocks noGrp="1" noChangeAspect="1"/>
          </p:cNvGraphicFramePr>
          <p:nvPr>
            <p:ph idx="1"/>
            <p:extLst>
              <p:ext uri="{D42A27DB-BD31-4B8C-83A1-F6EECF244321}">
                <p14:modId xmlns:p14="http://schemas.microsoft.com/office/powerpoint/2010/main" val="678239783"/>
              </p:ext>
            </p:extLst>
          </p:nvPr>
        </p:nvGraphicFramePr>
        <p:xfrm>
          <a:off x="-430213" y="2646363"/>
          <a:ext cx="10009188" cy="1487487"/>
        </p:xfrm>
        <a:graphic>
          <a:graphicData uri="http://schemas.openxmlformats.org/presentationml/2006/ole">
            <mc:AlternateContent xmlns:mc="http://schemas.openxmlformats.org/markup-compatibility/2006">
              <mc:Choice xmlns:v="urn:schemas-microsoft-com:vml" Requires="v">
                <p:oleObj spid="_x0000_s7189" name="Document" r:id="rId4" imgW="5480324" imgH="814150" progId="Word.Document.8">
                  <p:embed/>
                </p:oleObj>
              </mc:Choice>
              <mc:Fallback>
                <p:oleObj name="Document" r:id="rId4" imgW="5480324" imgH="81415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13" y="2646363"/>
                        <a:ext cx="10009188" cy="1487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664585" name="Text Box 9"/>
          <p:cNvSpPr txBox="1">
            <a:spLocks noChangeArrowheads="1"/>
          </p:cNvSpPr>
          <p:nvPr/>
        </p:nvSpPr>
        <p:spPr bwMode="auto">
          <a:xfrm>
            <a:off x="388938" y="4149113"/>
            <a:ext cx="8323262" cy="1903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0" tIns="0" rIns="0" bIns="0">
            <a:spAutoFit/>
          </a:bodyPr>
          <a:lstStyle/>
          <a:p>
            <a:pPr>
              <a:lnSpc>
                <a:spcPct val="90000"/>
              </a:lnSpc>
              <a:spcBef>
                <a:spcPts val="300"/>
              </a:spcBef>
              <a:buFontTx/>
              <a:buNone/>
              <a:tabLst>
                <a:tab pos="1317625" algn="l"/>
              </a:tabLst>
              <a:defRPr/>
            </a:pPr>
            <a:r>
              <a:rPr lang="en-US" sz="1800" dirty="0">
                <a:latin typeface="Arial"/>
                <a:cs typeface="Arial"/>
              </a:rPr>
              <a:t>The variables are</a:t>
            </a:r>
          </a:p>
          <a:p>
            <a:pPr lvl="1">
              <a:lnSpc>
                <a:spcPct val="90000"/>
              </a:lnSpc>
              <a:spcBef>
                <a:spcPts val="300"/>
              </a:spcBef>
              <a:buFontTx/>
              <a:buNone/>
              <a:tabLst>
                <a:tab pos="1317625" algn="l"/>
              </a:tabLst>
              <a:defRPr/>
            </a:pPr>
            <a:r>
              <a:rPr lang="en-US" sz="1800" dirty="0" smtClean="0">
                <a:latin typeface="Arial"/>
                <a:cs typeface="Arial"/>
              </a:rPr>
              <a:t>n - 	number </a:t>
            </a:r>
            <a:r>
              <a:rPr lang="en-US" sz="1800" dirty="0">
                <a:latin typeface="Arial"/>
                <a:cs typeface="Arial"/>
              </a:rPr>
              <a:t>of data points</a:t>
            </a:r>
          </a:p>
          <a:p>
            <a:pPr lvl="1">
              <a:lnSpc>
                <a:spcPct val="90000"/>
              </a:lnSpc>
              <a:spcBef>
                <a:spcPts val="300"/>
              </a:spcBef>
              <a:buFontTx/>
              <a:buNone/>
              <a:tabLst>
                <a:tab pos="1317625" algn="l"/>
              </a:tabLst>
              <a:defRPr/>
            </a:pPr>
            <a:r>
              <a:rPr lang="el-GR" sz="1800" dirty="0" smtClean="0">
                <a:latin typeface="Arial"/>
                <a:cs typeface="Arial"/>
              </a:rPr>
              <a:t>σ</a:t>
            </a:r>
            <a:r>
              <a:rPr lang="en-US" sz="1800" dirty="0" smtClean="0">
                <a:latin typeface="Arial"/>
                <a:cs typeface="Arial"/>
              </a:rPr>
              <a:t> - 	the </a:t>
            </a:r>
            <a:r>
              <a:rPr lang="en-US" sz="1800" dirty="0">
                <a:latin typeface="Arial"/>
                <a:cs typeface="Arial"/>
              </a:rPr>
              <a:t>standard deviation around the regression line</a:t>
            </a:r>
          </a:p>
          <a:p>
            <a:pPr lvl="1">
              <a:lnSpc>
                <a:spcPct val="90000"/>
              </a:lnSpc>
              <a:spcBef>
                <a:spcPts val="300"/>
              </a:spcBef>
              <a:buFontTx/>
              <a:buNone/>
              <a:tabLst>
                <a:tab pos="1317625" algn="l"/>
              </a:tabLst>
              <a:defRPr/>
            </a:pPr>
            <a:r>
              <a:rPr lang="en-US" sz="1800" dirty="0">
                <a:latin typeface="Arial"/>
                <a:cs typeface="Arial"/>
              </a:rPr>
              <a:t>t(p, </a:t>
            </a:r>
            <a:r>
              <a:rPr lang="en-US" sz="1800" dirty="0" err="1">
                <a:latin typeface="Arial"/>
                <a:cs typeface="Arial"/>
              </a:rPr>
              <a:t>df</a:t>
            </a:r>
            <a:r>
              <a:rPr lang="en-US" sz="1800" dirty="0" smtClean="0">
                <a:latin typeface="Arial"/>
                <a:cs typeface="Arial"/>
              </a:rPr>
              <a:t>)- 	the </a:t>
            </a:r>
            <a:r>
              <a:rPr lang="en-US" sz="1800" dirty="0">
                <a:latin typeface="Arial"/>
                <a:cs typeface="Arial"/>
              </a:rPr>
              <a:t>t distribution value for probability p (70%) and </a:t>
            </a:r>
            <a:r>
              <a:rPr lang="en-US" sz="1800" dirty="0" err="1">
                <a:latin typeface="Arial"/>
                <a:cs typeface="Arial"/>
              </a:rPr>
              <a:t>df</a:t>
            </a:r>
            <a:r>
              <a:rPr lang="en-US" sz="1800" dirty="0">
                <a:latin typeface="Arial"/>
                <a:cs typeface="Arial"/>
              </a:rPr>
              <a:t> (n-2) degrees </a:t>
            </a:r>
            <a:r>
              <a:rPr lang="en-US" sz="1800" dirty="0" smtClean="0">
                <a:latin typeface="Arial"/>
                <a:cs typeface="Arial"/>
              </a:rPr>
              <a:t/>
            </a:r>
            <a:br>
              <a:rPr lang="en-US" sz="1800" dirty="0" smtClean="0">
                <a:latin typeface="Arial"/>
                <a:cs typeface="Arial"/>
              </a:rPr>
            </a:br>
            <a:r>
              <a:rPr lang="en-US" sz="1800" dirty="0" smtClean="0">
                <a:latin typeface="Arial"/>
                <a:cs typeface="Arial"/>
              </a:rPr>
              <a:t>	of </a:t>
            </a:r>
            <a:r>
              <a:rPr lang="en-US" sz="1800" dirty="0">
                <a:latin typeface="Arial"/>
                <a:cs typeface="Arial"/>
              </a:rPr>
              <a:t>freedom</a:t>
            </a:r>
          </a:p>
          <a:p>
            <a:pPr lvl="1">
              <a:lnSpc>
                <a:spcPct val="90000"/>
              </a:lnSpc>
              <a:spcBef>
                <a:spcPts val="300"/>
              </a:spcBef>
              <a:buFontTx/>
              <a:buNone/>
              <a:tabLst>
                <a:tab pos="1317625" algn="l"/>
              </a:tabLst>
              <a:defRPr/>
            </a:pPr>
            <a:r>
              <a:rPr lang="en-US" sz="1800" dirty="0">
                <a:latin typeface="Arial"/>
                <a:cs typeface="Arial"/>
              </a:rPr>
              <a:t>x - </a:t>
            </a:r>
            <a:r>
              <a:rPr lang="en-US" sz="1800" dirty="0" smtClean="0">
                <a:latin typeface="Arial"/>
                <a:cs typeface="Arial"/>
              </a:rPr>
              <a:t>	the </a:t>
            </a:r>
            <a:r>
              <a:rPr lang="en-US" sz="1800" dirty="0">
                <a:latin typeface="Arial"/>
                <a:cs typeface="Arial"/>
              </a:rPr>
              <a:t>data: k - the estimate, </a:t>
            </a:r>
            <a:r>
              <a:rPr lang="en-US" sz="1800" dirty="0" err="1">
                <a:latin typeface="Arial"/>
                <a:cs typeface="Arial"/>
              </a:rPr>
              <a:t>i</a:t>
            </a:r>
            <a:r>
              <a:rPr lang="en-US" sz="1800" dirty="0">
                <a:latin typeface="Arial"/>
                <a:cs typeface="Arial"/>
              </a:rPr>
              <a:t> - a data point, and </a:t>
            </a:r>
            <a:r>
              <a:rPr lang="en-US" sz="1800" dirty="0" err="1">
                <a:latin typeface="Arial"/>
                <a:cs typeface="Arial"/>
              </a:rPr>
              <a:t>avg</a:t>
            </a:r>
            <a:r>
              <a:rPr lang="en-US" sz="1800" dirty="0">
                <a:latin typeface="Arial"/>
                <a:cs typeface="Arial"/>
              </a:rPr>
              <a:t> - average of </a:t>
            </a:r>
            <a:r>
              <a:rPr lang="en-US" sz="1800" dirty="0" smtClean="0">
                <a:latin typeface="Arial"/>
                <a:cs typeface="Arial"/>
              </a:rPr>
              <a:t/>
            </a:r>
            <a:br>
              <a:rPr lang="en-US" sz="1800" dirty="0" smtClean="0">
                <a:latin typeface="Arial"/>
                <a:cs typeface="Arial"/>
              </a:rPr>
            </a:br>
            <a:r>
              <a:rPr lang="en-US" sz="1800" dirty="0" smtClean="0">
                <a:latin typeface="Arial"/>
                <a:cs typeface="Arial"/>
              </a:rPr>
              <a:t>	the </a:t>
            </a:r>
            <a:r>
              <a:rPr lang="en-US" sz="1800" dirty="0">
                <a:latin typeface="Arial"/>
                <a:cs typeface="Arial"/>
              </a:rPr>
              <a:t>data </a:t>
            </a:r>
          </a:p>
        </p:txBody>
      </p:sp>
      <p:sp>
        <p:nvSpPr>
          <p:cNvPr id="7" name="Rectangle 6"/>
          <p:cNvSpPr/>
          <p:nvPr/>
        </p:nvSpPr>
        <p:spPr>
          <a:xfrm>
            <a:off x="388938" y="1123950"/>
            <a:ext cx="8323262" cy="1200329"/>
          </a:xfrm>
          <a:prstGeom prst="rect">
            <a:avLst/>
          </a:prstGeom>
        </p:spPr>
        <p:txBody>
          <a:bodyPr wrap="square">
            <a:spAutoFit/>
          </a:bodyPr>
          <a:lstStyle/>
          <a:p>
            <a:pPr>
              <a:defRPr/>
            </a:pPr>
            <a:r>
              <a:rPr lang="en-US" dirty="0">
                <a:latin typeface="Arial"/>
                <a:cs typeface="Arial"/>
              </a:rPr>
              <a:t>The range defines the likely error around the projection within which the actual value is likely to fall.</a:t>
            </a:r>
          </a:p>
          <a:p>
            <a:pPr>
              <a:defRPr/>
            </a:pPr>
            <a:endParaRPr lang="en-US" dirty="0">
              <a:latin typeface="Arial"/>
              <a:cs typeface="Arial"/>
            </a:endParaRPr>
          </a:p>
          <a:p>
            <a:pPr>
              <a:defRPr/>
            </a:pPr>
            <a:r>
              <a:rPr lang="en-US" dirty="0">
                <a:latin typeface="Arial"/>
                <a:cs typeface="Arial"/>
              </a:rPr>
              <a:t>Widely scattered data will have a wider range than closely bunched data.</a:t>
            </a:r>
          </a:p>
        </p:txBody>
      </p:sp>
      <p:sp>
        <p:nvSpPr>
          <p:cNvPr id="14" name="TextBox 13"/>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2380024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r>
              <a:rPr lang="en-US" smtClean="0"/>
              <a:t>The Standard Deviation Calculation</a:t>
            </a:r>
          </a:p>
        </p:txBody>
      </p:sp>
      <p:sp>
        <p:nvSpPr>
          <p:cNvPr id="7" name="Content Placeholder 6"/>
          <p:cNvSpPr>
            <a:spLocks noGrp="1"/>
          </p:cNvSpPr>
          <p:nvPr>
            <p:ph idx="1"/>
          </p:nvPr>
        </p:nvSpPr>
        <p:spPr>
          <a:xfrm>
            <a:off x="401933" y="1081758"/>
            <a:ext cx="8320035" cy="2049254"/>
          </a:xfrm>
        </p:spPr>
        <p:txBody>
          <a:bodyPr>
            <a:normAutofit/>
          </a:bodyPr>
          <a:lstStyle/>
          <a:p>
            <a:pPr>
              <a:defRPr/>
            </a:pPr>
            <a:r>
              <a:rPr lang="en-US" sz="1800" dirty="0"/>
              <a:t>The standard deviation measures the variability of the data around the </a:t>
            </a:r>
            <a:r>
              <a:rPr lang="en-US" sz="1800" dirty="0" smtClean="0"/>
              <a:t/>
            </a:r>
            <a:br>
              <a:rPr lang="en-US" sz="1800" dirty="0" smtClean="0"/>
            </a:br>
            <a:r>
              <a:rPr lang="en-US" sz="1800" dirty="0" smtClean="0"/>
              <a:t>regression </a:t>
            </a:r>
            <a:r>
              <a:rPr lang="en-US" sz="1800" dirty="0"/>
              <a:t>line.</a:t>
            </a:r>
          </a:p>
          <a:p>
            <a:pPr>
              <a:defRPr/>
            </a:pPr>
            <a:endParaRPr lang="en-US" sz="1800" dirty="0"/>
          </a:p>
          <a:p>
            <a:pPr>
              <a:defRPr/>
            </a:pPr>
            <a:r>
              <a:rPr lang="en-US" sz="1800" dirty="0"/>
              <a:t>Widely scattered data will have a higher standard deviation  than closely </a:t>
            </a:r>
            <a:r>
              <a:rPr lang="en-US" sz="1800" dirty="0" smtClean="0"/>
              <a:t/>
            </a:r>
            <a:br>
              <a:rPr lang="en-US" sz="1800" dirty="0" smtClean="0"/>
            </a:br>
            <a:r>
              <a:rPr lang="en-US" sz="1800" dirty="0" smtClean="0"/>
              <a:t>bunched </a:t>
            </a:r>
            <a:r>
              <a:rPr lang="en-US" sz="1800" dirty="0"/>
              <a:t>data</a:t>
            </a:r>
            <a:r>
              <a:rPr lang="en-US" sz="1800" dirty="0" smtClean="0"/>
              <a:t>.</a:t>
            </a:r>
            <a:endParaRPr lang="en-US" sz="1800" dirty="0"/>
          </a:p>
        </p:txBody>
      </p:sp>
      <p:sp>
        <p:nvSpPr>
          <p:cNvPr id="12" name="Content Placeholder 6"/>
          <p:cNvSpPr txBox="1">
            <a:spLocks/>
          </p:cNvSpPr>
          <p:nvPr/>
        </p:nvSpPr>
        <p:spPr>
          <a:xfrm>
            <a:off x="401933" y="4511607"/>
            <a:ext cx="8320035" cy="44639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1800" dirty="0"/>
              <a:t>The standard deviation </a:t>
            </a:r>
            <a:r>
              <a:rPr lang="en-US" sz="1800" dirty="0" err="1"/>
              <a:t>σ</a:t>
            </a:r>
            <a:r>
              <a:rPr lang="en-US" sz="1800" dirty="0"/>
              <a:t> is the square root of the variance.</a:t>
            </a:r>
          </a:p>
          <a:p>
            <a:pPr>
              <a:defRPr/>
            </a:pPr>
            <a:endParaRPr lang="en-US" sz="1800" dirty="0"/>
          </a:p>
        </p:txBody>
      </p:sp>
      <p:graphicFrame>
        <p:nvGraphicFramePr>
          <p:cNvPr id="13" name="Object 7"/>
          <p:cNvGraphicFramePr>
            <a:graphicFrameLocks noChangeAspect="1"/>
          </p:cNvGraphicFramePr>
          <p:nvPr>
            <p:extLst>
              <p:ext uri="{D42A27DB-BD31-4B8C-83A1-F6EECF244321}">
                <p14:modId xmlns:p14="http://schemas.microsoft.com/office/powerpoint/2010/main" val="2261963744"/>
              </p:ext>
            </p:extLst>
          </p:nvPr>
        </p:nvGraphicFramePr>
        <p:xfrm>
          <a:off x="-436448" y="3117364"/>
          <a:ext cx="10590213" cy="1000125"/>
        </p:xfrm>
        <a:graphic>
          <a:graphicData uri="http://schemas.openxmlformats.org/presentationml/2006/ole">
            <mc:AlternateContent xmlns:mc="http://schemas.openxmlformats.org/markup-compatibility/2006">
              <mc:Choice xmlns:v="urn:schemas-microsoft-com:vml" Requires="v">
                <p:oleObj spid="_x0000_s9236" name="Document" r:id="rId4" imgW="5491445" imgH="519583" progId="Word.Document.8">
                  <p:embed/>
                </p:oleObj>
              </mc:Choice>
              <mc:Fallback>
                <p:oleObj name="Document" r:id="rId4" imgW="5491445" imgH="51958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448" y="3117364"/>
                        <a:ext cx="10590213" cy="1000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14" name="TextBox 13"/>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1834299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r>
              <a:rPr lang="en-US" smtClean="0"/>
              <a:t>Calculate the Prediction Interval</a:t>
            </a:r>
          </a:p>
        </p:txBody>
      </p:sp>
      <p:sp>
        <p:nvSpPr>
          <p:cNvPr id="5" name="Content Placeholder 4"/>
          <p:cNvSpPr>
            <a:spLocks noGrp="1"/>
          </p:cNvSpPr>
          <p:nvPr>
            <p:ph idx="1"/>
          </p:nvPr>
        </p:nvSpPr>
        <p:spPr/>
        <p:txBody>
          <a:bodyPr/>
          <a:lstStyle/>
          <a:p>
            <a:r>
              <a:rPr lang="en-US" dirty="0" smtClean="0"/>
              <a:t>Calculate the prediction range for size and time for the example in lecture 3 (slides 42 and 43).</a:t>
            </a:r>
          </a:p>
          <a:p>
            <a:endParaRPr lang="en-US" dirty="0" smtClean="0"/>
          </a:p>
          <a:p>
            <a:r>
              <a:rPr lang="en-US" dirty="0" smtClean="0"/>
              <a:t>Calculate the upper (UPI) and lower (LPI) prediction intervals </a:t>
            </a:r>
            <a:br>
              <a:rPr lang="en-US" dirty="0" smtClean="0"/>
            </a:br>
            <a:r>
              <a:rPr lang="en-US" dirty="0" smtClean="0"/>
              <a:t>for size.</a:t>
            </a:r>
          </a:p>
          <a:p>
            <a:pPr lvl="1"/>
            <a:r>
              <a:rPr lang="en-US" dirty="0" smtClean="0"/>
              <a:t>UPI = P + Range = 538 + 235 = 773 LOC</a:t>
            </a:r>
          </a:p>
          <a:p>
            <a:pPr lvl="1"/>
            <a:r>
              <a:rPr lang="en-US" dirty="0" smtClean="0"/>
              <a:t>LPI = P - Range (or 0) = 538 - 235 = 303 LOC</a:t>
            </a:r>
          </a:p>
          <a:p>
            <a:pPr lvl="1"/>
            <a:endParaRPr lang="en-US" dirty="0" smtClean="0"/>
          </a:p>
          <a:p>
            <a:r>
              <a:rPr lang="en-US" dirty="0" smtClean="0"/>
              <a:t>Calculate the UPI and LPI prediction intervals  for time.</a:t>
            </a:r>
          </a:p>
          <a:p>
            <a:pPr lvl="1"/>
            <a:r>
              <a:rPr lang="en-US" dirty="0" smtClean="0"/>
              <a:t>UPI = Time + Range = 1186 +431 = 1617 min.</a:t>
            </a:r>
          </a:p>
          <a:p>
            <a:pPr lvl="1"/>
            <a:r>
              <a:rPr lang="en-US" dirty="0" smtClean="0"/>
              <a:t>LPI = Time - Range (or 0) = 1186 - 431 = 755 min.</a:t>
            </a:r>
          </a:p>
          <a:p>
            <a:endParaRPr lang="en-US" dirty="0"/>
          </a:p>
        </p:txBody>
      </p:sp>
      <p:sp>
        <p:nvSpPr>
          <p:cNvPr id="12" name="TextBox 11"/>
          <p:cNvSpPr txBox="1"/>
          <p:nvPr/>
        </p:nvSpPr>
        <p:spPr>
          <a:xfrm>
            <a:off x="410106" y="10680"/>
            <a:ext cx="4173007" cy="153888"/>
          </a:xfrm>
          <a:prstGeom prst="rect">
            <a:avLst/>
          </a:prstGeom>
          <a:noFill/>
        </p:spPr>
        <p:txBody>
          <a:bodyPr wrap="square" lIns="0" tIns="0" rIns="0" bIns="0" rtlCol="0">
            <a:spAutoFit/>
          </a:bodyPr>
          <a:lstStyle/>
          <a:p>
            <a:r>
              <a:rPr lang="en-US" sz="1000" dirty="0">
                <a:latin typeface="Arial"/>
                <a:cs typeface="Arial"/>
              </a:rPr>
              <a:t>Estimating with </a:t>
            </a:r>
            <a:r>
              <a:rPr lang="en-US" sz="1000" dirty="0" smtClean="0">
                <a:latin typeface="Arial"/>
                <a:cs typeface="Arial"/>
              </a:rPr>
              <a:t>PROBE </a:t>
            </a:r>
            <a:r>
              <a:rPr lang="en-US" sz="1000" dirty="0">
                <a:latin typeface="Arial"/>
                <a:cs typeface="Arial"/>
              </a:rPr>
              <a:t>II</a:t>
            </a:r>
            <a:endParaRPr lang="en-US" sz="1000" dirty="0" smtClean="0">
              <a:latin typeface="Arial"/>
              <a:cs typeface="Arial"/>
            </a:endParaRPr>
          </a:p>
        </p:txBody>
      </p:sp>
    </p:spTree>
    <p:extLst>
      <p:ext uri="{BB962C8B-B14F-4D97-AF65-F5344CB8AC3E}">
        <p14:creationId xmlns:p14="http://schemas.microsoft.com/office/powerpoint/2010/main" val="448449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158</TotalTime>
  <Words>2033</Words>
  <Application>Microsoft Office PowerPoint</Application>
  <PresentationFormat>On-screen Show (4:3)</PresentationFormat>
  <Paragraphs>370</Paragraphs>
  <Slides>39</Slides>
  <Notes>37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47" baseType="lpstr">
      <vt:lpstr>MS PGothic</vt:lpstr>
      <vt:lpstr>Arial</vt:lpstr>
      <vt:lpstr>Calibri</vt:lpstr>
      <vt:lpstr>Times New Roman</vt:lpstr>
      <vt:lpstr>SEI_Template</vt:lpstr>
      <vt:lpstr>Document</vt:lpstr>
      <vt:lpstr>Chart</vt:lpstr>
      <vt:lpstr>Worksheet</vt:lpstr>
      <vt:lpstr>Estimating with  PROBE II</vt:lpstr>
      <vt:lpstr>PowerPoint Presentation</vt:lpstr>
      <vt:lpstr>PowerPoint Presentation</vt:lpstr>
      <vt:lpstr>Lecture Topics</vt:lpstr>
      <vt:lpstr>The Prediction Interval</vt:lpstr>
      <vt:lpstr>A Prediction Interval Example</vt:lpstr>
      <vt:lpstr>The Range Calculation</vt:lpstr>
      <vt:lpstr>The Standard Deviation Calculation</vt:lpstr>
      <vt:lpstr>Calculate the Prediction Interval</vt:lpstr>
      <vt:lpstr>Organizing Proxy Data -1 </vt:lpstr>
      <vt:lpstr>Organizing Proxy Data -2</vt:lpstr>
      <vt:lpstr>Organizing Proxy Data -3</vt:lpstr>
      <vt:lpstr>Intuitive Size Ranges -1</vt:lpstr>
      <vt:lpstr>Intuitive Size Ranges -2 </vt:lpstr>
      <vt:lpstr>Intuitive Size Ranges -3</vt:lpstr>
      <vt:lpstr>The Distribution of Size Data</vt:lpstr>
      <vt:lpstr>A Log-Normal Distribution</vt:lpstr>
      <vt:lpstr>The Log-Normal Distribution </vt:lpstr>
      <vt:lpstr>Organizing Proxy Data -4</vt:lpstr>
      <vt:lpstr>Estimating with Limited Data -1</vt:lpstr>
      <vt:lpstr>Estimating with Limited Data -2</vt:lpstr>
      <vt:lpstr>Method A (Regression): Estimated Proxy Size</vt:lpstr>
      <vt:lpstr>Method B (Regression): Plan Added and Modified Size</vt:lpstr>
      <vt:lpstr>Method C: Averaging</vt:lpstr>
      <vt:lpstr>Method D: Engineering Judgment</vt:lpstr>
      <vt:lpstr>Estimating Accuracy</vt:lpstr>
      <vt:lpstr>Combining Estimates</vt:lpstr>
      <vt:lpstr>Estimating Error: Example</vt:lpstr>
      <vt:lpstr>Combining Individual Errors</vt:lpstr>
      <vt:lpstr>Class Exercise -1</vt:lpstr>
      <vt:lpstr>Class Exercise -2</vt:lpstr>
      <vt:lpstr>Class Exercise -3</vt:lpstr>
      <vt:lpstr>Class Exercise -4</vt:lpstr>
      <vt:lpstr>Using Multiple Proxies </vt:lpstr>
      <vt:lpstr>Estimating Considerations</vt:lpstr>
      <vt:lpstr>Correlation with Grouped Data</vt:lpstr>
      <vt:lpstr>Correlation with an Extreme Point</vt:lpstr>
      <vt:lpstr>Conclusions on Misleading Data</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29</cp:revision>
  <cp:lastPrinted>2015-11-05T19:18:24Z</cp:lastPrinted>
  <dcterms:created xsi:type="dcterms:W3CDTF">2016-03-14T18:33:10Z</dcterms:created>
  <dcterms:modified xsi:type="dcterms:W3CDTF">2018-09-06T00:13:41Z</dcterms:modified>
</cp:coreProperties>
</file>