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50"/>
  </p:notesMasterIdLst>
  <p:handoutMasterIdLst>
    <p:handoutMasterId r:id="rId51"/>
  </p:handoutMasterIdLst>
  <p:sldIdLst>
    <p:sldId id="256" r:id="rId2"/>
    <p:sldId id="303" r:id="rId3"/>
    <p:sldId id="30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71">
          <p15:clr>
            <a:srgbClr val="A4A3A4"/>
          </p15:clr>
        </p15:guide>
        <p15:guide id="2" orient="horz" pos="708">
          <p15:clr>
            <a:srgbClr val="A4A3A4"/>
          </p15:clr>
        </p15:guide>
        <p15:guide id="3" orient="horz" pos="1174">
          <p15:clr>
            <a:srgbClr val="A4A3A4"/>
          </p15:clr>
        </p15:guide>
        <p15:guide id="4" pos="5488">
          <p15:clr>
            <a:srgbClr val="A4A3A4"/>
          </p15:clr>
        </p15:guide>
        <p15:guide id="5" pos="2549">
          <p15:clr>
            <a:srgbClr val="A4A3A4"/>
          </p15:clr>
        </p15:guide>
        <p15:guide id="6"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3771"/>
        <p:guide orient="horz" pos="708"/>
        <p:guide orient="horz" pos="1174"/>
        <p:guide pos="5488"/>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92F1B94-FD5C-C845-880F-9438534D934C}" type="slidenum">
              <a:rPr lang="en-US"/>
              <a:pPr>
                <a:defRPr/>
              </a:pPr>
              <a:t>12</a:t>
            </a:fld>
            <a:endParaRPr lang="en-US"/>
          </a:p>
        </p:txBody>
      </p:sp>
      <p:sp>
        <p:nvSpPr>
          <p:cNvPr id="811010"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11011"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72955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E94548B-7220-9041-87BE-716D142E92AB}" type="slidenum">
              <a:rPr lang="en-US"/>
              <a:pPr>
                <a:defRPr/>
              </a:pPr>
              <a:t>13</a:t>
            </a:fld>
            <a:endParaRPr lang="en-US"/>
          </a:p>
        </p:txBody>
      </p:sp>
      <p:sp>
        <p:nvSpPr>
          <p:cNvPr id="79462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9462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89432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3228CD0-DE8D-FE4E-8114-8E51E0761A6F}" type="slidenum">
              <a:rPr lang="en-US"/>
              <a:pPr>
                <a:defRPr/>
              </a:pPr>
              <a:t>14</a:t>
            </a:fld>
            <a:endParaRPr lang="en-US"/>
          </a:p>
        </p:txBody>
      </p:sp>
      <p:sp>
        <p:nvSpPr>
          <p:cNvPr id="74342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4342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574389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097490A-B3C5-E941-9E91-F288CB498A60}" type="slidenum">
              <a:rPr lang="en-US"/>
              <a:pPr>
                <a:defRPr/>
              </a:pPr>
              <a:t>15</a:t>
            </a:fld>
            <a:endParaRPr lang="en-US"/>
          </a:p>
        </p:txBody>
      </p:sp>
      <p:sp>
        <p:nvSpPr>
          <p:cNvPr id="74547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4547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4254745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5AF9615-1899-0541-BD6A-7AF43B31E1EF}" type="slidenum">
              <a:rPr lang="en-US"/>
              <a:pPr>
                <a:defRPr/>
              </a:pPr>
              <a:t>16</a:t>
            </a:fld>
            <a:endParaRPr lang="en-US"/>
          </a:p>
        </p:txBody>
      </p:sp>
      <p:sp>
        <p:nvSpPr>
          <p:cNvPr id="747522"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47523"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830139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048DD35-030A-1747-B568-709B4617897E}" type="slidenum">
              <a:rPr lang="en-US"/>
              <a:pPr>
                <a:defRPr/>
              </a:pPr>
              <a:t>17</a:t>
            </a:fld>
            <a:endParaRPr lang="en-US"/>
          </a:p>
        </p:txBody>
      </p:sp>
      <p:sp>
        <p:nvSpPr>
          <p:cNvPr id="749570"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49571"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2499413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BEC0FD8-C734-5244-B48A-512E1646DD2E}" type="slidenum">
              <a:rPr lang="en-US"/>
              <a:pPr>
                <a:defRPr/>
              </a:pPr>
              <a:t>18</a:t>
            </a:fld>
            <a:endParaRPr lang="en-US"/>
          </a:p>
        </p:txBody>
      </p:sp>
      <p:sp>
        <p:nvSpPr>
          <p:cNvPr id="75161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5161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845065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C8AA21A-41D1-AE42-8BAE-D3A2ED2F4099}" type="slidenum">
              <a:rPr lang="en-US"/>
              <a:pPr>
                <a:defRPr/>
              </a:pPr>
              <a:t>19</a:t>
            </a:fld>
            <a:endParaRPr lang="en-US"/>
          </a:p>
        </p:txBody>
      </p:sp>
      <p:sp>
        <p:nvSpPr>
          <p:cNvPr id="75366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5366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790161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F3D814B-0921-654A-A2B8-F7F3218A2CF5}" type="slidenum">
              <a:rPr lang="en-US"/>
              <a:pPr>
                <a:defRPr/>
              </a:pPr>
              <a:t>20</a:t>
            </a:fld>
            <a:endParaRPr lang="en-US"/>
          </a:p>
        </p:txBody>
      </p:sp>
      <p:sp>
        <p:nvSpPr>
          <p:cNvPr id="887810"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87811"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2695203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DC266E2-1C14-664C-86C1-2D0FE6D1CFA2}" type="slidenum">
              <a:rPr lang="en-US"/>
              <a:pPr>
                <a:defRPr/>
              </a:pPr>
              <a:t>21</a:t>
            </a:fld>
            <a:endParaRPr lang="en-US"/>
          </a:p>
        </p:txBody>
      </p:sp>
      <p:sp>
        <p:nvSpPr>
          <p:cNvPr id="88985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8985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905985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F89D5CE-DCA5-884B-95F9-AA1DBEC8B837}" type="slidenum">
              <a:rPr lang="en-US"/>
              <a:pPr>
                <a:defRPr/>
              </a:pPr>
              <a:t>4</a:t>
            </a:fld>
            <a:endParaRPr lang="en-US"/>
          </a:p>
        </p:txBody>
      </p:sp>
      <p:sp>
        <p:nvSpPr>
          <p:cNvPr id="71475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1475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590221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54F2657-B5B3-A74D-8946-53BB504A814F}" type="slidenum">
              <a:rPr lang="en-US"/>
              <a:pPr>
                <a:defRPr/>
              </a:pPr>
              <a:t>22</a:t>
            </a:fld>
            <a:endParaRPr lang="en-US"/>
          </a:p>
        </p:txBody>
      </p:sp>
      <p:sp>
        <p:nvSpPr>
          <p:cNvPr id="89190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9190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888723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8B9CF1E-439F-6C46-9E12-92C1919D1BC1}" type="slidenum">
              <a:rPr lang="en-US"/>
              <a:pPr>
                <a:defRPr/>
              </a:pPr>
              <a:t>23</a:t>
            </a:fld>
            <a:endParaRPr lang="en-US"/>
          </a:p>
        </p:txBody>
      </p:sp>
      <p:sp>
        <p:nvSpPr>
          <p:cNvPr id="81305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1305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2101526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39BCB3F-4B16-5946-9C55-720431FAF8A9}" type="slidenum">
              <a:rPr lang="en-US"/>
              <a:pPr>
                <a:defRPr/>
              </a:pPr>
              <a:t>24</a:t>
            </a:fld>
            <a:endParaRPr lang="en-US"/>
          </a:p>
        </p:txBody>
      </p:sp>
      <p:sp>
        <p:nvSpPr>
          <p:cNvPr id="81510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1510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4077859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281E562-90F8-B140-870C-5A11C063C4AC}" type="slidenum">
              <a:rPr lang="en-US"/>
              <a:pPr>
                <a:defRPr/>
              </a:pPr>
              <a:t>25</a:t>
            </a:fld>
            <a:endParaRPr lang="en-US"/>
          </a:p>
        </p:txBody>
      </p:sp>
      <p:sp>
        <p:nvSpPr>
          <p:cNvPr id="76185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6185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568287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7836ABB-6E3C-EA46-B885-3BD56D1206B1}" type="slidenum">
              <a:rPr lang="en-US"/>
              <a:pPr>
                <a:defRPr/>
              </a:pPr>
              <a:t>26</a:t>
            </a:fld>
            <a:endParaRPr lang="en-US"/>
          </a:p>
        </p:txBody>
      </p:sp>
      <p:sp>
        <p:nvSpPr>
          <p:cNvPr id="76390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6390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501244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88859B7-0318-E74A-94A7-EAE130532CB1}" type="slidenum">
              <a:rPr lang="en-US"/>
              <a:pPr>
                <a:defRPr/>
              </a:pPr>
              <a:t>27</a:t>
            </a:fld>
            <a:endParaRPr lang="en-US"/>
          </a:p>
        </p:txBody>
      </p:sp>
      <p:sp>
        <p:nvSpPr>
          <p:cNvPr id="89395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9395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268677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EB68D51-C782-8346-B0FA-FF67A2AE42A2}" type="slidenum">
              <a:rPr lang="en-US"/>
              <a:pPr>
                <a:defRPr/>
              </a:pPr>
              <a:t>28</a:t>
            </a:fld>
            <a:endParaRPr lang="en-US"/>
          </a:p>
        </p:txBody>
      </p:sp>
      <p:sp>
        <p:nvSpPr>
          <p:cNvPr id="896002"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96003"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810324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45E155B-7A7E-174D-9A3D-4ED8EB8DB403}" type="slidenum">
              <a:rPr lang="en-US"/>
              <a:pPr>
                <a:defRPr/>
              </a:pPr>
              <a:t>29</a:t>
            </a:fld>
            <a:endParaRPr lang="en-US"/>
          </a:p>
        </p:txBody>
      </p:sp>
      <p:sp>
        <p:nvSpPr>
          <p:cNvPr id="770050"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70051"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2704474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843DF12-0853-5C44-AAFE-A572D58D88DA}" type="slidenum">
              <a:rPr lang="en-US"/>
              <a:pPr>
                <a:defRPr/>
              </a:pPr>
              <a:t>30</a:t>
            </a:fld>
            <a:endParaRPr lang="en-US"/>
          </a:p>
        </p:txBody>
      </p:sp>
      <p:sp>
        <p:nvSpPr>
          <p:cNvPr id="898050"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98051"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5730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5A04BFA-B32A-3E4C-BF62-957FDDC3917E}" type="slidenum">
              <a:rPr lang="en-US"/>
              <a:pPr>
                <a:defRPr/>
              </a:pPr>
              <a:t>31</a:t>
            </a:fld>
            <a:endParaRPr lang="en-US"/>
          </a:p>
        </p:txBody>
      </p:sp>
      <p:sp>
        <p:nvSpPr>
          <p:cNvPr id="90009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90009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791666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3721D55-6BD6-1B49-8433-73BBBA656976}" type="slidenum">
              <a:rPr lang="en-US"/>
              <a:pPr>
                <a:defRPr/>
              </a:pPr>
              <a:t>5</a:t>
            </a:fld>
            <a:endParaRPr lang="en-US"/>
          </a:p>
        </p:txBody>
      </p:sp>
      <p:sp>
        <p:nvSpPr>
          <p:cNvPr id="79667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9667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521337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105A425-6575-5546-9209-54B66936E3BD}" type="slidenum">
              <a:rPr lang="en-US"/>
              <a:pPr>
                <a:defRPr/>
              </a:pPr>
              <a:t>32</a:t>
            </a:fld>
            <a:endParaRPr lang="en-US"/>
          </a:p>
        </p:txBody>
      </p:sp>
      <p:sp>
        <p:nvSpPr>
          <p:cNvPr id="77619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7619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758004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009CC73-40C1-8847-9D89-BD9AE6D132D9}" type="slidenum">
              <a:rPr lang="en-US"/>
              <a:pPr>
                <a:defRPr/>
              </a:pPr>
              <a:t>33</a:t>
            </a:fld>
            <a:endParaRPr lang="en-US"/>
          </a:p>
        </p:txBody>
      </p:sp>
      <p:sp>
        <p:nvSpPr>
          <p:cNvPr id="90214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90214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601966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FC24FF4-2B33-5143-9C2E-BF74124C83B5}" type="slidenum">
              <a:rPr lang="en-US"/>
              <a:pPr>
                <a:defRPr/>
              </a:pPr>
              <a:t>34</a:t>
            </a:fld>
            <a:endParaRPr lang="en-US"/>
          </a:p>
        </p:txBody>
      </p:sp>
      <p:sp>
        <p:nvSpPr>
          <p:cNvPr id="90419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90419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906439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3FA53AA-B66B-E645-9E18-553072FF7447}" type="slidenum">
              <a:rPr lang="en-US"/>
              <a:pPr>
                <a:defRPr/>
              </a:pPr>
              <a:t>35</a:t>
            </a:fld>
            <a:endParaRPr lang="en-US"/>
          </a:p>
        </p:txBody>
      </p:sp>
      <p:sp>
        <p:nvSpPr>
          <p:cNvPr id="78233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8233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1675039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E5CD1F5-791D-4342-9800-035780E0F92E}" type="slidenum">
              <a:rPr lang="en-US"/>
              <a:pPr>
                <a:defRPr/>
              </a:pPr>
              <a:t>36</a:t>
            </a:fld>
            <a:endParaRPr lang="en-US"/>
          </a:p>
        </p:txBody>
      </p:sp>
      <p:sp>
        <p:nvSpPr>
          <p:cNvPr id="851970"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51971"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20132500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38FE061-9598-F84C-9A77-A454C3D3921D}" type="slidenum">
              <a:rPr lang="en-US"/>
              <a:pPr>
                <a:defRPr/>
              </a:pPr>
              <a:t>37</a:t>
            </a:fld>
            <a:endParaRPr lang="en-US"/>
          </a:p>
        </p:txBody>
      </p:sp>
      <p:sp>
        <p:nvSpPr>
          <p:cNvPr id="83353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3353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384073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492C37B-EBC7-A741-AF13-31E37D627813}" type="slidenum">
              <a:rPr lang="en-US"/>
              <a:pPr>
                <a:defRPr/>
              </a:pPr>
              <a:t>38</a:t>
            </a:fld>
            <a:endParaRPr lang="en-US"/>
          </a:p>
        </p:txBody>
      </p:sp>
      <p:sp>
        <p:nvSpPr>
          <p:cNvPr id="787458" name="Rectangle 2"/>
          <p:cNvSpPr>
            <a:spLocks noGrp="1" noRot="1" noChangeAspect="1" noChangeArrowheads="1" noTextEdit="1"/>
          </p:cNvSpPr>
          <p:nvPr>
            <p:ph type="sldImg"/>
          </p:nvPr>
        </p:nvSpPr>
        <p:spPr>
          <a:xfrm>
            <a:off x="2084388" y="627063"/>
            <a:ext cx="2927350"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660371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AF92471-FFAC-0D4F-B4C9-0AA27B9E2D18}" type="slidenum">
              <a:rPr lang="en-US"/>
              <a:pPr>
                <a:defRPr/>
              </a:pPr>
              <a:t>39</a:t>
            </a:fld>
            <a:endParaRPr lang="en-US"/>
          </a:p>
        </p:txBody>
      </p:sp>
      <p:sp>
        <p:nvSpPr>
          <p:cNvPr id="854018" name="Rectangle 2"/>
          <p:cNvSpPr>
            <a:spLocks noGrp="1" noRot="1" noChangeAspect="1" noChangeArrowheads="1" noTextEdit="1"/>
          </p:cNvSpPr>
          <p:nvPr>
            <p:ph type="sldImg"/>
          </p:nvPr>
        </p:nvSpPr>
        <p:spPr>
          <a:xfrm>
            <a:off x="2084388" y="627063"/>
            <a:ext cx="2927350"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947190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33644B7-030C-E04A-BDD2-B527AF7D0CF1}" type="slidenum">
              <a:rPr lang="en-US"/>
              <a:pPr>
                <a:defRPr/>
              </a:pPr>
              <a:t>40</a:t>
            </a:fld>
            <a:endParaRPr lang="en-US"/>
          </a:p>
        </p:txBody>
      </p:sp>
      <p:sp>
        <p:nvSpPr>
          <p:cNvPr id="864258" name="Rectangle 2"/>
          <p:cNvSpPr>
            <a:spLocks noGrp="1" noRot="1" noChangeAspect="1" noChangeArrowheads="1" noTextEdit="1"/>
          </p:cNvSpPr>
          <p:nvPr>
            <p:ph type="sldImg"/>
          </p:nvPr>
        </p:nvSpPr>
        <p:spPr>
          <a:xfrm>
            <a:off x="2084388" y="627063"/>
            <a:ext cx="2927350"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273874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08C25D69-5532-BB45-BBD8-B16301CC4A4A}" type="slidenum">
              <a:rPr lang="en-US"/>
              <a:pPr>
                <a:defRPr/>
              </a:pPr>
              <a:t>41</a:t>
            </a:fld>
            <a:endParaRPr lang="en-US"/>
          </a:p>
        </p:txBody>
      </p:sp>
      <p:sp>
        <p:nvSpPr>
          <p:cNvPr id="866306" name="Rectangle 1026"/>
          <p:cNvSpPr>
            <a:spLocks noGrp="1" noRot="1" noChangeAspect="1" noChangeArrowheads="1" noTextEdit="1"/>
          </p:cNvSpPr>
          <p:nvPr>
            <p:ph type="sldImg"/>
          </p:nvPr>
        </p:nvSpPr>
        <p:spPr>
          <a:xfrm>
            <a:off x="2084388" y="627063"/>
            <a:ext cx="2927350"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24566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072A4FA-D26C-EB4D-8C81-FAB0F5C33C3A}" type="slidenum">
              <a:rPr lang="en-US"/>
              <a:pPr>
                <a:defRPr/>
              </a:pPr>
              <a:t>6</a:t>
            </a:fld>
            <a:endParaRPr lang="en-US"/>
          </a:p>
        </p:txBody>
      </p:sp>
      <p:sp>
        <p:nvSpPr>
          <p:cNvPr id="798722"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798723"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762848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11B63139-9436-3A49-9C67-7B1FD47F6F78}" type="slidenum">
              <a:rPr lang="en-US"/>
              <a:pPr>
                <a:defRPr/>
              </a:pPr>
              <a:t>42</a:t>
            </a:fld>
            <a:endParaRPr lang="en-US"/>
          </a:p>
        </p:txBody>
      </p:sp>
      <p:sp>
        <p:nvSpPr>
          <p:cNvPr id="874498" name="Rectangle 2"/>
          <p:cNvSpPr>
            <a:spLocks noGrp="1" noRot="1" noChangeAspect="1" noChangeArrowheads="1" noTextEdit="1"/>
          </p:cNvSpPr>
          <p:nvPr>
            <p:ph type="sldImg"/>
          </p:nvPr>
        </p:nvSpPr>
        <p:spPr>
          <a:xfrm>
            <a:off x="2084388" y="627063"/>
            <a:ext cx="2927350"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1048682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373EA6B-F107-CF49-B57E-87551EEE4033}" type="slidenum">
              <a:rPr lang="en-US"/>
              <a:pPr>
                <a:defRPr/>
              </a:pPr>
              <a:t>43</a:t>
            </a:fld>
            <a:endParaRPr lang="en-US"/>
          </a:p>
        </p:txBody>
      </p:sp>
      <p:sp>
        <p:nvSpPr>
          <p:cNvPr id="876546" name="Rectangle 2"/>
          <p:cNvSpPr>
            <a:spLocks noGrp="1" noRot="1" noChangeAspect="1" noChangeArrowheads="1" noTextEdit="1"/>
          </p:cNvSpPr>
          <p:nvPr>
            <p:ph type="sldImg"/>
          </p:nvPr>
        </p:nvSpPr>
        <p:spPr>
          <a:xfrm>
            <a:off x="2084388" y="627063"/>
            <a:ext cx="2927350"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601707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619464B4-2066-4141-BB7C-99BD599815F3}" type="slidenum">
              <a:rPr lang="en-US"/>
              <a:pPr>
                <a:defRPr/>
              </a:pPr>
              <a:t>44</a:t>
            </a:fld>
            <a:endParaRPr lang="en-US"/>
          </a:p>
        </p:txBody>
      </p:sp>
      <p:sp>
        <p:nvSpPr>
          <p:cNvPr id="882690" name="Rectangle 2"/>
          <p:cNvSpPr>
            <a:spLocks noGrp="1" noRot="1" noChangeAspect="1" noChangeArrowheads="1" noTextEdit="1"/>
          </p:cNvSpPr>
          <p:nvPr>
            <p:ph type="sldImg"/>
          </p:nvPr>
        </p:nvSpPr>
        <p:spPr>
          <a:xfrm>
            <a:off x="2084388" y="627063"/>
            <a:ext cx="2927350"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558227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98C63130-E646-7140-8270-CEDB058488BB}" type="slidenum">
              <a:rPr lang="en-US"/>
              <a:pPr>
                <a:defRPr/>
              </a:pPr>
              <a:t>45</a:t>
            </a:fld>
            <a:endParaRPr lang="en-US"/>
          </a:p>
        </p:txBody>
      </p:sp>
      <p:sp>
        <p:nvSpPr>
          <p:cNvPr id="870402" name="Rectangle 2"/>
          <p:cNvSpPr>
            <a:spLocks noGrp="1" noRot="1" noChangeAspect="1" noChangeArrowheads="1" noTextEdit="1"/>
          </p:cNvSpPr>
          <p:nvPr>
            <p:ph type="sldImg"/>
          </p:nvPr>
        </p:nvSpPr>
        <p:spPr>
          <a:xfrm>
            <a:off x="2084388" y="627063"/>
            <a:ext cx="2927350"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48705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5C651F2-768A-6C42-852D-364BB5D1D7FB}" type="slidenum">
              <a:rPr lang="en-US"/>
              <a:pPr>
                <a:defRPr/>
              </a:pPr>
              <a:t>46</a:t>
            </a:fld>
            <a:endParaRPr lang="en-US"/>
          </a:p>
        </p:txBody>
      </p:sp>
      <p:sp>
        <p:nvSpPr>
          <p:cNvPr id="878594" name="Rectangle 2"/>
          <p:cNvSpPr>
            <a:spLocks noGrp="1" noRot="1" noChangeAspect="1" noChangeArrowheads="1" noTextEdit="1"/>
          </p:cNvSpPr>
          <p:nvPr>
            <p:ph type="sldImg"/>
          </p:nvPr>
        </p:nvSpPr>
        <p:spPr>
          <a:xfrm>
            <a:off x="2084388" y="627063"/>
            <a:ext cx="2927350" cy="219551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858386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FA2CBA66-0C1C-8D48-AF36-E8A87C013D37}" type="slidenum">
              <a:rPr lang="en-US"/>
              <a:pPr>
                <a:defRPr/>
              </a:pPr>
              <a:t>47</a:t>
            </a:fld>
            <a:endParaRPr lang="en-US"/>
          </a:p>
        </p:txBody>
      </p:sp>
      <p:sp>
        <p:nvSpPr>
          <p:cNvPr id="841730" name="Rectangle 2"/>
          <p:cNvSpPr>
            <a:spLocks noGrp="1" noRot="1" noChangeAspect="1" noChangeArrowheads="1" noTextEdit="1"/>
          </p:cNvSpPr>
          <p:nvPr>
            <p:ph type="sldImg"/>
          </p:nvPr>
        </p:nvSpPr>
        <p:spPr>
          <a:xfrm>
            <a:off x="2085975" y="628650"/>
            <a:ext cx="2922588" cy="2192338"/>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657938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E539F903-F42B-344F-993D-605DF488AEDC}" type="slidenum">
              <a:rPr lang="en-US"/>
              <a:pPr>
                <a:defRPr/>
              </a:pPr>
              <a:t>48</a:t>
            </a:fld>
            <a:endParaRPr lang="en-US"/>
          </a:p>
        </p:txBody>
      </p:sp>
      <p:sp>
        <p:nvSpPr>
          <p:cNvPr id="880642" name="Rectangle 2"/>
          <p:cNvSpPr>
            <a:spLocks noGrp="1" noRot="1" noChangeAspect="1" noChangeArrowheads="1" noTextEdit="1"/>
          </p:cNvSpPr>
          <p:nvPr>
            <p:ph type="sldImg"/>
          </p:nvPr>
        </p:nvSpPr>
        <p:spPr>
          <a:xfrm>
            <a:off x="2085975" y="628650"/>
            <a:ext cx="2922588" cy="2192338"/>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24040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9A69C30-B133-BA4F-8E2B-7552822592D2}" type="slidenum">
              <a:rPr lang="en-US"/>
              <a:pPr>
                <a:defRPr/>
              </a:pPr>
              <a:t>7</a:t>
            </a:fld>
            <a:endParaRPr lang="en-US"/>
          </a:p>
        </p:txBody>
      </p:sp>
      <p:sp>
        <p:nvSpPr>
          <p:cNvPr id="800770"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00771"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20463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751A956-684B-0143-B2E2-05E286652603}" type="slidenum">
              <a:rPr lang="en-US"/>
              <a:pPr>
                <a:defRPr/>
              </a:pPr>
              <a:t>8</a:t>
            </a:fld>
            <a:endParaRPr lang="en-US"/>
          </a:p>
        </p:txBody>
      </p:sp>
      <p:sp>
        <p:nvSpPr>
          <p:cNvPr id="80281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0281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02382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8FEE033-9CD4-4246-95C5-F0CD324F2465}" type="slidenum">
              <a:rPr lang="en-US"/>
              <a:pPr>
                <a:defRPr/>
              </a:pPr>
              <a:t>9</a:t>
            </a:fld>
            <a:endParaRPr lang="en-US"/>
          </a:p>
        </p:txBody>
      </p:sp>
      <p:sp>
        <p:nvSpPr>
          <p:cNvPr id="80486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0486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68594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31DEF95-44FB-0642-B829-68CBDA0A6BE8}" type="slidenum">
              <a:rPr lang="en-US"/>
              <a:pPr>
                <a:defRPr/>
              </a:pPr>
              <a:t>10</a:t>
            </a:fld>
            <a:endParaRPr lang="en-US"/>
          </a:p>
        </p:txBody>
      </p:sp>
      <p:sp>
        <p:nvSpPr>
          <p:cNvPr id="80691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0691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01388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B0DA811-61B6-9046-805C-DCA15A7088D1}" type="slidenum">
              <a:rPr lang="en-US"/>
              <a:pPr>
                <a:defRPr/>
              </a:pPr>
              <a:t>11</a:t>
            </a:fld>
            <a:endParaRPr lang="en-US"/>
          </a:p>
        </p:txBody>
      </p:sp>
      <p:sp>
        <p:nvSpPr>
          <p:cNvPr id="808962"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08963"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572408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142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196592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2237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945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883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29383905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41670227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077945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523183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659118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096862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9767387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8557588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74209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402248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1830391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2618295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017305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2973667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4407410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4456214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930953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17606758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363382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7308778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8540814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909546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440209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6155474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9595273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833263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0113509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5542742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92031646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2647203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161716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1640482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224571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609996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73047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0931692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3739572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323076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796215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68292981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1884798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4384304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6727233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6903681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9525269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0249976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5966810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6738409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169727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153206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53149498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0047806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7020488"/>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smtClean="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76915361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53337635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7426342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Tree>
    <p:extLst>
      <p:ext uri="{BB962C8B-B14F-4D97-AF65-F5344CB8AC3E}">
        <p14:creationId xmlns:p14="http://schemas.microsoft.com/office/powerpoint/2010/main" val="1920755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207184832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96945961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73"/>
          <p:cNvSpPr>
            <a:spLocks noChangeArrowheads="1"/>
          </p:cNvSpPr>
          <p:nvPr userDrawn="1"/>
        </p:nvSpPr>
        <p:spPr bwMode="white">
          <a:xfrm>
            <a:off x="4413250" y="6411779"/>
            <a:ext cx="2019300"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eaLnBrk="0" hangingPunct="0">
              <a:spcBef>
                <a:spcPct val="0"/>
              </a:spcBef>
            </a:pPr>
            <a:r>
              <a:rPr lang="en-US" sz="600" dirty="0" smtClean="0">
                <a:solidFill>
                  <a:srgbClr val="FFFFFF"/>
                </a:solidFill>
                <a:latin typeface="Arial" panose="020B0604020202020204" pitchFamily="34" charset="0"/>
                <a:cs typeface="Arial" panose="020B0604020202020204" pitchFamily="34" charset="0"/>
              </a:rPr>
              <a:t>© 2016 Carnegie Mellon University</a:t>
            </a:r>
            <a:endParaRPr lang="en-US" sz="600" dirty="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9724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98725521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5522591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57541277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200855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image" Target="../media/image1.png"/><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76"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63855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 id="2147483728" r:id="rId34"/>
    <p:sldLayoutId id="2147483729" r:id="rId35"/>
    <p:sldLayoutId id="2147483730" r:id="rId36"/>
    <p:sldLayoutId id="2147483731" r:id="rId37"/>
    <p:sldLayoutId id="2147483732" r:id="rId38"/>
    <p:sldLayoutId id="2147483733" r:id="rId39"/>
    <p:sldLayoutId id="2147483734" r:id="rId40"/>
    <p:sldLayoutId id="2147483735" r:id="rId41"/>
    <p:sldLayoutId id="2147483736" r:id="rId42"/>
    <p:sldLayoutId id="2147483737" r:id="rId43"/>
    <p:sldLayoutId id="2147483738" r:id="rId44"/>
    <p:sldLayoutId id="2147483739" r:id="rId45"/>
    <p:sldLayoutId id="2147483740" r:id="rId46"/>
    <p:sldLayoutId id="2147483741" r:id="rId47"/>
    <p:sldLayoutId id="2147483742" r:id="rId48"/>
    <p:sldLayoutId id="2147483743" r:id="rId49"/>
    <p:sldLayoutId id="2147483744" r:id="rId50"/>
    <p:sldLayoutId id="2147483745" r:id="rId51"/>
    <p:sldLayoutId id="2147483746" r:id="rId52"/>
    <p:sldLayoutId id="2147483747" r:id="rId53"/>
    <p:sldLayoutId id="2147483748" r:id="rId54"/>
    <p:sldLayoutId id="2147483749" r:id="rId55"/>
    <p:sldLayoutId id="2147483750" r:id="rId56"/>
    <p:sldLayoutId id="2147483751" r:id="rId57"/>
    <p:sldLayoutId id="2147483752" r:id="rId58"/>
    <p:sldLayoutId id="2147483753" r:id="rId59"/>
    <p:sldLayoutId id="2147483754" r:id="rId60"/>
    <p:sldLayoutId id="2147483664" r:id="rId61"/>
    <p:sldLayoutId id="2147483672" r:id="rId62"/>
    <p:sldLayoutId id="2147483673" r:id="rId63"/>
    <p:sldLayoutId id="2147483677" r:id="rId64"/>
    <p:sldLayoutId id="2147483674" r:id="rId65"/>
    <p:sldLayoutId id="2147483675" r:id="rId66"/>
    <p:sldLayoutId id="2147483681" r:id="rId67"/>
    <p:sldLayoutId id="2147483682" r:id="rId68"/>
    <p:sldLayoutId id="2147483683" r:id="rId69"/>
    <p:sldLayoutId id="2147483684" r:id="rId70"/>
    <p:sldLayoutId id="2147483685" r:id="rId71"/>
    <p:sldLayoutId id="2147483686" r:id="rId72"/>
    <p:sldLayoutId id="2147483687" r:id="rId73"/>
    <p:sldLayoutId id="2147483688" r:id="rId74"/>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68">
          <p15:clr>
            <a:srgbClr val="A4A3A4"/>
          </p15:clr>
        </p15:guide>
        <p15:guide id="4294967295" pos="240">
          <p15:clr>
            <a:srgbClr val="A4A3A4"/>
          </p15:clr>
        </p15:guide>
        <p15:guide id="4294967295" pos="600">
          <p15:clr>
            <a:srgbClr val="A4A3A4"/>
          </p15:clr>
        </p15:guide>
        <p15:guide id="4294967295" pos="696">
          <p15:clr>
            <a:srgbClr val="A4A3A4"/>
          </p15:clr>
        </p15:guide>
        <p15:guide id="4294967295" pos="1056">
          <p15:clr>
            <a:srgbClr val="A4A3A4"/>
          </p15:clr>
        </p15:guide>
        <p15:guide id="4294967295" pos="1152">
          <p15:clr>
            <a:srgbClr val="A4A3A4"/>
          </p15:clr>
        </p15:guide>
        <p15:guide id="4294967295" pos="1488">
          <p15:clr>
            <a:srgbClr val="A4A3A4"/>
          </p15:clr>
        </p15:guide>
        <p15:guide id="4294967295" pos="1584">
          <p15:clr>
            <a:srgbClr val="A4A3A4"/>
          </p15:clr>
        </p15:guide>
        <p15:guide id="4294967295" pos="1944">
          <p15:clr>
            <a:srgbClr val="A4A3A4"/>
          </p15:clr>
        </p15:guide>
        <p15:guide id="4294967295" pos="2040">
          <p15:clr>
            <a:srgbClr val="A4A3A4"/>
          </p15:clr>
        </p15:guide>
        <p15:guide id="4294967295" pos="2376">
          <p15:clr>
            <a:srgbClr val="A4A3A4"/>
          </p15:clr>
        </p15:guide>
        <p15:guide id="4294967295" pos="2472">
          <p15:clr>
            <a:srgbClr val="A4A3A4"/>
          </p15:clr>
        </p15:guide>
        <p15:guide id="4294967295" pos="2832">
          <p15:clr>
            <a:srgbClr val="A4A3A4"/>
          </p15:clr>
        </p15:guide>
        <p15:guide id="4294967295" pos="2928">
          <p15:clr>
            <a:srgbClr val="A4A3A4"/>
          </p15:clr>
        </p15:guide>
        <p15:guide id="4294967295" pos="3264">
          <p15:clr>
            <a:srgbClr val="A4A3A4"/>
          </p15:clr>
        </p15:guide>
        <p15:guide id="4294967295" pos="3360">
          <p15:clr>
            <a:srgbClr val="A4A3A4"/>
          </p15:clr>
        </p15:guide>
        <p15:guide id="4294967295" pos="3720">
          <p15:clr>
            <a:srgbClr val="A4A3A4"/>
          </p15:clr>
        </p15:guide>
        <p15:guide id="4294967295" pos="3816">
          <p15:clr>
            <a:srgbClr val="A4A3A4"/>
          </p15:clr>
        </p15:guide>
        <p15:guide id="4294967295" pos="4176">
          <p15:clr>
            <a:srgbClr val="A4A3A4"/>
          </p15:clr>
        </p15:guide>
        <p15:guide id="4294967295" pos="4272">
          <p15:clr>
            <a:srgbClr val="A4A3A4"/>
          </p15:clr>
        </p15:guide>
        <p15:guide id="4294967295" pos="4608">
          <p15:clr>
            <a:srgbClr val="A4A3A4"/>
          </p15:clr>
        </p15:guide>
        <p15:guide id="4294967295" pos="4704">
          <p15:clr>
            <a:srgbClr val="A4A3A4"/>
          </p15:clr>
        </p15:guide>
        <p15:guide id="4294967295" pos="5040">
          <p15:clr>
            <a:srgbClr val="A4A3A4"/>
          </p15:clr>
        </p15:guide>
        <p15:guide id="4294967295" pos="5136">
          <p15:clr>
            <a:srgbClr val="A4A3A4"/>
          </p15:clr>
        </p15:guide>
        <p15:guide id="4294967295" pos="5496">
          <p15:clr>
            <a:srgbClr val="A4A3A4"/>
          </p15:clr>
        </p15:guide>
        <p15:guide id="4294967295" orient="horz" pos="600">
          <p15:clr>
            <a:srgbClr val="A4A3A4"/>
          </p15:clr>
        </p15:guide>
        <p15:guide id="4294967295" orient="horz" pos="720">
          <p15:clr>
            <a:srgbClr val="A4A3A4"/>
          </p15:clr>
        </p15:guide>
        <p15:guide id="4294967295" orient="horz" pos="1104">
          <p15:clr>
            <a:srgbClr val="A4A3A4"/>
          </p15:clr>
        </p15:guide>
        <p15:guide id="4294967295" orient="horz" pos="1200">
          <p15:clr>
            <a:srgbClr val="A4A3A4"/>
          </p15:clr>
        </p15:guide>
        <p15:guide id="4294967295" orient="horz" pos="1560">
          <p15:clr>
            <a:srgbClr val="A4A3A4"/>
          </p15:clr>
        </p15:guide>
        <p15:guide id="4294967295" orient="horz" pos="1656">
          <p15:clr>
            <a:srgbClr val="A4A3A4"/>
          </p15:clr>
        </p15:guide>
        <p15:guide id="4294967295" orient="horz" pos="2016">
          <p15:clr>
            <a:srgbClr val="A4A3A4"/>
          </p15:clr>
        </p15:guide>
        <p15:guide id="4294967295" orient="horz" pos="2112">
          <p15:clr>
            <a:srgbClr val="A4A3A4"/>
          </p15:clr>
        </p15:guide>
        <p15:guide id="4294967295" orient="horz" pos="2472">
          <p15:clr>
            <a:srgbClr val="A4A3A4"/>
          </p15:clr>
        </p15:guide>
        <p15:guide id="4294967295" orient="horz" pos="2568">
          <p15:clr>
            <a:srgbClr val="A4A3A4"/>
          </p15:clr>
        </p15:guide>
        <p15:guide id="4294967295" orient="horz" pos="2928">
          <p15:clr>
            <a:srgbClr val="A4A3A4"/>
          </p15:clr>
        </p15:guide>
        <p15:guide id="4294967295" orient="horz" pos="3024">
          <p15:clr>
            <a:srgbClr val="A4A3A4"/>
          </p15:clr>
        </p15:guide>
        <p15:guide id="4294967295" orient="horz" pos="3384">
          <p15:clr>
            <a:srgbClr val="A4A3A4"/>
          </p15:clr>
        </p15:guide>
        <p15:guide id="4294967295" orient="horz" pos="3480">
          <p15:clr>
            <a:srgbClr val="A4A3A4"/>
          </p15:clr>
        </p15:guide>
        <p15:guide id="4294967295" orient="horz" pos="3840">
          <p15:clr>
            <a:srgbClr val="A4A3A4"/>
          </p15:clr>
        </p15:guide>
        <p15:guide id="4294967295" pos="28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6.xml"/><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7.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8.xml"/><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9.xml"/><Relationship Id="rId1" Type="http://schemas.openxmlformats.org/officeDocument/2006/relationships/slideLayout" Target="../slideLayouts/slideLayout53.xml"/></Relationships>
</file>

<file path=ppt/slides/_rels/slide4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1.xml"/><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2.xml"/><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3.xml"/><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4.xml"/><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PSP Data </a:t>
            </a:r>
            <a:endParaRPr lang="en-US" dirty="0"/>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I</a:t>
            </a:r>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r>
              <a:rPr lang="en-US" smtClean="0"/>
              <a:t>Making Task Plans -3 </a:t>
            </a:r>
          </a:p>
        </p:txBody>
      </p:sp>
      <p:sp>
        <p:nvSpPr>
          <p:cNvPr id="805891" name="Rectangle 3"/>
          <p:cNvSpPr>
            <a:spLocks noGrp="1" noChangeArrowheads="1"/>
          </p:cNvSpPr>
          <p:nvPr>
            <p:ph idx="1"/>
          </p:nvPr>
        </p:nvSpPr>
        <p:spPr/>
        <p:txBody>
          <a:bodyPr>
            <a:normAutofit lnSpcReduction="10000"/>
          </a:bodyPr>
          <a:lstStyle/>
          <a:p>
            <a:r>
              <a:rPr lang="en-US" smtClean="0"/>
              <a:t>After the team has made the overall plan, the next step is to break it into individual tasks.</a:t>
            </a:r>
          </a:p>
          <a:p>
            <a:endParaRPr lang="en-US" smtClean="0"/>
          </a:p>
          <a:p>
            <a:r>
              <a:rPr lang="en-US" smtClean="0"/>
              <a:t>These tasks are assigned to the various team members to plan and to implement.</a:t>
            </a:r>
          </a:p>
          <a:p>
            <a:endParaRPr lang="en-US" smtClean="0"/>
          </a:p>
          <a:p>
            <a:r>
              <a:rPr lang="en-US" smtClean="0"/>
              <a:t>When you are assigned team tasks, you use the PSP to</a:t>
            </a:r>
          </a:p>
          <a:p>
            <a:pPr lvl="1"/>
            <a:r>
              <a:rPr lang="en-US" smtClean="0"/>
              <a:t>estimate and plan each task</a:t>
            </a:r>
          </a:p>
          <a:p>
            <a:pPr lvl="1"/>
            <a:r>
              <a:rPr lang="en-US" smtClean="0"/>
              <a:t>follow your personal process to do the work</a:t>
            </a:r>
          </a:p>
          <a:p>
            <a:pPr lvl="1"/>
            <a:r>
              <a:rPr lang="en-US" smtClean="0"/>
              <a:t>measure, track, and manage each step of the job</a:t>
            </a:r>
          </a:p>
          <a:p>
            <a:endParaRPr lang="en-US" smtClean="0"/>
          </a:p>
          <a:p>
            <a:r>
              <a:rPr lang="en-US" smtClean="0"/>
              <a:t>The PSP works for individuals, whether they work alone or on team projects.</a:t>
            </a:r>
          </a:p>
        </p:txBody>
      </p:sp>
    </p:spTree>
    <p:extLst>
      <p:ext uri="{BB962C8B-B14F-4D97-AF65-F5344CB8AC3E}">
        <p14:creationId xmlns:p14="http://schemas.microsoft.com/office/powerpoint/2010/main" val="20259670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r>
              <a:rPr lang="en-US" smtClean="0"/>
              <a:t>Scheduling </a:t>
            </a:r>
          </a:p>
        </p:txBody>
      </p:sp>
      <p:sp>
        <p:nvSpPr>
          <p:cNvPr id="807939" name="Rectangle 3"/>
          <p:cNvSpPr>
            <a:spLocks noGrp="1" noChangeArrowheads="1"/>
          </p:cNvSpPr>
          <p:nvPr>
            <p:ph idx="1"/>
          </p:nvPr>
        </p:nvSpPr>
        <p:spPr/>
        <p:txBody>
          <a:bodyPr/>
          <a:lstStyle/>
          <a:p>
            <a:r>
              <a:rPr lang="en-US" smtClean="0"/>
              <a:t>Once you have determined the task order and task time, you can make the project schedule.</a:t>
            </a:r>
          </a:p>
          <a:p>
            <a:endParaRPr lang="en-US" smtClean="0"/>
          </a:p>
          <a:p>
            <a:r>
              <a:rPr lang="en-US" smtClean="0"/>
              <a:t>This involves both project and period planning.</a:t>
            </a:r>
          </a:p>
          <a:p>
            <a:endParaRPr lang="en-US" smtClean="0"/>
          </a:p>
          <a:p>
            <a:r>
              <a:rPr lang="en-US" smtClean="0"/>
              <a:t>The project plan consists of the tasks, task times, and task order.</a:t>
            </a:r>
          </a:p>
          <a:p>
            <a:endParaRPr lang="en-US" smtClean="0"/>
          </a:p>
          <a:p>
            <a:r>
              <a:rPr lang="en-US" smtClean="0"/>
              <a:t>Period planning involves spreading the project tasks over a calendar period.</a:t>
            </a:r>
          </a:p>
        </p:txBody>
      </p:sp>
    </p:spTree>
    <p:extLst>
      <p:ext uri="{BB962C8B-B14F-4D97-AF65-F5344CB8AC3E}">
        <p14:creationId xmlns:p14="http://schemas.microsoft.com/office/powerpoint/2010/main" val="48395860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en-US" smtClean="0"/>
              <a:t>The Importance of Period Plans </a:t>
            </a:r>
          </a:p>
        </p:txBody>
      </p:sp>
      <p:sp>
        <p:nvSpPr>
          <p:cNvPr id="809987" name="Rectangle 3"/>
          <p:cNvSpPr>
            <a:spLocks noGrp="1" noChangeArrowheads="1"/>
          </p:cNvSpPr>
          <p:nvPr>
            <p:ph idx="1"/>
          </p:nvPr>
        </p:nvSpPr>
        <p:spPr/>
        <p:txBody>
          <a:bodyPr/>
          <a:lstStyle/>
          <a:p>
            <a:r>
              <a:rPr lang="en-US" smtClean="0"/>
              <a:t>Developers focus on project plans, but live in a periodic world.</a:t>
            </a:r>
          </a:p>
          <a:p>
            <a:pPr lvl="1"/>
            <a:r>
              <a:rPr lang="en-US" smtClean="0"/>
              <a:t>Projects have committed dates.</a:t>
            </a:r>
          </a:p>
          <a:p>
            <a:pPr lvl="1"/>
            <a:r>
              <a:rPr lang="en-US" smtClean="0"/>
              <a:t>Businesses collect revenue, declare dividends, and pay salaries.</a:t>
            </a:r>
          </a:p>
          <a:p>
            <a:pPr lvl="1"/>
            <a:r>
              <a:rPr lang="en-US" smtClean="0"/>
              <a:t>We all pay monthly bills and collect periodic paychecks.</a:t>
            </a:r>
          </a:p>
          <a:p>
            <a:pPr lvl="1"/>
            <a:r>
              <a:rPr lang="en-US" smtClean="0"/>
              <a:t>We also take time off for weekends and scheduled vacations.</a:t>
            </a:r>
          </a:p>
          <a:p>
            <a:endParaRPr lang="en-US" smtClean="0"/>
          </a:p>
          <a:p>
            <a:r>
              <a:rPr lang="en-US" smtClean="0"/>
              <a:t>The relationship between project plans and period plans is the source of most project problems.</a:t>
            </a:r>
          </a:p>
          <a:p>
            <a:endParaRPr lang="en-US" smtClean="0"/>
          </a:p>
          <a:p>
            <a:r>
              <a:rPr lang="en-US" smtClean="0"/>
              <a:t>That is why it is important to use sound methods when making the project schedule.</a:t>
            </a:r>
          </a:p>
          <a:p>
            <a:endParaRPr lang="en-US" smtClean="0"/>
          </a:p>
        </p:txBody>
      </p:sp>
    </p:spTree>
    <p:extLst>
      <p:ext uri="{BB962C8B-B14F-4D97-AF65-F5344CB8AC3E}">
        <p14:creationId xmlns:p14="http://schemas.microsoft.com/office/powerpoint/2010/main" val="243175591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smtClean="0"/>
              <a:t>Schedule Estimating </a:t>
            </a:r>
          </a:p>
        </p:txBody>
      </p:sp>
      <p:sp>
        <p:nvSpPr>
          <p:cNvPr id="793603" name="Rectangle 3"/>
          <p:cNvSpPr>
            <a:spLocks noGrp="1" noChangeArrowheads="1"/>
          </p:cNvSpPr>
          <p:nvPr>
            <p:ph idx="1"/>
          </p:nvPr>
        </p:nvSpPr>
        <p:spPr/>
        <p:txBody>
          <a:bodyPr/>
          <a:lstStyle/>
          <a:p>
            <a:r>
              <a:rPr lang="en-US" smtClean="0"/>
              <a:t>To make a schedule, you need three things.</a:t>
            </a:r>
          </a:p>
          <a:p>
            <a:pPr lvl="1"/>
            <a:r>
              <a:rPr lang="en-US" smtClean="0"/>
              <a:t>the estimated direct project hours for each task</a:t>
            </a:r>
          </a:p>
          <a:p>
            <a:pPr lvl="1"/>
            <a:r>
              <a:rPr lang="en-US" smtClean="0"/>
              <a:t>a calendar of available direct hours </a:t>
            </a:r>
          </a:p>
          <a:p>
            <a:pPr lvl="1"/>
            <a:r>
              <a:rPr lang="en-US" smtClean="0"/>
              <a:t>the order in which the tasks will be done</a:t>
            </a:r>
          </a:p>
          <a:p>
            <a:endParaRPr lang="en-US" smtClean="0"/>
          </a:p>
          <a:p>
            <a:r>
              <a:rPr lang="en-US" smtClean="0"/>
              <a:t>Then, you need to</a:t>
            </a:r>
          </a:p>
          <a:p>
            <a:pPr lvl="1"/>
            <a:r>
              <a:rPr lang="en-US" smtClean="0"/>
              <a:t>estimate the hours needed for each task</a:t>
            </a:r>
          </a:p>
          <a:p>
            <a:pPr lvl="1"/>
            <a:r>
              <a:rPr lang="en-US" smtClean="0"/>
              <a:t>spread these task hours over the calendar of available hours</a:t>
            </a:r>
          </a:p>
        </p:txBody>
      </p:sp>
    </p:spTree>
    <p:extLst>
      <p:ext uri="{BB962C8B-B14F-4D97-AF65-F5344CB8AC3E}">
        <p14:creationId xmlns:p14="http://schemas.microsoft.com/office/powerpoint/2010/main" val="12321396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smtClean="0"/>
              <a:t>Available Direct Hours</a:t>
            </a:r>
          </a:p>
        </p:txBody>
      </p:sp>
      <p:sp>
        <p:nvSpPr>
          <p:cNvPr id="742403" name="Rectangle 3"/>
          <p:cNvSpPr>
            <a:spLocks noGrp="1" noChangeArrowheads="1"/>
          </p:cNvSpPr>
          <p:nvPr>
            <p:ph idx="1"/>
          </p:nvPr>
        </p:nvSpPr>
        <p:spPr/>
        <p:txBody>
          <a:bodyPr>
            <a:normAutofit lnSpcReduction="10000"/>
          </a:bodyPr>
          <a:lstStyle/>
          <a:p>
            <a:r>
              <a:rPr lang="en-US" dirty="0" smtClean="0"/>
              <a:t>Staffing schedule</a:t>
            </a:r>
          </a:p>
          <a:p>
            <a:pPr lvl="1"/>
            <a:r>
              <a:rPr lang="en-US" dirty="0" smtClean="0"/>
              <a:t>New projects are not instantly staffed.</a:t>
            </a:r>
          </a:p>
          <a:p>
            <a:pPr lvl="1"/>
            <a:r>
              <a:rPr lang="en-US" dirty="0" smtClean="0"/>
              <a:t>You need a committed staffing plan.</a:t>
            </a:r>
          </a:p>
          <a:p>
            <a:endParaRPr lang="en-US" dirty="0" smtClean="0"/>
          </a:p>
          <a:p>
            <a:r>
              <a:rPr lang="en-US" dirty="0" smtClean="0"/>
              <a:t>Produce a calendar spread of available hours.</a:t>
            </a:r>
          </a:p>
          <a:p>
            <a:pPr lvl="1"/>
            <a:r>
              <a:rPr lang="en-US" dirty="0" smtClean="0"/>
              <a:t>At 52 weeks per year and 40 hours per week,              </a:t>
            </a:r>
          </a:p>
          <a:p>
            <a:pPr marL="171450" lvl="1" indent="0">
              <a:buNone/>
            </a:pPr>
            <a:r>
              <a:rPr lang="en-US" dirty="0" smtClean="0"/>
              <a:t>  1 year = 2080 hours.</a:t>
            </a:r>
          </a:p>
          <a:p>
            <a:pPr lvl="1"/>
            <a:r>
              <a:rPr lang="en-US" dirty="0" smtClean="0"/>
              <a:t>With 3 weeks of vacation and 10 holidays,                   </a:t>
            </a:r>
          </a:p>
          <a:p>
            <a:pPr marL="171450" lvl="1" indent="0">
              <a:buNone/>
            </a:pPr>
            <a:r>
              <a:rPr lang="en-US" dirty="0" smtClean="0"/>
              <a:t>  1 year =1880 hours (90%).</a:t>
            </a:r>
          </a:p>
          <a:p>
            <a:pPr lvl="1"/>
            <a:r>
              <a:rPr lang="en-US" dirty="0" smtClean="0"/>
              <a:t>With 10% for meetings and 15% for mail and interrupts,  </a:t>
            </a:r>
          </a:p>
          <a:p>
            <a:pPr marL="171450" lvl="1" indent="0">
              <a:buNone/>
            </a:pPr>
            <a:r>
              <a:rPr lang="en-US" dirty="0" smtClean="0"/>
              <a:t>  1 year </a:t>
            </a:r>
            <a:r>
              <a:rPr lang="en-US" dirty="0" smtClean="0">
                <a:sym typeface="Symbol" charset="0"/>
              </a:rPr>
              <a:t>≈</a:t>
            </a:r>
            <a:r>
              <a:rPr lang="en-US" dirty="0" smtClean="0"/>
              <a:t> 1000 to 1400 hours (50 to 65%).</a:t>
            </a:r>
          </a:p>
          <a:p>
            <a:pPr lvl="1"/>
            <a:r>
              <a:rPr lang="en-US" dirty="0" smtClean="0"/>
              <a:t>Additional time is usually spent on project activities that are not related to the direct tasks.</a:t>
            </a:r>
          </a:p>
        </p:txBody>
      </p:sp>
    </p:spTree>
    <p:extLst>
      <p:ext uri="{BB962C8B-B14F-4D97-AF65-F5344CB8AC3E}">
        <p14:creationId xmlns:p14="http://schemas.microsoft.com/office/powerpoint/2010/main" val="262515453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smtClean="0"/>
              <a:t>Task Order</a:t>
            </a:r>
          </a:p>
        </p:txBody>
      </p:sp>
      <p:sp>
        <p:nvSpPr>
          <p:cNvPr id="744451" name="Rectangle 3"/>
          <p:cNvSpPr>
            <a:spLocks noGrp="1" noChangeArrowheads="1"/>
          </p:cNvSpPr>
          <p:nvPr>
            <p:ph idx="1"/>
          </p:nvPr>
        </p:nvSpPr>
        <p:spPr/>
        <p:txBody>
          <a:bodyPr/>
          <a:lstStyle/>
          <a:p>
            <a:r>
              <a:rPr lang="en-US" smtClean="0"/>
              <a:t>The task order is driven by the development strategy.</a:t>
            </a:r>
          </a:p>
          <a:p>
            <a:pPr lvl="1"/>
            <a:r>
              <a:rPr lang="en-US" smtClean="0"/>
              <a:t>You need a conceptual approach.</a:t>
            </a:r>
          </a:p>
          <a:p>
            <a:pPr lvl="1"/>
            <a:r>
              <a:rPr lang="en-US" smtClean="0"/>
              <a:t>Each task needs completion criteria.</a:t>
            </a:r>
          </a:p>
          <a:p>
            <a:pPr lvl="1"/>
            <a:r>
              <a:rPr lang="en-US" smtClean="0"/>
              <a:t>You must consider task interdependencies.</a:t>
            </a:r>
          </a:p>
          <a:p>
            <a:pPr lvl="1"/>
            <a:r>
              <a:rPr lang="en-US" smtClean="0"/>
              <a:t>Also consider cost and cycle-time priorities.</a:t>
            </a:r>
          </a:p>
          <a:p>
            <a:endParaRPr lang="en-US" smtClean="0"/>
          </a:p>
          <a:p>
            <a:r>
              <a:rPr lang="en-US" smtClean="0"/>
              <a:t>Determine the planned task order.</a:t>
            </a:r>
          </a:p>
          <a:p>
            <a:pPr lvl="1"/>
            <a:r>
              <a:rPr lang="en-US" smtClean="0"/>
              <a:t>The initial task order provides a basis for planning.</a:t>
            </a:r>
          </a:p>
          <a:p>
            <a:pPr lvl="1"/>
            <a:r>
              <a:rPr lang="en-US" smtClean="0"/>
              <a:t>The task order will change with new knowledge.</a:t>
            </a:r>
          </a:p>
        </p:txBody>
      </p:sp>
    </p:spTree>
    <p:extLst>
      <p:ext uri="{BB962C8B-B14F-4D97-AF65-F5344CB8AC3E}">
        <p14:creationId xmlns:p14="http://schemas.microsoft.com/office/powerpoint/2010/main" val="329661857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en-US" smtClean="0"/>
              <a:t>Produce the Schedule</a:t>
            </a:r>
          </a:p>
        </p:txBody>
      </p:sp>
      <p:sp>
        <p:nvSpPr>
          <p:cNvPr id="746499" name="Rectangle 3"/>
          <p:cNvSpPr>
            <a:spLocks noGrp="1" noChangeArrowheads="1"/>
          </p:cNvSpPr>
          <p:nvPr>
            <p:ph idx="1"/>
          </p:nvPr>
        </p:nvSpPr>
        <p:spPr/>
        <p:txBody>
          <a:bodyPr/>
          <a:lstStyle/>
          <a:p>
            <a:r>
              <a:rPr lang="en-US" smtClean="0"/>
              <a:t>Estimate the hours that each task will take.</a:t>
            </a:r>
          </a:p>
          <a:p>
            <a:pPr lvl="1"/>
            <a:r>
              <a:rPr lang="en-US" smtClean="0"/>
              <a:t>What portion of total hours have such tasks taken historically?</a:t>
            </a:r>
          </a:p>
          <a:p>
            <a:pPr lvl="1"/>
            <a:r>
              <a:rPr lang="en-US" smtClean="0"/>
              <a:t>Will anything unusual affect this project?</a:t>
            </a:r>
          </a:p>
          <a:p>
            <a:pPr lvl="1"/>
            <a:r>
              <a:rPr lang="en-US" smtClean="0"/>
              <a:t>To ensure that tasks are not omitted, consider the tasks for the entire project.</a:t>
            </a:r>
          </a:p>
          <a:p>
            <a:endParaRPr lang="en-US" smtClean="0"/>
          </a:p>
          <a:p>
            <a:r>
              <a:rPr lang="en-US" smtClean="0"/>
              <a:t>Spread the task hours over the calendar.</a:t>
            </a:r>
          </a:p>
          <a:p>
            <a:pPr lvl="1"/>
            <a:r>
              <a:rPr lang="en-US" smtClean="0"/>
              <a:t>Identify key project checkpoints.</a:t>
            </a:r>
          </a:p>
          <a:p>
            <a:pPr lvl="1"/>
            <a:r>
              <a:rPr lang="en-US" smtClean="0"/>
              <a:t>Use a standard format.</a:t>
            </a:r>
          </a:p>
        </p:txBody>
      </p:sp>
    </p:spTree>
    <p:extLst>
      <p:ext uri="{BB962C8B-B14F-4D97-AF65-F5344CB8AC3E}">
        <p14:creationId xmlns:p14="http://schemas.microsoft.com/office/powerpoint/2010/main" val="6568815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US" smtClean="0"/>
              <a:t>The Task Planning Template</a:t>
            </a:r>
          </a:p>
        </p:txBody>
      </p:sp>
      <p:sp>
        <p:nvSpPr>
          <p:cNvPr id="748547" name="Rectangle 3"/>
          <p:cNvSpPr>
            <a:spLocks noGrp="1" noChangeArrowheads="1"/>
          </p:cNvSpPr>
          <p:nvPr>
            <p:ph idx="1"/>
          </p:nvPr>
        </p:nvSpPr>
        <p:spPr/>
        <p:txBody>
          <a:bodyPr/>
          <a:lstStyle/>
          <a:p>
            <a:r>
              <a:rPr lang="en-US" smtClean="0"/>
              <a:t>The PSP task planning template is shown in table 7.2 (page 118).</a:t>
            </a:r>
          </a:p>
          <a:p>
            <a:endParaRPr lang="en-US" smtClean="0"/>
          </a:p>
          <a:p>
            <a:r>
              <a:rPr lang="en-US" smtClean="0"/>
              <a:t>To fill out this template</a:t>
            </a:r>
          </a:p>
          <a:p>
            <a:pPr lvl="1"/>
            <a:r>
              <a:rPr lang="en-US" smtClean="0"/>
              <a:t>list the tasks in expected completion order</a:t>
            </a:r>
          </a:p>
          <a:p>
            <a:pPr lvl="1"/>
            <a:r>
              <a:rPr lang="en-US" smtClean="0"/>
              <a:t>enter the estimated hours for each task</a:t>
            </a:r>
          </a:p>
          <a:p>
            <a:pPr lvl="1"/>
            <a:r>
              <a:rPr lang="en-US" smtClean="0"/>
              <a:t>add the hours in the cumulative hours column</a:t>
            </a:r>
          </a:p>
          <a:p>
            <a:endParaRPr lang="en-US" smtClean="0"/>
          </a:p>
          <a:p>
            <a:r>
              <a:rPr lang="en-US" smtClean="0"/>
              <a:t>At this point, start to prepare the schedule planning template.</a:t>
            </a:r>
          </a:p>
        </p:txBody>
      </p:sp>
    </p:spTree>
    <p:extLst>
      <p:ext uri="{BB962C8B-B14F-4D97-AF65-F5344CB8AC3E}">
        <p14:creationId xmlns:p14="http://schemas.microsoft.com/office/powerpoint/2010/main" val="297562869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r>
              <a:rPr lang="en-US" smtClean="0"/>
              <a:t>Schedule Planning Template</a:t>
            </a:r>
          </a:p>
        </p:txBody>
      </p:sp>
      <p:sp>
        <p:nvSpPr>
          <p:cNvPr id="750595" name="Rectangle 3"/>
          <p:cNvSpPr>
            <a:spLocks noGrp="1" noChangeArrowheads="1"/>
          </p:cNvSpPr>
          <p:nvPr>
            <p:ph idx="1"/>
          </p:nvPr>
        </p:nvSpPr>
        <p:spPr/>
        <p:txBody>
          <a:bodyPr/>
          <a:lstStyle/>
          <a:p>
            <a:r>
              <a:rPr lang="en-US" smtClean="0"/>
              <a:t>The PSP schedule template is shown in table 7.1 (page 116).</a:t>
            </a:r>
          </a:p>
          <a:p>
            <a:endParaRPr lang="en-US" smtClean="0"/>
          </a:p>
          <a:p>
            <a:r>
              <a:rPr lang="en-US" smtClean="0"/>
              <a:t>To start filling out this template</a:t>
            </a:r>
          </a:p>
          <a:p>
            <a:pPr lvl="1"/>
            <a:r>
              <a:rPr lang="en-US" smtClean="0"/>
              <a:t>list the calendar dates in the left-hand column</a:t>
            </a:r>
          </a:p>
          <a:p>
            <a:pPr lvl="1"/>
            <a:r>
              <a:rPr lang="en-US" smtClean="0"/>
              <a:t>use days or weeks, depending on project scale</a:t>
            </a:r>
          </a:p>
          <a:p>
            <a:pPr lvl="2"/>
            <a:r>
              <a:rPr lang="en-US" smtClean="0"/>
              <a:t>for days, list every date</a:t>
            </a:r>
          </a:p>
          <a:p>
            <a:pPr lvl="2"/>
            <a:r>
              <a:rPr lang="en-US" smtClean="0"/>
              <a:t>for weeks, use a standard day (for example, Monday)</a:t>
            </a:r>
          </a:p>
          <a:p>
            <a:pPr lvl="1"/>
            <a:r>
              <a:rPr lang="en-US" smtClean="0"/>
              <a:t>list the planned direct project hours available each week</a:t>
            </a:r>
          </a:p>
          <a:p>
            <a:pPr lvl="1"/>
            <a:r>
              <a:rPr lang="en-US" smtClean="0"/>
              <a:t>add the hours in the cumulative hours column</a:t>
            </a:r>
          </a:p>
          <a:p>
            <a:pPr lvl="1"/>
            <a:endParaRPr lang="en-US" smtClean="0"/>
          </a:p>
          <a:p>
            <a:r>
              <a:rPr lang="en-US" smtClean="0"/>
              <a:t>Complete the task and schedule templates concurrently.</a:t>
            </a:r>
          </a:p>
        </p:txBody>
      </p:sp>
    </p:spTree>
    <p:extLst>
      <p:ext uri="{BB962C8B-B14F-4D97-AF65-F5344CB8AC3E}">
        <p14:creationId xmlns:p14="http://schemas.microsoft.com/office/powerpoint/2010/main" val="238619750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3074"/>
          <p:cNvSpPr>
            <a:spLocks noGrp="1" noChangeArrowheads="1"/>
          </p:cNvSpPr>
          <p:nvPr>
            <p:ph type="title"/>
          </p:nvPr>
        </p:nvSpPr>
        <p:spPr/>
        <p:txBody>
          <a:bodyPr/>
          <a:lstStyle/>
          <a:p>
            <a:r>
              <a:rPr lang="en-US" smtClean="0"/>
              <a:t>Completing the Plan</a:t>
            </a:r>
          </a:p>
        </p:txBody>
      </p:sp>
      <p:sp>
        <p:nvSpPr>
          <p:cNvPr id="752643" name="Rectangle 3075"/>
          <p:cNvSpPr>
            <a:spLocks noGrp="1" noChangeArrowheads="1"/>
          </p:cNvSpPr>
          <p:nvPr>
            <p:ph idx="1"/>
          </p:nvPr>
        </p:nvSpPr>
        <p:spPr/>
        <p:txBody>
          <a:bodyPr/>
          <a:lstStyle/>
          <a:p>
            <a:r>
              <a:rPr lang="en-US" smtClean="0"/>
              <a:t>For each task</a:t>
            </a:r>
          </a:p>
          <a:p>
            <a:pPr lvl="1"/>
            <a:r>
              <a:rPr lang="en-US" smtClean="0"/>
              <a:t>look on the task template for the cumulative hours needed to complete that task</a:t>
            </a:r>
          </a:p>
          <a:p>
            <a:pPr lvl="1"/>
            <a:r>
              <a:rPr lang="en-US" smtClean="0"/>
              <a:t>on the schedule template, find the week during which those hours are first exceeded</a:t>
            </a:r>
          </a:p>
          <a:p>
            <a:pPr lvl="1"/>
            <a:r>
              <a:rPr lang="en-US" smtClean="0"/>
              <a:t>on the task template, enter that week</a:t>
            </a:r>
            <a:r>
              <a:rPr lang="ja-JP" altLang="en-US" smtClean="0"/>
              <a:t>’</a:t>
            </a:r>
            <a:r>
              <a:rPr lang="en-US" smtClean="0"/>
              <a:t>s date in the Date column for that task</a:t>
            </a:r>
          </a:p>
          <a:p>
            <a:endParaRPr lang="en-US" smtClean="0"/>
          </a:p>
          <a:p>
            <a:r>
              <a:rPr lang="en-US" smtClean="0"/>
              <a:t>You now have the task schedule.</a:t>
            </a:r>
          </a:p>
        </p:txBody>
      </p:sp>
    </p:spTree>
    <p:extLst>
      <p:ext uri="{BB962C8B-B14F-4D97-AF65-F5344CB8AC3E}">
        <p14:creationId xmlns:p14="http://schemas.microsoft.com/office/powerpoint/2010/main" val="293450240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r>
              <a:rPr lang="en-US" smtClean="0"/>
              <a:t>Schedule Planning Example -1</a:t>
            </a:r>
          </a:p>
        </p:txBody>
      </p:sp>
      <p:graphicFrame>
        <p:nvGraphicFramePr>
          <p:cNvPr id="886902" name="Group 118"/>
          <p:cNvGraphicFramePr>
            <a:graphicFrameLocks noGrp="1"/>
          </p:cNvGraphicFramePr>
          <p:nvPr>
            <p:ph idx="1"/>
            <p:extLst>
              <p:ext uri="{D42A27DB-BD31-4B8C-83A1-F6EECF244321}">
                <p14:modId xmlns:p14="http://schemas.microsoft.com/office/powerpoint/2010/main" val="1337141154"/>
              </p:ext>
            </p:extLst>
          </p:nvPr>
        </p:nvGraphicFramePr>
        <p:xfrm>
          <a:off x="401638" y="1529352"/>
          <a:ext cx="8320087" cy="4129088"/>
        </p:xfrm>
        <a:graphic>
          <a:graphicData uri="http://schemas.openxmlformats.org/drawingml/2006/table">
            <a:tbl>
              <a:tblPr/>
              <a:tblGrid>
                <a:gridCol w="2773955"/>
                <a:gridCol w="2772175"/>
                <a:gridCol w="2773957"/>
              </a:tblGrid>
              <a:tr h="4127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Task</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Hours</a:t>
                      </a:r>
                    </a:p>
                  </a:txBody>
                  <a:tcPr marL="0" marR="0" marT="0" marB="0" anchor="ctr" horzOverflow="overflow">
                    <a:lnL>
                      <a:noFill/>
                    </a:lnL>
                    <a:lnR cap="flat">
                      <a:noFill/>
                    </a:lnR>
                    <a:lnT cap="flat">
                      <a:noFill/>
                    </a:lnT>
                    <a:lnB>
                      <a:noFill/>
                    </a:lnB>
                    <a:lnTlToBr>
                      <a:noFill/>
                    </a:lnTlToBr>
                    <a:lnBlToTr>
                      <a:noFill/>
                    </a:lnBlToTr>
                    <a:noFill/>
                  </a:tcPr>
                </a:tc>
              </a:tr>
              <a:tr h="4127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a:ln>
                            <a:noFill/>
                          </a:ln>
                          <a:solidFill>
                            <a:schemeClr val="tx1"/>
                          </a:solidFill>
                          <a:effectLst/>
                          <a:latin typeface="Arial" charset="0"/>
                          <a:ea typeface="ＭＳ Ｐゴシック" charset="0"/>
                        </a:rPr>
                        <a:t>A</a:t>
                      </a: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cap="flat">
                      <a:noFill/>
                    </a:lnR>
                    <a:lnT>
                      <a:noFill/>
                    </a:lnT>
                    <a:lnB>
                      <a:noFill/>
                    </a:lnB>
                    <a:lnTlToBr>
                      <a:noFill/>
                    </a:lnTlToBr>
                    <a:lnBlToTr>
                      <a:noFill/>
                    </a:lnBlToTr>
                    <a:noFill/>
                  </a:tcPr>
                </a:tc>
              </a:tr>
              <a:tr h="4127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cap="flat">
                      <a:noFill/>
                    </a:lnR>
                    <a:lnT>
                      <a:noFill/>
                    </a:lnT>
                    <a:lnB>
                      <a:noFill/>
                    </a:lnB>
                    <a:lnTlToBr>
                      <a:noFill/>
                    </a:lnTlToBr>
                    <a:lnBlToTr>
                      <a:noFill/>
                    </a:lnBlToTr>
                    <a:noFill/>
                  </a:tcPr>
                </a:tc>
              </a:tr>
              <a:tr h="4127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11</a:t>
                      </a:r>
                    </a:p>
                  </a:txBody>
                  <a:tcPr marL="0" marR="0" marT="0" marB="0" anchor="ctr" horzOverflow="overflow">
                    <a:lnL>
                      <a:noFill/>
                    </a:lnL>
                    <a:lnR cap="flat">
                      <a:noFill/>
                    </a:lnR>
                    <a:lnT>
                      <a:noFill/>
                    </a:lnT>
                    <a:lnB>
                      <a:noFill/>
                    </a:lnB>
                    <a:lnTlToBr>
                      <a:noFill/>
                    </a:lnTlToBr>
                    <a:lnBlToTr>
                      <a:noFill/>
                    </a:lnBlToTr>
                    <a:noFill/>
                  </a:tcPr>
                </a:tc>
              </a:tr>
              <a:tr h="4143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a:t>
                      </a:r>
                    </a:p>
                  </a:txBody>
                  <a:tcPr marL="0" marR="0" marT="0" marB="0" anchor="ctr" horzOverflow="overflow">
                    <a:lnL>
                      <a:noFill/>
                    </a:lnL>
                    <a:lnR cap="flat">
                      <a:noFill/>
                    </a:lnR>
                    <a:lnT>
                      <a:noFill/>
                    </a:lnT>
                    <a:lnB>
                      <a:noFill/>
                    </a:lnB>
                    <a:lnTlToBr>
                      <a:noFill/>
                    </a:lnTlToBr>
                    <a:lnBlToTr>
                      <a:noFill/>
                    </a:lnBlToTr>
                    <a:noFill/>
                  </a:tcPr>
                </a:tc>
              </a:tr>
              <a:tr h="4127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21</a:t>
                      </a:r>
                    </a:p>
                  </a:txBody>
                  <a:tcPr marL="0" marR="0" marT="0" marB="0" anchor="ctr" horzOverflow="overflow">
                    <a:lnL>
                      <a:noFill/>
                    </a:lnL>
                    <a:lnR cap="flat">
                      <a:noFill/>
                    </a:lnR>
                    <a:lnT>
                      <a:noFill/>
                    </a:lnT>
                    <a:lnB>
                      <a:noFill/>
                    </a:lnB>
                    <a:lnTlToBr>
                      <a:noFill/>
                    </a:lnTlToBr>
                    <a:lnBlToTr>
                      <a:noFill/>
                    </a:lnBlToTr>
                    <a:noFill/>
                  </a:tcPr>
                </a:tc>
              </a:tr>
              <a:tr h="4127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F</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26</a:t>
                      </a:r>
                    </a:p>
                  </a:txBody>
                  <a:tcPr marL="0" marR="0" marT="0" marB="0" anchor="ctr" horzOverflow="overflow">
                    <a:lnL>
                      <a:noFill/>
                    </a:lnL>
                    <a:lnR cap="flat">
                      <a:noFill/>
                    </a:lnR>
                    <a:lnT>
                      <a:noFill/>
                    </a:lnT>
                    <a:lnB>
                      <a:noFill/>
                    </a:lnB>
                    <a:lnTlToBr>
                      <a:noFill/>
                    </a:lnTlToBr>
                    <a:lnBlToTr>
                      <a:noFill/>
                    </a:lnBlToTr>
                    <a:noFill/>
                  </a:tcPr>
                </a:tc>
              </a:tr>
              <a:tr h="4127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a:ln>
                            <a:noFill/>
                          </a:ln>
                          <a:solidFill>
                            <a:schemeClr val="tx1"/>
                          </a:solidFill>
                          <a:effectLst/>
                          <a:latin typeface="Arial" charset="0"/>
                          <a:ea typeface="ＭＳ Ｐゴシック" charset="0"/>
                        </a:rPr>
                        <a:t>G</a:t>
                      </a: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32</a:t>
                      </a:r>
                    </a:p>
                  </a:txBody>
                  <a:tcPr marL="0" marR="0" marT="0" marB="0" anchor="ctr" horzOverflow="overflow">
                    <a:lnL>
                      <a:noFill/>
                    </a:lnL>
                    <a:lnR cap="flat">
                      <a:noFill/>
                    </a:lnR>
                    <a:lnT>
                      <a:noFill/>
                    </a:lnT>
                    <a:lnB>
                      <a:noFill/>
                    </a:lnB>
                    <a:lnTlToBr>
                      <a:noFill/>
                    </a:lnTlToBr>
                    <a:lnBlToTr>
                      <a:noFill/>
                    </a:lnBlToTr>
                    <a:noFill/>
                  </a:tcPr>
                </a:tc>
              </a:tr>
              <a:tr h="4127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35</a:t>
                      </a:r>
                    </a:p>
                  </a:txBody>
                  <a:tcPr marL="0" marR="0" marT="0" marB="0" anchor="ctr" horzOverflow="overflow">
                    <a:lnL>
                      <a:noFill/>
                    </a:lnL>
                    <a:lnR cap="flat">
                      <a:noFill/>
                    </a:lnR>
                    <a:lnT>
                      <a:noFill/>
                    </a:lnT>
                    <a:lnB>
                      <a:noFill/>
                    </a:lnB>
                    <a:lnTlToBr>
                      <a:noFill/>
                    </a:lnTlToBr>
                    <a:lnBlToTr>
                      <a:noFill/>
                    </a:lnBlToTr>
                    <a:noFill/>
                  </a:tcPr>
                </a:tc>
              </a:tr>
              <a:tr h="4127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I</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37</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886787" name="Rectangle 3"/>
          <p:cNvSpPr>
            <a:spLocks noChangeArrowheads="1"/>
          </p:cNvSpPr>
          <p:nvPr/>
        </p:nvSpPr>
        <p:spPr bwMode="auto">
          <a:xfrm>
            <a:off x="554038" y="1346200"/>
            <a:ext cx="8213725" cy="5497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86788" name="Rectangle 4"/>
          <p:cNvSpPr>
            <a:spLocks noChangeArrowheads="1"/>
          </p:cNvSpPr>
          <p:nvPr/>
        </p:nvSpPr>
        <p:spPr bwMode="auto">
          <a:xfrm>
            <a:off x="199379" y="1107402"/>
            <a:ext cx="8004175" cy="4063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eaLnBrk="0" hangingPunct="0">
              <a:lnSpc>
                <a:spcPct val="90000"/>
              </a:lnSpc>
              <a:buFontTx/>
              <a:buChar char=" "/>
              <a:tabLst>
                <a:tab pos="2857500" algn="l"/>
                <a:tab pos="5372100" algn="l"/>
              </a:tabLst>
              <a:defRPr/>
            </a:pPr>
            <a:r>
              <a:rPr lang="en-US" dirty="0">
                <a:latin typeface="Arial"/>
                <a:cs typeface="Arial"/>
              </a:rPr>
              <a:t>On the task planning template, enter the estimated hours per task.</a:t>
            </a:r>
          </a:p>
          <a:p>
            <a:pPr marL="128588" indent="-128588" defTabSz="1203325" eaLnBrk="0" hangingPunct="0">
              <a:lnSpc>
                <a:spcPct val="90000"/>
              </a:lnSpc>
              <a:buFontTx/>
              <a:buChar char=" "/>
              <a:tabLst>
                <a:tab pos="2857500" algn="l"/>
                <a:tab pos="5372100" algn="l"/>
              </a:tabLst>
              <a:defRPr/>
            </a:pPr>
            <a:endParaRPr lang="en-US" dirty="0">
              <a:latin typeface="Arial"/>
              <a:cs typeface="Arial"/>
            </a:endParaRPr>
          </a:p>
        </p:txBody>
      </p:sp>
    </p:spTree>
    <p:extLst>
      <p:ext uri="{BB962C8B-B14F-4D97-AF65-F5344CB8AC3E}">
        <p14:creationId xmlns:p14="http://schemas.microsoft.com/office/powerpoint/2010/main" val="148350400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smtClean="0"/>
              <a:t>Schedule Planning Example -2</a:t>
            </a:r>
          </a:p>
        </p:txBody>
      </p:sp>
      <p:graphicFrame>
        <p:nvGraphicFramePr>
          <p:cNvPr id="888937" name="Group 105"/>
          <p:cNvGraphicFramePr>
            <a:graphicFrameLocks noGrp="1"/>
          </p:cNvGraphicFramePr>
          <p:nvPr>
            <p:ph idx="1"/>
            <p:extLst>
              <p:ext uri="{D42A27DB-BD31-4B8C-83A1-F6EECF244321}">
                <p14:modId xmlns:p14="http://schemas.microsoft.com/office/powerpoint/2010/main" val="2907370958"/>
              </p:ext>
            </p:extLst>
          </p:nvPr>
        </p:nvGraphicFramePr>
        <p:xfrm>
          <a:off x="401638" y="1712744"/>
          <a:ext cx="8320087" cy="3924303"/>
        </p:xfrm>
        <a:graphic>
          <a:graphicData uri="http://schemas.openxmlformats.org/drawingml/2006/table">
            <a:tbl>
              <a:tblPr/>
              <a:tblGrid>
                <a:gridCol w="2773955"/>
                <a:gridCol w="2772175"/>
                <a:gridCol w="2773957"/>
              </a:tblGrid>
              <a:tr h="4349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Day</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Hours</a:t>
                      </a:r>
                    </a:p>
                  </a:txBody>
                  <a:tcPr marL="0" marR="0" marT="0" marB="0" anchor="ctr" horzOverflow="overflow">
                    <a:lnL>
                      <a:noFill/>
                    </a:lnL>
                    <a:lnR cap="flat">
                      <a:noFill/>
                    </a:lnR>
                    <a:lnT cap="flat">
                      <a:noFill/>
                    </a:lnT>
                    <a:lnB>
                      <a:noFill/>
                    </a:lnB>
                    <a:lnTlToBr>
                      <a:noFill/>
                    </a:lnTlToBr>
                    <a:lnBlToTr>
                      <a:noFill/>
                    </a:lnBlToTr>
                    <a:noFill/>
                  </a:tcPr>
                </a:tc>
              </a:tr>
              <a:tr h="4365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cap="flat">
                      <a:noFill/>
                    </a:lnR>
                    <a:lnT>
                      <a:noFill/>
                    </a:lnT>
                    <a:lnB>
                      <a:noFill/>
                    </a:lnB>
                    <a:lnTlToBr>
                      <a:noFill/>
                    </a:lnTlToBr>
                    <a:lnBlToTr>
                      <a:noFill/>
                    </a:lnBlToTr>
                    <a:noFill/>
                  </a:tcPr>
                </a:tc>
              </a:tr>
              <a:tr h="4365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2</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cap="flat">
                      <a:noFill/>
                    </a:lnR>
                    <a:lnT>
                      <a:noFill/>
                    </a:lnT>
                    <a:lnB>
                      <a:noFill/>
                    </a:lnB>
                    <a:lnTlToBr>
                      <a:noFill/>
                    </a:lnTlToBr>
                    <a:lnBlToTr>
                      <a:noFill/>
                    </a:lnBlToTr>
                    <a:noFill/>
                  </a:tcPr>
                </a:tc>
              </a:tr>
              <a:tr h="4365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a:t>
                      </a:r>
                    </a:p>
                  </a:txBody>
                  <a:tcPr marL="0" marR="0" marT="0" marB="0" anchor="ctr" horzOverflow="overflow">
                    <a:lnL>
                      <a:noFill/>
                    </a:lnL>
                    <a:lnR cap="flat">
                      <a:noFill/>
                    </a:lnR>
                    <a:lnT>
                      <a:noFill/>
                    </a:lnT>
                    <a:lnB>
                      <a:noFill/>
                    </a:lnB>
                    <a:lnTlToBr>
                      <a:noFill/>
                    </a:lnTlToBr>
                    <a:lnBlToTr>
                      <a:noFill/>
                    </a:lnBlToTr>
                    <a:noFill/>
                  </a:tcPr>
                </a:tc>
              </a:tr>
              <a:tr h="4349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a:t>
                      </a:r>
                    </a:p>
                  </a:txBody>
                  <a:tcPr marL="0" marR="0" marT="0" marB="0" anchor="ctr" horzOverflow="overflow">
                    <a:lnL>
                      <a:noFill/>
                    </a:lnL>
                    <a:lnR cap="flat">
                      <a:noFill/>
                    </a:lnR>
                    <a:lnT>
                      <a:noFill/>
                    </a:lnT>
                    <a:lnB>
                      <a:noFill/>
                    </a:lnB>
                    <a:lnTlToBr>
                      <a:noFill/>
                    </a:lnTlToBr>
                    <a:lnBlToTr>
                      <a:noFill/>
                    </a:lnBlToTr>
                    <a:noFill/>
                  </a:tcPr>
                </a:tc>
              </a:tr>
              <a:tr h="4365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22</a:t>
                      </a:r>
                    </a:p>
                  </a:txBody>
                  <a:tcPr marL="0" marR="0" marT="0" marB="0" anchor="ctr" horzOverflow="overflow">
                    <a:lnL>
                      <a:noFill/>
                    </a:lnL>
                    <a:lnR cap="flat">
                      <a:noFill/>
                    </a:lnR>
                    <a:lnT>
                      <a:noFill/>
                    </a:lnT>
                    <a:lnB>
                      <a:noFill/>
                    </a:lnB>
                    <a:lnTlToBr>
                      <a:noFill/>
                    </a:lnTlToBr>
                    <a:lnBlToTr>
                      <a:noFill/>
                    </a:lnBlToTr>
                    <a:noFill/>
                  </a:tcPr>
                </a:tc>
              </a:tr>
              <a:tr h="4365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28</a:t>
                      </a:r>
                    </a:p>
                  </a:txBody>
                  <a:tcPr marL="0" marR="0" marT="0" marB="0" anchor="ctr" horzOverflow="overflow">
                    <a:lnL>
                      <a:noFill/>
                    </a:lnL>
                    <a:lnR cap="flat">
                      <a:noFill/>
                    </a:lnR>
                    <a:lnT>
                      <a:noFill/>
                    </a:lnT>
                    <a:lnB>
                      <a:noFill/>
                    </a:lnB>
                    <a:lnTlToBr>
                      <a:noFill/>
                    </a:lnTlToBr>
                    <a:lnBlToTr>
                      <a:noFill/>
                    </a:lnBlToTr>
                    <a:noFill/>
                  </a:tcPr>
                </a:tc>
              </a:tr>
              <a:tr h="4365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33</a:t>
                      </a:r>
                    </a:p>
                  </a:txBody>
                  <a:tcPr marL="0" marR="0" marT="0" marB="0" anchor="ctr" horzOverflow="overflow">
                    <a:lnL>
                      <a:noFill/>
                    </a:lnL>
                    <a:lnR cap="flat">
                      <a:noFill/>
                    </a:lnR>
                    <a:lnT>
                      <a:noFill/>
                    </a:lnT>
                    <a:lnB>
                      <a:noFill/>
                    </a:lnB>
                    <a:lnTlToBr>
                      <a:noFill/>
                    </a:lnTlToBr>
                    <a:lnBlToTr>
                      <a:noFill/>
                    </a:lnBlToTr>
                    <a:noFill/>
                  </a:tcPr>
                </a:tc>
              </a:tr>
              <a:tr h="43497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38</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888835" name="Rectangle 3"/>
          <p:cNvSpPr>
            <a:spLocks noChangeArrowheads="1"/>
          </p:cNvSpPr>
          <p:nvPr/>
        </p:nvSpPr>
        <p:spPr bwMode="auto">
          <a:xfrm>
            <a:off x="275579" y="1132609"/>
            <a:ext cx="7851775" cy="722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eaLnBrk="0" hangingPunct="0">
              <a:lnSpc>
                <a:spcPct val="90000"/>
              </a:lnSpc>
              <a:buFontTx/>
              <a:buChar char=" "/>
              <a:tabLst>
                <a:tab pos="2857500" algn="l"/>
                <a:tab pos="5372100" algn="l"/>
              </a:tabLst>
              <a:defRPr/>
            </a:pPr>
            <a:r>
              <a:rPr lang="en-US" dirty="0">
                <a:latin typeface="Arial"/>
                <a:cs typeface="Arial"/>
              </a:rPr>
              <a:t>On the schedule planning template, enter the direct hours available per day or week.</a:t>
            </a:r>
          </a:p>
        </p:txBody>
      </p:sp>
    </p:spTree>
    <p:extLst>
      <p:ext uri="{BB962C8B-B14F-4D97-AF65-F5344CB8AC3E}">
        <p14:creationId xmlns:p14="http://schemas.microsoft.com/office/powerpoint/2010/main" val="97022488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ChangeArrowheads="1"/>
          </p:cNvSpPr>
          <p:nvPr/>
        </p:nvSpPr>
        <p:spPr bwMode="auto">
          <a:xfrm>
            <a:off x="275070" y="1108944"/>
            <a:ext cx="7826375" cy="643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eaLnBrk="0" hangingPunct="0">
              <a:lnSpc>
                <a:spcPct val="90000"/>
              </a:lnSpc>
              <a:buFontTx/>
              <a:buChar char=" "/>
              <a:tabLst>
                <a:tab pos="385763" algn="l"/>
                <a:tab pos="1943100" algn="l"/>
                <a:tab pos="3721100" algn="l"/>
                <a:tab pos="5600700" algn="l"/>
              </a:tabLst>
              <a:defRPr/>
            </a:pPr>
            <a:r>
              <a:rPr lang="en-US" dirty="0">
                <a:latin typeface="Arial"/>
                <a:cs typeface="Arial"/>
              </a:rPr>
              <a:t>On the task schedule, enter the day (or week) during which the cumulative hours for each task is reached</a:t>
            </a:r>
            <a:r>
              <a:rPr lang="en-US" dirty="0" smtClean="0">
                <a:latin typeface="Arial"/>
                <a:cs typeface="Arial"/>
              </a:rPr>
              <a:t>.</a:t>
            </a:r>
            <a:endParaRPr lang="en-US" dirty="0">
              <a:latin typeface="Arial"/>
              <a:cs typeface="Arial"/>
            </a:endParaRPr>
          </a:p>
        </p:txBody>
      </p:sp>
      <p:sp>
        <p:nvSpPr>
          <p:cNvPr id="890883" name="Rectangle 3"/>
          <p:cNvSpPr>
            <a:spLocks noGrp="1" noChangeArrowheads="1"/>
          </p:cNvSpPr>
          <p:nvPr>
            <p:ph type="title"/>
          </p:nvPr>
        </p:nvSpPr>
        <p:spPr/>
        <p:txBody>
          <a:bodyPr/>
          <a:lstStyle/>
          <a:p>
            <a:r>
              <a:rPr lang="en-US" smtClean="0"/>
              <a:t>Schedule Planning Example -3</a:t>
            </a:r>
          </a:p>
        </p:txBody>
      </p:sp>
      <p:graphicFrame>
        <p:nvGraphicFramePr>
          <p:cNvPr id="891032" name="Group 152"/>
          <p:cNvGraphicFramePr>
            <a:graphicFrameLocks noGrp="1"/>
          </p:cNvGraphicFramePr>
          <p:nvPr>
            <p:ph idx="1"/>
            <p:extLst>
              <p:ext uri="{D42A27DB-BD31-4B8C-83A1-F6EECF244321}">
                <p14:modId xmlns:p14="http://schemas.microsoft.com/office/powerpoint/2010/main" val="1979514352"/>
              </p:ext>
            </p:extLst>
          </p:nvPr>
        </p:nvGraphicFramePr>
        <p:xfrm>
          <a:off x="401638" y="1773697"/>
          <a:ext cx="8320086" cy="3773489"/>
        </p:xfrm>
        <a:graphic>
          <a:graphicData uri="http://schemas.openxmlformats.org/drawingml/2006/table">
            <a:tbl>
              <a:tblPr/>
              <a:tblGrid>
                <a:gridCol w="2080912"/>
                <a:gridCol w="2079130"/>
                <a:gridCol w="2080912"/>
                <a:gridCol w="2079132"/>
              </a:tblGrid>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Task</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Day</a:t>
                      </a:r>
                    </a:p>
                  </a:txBody>
                  <a:tcPr marL="0" marR="0" marT="0" marB="0" anchor="ctr" horzOverflow="overflow">
                    <a:lnL>
                      <a:noFill/>
                    </a:lnL>
                    <a:lnR cap="flat">
                      <a:noFill/>
                    </a:lnR>
                    <a:lnT cap="flat">
                      <a:noFill/>
                    </a:lnT>
                    <a:lnB>
                      <a:noFill/>
                    </a:lnB>
                    <a:lnTlToBr>
                      <a:noFill/>
                    </a:lnTlToBr>
                    <a:lnBlToTr>
                      <a:noFill/>
                    </a:lnBlToTr>
                    <a:noFill/>
                  </a:tcPr>
                </a:tc>
              </a:tr>
              <a:tr h="3762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a:ln>
                            <a:noFill/>
                          </a:ln>
                          <a:solidFill>
                            <a:schemeClr val="tx1"/>
                          </a:solidFill>
                          <a:effectLst/>
                          <a:latin typeface="Arial" charset="0"/>
                          <a:ea typeface="ＭＳ Ｐゴシック" charset="0"/>
                        </a:rPr>
                        <a:t>A</a:t>
                      </a: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cap="flat">
                      <a:noFill/>
                    </a:lnR>
                    <a:lnT>
                      <a:noFill/>
                    </a:lnT>
                    <a:lnB>
                      <a:noFill/>
                    </a:lnB>
                    <a:lnTlToBr>
                      <a:noFill/>
                    </a:lnTlToBr>
                    <a:lnBlToTr>
                      <a:noFill/>
                    </a:lnBlToTr>
                    <a:noFill/>
                  </a:tcPr>
                </a:tc>
              </a:tr>
              <a:tr h="3762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F</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a:ln>
                            <a:noFill/>
                          </a:ln>
                          <a:solidFill>
                            <a:schemeClr val="tx1"/>
                          </a:solidFill>
                          <a:effectLst/>
                          <a:latin typeface="Arial" charset="0"/>
                          <a:ea typeface="ＭＳ Ｐゴシック" charset="0"/>
                        </a:rPr>
                        <a:t>G</a:t>
                      </a: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cap="flat">
                      <a:noFill/>
                    </a:lnR>
                    <a:lnT>
                      <a:noFill/>
                    </a:lnT>
                    <a:lnB>
                      <a:noFill/>
                    </a:lnB>
                    <a:lnTlToBr>
                      <a:noFill/>
                    </a:lnTlToBr>
                    <a:lnBlToTr>
                      <a:noFill/>
                    </a:lnBlToTr>
                    <a:noFill/>
                  </a:tcPr>
                </a:tc>
              </a:tr>
              <a:tr h="3762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I</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37</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8</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79626922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US" smtClean="0"/>
              <a:t>Project Tracking -1</a:t>
            </a:r>
          </a:p>
        </p:txBody>
      </p:sp>
      <p:sp>
        <p:nvSpPr>
          <p:cNvPr id="812035" name="Rectangle 3"/>
          <p:cNvSpPr>
            <a:spLocks noGrp="1" noChangeArrowheads="1"/>
          </p:cNvSpPr>
          <p:nvPr>
            <p:ph idx="1"/>
          </p:nvPr>
        </p:nvSpPr>
        <p:spPr/>
        <p:txBody>
          <a:bodyPr/>
          <a:lstStyle/>
          <a:p>
            <a:r>
              <a:rPr lang="en-US" smtClean="0"/>
              <a:t>Project tracking would be simple if</a:t>
            </a:r>
          </a:p>
          <a:p>
            <a:pPr lvl="1"/>
            <a:r>
              <a:rPr lang="en-US" smtClean="0"/>
              <a:t>we always completed tasks in the planned order</a:t>
            </a:r>
          </a:p>
          <a:p>
            <a:pPr lvl="1"/>
            <a:r>
              <a:rPr lang="en-US" smtClean="0"/>
              <a:t>no tasks were added or deleted</a:t>
            </a:r>
          </a:p>
          <a:p>
            <a:endParaRPr lang="en-US" smtClean="0"/>
          </a:p>
          <a:p>
            <a:r>
              <a:rPr lang="en-US" smtClean="0"/>
              <a:t>This never happens.</a:t>
            </a:r>
          </a:p>
          <a:p>
            <a:pPr lvl="1"/>
            <a:r>
              <a:rPr lang="en-US" smtClean="0"/>
              <a:t>Requirements always change.</a:t>
            </a:r>
          </a:p>
          <a:p>
            <a:pPr lvl="1"/>
            <a:r>
              <a:rPr lang="en-US" smtClean="0"/>
              <a:t>Tasks get cancelled or deferred.</a:t>
            </a:r>
          </a:p>
          <a:p>
            <a:pPr lvl="1"/>
            <a:r>
              <a:rPr lang="en-US" smtClean="0"/>
              <a:t>Some tasks are dropped and others are added.</a:t>
            </a:r>
          </a:p>
          <a:p>
            <a:pPr lvl="1"/>
            <a:r>
              <a:rPr lang="en-US" smtClean="0"/>
              <a:t>Estimating errors are common.</a:t>
            </a:r>
          </a:p>
          <a:p>
            <a:endParaRPr lang="en-US" smtClean="0"/>
          </a:p>
          <a:p>
            <a:endParaRPr lang="en-US" smtClean="0"/>
          </a:p>
          <a:p>
            <a:endParaRPr lang="en-US" smtClean="0"/>
          </a:p>
        </p:txBody>
      </p:sp>
    </p:spTree>
    <p:extLst>
      <p:ext uri="{BB962C8B-B14F-4D97-AF65-F5344CB8AC3E}">
        <p14:creationId xmlns:p14="http://schemas.microsoft.com/office/powerpoint/2010/main" val="178330049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p:txBody>
          <a:bodyPr/>
          <a:lstStyle/>
          <a:p>
            <a:r>
              <a:rPr lang="en-US" smtClean="0"/>
              <a:t>Project Tracking -2 </a:t>
            </a:r>
          </a:p>
        </p:txBody>
      </p:sp>
      <p:sp>
        <p:nvSpPr>
          <p:cNvPr id="814083" name="Rectangle 3"/>
          <p:cNvSpPr>
            <a:spLocks noGrp="1" noChangeArrowheads="1"/>
          </p:cNvSpPr>
          <p:nvPr>
            <p:ph idx="1"/>
          </p:nvPr>
        </p:nvSpPr>
        <p:spPr/>
        <p:txBody>
          <a:bodyPr/>
          <a:lstStyle/>
          <a:p>
            <a:r>
              <a:rPr lang="en-US" smtClean="0"/>
              <a:t>To track project status in a dynamic environment, you need a way to assign a value that measures the contribution of each task towards the whole project.</a:t>
            </a:r>
          </a:p>
          <a:p>
            <a:endParaRPr lang="en-US" smtClean="0"/>
          </a:p>
          <a:p>
            <a:r>
              <a:rPr lang="en-US" smtClean="0"/>
              <a:t>Then you can</a:t>
            </a:r>
          </a:p>
          <a:p>
            <a:pPr lvl="1"/>
            <a:r>
              <a:rPr lang="en-US" smtClean="0"/>
              <a:t>add up the value of the completed tasks</a:t>
            </a:r>
          </a:p>
          <a:p>
            <a:pPr lvl="1"/>
            <a:r>
              <a:rPr lang="en-US" smtClean="0"/>
              <a:t>compare this value to the value of the total job</a:t>
            </a:r>
          </a:p>
          <a:p>
            <a:pPr lvl="1"/>
            <a:r>
              <a:rPr lang="en-US" smtClean="0"/>
              <a:t>calculate the percentage of job completion</a:t>
            </a:r>
          </a:p>
          <a:p>
            <a:endParaRPr lang="en-US" smtClean="0"/>
          </a:p>
          <a:p>
            <a:r>
              <a:rPr lang="en-US" smtClean="0"/>
              <a:t>The PSP does this with a method called earned value (EV).</a:t>
            </a:r>
          </a:p>
        </p:txBody>
      </p:sp>
    </p:spTree>
    <p:extLst>
      <p:ext uri="{BB962C8B-B14F-4D97-AF65-F5344CB8AC3E}">
        <p14:creationId xmlns:p14="http://schemas.microsoft.com/office/powerpoint/2010/main" val="123519818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r>
              <a:rPr lang="en-US" smtClean="0"/>
              <a:t>Earned Value</a:t>
            </a:r>
          </a:p>
        </p:txBody>
      </p:sp>
      <p:sp>
        <p:nvSpPr>
          <p:cNvPr id="760835" name="Rectangle 3"/>
          <p:cNvSpPr>
            <a:spLocks noGrp="1" noChangeArrowheads="1"/>
          </p:cNvSpPr>
          <p:nvPr>
            <p:ph idx="1"/>
          </p:nvPr>
        </p:nvSpPr>
        <p:spPr/>
        <p:txBody>
          <a:bodyPr>
            <a:normAutofit lnSpcReduction="10000"/>
          </a:bodyPr>
          <a:lstStyle/>
          <a:p>
            <a:r>
              <a:rPr lang="en-US" smtClean="0"/>
              <a:t>Earned value (EV)</a:t>
            </a:r>
          </a:p>
          <a:p>
            <a:pPr lvl="1"/>
            <a:r>
              <a:rPr lang="en-US" smtClean="0"/>
              <a:t>establishes a value for each task</a:t>
            </a:r>
          </a:p>
          <a:p>
            <a:pPr lvl="1"/>
            <a:r>
              <a:rPr lang="en-US" smtClean="0"/>
              <a:t>permits progress tracking against the plan</a:t>
            </a:r>
          </a:p>
          <a:p>
            <a:pPr lvl="1"/>
            <a:r>
              <a:rPr lang="en-US" smtClean="0"/>
              <a:t>facilitates tracking, even with changes to the plan</a:t>
            </a:r>
          </a:p>
          <a:p>
            <a:endParaRPr lang="en-US" smtClean="0"/>
          </a:p>
          <a:p>
            <a:r>
              <a:rPr lang="en-US" smtClean="0"/>
              <a:t>Earned value principles</a:t>
            </a:r>
          </a:p>
          <a:p>
            <a:pPr lvl="1"/>
            <a:r>
              <a:rPr lang="en-US" smtClean="0"/>
              <a:t>Earned value provides a common value for each task. </a:t>
            </a:r>
          </a:p>
          <a:p>
            <a:pPr lvl="1"/>
            <a:r>
              <a:rPr lang="en-US" smtClean="0"/>
              <a:t>This value is the percentage of the total project hours that this task is planned to take.</a:t>
            </a:r>
          </a:p>
          <a:p>
            <a:pPr lvl="1"/>
            <a:r>
              <a:rPr lang="en-US" smtClean="0"/>
              <a:t>The planned value is credited, no matter how long it actually took to do the task.</a:t>
            </a:r>
          </a:p>
          <a:p>
            <a:pPr lvl="1"/>
            <a:r>
              <a:rPr lang="en-US" smtClean="0"/>
              <a:t>No value is given for partially-completed tasks.</a:t>
            </a:r>
          </a:p>
          <a:p>
            <a:pPr lvl="1"/>
            <a:r>
              <a:rPr lang="en-US" smtClean="0"/>
              <a:t>Major plan changes require new plans.</a:t>
            </a:r>
          </a:p>
        </p:txBody>
      </p:sp>
    </p:spTree>
    <p:extLst>
      <p:ext uri="{BB962C8B-B14F-4D97-AF65-F5344CB8AC3E}">
        <p14:creationId xmlns:p14="http://schemas.microsoft.com/office/powerpoint/2010/main" val="107509987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smtClean="0"/>
              <a:t>Establish the Planned Value</a:t>
            </a:r>
          </a:p>
        </p:txBody>
      </p:sp>
      <p:sp>
        <p:nvSpPr>
          <p:cNvPr id="762883" name="Rectangle 3"/>
          <p:cNvSpPr>
            <a:spLocks noGrp="1" noChangeArrowheads="1"/>
          </p:cNvSpPr>
          <p:nvPr>
            <p:ph idx="1"/>
          </p:nvPr>
        </p:nvSpPr>
        <p:spPr/>
        <p:txBody>
          <a:bodyPr/>
          <a:lstStyle/>
          <a:p>
            <a:r>
              <a:rPr lang="en-US" smtClean="0"/>
              <a:t>On the task template</a:t>
            </a:r>
          </a:p>
          <a:p>
            <a:pPr lvl="1"/>
            <a:r>
              <a:rPr lang="en-US" smtClean="0"/>
              <a:t>add the number of project hours</a:t>
            </a:r>
          </a:p>
          <a:p>
            <a:pPr lvl="1"/>
            <a:r>
              <a:rPr lang="en-US" smtClean="0"/>
              <a:t>calculate the percentage of the total hours for each task</a:t>
            </a:r>
          </a:p>
          <a:p>
            <a:pPr lvl="1"/>
            <a:r>
              <a:rPr lang="en-US" smtClean="0"/>
              <a:t>enter this percentage as the planned value (PV) for that task</a:t>
            </a:r>
          </a:p>
          <a:p>
            <a:pPr lvl="1"/>
            <a:r>
              <a:rPr lang="en-US" smtClean="0"/>
              <a:t>calculate the cumulative PV for each task</a:t>
            </a:r>
          </a:p>
          <a:p>
            <a:r>
              <a:rPr lang="en-US" smtClean="0"/>
              <a:t> </a:t>
            </a:r>
          </a:p>
          <a:p>
            <a:r>
              <a:rPr lang="en-US" smtClean="0"/>
              <a:t>On the schedule template, enter the cumulative planned value for the tasks to be completed each day or week.</a:t>
            </a:r>
          </a:p>
        </p:txBody>
      </p:sp>
    </p:spTree>
    <p:extLst>
      <p:ext uri="{BB962C8B-B14F-4D97-AF65-F5344CB8AC3E}">
        <p14:creationId xmlns:p14="http://schemas.microsoft.com/office/powerpoint/2010/main" val="63867229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ChangeArrowheads="1"/>
          </p:cNvSpPr>
          <p:nvPr/>
        </p:nvSpPr>
        <p:spPr bwMode="auto">
          <a:xfrm>
            <a:off x="220663" y="1123950"/>
            <a:ext cx="7559675" cy="676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eaLnBrk="0" hangingPunct="0">
              <a:lnSpc>
                <a:spcPct val="90000"/>
              </a:lnSpc>
              <a:buFontTx/>
              <a:buChar char=" "/>
              <a:tabLst>
                <a:tab pos="292100" algn="r"/>
                <a:tab pos="1600200" algn="r"/>
                <a:tab pos="3035300" algn="r"/>
                <a:tab pos="4406900" algn="r"/>
                <a:tab pos="5435600" algn="r"/>
              </a:tabLst>
              <a:defRPr/>
            </a:pPr>
            <a:r>
              <a:rPr lang="en-US" dirty="0">
                <a:latin typeface="Arial"/>
                <a:cs typeface="Arial"/>
              </a:rPr>
              <a:t>Produce the PV, or the planned percentage of the total job that each task represents.</a:t>
            </a:r>
          </a:p>
        </p:txBody>
      </p:sp>
      <p:sp>
        <p:nvSpPr>
          <p:cNvPr id="892931" name="Rectangle 3"/>
          <p:cNvSpPr>
            <a:spLocks noGrp="1" noChangeArrowheads="1"/>
          </p:cNvSpPr>
          <p:nvPr>
            <p:ph type="title"/>
          </p:nvPr>
        </p:nvSpPr>
        <p:spPr/>
        <p:txBody>
          <a:bodyPr/>
          <a:lstStyle/>
          <a:p>
            <a:r>
              <a:rPr lang="en-US" smtClean="0"/>
              <a:t>Earned Value Example -1</a:t>
            </a:r>
          </a:p>
        </p:txBody>
      </p:sp>
      <p:graphicFrame>
        <p:nvGraphicFramePr>
          <p:cNvPr id="893233" name="Group 305"/>
          <p:cNvGraphicFramePr>
            <a:graphicFrameLocks noGrp="1"/>
          </p:cNvGraphicFramePr>
          <p:nvPr>
            <p:ph idx="1"/>
            <p:extLst>
              <p:ext uri="{D42A27DB-BD31-4B8C-83A1-F6EECF244321}">
                <p14:modId xmlns:p14="http://schemas.microsoft.com/office/powerpoint/2010/main" val="1782398591"/>
              </p:ext>
            </p:extLst>
          </p:nvPr>
        </p:nvGraphicFramePr>
        <p:xfrm>
          <a:off x="401638" y="1755053"/>
          <a:ext cx="8320087" cy="3787778"/>
        </p:xfrm>
        <a:graphic>
          <a:graphicData uri="http://schemas.openxmlformats.org/drawingml/2006/table">
            <a:tbl>
              <a:tblPr/>
              <a:tblGrid>
                <a:gridCol w="1386087"/>
                <a:gridCol w="1387869"/>
                <a:gridCol w="1386087"/>
                <a:gridCol w="1386087"/>
                <a:gridCol w="1387870"/>
                <a:gridCol w="1386087"/>
              </a:tblGrid>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Task</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Hrs.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Day</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PV</a:t>
                      </a:r>
                    </a:p>
                  </a:txBody>
                  <a:tcPr marL="0" marR="0" marT="0" marB="0" anchor="ctr" horzOverflow="overflow">
                    <a:lnL>
                      <a:noFill/>
                    </a:lnL>
                    <a:lnR cap="flat">
                      <a:noFill/>
                    </a:lnR>
                    <a:lnT cap="fla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a:ln>
                            <a:noFill/>
                          </a:ln>
                          <a:solidFill>
                            <a:schemeClr val="tx1"/>
                          </a:solidFill>
                          <a:effectLst/>
                          <a:latin typeface="Arial" charset="0"/>
                          <a:ea typeface="ＭＳ Ｐゴシック" charset="0"/>
                        </a:rPr>
                        <a:t>A</a:t>
                      </a: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10.8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56.7</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F</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70.2</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a:ln>
                            <a:noFill/>
                          </a:ln>
                          <a:solidFill>
                            <a:schemeClr val="tx1"/>
                          </a:solidFill>
                          <a:effectLst/>
                          <a:latin typeface="Arial" charset="0"/>
                          <a:ea typeface="ＭＳ Ｐゴシック" charset="0"/>
                        </a:rPr>
                        <a:t>G</a:t>
                      </a: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16.3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86.5</a:t>
                      </a:r>
                    </a:p>
                  </a:txBody>
                  <a:tcPr marL="0" marR="0" marT="0" marB="0" anchor="ctr" horzOverflow="overflow">
                    <a:lnL>
                      <a:noFill/>
                    </a:lnL>
                    <a:lnR cap="flat">
                      <a:noFill/>
                    </a:lnR>
                    <a:lnT>
                      <a:noFill/>
                    </a:lnT>
                    <a:lnB>
                      <a:noFill/>
                    </a:lnB>
                    <a:lnTlToBr>
                      <a:noFill/>
                    </a:lnTlToBr>
                    <a:lnBlToTr>
                      <a:noFill/>
                    </a:lnBlToTr>
                    <a:noFill/>
                  </a:tcPr>
                </a:tc>
              </a:tr>
              <a:tr h="3778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94.6</a:t>
                      </a:r>
                    </a:p>
                  </a:txBody>
                  <a:tcPr marL="0" marR="0" marT="0" marB="0" anchor="ctr" horzOverflow="overflow">
                    <a:lnL>
                      <a:noFill/>
                    </a:lnL>
                    <a:lnR cap="flat">
                      <a:noFill/>
                    </a:lnR>
                    <a:lnT>
                      <a:noFill/>
                    </a:lnT>
                    <a:lnB>
                      <a:noFill/>
                    </a:lnB>
                    <a:lnTlToBr>
                      <a:noFill/>
                    </a:lnTlToBr>
                    <a:lnBlToTr>
                      <a:noFill/>
                    </a:lnBlToTr>
                    <a:noFill/>
                  </a:tcPr>
                </a:tc>
              </a:tr>
              <a:tr h="37941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I</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37</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100.0</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graphicFrame>
        <p:nvGraphicFramePr>
          <p:cNvPr id="893025" name="Group 97"/>
          <p:cNvGraphicFramePr>
            <a:graphicFrameLocks noGrp="1"/>
          </p:cNvGraphicFramePr>
          <p:nvPr/>
        </p:nvGraphicFramePr>
        <p:xfrm>
          <a:off x="8902700" y="3568700"/>
          <a:ext cx="208002" cy="396875"/>
        </p:xfrm>
        <a:graphic>
          <a:graphicData uri="http://schemas.openxmlformats.org/drawingml/2006/table">
            <a:tbl>
              <a:tblPr/>
              <a:tblGrid>
                <a:gridCol w="208002"/>
              </a:tblGrid>
              <a:tr h="396875">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91301" marR="91301" marT="45793" marB="45793" horzOverflow="overflow">
                    <a:lnL cap="flat">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182429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ChangeArrowheads="1"/>
          </p:cNvSpPr>
          <p:nvPr/>
        </p:nvSpPr>
        <p:spPr bwMode="auto">
          <a:xfrm>
            <a:off x="266700" y="1123950"/>
            <a:ext cx="7559675"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eaLnBrk="0" hangingPunct="0">
              <a:lnSpc>
                <a:spcPct val="90000"/>
              </a:lnSpc>
              <a:buFontTx/>
              <a:buChar char=" "/>
              <a:defRPr/>
            </a:pPr>
            <a:r>
              <a:rPr lang="en-US" dirty="0">
                <a:latin typeface="Arial"/>
                <a:cs typeface="Arial"/>
              </a:rPr>
              <a:t>Enter the cumulative planned value for each day (or week).</a:t>
            </a:r>
          </a:p>
          <a:p>
            <a:pPr defTabSz="1203325" eaLnBrk="0" hangingPunct="0">
              <a:lnSpc>
                <a:spcPct val="90000"/>
              </a:lnSpc>
              <a:defRPr/>
            </a:pPr>
            <a:endParaRPr lang="en-US" dirty="0">
              <a:latin typeface="Arial"/>
              <a:cs typeface="Arial"/>
            </a:endParaRPr>
          </a:p>
        </p:txBody>
      </p:sp>
      <p:sp>
        <p:nvSpPr>
          <p:cNvPr id="894979" name="Rectangle 3"/>
          <p:cNvSpPr>
            <a:spLocks noGrp="1" noChangeArrowheads="1"/>
          </p:cNvSpPr>
          <p:nvPr>
            <p:ph type="title"/>
          </p:nvPr>
        </p:nvSpPr>
        <p:spPr/>
        <p:txBody>
          <a:bodyPr/>
          <a:lstStyle/>
          <a:p>
            <a:r>
              <a:rPr lang="en-US" smtClean="0"/>
              <a:t>Earned Value Example -2</a:t>
            </a:r>
          </a:p>
        </p:txBody>
      </p:sp>
      <p:graphicFrame>
        <p:nvGraphicFramePr>
          <p:cNvPr id="895160" name="Group 184"/>
          <p:cNvGraphicFramePr>
            <a:graphicFrameLocks noGrp="1"/>
          </p:cNvGraphicFramePr>
          <p:nvPr>
            <p:ph idx="1"/>
            <p:extLst>
              <p:ext uri="{D42A27DB-BD31-4B8C-83A1-F6EECF244321}">
                <p14:modId xmlns:p14="http://schemas.microsoft.com/office/powerpoint/2010/main" val="3663837709"/>
              </p:ext>
            </p:extLst>
          </p:nvPr>
        </p:nvGraphicFramePr>
        <p:xfrm>
          <a:off x="401638" y="1502175"/>
          <a:ext cx="8320086" cy="4073528"/>
        </p:xfrm>
        <a:graphic>
          <a:graphicData uri="http://schemas.openxmlformats.org/drawingml/2006/table">
            <a:tbl>
              <a:tblPr/>
              <a:tblGrid>
                <a:gridCol w="2080912"/>
                <a:gridCol w="2079130"/>
                <a:gridCol w="2080912"/>
                <a:gridCol w="2079132"/>
              </a:tblGrid>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Day</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PV</a:t>
                      </a:r>
                    </a:p>
                  </a:txBody>
                  <a:tcPr marL="0" marR="0" marT="0" marB="0" anchor="ctr" horzOverflow="overflow">
                    <a:lnL>
                      <a:noFill/>
                    </a:lnL>
                    <a:lnR cap="flat">
                      <a:noFill/>
                    </a:lnR>
                    <a:lnT cap="fla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cap="flat">
                      <a:noFill/>
                    </a:lnR>
                    <a:ln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cap="flat">
                      <a:noFill/>
                    </a:lnR>
                    <a:lnT>
                      <a:noFill/>
                    </a:lnT>
                    <a:lnB>
                      <a:noFill/>
                    </a:lnB>
                    <a:lnTlToBr>
                      <a:noFill/>
                    </a:lnTlToBr>
                    <a:lnBlToTr>
                      <a:noFill/>
                    </a:lnBlToTr>
                    <a:noFill/>
                  </a:tcPr>
                </a:tc>
              </a:tr>
              <a:tr h="4540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cap="flat">
                      <a:noFill/>
                    </a:lnR>
                    <a:lnT>
                      <a:noFill/>
                    </a:lnT>
                    <a:lnB>
                      <a:noFill/>
                    </a:lnB>
                    <a:lnTlToBr>
                      <a:noFill/>
                    </a:lnTlToBr>
                    <a:lnBlToTr>
                      <a:noFill/>
                    </a:lnBlToTr>
                    <a:noFill/>
                  </a:tcPr>
                </a:tc>
              </a:tr>
              <a:tr h="4508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cap="flat">
                      <a:noFill/>
                    </a:lnR>
                    <a:lnT>
                      <a:noFill/>
                    </a:lnT>
                    <a:lnB>
                      <a:noFill/>
                    </a:lnB>
                    <a:lnTlToBr>
                      <a:noFill/>
                    </a:lnTlToBr>
                    <a:lnBlToTr>
                      <a:noFill/>
                    </a:lnBlToTr>
                    <a:noFill/>
                  </a:tcPr>
                </a:tc>
              </a:tr>
              <a:tr h="45402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56.7</a:t>
                      </a:r>
                    </a:p>
                  </a:txBody>
                  <a:tcPr marL="0" marR="0" marT="0" marB="0" anchor="ctr" horzOverflow="overflow">
                    <a:lnL>
                      <a:noFill/>
                    </a:lnL>
                    <a:lnR cap="flat">
                      <a:noFill/>
                    </a:lnR>
                    <a:ln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70.2</a:t>
                      </a:r>
                    </a:p>
                  </a:txBody>
                  <a:tcPr marL="0" marR="0" marT="0" marB="0" anchor="ctr" horzOverflow="overflow">
                    <a:lnL>
                      <a:noFill/>
                    </a:lnL>
                    <a:lnR cap="flat">
                      <a:noFill/>
                    </a:lnR>
                    <a:ln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86.5</a:t>
                      </a:r>
                    </a:p>
                  </a:txBody>
                  <a:tcPr marL="0" marR="0" marT="0" marB="0" anchor="ctr" horzOverflow="overflow">
                    <a:lnL>
                      <a:noFill/>
                    </a:lnL>
                    <a:lnR cap="flat">
                      <a:noFill/>
                    </a:lnR>
                    <a:lnT>
                      <a:noFill/>
                    </a:lnT>
                    <a:lnB>
                      <a:noFill/>
                    </a:lnB>
                    <a:lnTlToBr>
                      <a:noFill/>
                    </a:lnTlToBr>
                    <a:lnBlToTr>
                      <a:noFill/>
                    </a:lnBlToTr>
                    <a:noFill/>
                  </a:tcPr>
                </a:tc>
              </a:tr>
              <a:tr h="45243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38</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100.0</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57268848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smtClean="0"/>
              <a:t>Tracking the Plan</a:t>
            </a:r>
          </a:p>
        </p:txBody>
      </p:sp>
      <p:sp>
        <p:nvSpPr>
          <p:cNvPr id="769027" name="Rectangle 3"/>
          <p:cNvSpPr>
            <a:spLocks noGrp="1" noChangeArrowheads="1"/>
          </p:cNvSpPr>
          <p:nvPr>
            <p:ph idx="1"/>
          </p:nvPr>
        </p:nvSpPr>
        <p:spPr/>
        <p:txBody>
          <a:bodyPr/>
          <a:lstStyle/>
          <a:p>
            <a:r>
              <a:rPr lang="en-US" smtClean="0"/>
              <a:t>As each task is completed, it earns the planned value.</a:t>
            </a:r>
          </a:p>
          <a:p>
            <a:pPr lvl="1"/>
            <a:r>
              <a:rPr lang="en-US" smtClean="0"/>
              <a:t>Enter the earned value (EV) for that task.</a:t>
            </a:r>
          </a:p>
          <a:p>
            <a:pPr lvl="1"/>
            <a:r>
              <a:rPr lang="en-US" smtClean="0"/>
              <a:t>Enter the date on which the task was completed.</a:t>
            </a:r>
          </a:p>
          <a:p>
            <a:pPr lvl="1"/>
            <a:r>
              <a:rPr lang="en-US" smtClean="0"/>
              <a:t>Add the EV-to-date in the </a:t>
            </a:r>
            <a:r>
              <a:rPr lang="ja-JP" altLang="en-US" smtClean="0"/>
              <a:t>“</a:t>
            </a:r>
            <a:r>
              <a:rPr lang="en-US" smtClean="0"/>
              <a:t>Cumulative EV</a:t>
            </a:r>
            <a:r>
              <a:rPr lang="ja-JP" altLang="en-US" smtClean="0"/>
              <a:t>”</a:t>
            </a:r>
            <a:r>
              <a:rPr lang="en-US" smtClean="0"/>
              <a:t> column. </a:t>
            </a:r>
          </a:p>
          <a:p>
            <a:endParaRPr lang="en-US" smtClean="0"/>
          </a:p>
          <a:p>
            <a:r>
              <a:rPr lang="en-US" smtClean="0"/>
              <a:t>In the schedule template, enter the cumulative EV for each day or week as it is completed.</a:t>
            </a:r>
          </a:p>
          <a:p>
            <a:endParaRPr lang="en-US" smtClean="0"/>
          </a:p>
          <a:p>
            <a:r>
              <a:rPr lang="en-US" smtClean="0"/>
              <a:t>Track earned value versus planned value by day or week.</a:t>
            </a:r>
          </a:p>
        </p:txBody>
      </p:sp>
    </p:spTree>
    <p:extLst>
      <p:ext uri="{BB962C8B-B14F-4D97-AF65-F5344CB8AC3E}">
        <p14:creationId xmlns:p14="http://schemas.microsoft.com/office/powerpoint/2010/main" val="65815858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8415" y="229703"/>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2016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Carnegie Mellon</a:t>
            </a:r>
            <a:r>
              <a:rPr lang="en-US" sz="1000" baseline="30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is registered in the U.S. Patent and Trademark Office by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Personal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DM-0004310</a:t>
            </a:r>
          </a:p>
        </p:txBody>
      </p:sp>
      <p:pic>
        <p:nvPicPr>
          <p:cNvPr id="2" name="Picture 1"/>
          <p:cNvPicPr>
            <a:picLocks noChangeAspect="1"/>
          </p:cNvPicPr>
          <p:nvPr/>
        </p:nvPicPr>
        <p:blipFill>
          <a:blip r:embed="rId2"/>
          <a:stretch>
            <a:fillRect/>
          </a:stretch>
        </p:blipFill>
        <p:spPr>
          <a:xfrm>
            <a:off x="228902" y="39203"/>
            <a:ext cx="1066800" cy="190500"/>
          </a:xfrm>
          <a:prstGeom prst="rect">
            <a:avLst/>
          </a:prstGeom>
        </p:spPr>
      </p:pic>
    </p:spTree>
    <p:extLst>
      <p:ext uri="{BB962C8B-B14F-4D97-AF65-F5344CB8AC3E}">
        <p14:creationId xmlns:p14="http://schemas.microsoft.com/office/powerpoint/2010/main" val="333008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ChangeArrowheads="1"/>
          </p:cNvSpPr>
          <p:nvPr/>
        </p:nvSpPr>
        <p:spPr bwMode="auto">
          <a:xfrm>
            <a:off x="266700" y="1082675"/>
            <a:ext cx="7559675" cy="66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eaLnBrk="0" hangingPunct="0">
              <a:lnSpc>
                <a:spcPct val="90000"/>
              </a:lnSpc>
              <a:buFontTx/>
              <a:buChar char=" "/>
              <a:defRPr/>
            </a:pPr>
            <a:r>
              <a:rPr lang="en-US" dirty="0">
                <a:latin typeface="Arial"/>
                <a:cs typeface="Arial"/>
              </a:rPr>
              <a:t>During the project, enter on the task planning template the day each task is completed.</a:t>
            </a:r>
          </a:p>
          <a:p>
            <a:pPr marL="128588" indent="-128588" defTabSz="1203325" eaLnBrk="0" hangingPunct="0">
              <a:lnSpc>
                <a:spcPct val="90000"/>
              </a:lnSpc>
              <a:buFontTx/>
              <a:buChar char=" "/>
              <a:defRPr/>
            </a:pPr>
            <a:endParaRPr lang="en-US" dirty="0">
              <a:cs typeface="+mn-cs"/>
            </a:endParaRPr>
          </a:p>
        </p:txBody>
      </p:sp>
      <p:sp>
        <p:nvSpPr>
          <p:cNvPr id="897027" name="Rectangle 3"/>
          <p:cNvSpPr>
            <a:spLocks noGrp="1" noChangeArrowheads="1"/>
          </p:cNvSpPr>
          <p:nvPr>
            <p:ph type="title"/>
          </p:nvPr>
        </p:nvSpPr>
        <p:spPr/>
        <p:txBody>
          <a:bodyPr/>
          <a:lstStyle/>
          <a:p>
            <a:r>
              <a:rPr lang="en-US" smtClean="0"/>
              <a:t>Tracking the Plan Example -1</a:t>
            </a:r>
          </a:p>
        </p:txBody>
      </p:sp>
      <p:graphicFrame>
        <p:nvGraphicFramePr>
          <p:cNvPr id="897366" name="Group 342"/>
          <p:cNvGraphicFramePr>
            <a:graphicFrameLocks noGrp="1"/>
          </p:cNvGraphicFramePr>
          <p:nvPr>
            <p:ph idx="1"/>
            <p:extLst>
              <p:ext uri="{D42A27DB-BD31-4B8C-83A1-F6EECF244321}">
                <p14:modId xmlns:p14="http://schemas.microsoft.com/office/powerpoint/2010/main" val="57261320"/>
              </p:ext>
            </p:extLst>
          </p:nvPr>
        </p:nvGraphicFramePr>
        <p:xfrm>
          <a:off x="401638" y="1644803"/>
          <a:ext cx="8320084" cy="4090989"/>
        </p:xfrm>
        <a:graphic>
          <a:graphicData uri="http://schemas.openxmlformats.org/drawingml/2006/table">
            <a:tbl>
              <a:tblPr/>
              <a:tblGrid>
                <a:gridCol w="1190110"/>
                <a:gridCol w="1186548"/>
                <a:gridCol w="1459644"/>
                <a:gridCol w="917014"/>
                <a:gridCol w="1190110"/>
                <a:gridCol w="1186548"/>
                <a:gridCol w="1190110"/>
              </a:tblGrid>
              <a:tr h="6096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Task</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Cum. Hrs.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Day</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Done</a:t>
                      </a:r>
                    </a:p>
                  </a:txBody>
                  <a:tcPr marL="0" marR="0" marT="0" marB="0" anchor="ctr" horzOverflow="overflow">
                    <a:lnL>
                      <a:noFill/>
                    </a:lnL>
                    <a:lnR cap="flat">
                      <a:noFill/>
                    </a:lnR>
                    <a:lnT cap="flat">
                      <a:noFill/>
                    </a:lnT>
                    <a:lnB>
                      <a:noFill/>
                    </a:lnB>
                    <a:lnTlToBr>
                      <a:noFill/>
                    </a:lnTlToBr>
                    <a:lnBlToTr>
                      <a:noFill/>
                    </a:lnBlToTr>
                    <a:noFill/>
                  </a:tcPr>
                </a:tc>
              </a:tr>
              <a:tr h="3857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a:ln>
                            <a:noFill/>
                          </a:ln>
                          <a:solidFill>
                            <a:schemeClr val="tx1"/>
                          </a:solidFill>
                          <a:effectLst/>
                          <a:latin typeface="Arial" charset="0"/>
                          <a:ea typeface="ＭＳ Ｐゴシック" charset="0"/>
                        </a:rPr>
                        <a:t>A</a:t>
                      </a: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a:t>
                      </a: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B</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C</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10.8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cap="flat">
                      <a:noFill/>
                    </a:lnR>
                    <a:lnT>
                      <a:noFill/>
                    </a:lnT>
                    <a:lnB>
                      <a:noFill/>
                    </a:lnB>
                    <a:lnTlToBr>
                      <a:noFill/>
                    </a:lnTlToBr>
                    <a:lnBlToTr>
                      <a:noFill/>
                    </a:lnBlToTr>
                    <a:noFill/>
                  </a:tcPr>
                </a:tc>
              </a:tr>
              <a:tr h="3857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56.7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F</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70.2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a:ln>
                            <a:noFill/>
                          </a:ln>
                          <a:solidFill>
                            <a:schemeClr val="tx1"/>
                          </a:solidFill>
                          <a:effectLst/>
                          <a:latin typeface="Arial" charset="0"/>
                          <a:ea typeface="ＭＳ Ｐゴシック" charset="0"/>
                        </a:rPr>
                        <a:t>G</a:t>
                      </a: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16.3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86.5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385763">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H</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94.6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38735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I</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37</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9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100.0</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07047587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ChangeArrowheads="1"/>
          </p:cNvSpPr>
          <p:nvPr/>
        </p:nvSpPr>
        <p:spPr bwMode="auto">
          <a:xfrm>
            <a:off x="266700" y="1088143"/>
            <a:ext cx="7559675" cy="4283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eaLnBrk="0" hangingPunct="0">
              <a:lnSpc>
                <a:spcPct val="90000"/>
              </a:lnSpc>
              <a:buFontTx/>
              <a:buChar char=" "/>
              <a:defRPr/>
            </a:pPr>
            <a:r>
              <a:rPr lang="en-US" dirty="0">
                <a:latin typeface="Arial"/>
                <a:cs typeface="Arial"/>
              </a:rPr>
              <a:t>On the schedule template, enter the earned value (EV) for each day.</a:t>
            </a:r>
          </a:p>
          <a:p>
            <a:pPr marL="128588" indent="-128588" defTabSz="1203325" eaLnBrk="0" hangingPunct="0">
              <a:lnSpc>
                <a:spcPct val="90000"/>
              </a:lnSpc>
              <a:buFontTx/>
              <a:buChar char=" "/>
              <a:defRPr/>
            </a:pPr>
            <a:endParaRPr lang="en-US" dirty="0">
              <a:latin typeface="Arial"/>
              <a:cs typeface="Arial"/>
            </a:endParaRPr>
          </a:p>
        </p:txBody>
      </p:sp>
      <p:sp>
        <p:nvSpPr>
          <p:cNvPr id="899075" name="Rectangle 3"/>
          <p:cNvSpPr>
            <a:spLocks noGrp="1" noChangeArrowheads="1"/>
          </p:cNvSpPr>
          <p:nvPr>
            <p:ph type="title"/>
          </p:nvPr>
        </p:nvSpPr>
        <p:spPr/>
        <p:txBody>
          <a:bodyPr/>
          <a:lstStyle/>
          <a:p>
            <a:r>
              <a:rPr lang="en-US" smtClean="0"/>
              <a:t>Tracking the Plan Example -2</a:t>
            </a:r>
          </a:p>
        </p:txBody>
      </p:sp>
      <p:graphicFrame>
        <p:nvGraphicFramePr>
          <p:cNvPr id="899229" name="Group 157"/>
          <p:cNvGraphicFramePr>
            <a:graphicFrameLocks noGrp="1"/>
          </p:cNvGraphicFramePr>
          <p:nvPr>
            <p:ph idx="1"/>
            <p:extLst>
              <p:ext uri="{D42A27DB-BD31-4B8C-83A1-F6EECF244321}">
                <p14:modId xmlns:p14="http://schemas.microsoft.com/office/powerpoint/2010/main" val="3292591856"/>
              </p:ext>
            </p:extLst>
          </p:nvPr>
        </p:nvGraphicFramePr>
        <p:xfrm>
          <a:off x="401638" y="1516490"/>
          <a:ext cx="8320090" cy="3786192"/>
        </p:xfrm>
        <a:graphic>
          <a:graphicData uri="http://schemas.openxmlformats.org/drawingml/2006/table">
            <a:tbl>
              <a:tblPr/>
              <a:tblGrid>
                <a:gridCol w="1664018"/>
                <a:gridCol w="1664018"/>
                <a:gridCol w="1664018"/>
                <a:gridCol w="1664018"/>
                <a:gridCol w="1664018"/>
              </a:tblGrid>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Day</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Arial" charset="0"/>
                          <a:ea typeface="ＭＳ Ｐゴシック" charset="0"/>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Cum. 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a:ln>
                            <a:noFill/>
                          </a:ln>
                          <a:solidFill>
                            <a:schemeClr val="tx1"/>
                          </a:solidFill>
                          <a:effectLst/>
                          <a:latin typeface="Arial" charset="0"/>
                          <a:ea typeface="ＭＳ Ｐゴシック" charset="0"/>
                        </a:rPr>
                        <a:t>EV</a:t>
                      </a:r>
                    </a:p>
                  </a:txBody>
                  <a:tcPr marL="0" marR="0" marT="0" marB="0" anchor="ctr" horzOverflow="overflow">
                    <a:lnL>
                      <a:noFill/>
                    </a:lnL>
                    <a:lnR cap="flat">
                      <a:noFill/>
                    </a:lnR>
                    <a:lnT cap="fla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56.7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70.2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86.5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4206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38</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100.0</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1153504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smtClean="0"/>
              <a:t>Estimating Job Completion</a:t>
            </a:r>
          </a:p>
        </p:txBody>
      </p:sp>
      <p:sp>
        <p:nvSpPr>
          <p:cNvPr id="775171" name="Rectangle 3"/>
          <p:cNvSpPr>
            <a:spLocks noGrp="1" noChangeArrowheads="1"/>
          </p:cNvSpPr>
          <p:nvPr>
            <p:ph idx="1"/>
          </p:nvPr>
        </p:nvSpPr>
        <p:spPr/>
        <p:txBody>
          <a:bodyPr/>
          <a:lstStyle/>
          <a:p>
            <a:r>
              <a:rPr lang="en-US" smtClean="0"/>
              <a:t>Assume that the project will continue to earn EV at the same rate as in the past.</a:t>
            </a:r>
          </a:p>
          <a:p>
            <a:endParaRPr lang="en-US" smtClean="0"/>
          </a:p>
          <a:p>
            <a:r>
              <a:rPr lang="en-US" smtClean="0"/>
              <a:t>Extrapolate the time to project completion by extending the EV line until it reaches 100%.</a:t>
            </a:r>
          </a:p>
          <a:p>
            <a:endParaRPr lang="en-US" smtClean="0"/>
          </a:p>
          <a:p>
            <a:r>
              <a:rPr lang="en-US" smtClean="0"/>
              <a:t>This is the likely project completion date, unless</a:t>
            </a:r>
          </a:p>
          <a:p>
            <a:pPr lvl="1"/>
            <a:r>
              <a:rPr lang="en-US" smtClean="0"/>
              <a:t>the rate of progress changes</a:t>
            </a:r>
          </a:p>
          <a:p>
            <a:pPr lvl="1"/>
            <a:r>
              <a:rPr lang="en-US" smtClean="0"/>
              <a:t>work for the remaining tasks deviates from the original plan</a:t>
            </a:r>
          </a:p>
        </p:txBody>
      </p:sp>
    </p:spTree>
    <p:extLst>
      <p:ext uri="{BB962C8B-B14F-4D97-AF65-F5344CB8AC3E}">
        <p14:creationId xmlns:p14="http://schemas.microsoft.com/office/powerpoint/2010/main" val="372833567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ChangeArrowheads="1"/>
          </p:cNvSpPr>
          <p:nvPr/>
        </p:nvSpPr>
        <p:spPr bwMode="auto">
          <a:xfrm>
            <a:off x="266700" y="1151312"/>
            <a:ext cx="7559675" cy="434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eaLnBrk="0" hangingPunct="0">
              <a:lnSpc>
                <a:spcPct val="90000"/>
              </a:lnSpc>
              <a:buFontTx/>
              <a:buChar char=" "/>
              <a:defRPr/>
            </a:pPr>
            <a:r>
              <a:rPr lang="en-US" dirty="0">
                <a:latin typeface="Arial"/>
                <a:cs typeface="Arial"/>
              </a:rPr>
              <a:t>What is the actual EV per day?</a:t>
            </a:r>
            <a:endParaRPr lang="en-US" sz="1800" dirty="0">
              <a:latin typeface="Arial"/>
              <a:cs typeface="Arial"/>
            </a:endParaRPr>
          </a:p>
        </p:txBody>
      </p:sp>
      <p:sp>
        <p:nvSpPr>
          <p:cNvPr id="901123" name="Rectangle 3"/>
          <p:cNvSpPr>
            <a:spLocks noGrp="1" noChangeArrowheads="1"/>
          </p:cNvSpPr>
          <p:nvPr>
            <p:ph type="title"/>
          </p:nvPr>
        </p:nvSpPr>
        <p:spPr/>
        <p:txBody>
          <a:bodyPr/>
          <a:lstStyle/>
          <a:p>
            <a:r>
              <a:rPr lang="en-US" smtClean="0"/>
              <a:t>Estimating Completion Example -1</a:t>
            </a:r>
          </a:p>
        </p:txBody>
      </p:sp>
      <p:graphicFrame>
        <p:nvGraphicFramePr>
          <p:cNvPr id="901413" name="Group 293"/>
          <p:cNvGraphicFramePr>
            <a:graphicFrameLocks noGrp="1"/>
          </p:cNvGraphicFramePr>
          <p:nvPr>
            <p:ph idx="1"/>
            <p:extLst>
              <p:ext uri="{D42A27DB-BD31-4B8C-83A1-F6EECF244321}">
                <p14:modId xmlns:p14="http://schemas.microsoft.com/office/powerpoint/2010/main" val="2956972816"/>
              </p:ext>
            </p:extLst>
          </p:nvPr>
        </p:nvGraphicFramePr>
        <p:xfrm>
          <a:off x="401638" y="1468215"/>
          <a:ext cx="8320087" cy="3840435"/>
        </p:xfrm>
        <a:graphic>
          <a:graphicData uri="http://schemas.openxmlformats.org/drawingml/2006/table">
            <a:tbl>
              <a:tblPr/>
              <a:tblGrid>
                <a:gridCol w="1386087"/>
                <a:gridCol w="1387869"/>
                <a:gridCol w="1386087"/>
                <a:gridCol w="1386087"/>
                <a:gridCol w="1387870"/>
                <a:gridCol w="1386087"/>
              </a:tblGrid>
              <a:tr h="548595">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chemeClr val="tx1"/>
                          </a:solidFill>
                          <a:effectLst/>
                          <a:latin typeface="Arial" charset="0"/>
                          <a:ea typeface="ＭＳ Ｐゴシック" charset="0"/>
                        </a:rPr>
                        <a:t>Day</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Arial" charset="0"/>
                          <a:ea typeface="ＭＳ Ｐゴシック" charset="0"/>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Arial" charset="0"/>
                          <a:ea typeface="ＭＳ Ｐゴシック" charset="0"/>
                        </a:rPr>
                        <a:t>Cum. 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chemeClr val="tx1"/>
                          </a:solidFill>
                          <a:effectLst/>
                          <a:latin typeface="Arial" charset="0"/>
                          <a:ea typeface="ＭＳ Ｐゴシック" charset="0"/>
                        </a:rPr>
                        <a:t>Cum. 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Arial" charset="0"/>
                          <a:ea typeface="ＭＳ Ｐゴシック" charset="0"/>
                        </a:rPr>
                        <a:t>EV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Arial" charset="0"/>
                          <a:ea typeface="ＭＳ Ｐゴシック" charset="0"/>
                        </a:rPr>
                        <a:t>Proj. EV</a:t>
                      </a:r>
                    </a:p>
                  </a:txBody>
                  <a:tcPr marL="0" marR="0" marT="0" marB="0" anchor="ctr" horzOverflow="overflow">
                    <a:lnL>
                      <a:noFill/>
                    </a:lnL>
                    <a:lnR cap="flat">
                      <a:noFill/>
                    </a:lnR>
                    <a:lnT cap="fla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0"/>
                        </a:rPr>
                        <a:t>22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56.7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28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70.2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86.5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38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100.0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9</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10</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a:noFill/>
                    </a:lnB>
                    <a:lnTlToBr>
                      <a:noFill/>
                    </a:lnTlToBr>
                    <a:lnBlToTr>
                      <a:noFill/>
                    </a:lnBlToTr>
                    <a:noFill/>
                  </a:tcPr>
                </a:tc>
              </a:tr>
              <a:tr h="274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12</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a typeface="ＭＳ Ｐゴシック" charset="0"/>
                      </a:endParaRP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901244" name="Text Box 124"/>
          <p:cNvSpPr txBox="1">
            <a:spLocks noChangeArrowheads="1"/>
          </p:cNvSpPr>
          <p:nvPr/>
        </p:nvSpPr>
        <p:spPr bwMode="auto">
          <a:xfrm>
            <a:off x="790575" y="5878023"/>
            <a:ext cx="56356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eaLnBrk="0" hangingPunct="0">
              <a:lnSpc>
                <a:spcPct val="90000"/>
              </a:lnSpc>
              <a:buFontTx/>
              <a:buChar char=" "/>
              <a:defRPr/>
            </a:pPr>
            <a:r>
              <a:rPr lang="en-US" dirty="0">
                <a:cs typeface="+mn-cs"/>
              </a:rPr>
              <a:t>When should you expect to finish?</a:t>
            </a:r>
          </a:p>
        </p:txBody>
      </p:sp>
    </p:spTree>
    <p:extLst>
      <p:ext uri="{BB962C8B-B14F-4D97-AF65-F5344CB8AC3E}">
        <p14:creationId xmlns:p14="http://schemas.microsoft.com/office/powerpoint/2010/main" val="389799593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ChangeArrowheads="1"/>
          </p:cNvSpPr>
          <p:nvPr/>
        </p:nvSpPr>
        <p:spPr bwMode="auto">
          <a:xfrm>
            <a:off x="266700" y="1123950"/>
            <a:ext cx="7559675" cy="758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9538" tIns="52388" rIns="109538" bIns="52388"/>
          <a:lstStyle/>
          <a:p>
            <a:pPr marL="128588" indent="-128588" defTabSz="1203325" eaLnBrk="0" hangingPunct="0">
              <a:lnSpc>
                <a:spcPct val="90000"/>
              </a:lnSpc>
              <a:buFontTx/>
              <a:buChar char=" "/>
              <a:defRPr/>
            </a:pPr>
            <a:r>
              <a:rPr lang="en-US" dirty="0">
                <a:latin typeface="Arial"/>
                <a:cs typeface="Arial"/>
              </a:rPr>
              <a:t>Using the actual EV earned per day (9.72), enter the projected EV by day to project completion</a:t>
            </a:r>
            <a:r>
              <a:rPr lang="en-US" dirty="0" smtClean="0">
                <a:latin typeface="Arial"/>
                <a:cs typeface="Arial"/>
              </a:rPr>
              <a:t>.</a:t>
            </a:r>
            <a:endParaRPr lang="en-US" dirty="0">
              <a:latin typeface="Arial"/>
              <a:cs typeface="Arial"/>
            </a:endParaRPr>
          </a:p>
        </p:txBody>
      </p:sp>
      <p:sp>
        <p:nvSpPr>
          <p:cNvPr id="903171" name="Rectangle 3"/>
          <p:cNvSpPr>
            <a:spLocks noGrp="1" noChangeArrowheads="1"/>
          </p:cNvSpPr>
          <p:nvPr>
            <p:ph type="title"/>
          </p:nvPr>
        </p:nvSpPr>
        <p:spPr/>
        <p:txBody>
          <a:bodyPr/>
          <a:lstStyle/>
          <a:p>
            <a:r>
              <a:rPr lang="en-US" smtClean="0"/>
              <a:t>Estimating Completion Example -2</a:t>
            </a:r>
          </a:p>
        </p:txBody>
      </p:sp>
      <p:graphicFrame>
        <p:nvGraphicFramePr>
          <p:cNvPr id="903302" name="Group 134"/>
          <p:cNvGraphicFramePr>
            <a:graphicFrameLocks noGrp="1"/>
          </p:cNvGraphicFramePr>
          <p:nvPr>
            <p:ph idx="1"/>
            <p:extLst>
              <p:ext uri="{D42A27DB-BD31-4B8C-83A1-F6EECF244321}">
                <p14:modId xmlns:p14="http://schemas.microsoft.com/office/powerpoint/2010/main" val="560266284"/>
              </p:ext>
            </p:extLst>
          </p:nvPr>
        </p:nvGraphicFramePr>
        <p:xfrm>
          <a:off x="401638" y="1658388"/>
          <a:ext cx="8320087" cy="3925888"/>
        </p:xfrm>
        <a:graphic>
          <a:graphicData uri="http://schemas.openxmlformats.org/drawingml/2006/table">
            <a:tbl>
              <a:tblPr/>
              <a:tblGrid>
                <a:gridCol w="1386087"/>
                <a:gridCol w="1387869"/>
                <a:gridCol w="1386087"/>
                <a:gridCol w="1386087"/>
                <a:gridCol w="1387870"/>
                <a:gridCol w="1386087"/>
              </a:tblGrid>
              <a:tr h="573088">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Arial" charset="0"/>
                          <a:ea typeface="ＭＳ Ｐゴシック" charset="0"/>
                        </a:rPr>
                        <a:t>Day</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chemeClr val="tx1"/>
                          </a:solidFill>
                          <a:effectLst/>
                          <a:latin typeface="Arial" charset="0"/>
                          <a:ea typeface="ＭＳ Ｐゴシック" charset="0"/>
                        </a:rPr>
                        <a:t>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Arial" charset="0"/>
                          <a:ea typeface="ＭＳ Ｐゴシック" charset="0"/>
                        </a:rPr>
                        <a:t>Cum. Hours</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Arial" charset="0"/>
                          <a:ea typeface="ＭＳ Ｐゴシック" charset="0"/>
                        </a:rPr>
                        <a:t>Cum. PV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Arial" charset="0"/>
                          <a:ea typeface="ＭＳ Ｐゴシック" charset="0"/>
                        </a:rPr>
                        <a:t>EV</a:t>
                      </a:r>
                    </a:p>
                  </a:txBody>
                  <a:tcPr marL="0" marR="0" marT="0" marB="0" anchor="ctr" horzOverflow="overflow">
                    <a:lnL>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Arial" charset="0"/>
                          <a:ea typeface="ＭＳ Ｐゴシック" charset="0"/>
                        </a:rPr>
                        <a:t>Proj. EV</a:t>
                      </a:r>
                    </a:p>
                  </a:txBody>
                  <a:tcPr marL="0" marR="0" marT="0" marB="0" anchor="ctr" horzOverflow="overflow">
                    <a:lnL>
                      <a:noFill/>
                    </a:lnL>
                    <a:lnR cap="flat">
                      <a:noFill/>
                    </a:lnR>
                    <a:lnT cap="fla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5.4</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18.9</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29.7</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56.7</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48.6</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28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70.2</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58.3</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33</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86.5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68.0</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5</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38</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100.0</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77.8</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9</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87.5</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10</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97.2</a:t>
                      </a:r>
                    </a:p>
                  </a:txBody>
                  <a:tcPr marL="0" marR="0" marT="0" marB="0" anchor="ctr" horzOverflow="overflow">
                    <a:lnL>
                      <a:noFill/>
                    </a:lnL>
                    <a:lnR cap="flat">
                      <a:noFill/>
                    </a:lnR>
                    <a:lnT>
                      <a:noFill/>
                    </a:lnT>
                    <a:lnB>
                      <a:noFill/>
                    </a:lnB>
                    <a:lnTlToBr>
                      <a:noFill/>
                    </a:lnTlToBr>
                    <a:lnBlToTr>
                      <a:noFill/>
                    </a:lnBlToTr>
                    <a:noFill/>
                  </a:tcPr>
                </a:tc>
              </a:tr>
              <a:tr h="304800">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11</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100.0</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69949282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smtClean="0"/>
              <a:t>Plan Changes -1</a:t>
            </a:r>
          </a:p>
        </p:txBody>
      </p:sp>
      <p:sp>
        <p:nvSpPr>
          <p:cNvPr id="781315" name="Rectangle 3"/>
          <p:cNvSpPr>
            <a:spLocks noGrp="1" noChangeArrowheads="1"/>
          </p:cNvSpPr>
          <p:nvPr>
            <p:ph idx="1"/>
          </p:nvPr>
        </p:nvSpPr>
        <p:spPr/>
        <p:txBody>
          <a:bodyPr/>
          <a:lstStyle/>
          <a:p>
            <a:r>
              <a:rPr lang="en-US" smtClean="0"/>
              <a:t>To track job progress, you must follow the plan.</a:t>
            </a:r>
          </a:p>
          <a:p>
            <a:endParaRPr lang="en-US" smtClean="0"/>
          </a:p>
          <a:p>
            <a:r>
              <a:rPr lang="en-US" smtClean="0"/>
              <a:t>Since plans always change, you must regularly update the plan so that it represents what you currently plan to do.</a:t>
            </a:r>
          </a:p>
          <a:p>
            <a:endParaRPr lang="en-US" smtClean="0"/>
          </a:p>
          <a:p>
            <a:r>
              <a:rPr lang="en-US" smtClean="0"/>
              <a:t>Of course, you must always keep copies of the original plans. </a:t>
            </a:r>
          </a:p>
          <a:p>
            <a:endParaRPr lang="en-US" smtClean="0"/>
          </a:p>
          <a:p>
            <a:r>
              <a:rPr lang="en-US" smtClean="0"/>
              <a:t>Unless the plan differs significantly from the way that you now plan to work, merely add any new tasks and delete the cancelled ones.</a:t>
            </a:r>
          </a:p>
          <a:p>
            <a:endParaRPr lang="en-US" smtClean="0"/>
          </a:p>
        </p:txBody>
      </p:sp>
    </p:spTree>
    <p:extLst>
      <p:ext uri="{BB962C8B-B14F-4D97-AF65-F5344CB8AC3E}">
        <p14:creationId xmlns:p14="http://schemas.microsoft.com/office/powerpoint/2010/main" val="95966743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smtClean="0"/>
              <a:t>Plan Changes -2</a:t>
            </a:r>
          </a:p>
        </p:txBody>
      </p:sp>
      <p:sp>
        <p:nvSpPr>
          <p:cNvPr id="850947" name="Rectangle 3"/>
          <p:cNvSpPr>
            <a:spLocks noGrp="1" noChangeArrowheads="1"/>
          </p:cNvSpPr>
          <p:nvPr>
            <p:ph idx="1"/>
          </p:nvPr>
        </p:nvSpPr>
        <p:spPr/>
        <p:txBody>
          <a:bodyPr/>
          <a:lstStyle/>
          <a:p>
            <a:r>
              <a:rPr lang="en-US" smtClean="0"/>
              <a:t>Adding tasks reduces the earned value of all of the planned and completed work.</a:t>
            </a:r>
          </a:p>
          <a:p>
            <a:endParaRPr lang="en-US" smtClean="0"/>
          </a:p>
          <a:p>
            <a:r>
              <a:rPr lang="en-US" smtClean="0"/>
              <a:t>Similarly, deleting tasks increases the earned values of the planned and completed tasks remaining in the plan.</a:t>
            </a:r>
          </a:p>
          <a:p>
            <a:endParaRPr lang="en-US" smtClean="0"/>
          </a:p>
          <a:p>
            <a:r>
              <a:rPr lang="en-US" smtClean="0"/>
              <a:t>Most TSP support tools will make these EV and PV adjustments for you.</a:t>
            </a:r>
          </a:p>
          <a:p>
            <a:endParaRPr lang="en-US" smtClean="0"/>
          </a:p>
          <a:p>
            <a:r>
              <a:rPr lang="en-US" smtClean="0"/>
              <a:t>For major plan changes, you must make a new plan.</a:t>
            </a:r>
          </a:p>
        </p:txBody>
      </p:sp>
    </p:spTree>
    <p:extLst>
      <p:ext uri="{BB962C8B-B14F-4D97-AF65-F5344CB8AC3E}">
        <p14:creationId xmlns:p14="http://schemas.microsoft.com/office/powerpoint/2010/main" val="393895003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smtClean="0"/>
              <a:t>Project Reporting </a:t>
            </a:r>
          </a:p>
        </p:txBody>
      </p:sp>
      <p:sp>
        <p:nvSpPr>
          <p:cNvPr id="832515" name="Rectangle 3"/>
          <p:cNvSpPr>
            <a:spLocks noGrp="1" noChangeArrowheads="1"/>
          </p:cNvSpPr>
          <p:nvPr>
            <p:ph idx="1"/>
          </p:nvPr>
        </p:nvSpPr>
        <p:spPr/>
        <p:txBody>
          <a:bodyPr/>
          <a:lstStyle/>
          <a:p>
            <a:r>
              <a:rPr lang="en-US" dirty="0" smtClean="0"/>
              <a:t>When all team members consistently record their data, TSP teams will know precisely where they stand.</a:t>
            </a:r>
          </a:p>
          <a:p>
            <a:endParaRPr lang="en-US" dirty="0" smtClean="0"/>
          </a:p>
          <a:p>
            <a:r>
              <a:rPr lang="en-US" dirty="0" smtClean="0"/>
              <a:t>They can track, manage, and report on their work.</a:t>
            </a:r>
          </a:p>
          <a:p>
            <a:endParaRPr lang="en-US" dirty="0" smtClean="0"/>
          </a:p>
          <a:p>
            <a:r>
              <a:rPr lang="en-US" dirty="0" smtClean="0"/>
              <a:t>The following charts show how you can use these data to run a project.</a:t>
            </a:r>
          </a:p>
          <a:p>
            <a:endParaRPr lang="en-US" dirty="0" smtClean="0"/>
          </a:p>
          <a:p>
            <a:r>
              <a:rPr lang="en-US" dirty="0" smtClean="0"/>
              <a:t>You can use these exact same methods to manage your personal work.</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11247815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r>
              <a:rPr lang="en-US" smtClean="0"/>
              <a:t>Example TSP Weekly Data -1 </a:t>
            </a:r>
          </a:p>
        </p:txBody>
      </p:sp>
      <p:sp>
        <p:nvSpPr>
          <p:cNvPr id="786437" name="Rectangle 5"/>
          <p:cNvSpPr>
            <a:spLocks noGrp="1" noChangeArrowheads="1"/>
          </p:cNvSpPr>
          <p:nvPr>
            <p:ph idx="1"/>
          </p:nvPr>
        </p:nvSpPr>
        <p:spPr/>
        <p:txBody>
          <a:bodyPr/>
          <a:lstStyle/>
          <a:p>
            <a:r>
              <a:rPr lang="en-US" smtClean="0"/>
              <a:t>When all team members consistently record their data, TSP teams can precisely track and manage their work.</a:t>
            </a:r>
          </a:p>
          <a:p>
            <a:pPr lvl="1"/>
            <a:r>
              <a:rPr lang="en-US" smtClean="0"/>
              <a:t>They know the planned and actual data for each week and for the project to date.</a:t>
            </a:r>
          </a:p>
          <a:p>
            <a:pPr lvl="1"/>
            <a:r>
              <a:rPr lang="en-US" smtClean="0"/>
              <a:t>They can precisely measure job status and estimate how long it will take to finish the work. </a:t>
            </a:r>
          </a:p>
        </p:txBody>
      </p:sp>
      <p:pic>
        <p:nvPicPr>
          <p:cNvPr id="75779" name="Picture 7" descr="S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25" y="3786188"/>
            <a:ext cx="7258050" cy="220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2963086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US" smtClean="0"/>
              <a:t>Question 1 </a:t>
            </a:r>
          </a:p>
        </p:txBody>
      </p:sp>
      <p:sp>
        <p:nvSpPr>
          <p:cNvPr id="852996" name="Rectangle 4"/>
          <p:cNvSpPr>
            <a:spLocks noGrp="1" noChangeArrowheads="1"/>
          </p:cNvSpPr>
          <p:nvPr>
            <p:ph idx="1"/>
          </p:nvPr>
        </p:nvSpPr>
        <p:spPr/>
        <p:txBody>
          <a:bodyPr/>
          <a:lstStyle/>
          <a:p>
            <a:r>
              <a:rPr lang="en-US" smtClean="0"/>
              <a:t>Is this team ahead of or behind schedule, and by how much?</a:t>
            </a:r>
          </a:p>
        </p:txBody>
      </p:sp>
      <p:pic>
        <p:nvPicPr>
          <p:cNvPr id="77827" name="Picture 6" descr="S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9650" y="1781175"/>
            <a:ext cx="7258050" cy="220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50099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smtClean="0"/>
              <a:t>Lecture Topics </a:t>
            </a:r>
          </a:p>
        </p:txBody>
      </p:sp>
      <p:sp>
        <p:nvSpPr>
          <p:cNvPr id="713731" name="Rectangle 3"/>
          <p:cNvSpPr>
            <a:spLocks noGrp="1" noChangeArrowheads="1"/>
          </p:cNvSpPr>
          <p:nvPr>
            <p:ph sz="half" idx="2"/>
          </p:nvPr>
        </p:nvSpPr>
        <p:spPr/>
        <p:txBody>
          <a:bodyPr>
            <a:normAutofit fontScale="92500" lnSpcReduction="20000"/>
          </a:bodyPr>
          <a:lstStyle/>
          <a:p>
            <a:r>
              <a:rPr lang="en-US" smtClean="0"/>
              <a:t>Using personal data</a:t>
            </a:r>
          </a:p>
          <a:p>
            <a:endParaRPr lang="en-US" smtClean="0"/>
          </a:p>
          <a:p>
            <a:r>
              <a:rPr lang="en-US" smtClean="0"/>
              <a:t>Making task plans</a:t>
            </a:r>
          </a:p>
          <a:p>
            <a:endParaRPr lang="en-US" smtClean="0"/>
          </a:p>
          <a:p>
            <a:r>
              <a:rPr lang="en-US" smtClean="0"/>
              <a:t>Making schedules</a:t>
            </a:r>
          </a:p>
          <a:p>
            <a:endParaRPr lang="en-US" smtClean="0"/>
          </a:p>
          <a:p>
            <a:r>
              <a:rPr lang="en-US" smtClean="0"/>
              <a:t>Tracking project status</a:t>
            </a:r>
          </a:p>
          <a:p>
            <a:endParaRPr lang="en-US" smtClean="0"/>
          </a:p>
          <a:p>
            <a:r>
              <a:rPr lang="en-US" smtClean="0"/>
              <a:t>Earned value</a:t>
            </a:r>
          </a:p>
          <a:p>
            <a:endParaRPr lang="en-US" smtClean="0"/>
          </a:p>
          <a:p>
            <a:r>
              <a:rPr lang="en-US" smtClean="0"/>
              <a:t>Estimating job completion</a:t>
            </a:r>
          </a:p>
          <a:p>
            <a:endParaRPr lang="en-US" smtClean="0"/>
          </a:p>
          <a:p>
            <a:r>
              <a:rPr lang="en-US" smtClean="0"/>
              <a:t>Project reporting</a:t>
            </a:r>
          </a:p>
        </p:txBody>
      </p:sp>
    </p:spTree>
    <p:extLst>
      <p:ext uri="{BB962C8B-B14F-4D97-AF65-F5344CB8AC3E}">
        <p14:creationId xmlns:p14="http://schemas.microsoft.com/office/powerpoint/2010/main" val="297106735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r>
              <a:rPr lang="en-US" smtClean="0"/>
              <a:t>Answer to Question 1 </a:t>
            </a:r>
          </a:p>
        </p:txBody>
      </p:sp>
      <p:sp>
        <p:nvSpPr>
          <p:cNvPr id="863236" name="Rectangle 4"/>
          <p:cNvSpPr>
            <a:spLocks noGrp="1" noChangeArrowheads="1"/>
          </p:cNvSpPr>
          <p:nvPr>
            <p:ph idx="1"/>
          </p:nvPr>
        </p:nvSpPr>
        <p:spPr/>
        <p:txBody>
          <a:bodyPr/>
          <a:lstStyle/>
          <a:p>
            <a:pPr>
              <a:spcBef>
                <a:spcPts val="1600"/>
              </a:spcBef>
            </a:pPr>
            <a:r>
              <a:rPr lang="en-US" dirty="0" smtClean="0"/>
              <a:t>Is this team ahead of or behind schedule, and by how much?</a:t>
            </a:r>
          </a:p>
          <a:p>
            <a:pPr>
              <a:spcBef>
                <a:spcPts val="1600"/>
              </a:spcBef>
            </a:pPr>
            <a:r>
              <a:rPr lang="en-US" dirty="0" smtClean="0"/>
              <a:t>The team has earned only 22.3 EV against a plan of 28.2 EV, so they are 26.5% behind.</a:t>
            </a:r>
          </a:p>
          <a:p>
            <a:pPr>
              <a:spcBef>
                <a:spcPts val="1600"/>
              </a:spcBef>
            </a:pPr>
            <a:r>
              <a:rPr lang="en-US" dirty="0" smtClean="0"/>
              <a:t>At the current rate, it will take 1.85 weeks to reach the planned 28.2 EV, so they are 1.85 weeks behind schedule.</a:t>
            </a:r>
          </a:p>
        </p:txBody>
      </p:sp>
      <p:pic>
        <p:nvPicPr>
          <p:cNvPr id="79875" name="Picture 6" descr="S3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 y="3778250"/>
            <a:ext cx="7258050" cy="220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942152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smtClean="0"/>
              <a:t>Question 2 </a:t>
            </a:r>
          </a:p>
        </p:txBody>
      </p:sp>
      <p:sp>
        <p:nvSpPr>
          <p:cNvPr id="865284" name="Rectangle 4"/>
          <p:cNvSpPr>
            <a:spLocks noGrp="1" noChangeArrowheads="1"/>
          </p:cNvSpPr>
          <p:nvPr>
            <p:ph idx="1"/>
          </p:nvPr>
        </p:nvSpPr>
        <p:spPr/>
        <p:txBody>
          <a:bodyPr/>
          <a:lstStyle/>
          <a:p>
            <a:r>
              <a:rPr lang="en-US" smtClean="0"/>
              <a:t>Why is the team behind schedule?</a:t>
            </a:r>
          </a:p>
        </p:txBody>
      </p:sp>
      <p:pic>
        <p:nvPicPr>
          <p:cNvPr id="81923" name="Picture 6" descr="S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025" y="1863725"/>
            <a:ext cx="7258050" cy="220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5856396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p:txBody>
          <a:bodyPr/>
          <a:lstStyle/>
          <a:p>
            <a:r>
              <a:rPr lang="en-US" smtClean="0"/>
              <a:t>Answer to Question 2 </a:t>
            </a:r>
          </a:p>
        </p:txBody>
      </p:sp>
      <p:sp>
        <p:nvSpPr>
          <p:cNvPr id="873476" name="Rectangle 4"/>
          <p:cNvSpPr>
            <a:spLocks noGrp="1" noChangeArrowheads="1"/>
          </p:cNvSpPr>
          <p:nvPr>
            <p:ph idx="1"/>
          </p:nvPr>
        </p:nvSpPr>
        <p:spPr/>
        <p:txBody>
          <a:bodyPr/>
          <a:lstStyle/>
          <a:p>
            <a:r>
              <a:rPr lang="en-US" smtClean="0"/>
              <a:t>Why is the team behind schedule?</a:t>
            </a:r>
          </a:p>
          <a:p>
            <a:endParaRPr lang="en-US" smtClean="0"/>
          </a:p>
          <a:p>
            <a:r>
              <a:rPr lang="en-US" smtClean="0"/>
              <a:t>Although the team is working more than its planned weekly hours, the work is taking 23% longer than planned.</a:t>
            </a:r>
          </a:p>
        </p:txBody>
      </p:sp>
      <p:pic>
        <p:nvPicPr>
          <p:cNvPr id="83971" name="Picture 6" descr="S4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2975" y="3778250"/>
            <a:ext cx="7258050" cy="220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8129419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p:txBody>
          <a:bodyPr/>
          <a:lstStyle/>
          <a:p>
            <a:r>
              <a:rPr lang="en-US" smtClean="0"/>
              <a:t>Question 3 </a:t>
            </a:r>
          </a:p>
        </p:txBody>
      </p:sp>
      <p:sp>
        <p:nvSpPr>
          <p:cNvPr id="875524" name="Rectangle 4"/>
          <p:cNvSpPr>
            <a:spLocks noGrp="1" noChangeArrowheads="1"/>
          </p:cNvSpPr>
          <p:nvPr>
            <p:ph idx="1"/>
          </p:nvPr>
        </p:nvSpPr>
        <p:spPr/>
        <p:txBody>
          <a:bodyPr/>
          <a:lstStyle/>
          <a:p>
            <a:r>
              <a:rPr lang="en-US" smtClean="0"/>
              <a:t>At this rate, can the team members finish on the original plan of 25 weeks?  If not, how late will they be?</a:t>
            </a:r>
          </a:p>
          <a:p>
            <a:endParaRPr lang="en-US" smtClean="0"/>
          </a:p>
        </p:txBody>
      </p:sp>
      <p:pic>
        <p:nvPicPr>
          <p:cNvPr id="86019" name="Picture 6" descr="S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025" y="2338393"/>
            <a:ext cx="7258050" cy="220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3625533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p:txBody>
          <a:bodyPr/>
          <a:lstStyle/>
          <a:p>
            <a:r>
              <a:rPr lang="en-US" smtClean="0"/>
              <a:t>Answer to Question 3 </a:t>
            </a:r>
          </a:p>
        </p:txBody>
      </p:sp>
      <p:sp>
        <p:nvSpPr>
          <p:cNvPr id="881668" name="Rectangle 4"/>
          <p:cNvSpPr>
            <a:spLocks noGrp="1" noChangeArrowheads="1"/>
          </p:cNvSpPr>
          <p:nvPr>
            <p:ph idx="1"/>
          </p:nvPr>
        </p:nvSpPr>
        <p:spPr/>
        <p:txBody>
          <a:bodyPr/>
          <a:lstStyle/>
          <a:p>
            <a:pPr>
              <a:spcBef>
                <a:spcPts val="1600"/>
              </a:spcBef>
            </a:pPr>
            <a:r>
              <a:rPr lang="en-US" dirty="0" smtClean="0"/>
              <a:t>At this rate, can the team members finish on the original plan of 25 weeks?  If not, how late will they be?</a:t>
            </a:r>
          </a:p>
          <a:p>
            <a:pPr>
              <a:spcBef>
                <a:spcPts val="1600"/>
              </a:spcBef>
            </a:pPr>
            <a:r>
              <a:rPr lang="en-US" dirty="0" smtClean="0"/>
              <a:t>The team has earned EV at 22.3/7 = 3.186 EV/week.</a:t>
            </a:r>
          </a:p>
          <a:p>
            <a:pPr>
              <a:spcBef>
                <a:spcPts val="1600"/>
              </a:spcBef>
            </a:pPr>
            <a:r>
              <a:rPr lang="en-US" dirty="0" smtClean="0"/>
              <a:t>At this rate, it will take (100-22.3)/3.186 = 24.2 more weeks to finish.  This is 6.2 weeks behind the 25-week plan.</a:t>
            </a:r>
          </a:p>
        </p:txBody>
      </p:sp>
      <p:pic>
        <p:nvPicPr>
          <p:cNvPr id="88067" name="Picture 6" descr="S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 y="3768726"/>
            <a:ext cx="7258050" cy="2217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8711953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smtClean="0"/>
              <a:t>Question 4 </a:t>
            </a:r>
          </a:p>
        </p:txBody>
      </p:sp>
      <p:sp>
        <p:nvSpPr>
          <p:cNvPr id="869380" name="Rectangle 4"/>
          <p:cNvSpPr>
            <a:spLocks noGrp="1" noChangeArrowheads="1"/>
          </p:cNvSpPr>
          <p:nvPr>
            <p:ph idx="1"/>
          </p:nvPr>
        </p:nvSpPr>
        <p:spPr/>
        <p:txBody>
          <a:bodyPr/>
          <a:lstStyle/>
          <a:p>
            <a:r>
              <a:rPr lang="en-US" smtClean="0"/>
              <a:t>Can this five-person team meet the original schedule?  If not, what help would they need from management to do so?</a:t>
            </a:r>
          </a:p>
        </p:txBody>
      </p:sp>
      <p:pic>
        <p:nvPicPr>
          <p:cNvPr id="90115" name="Picture 6" descr="S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0" y="2292049"/>
            <a:ext cx="7258050" cy="220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3565697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p:txBody>
          <a:bodyPr/>
          <a:lstStyle/>
          <a:p>
            <a:r>
              <a:rPr lang="en-US" dirty="0" smtClean="0"/>
              <a:t>Answer to Question 4 </a:t>
            </a:r>
          </a:p>
        </p:txBody>
      </p:sp>
      <p:sp>
        <p:nvSpPr>
          <p:cNvPr id="877572" name="Rectangle 4"/>
          <p:cNvSpPr>
            <a:spLocks noGrp="1" noChangeArrowheads="1"/>
          </p:cNvSpPr>
          <p:nvPr>
            <p:ph idx="1"/>
          </p:nvPr>
        </p:nvSpPr>
        <p:spPr/>
        <p:txBody>
          <a:bodyPr/>
          <a:lstStyle/>
          <a:p>
            <a:pPr>
              <a:spcBef>
                <a:spcPts val="1600"/>
              </a:spcBef>
            </a:pPr>
            <a:r>
              <a:rPr lang="en-US" dirty="0" smtClean="0"/>
              <a:t>Can this five-person team meet the original schedule?  If not, what help would they need from management to do so?</a:t>
            </a:r>
          </a:p>
          <a:p>
            <a:pPr>
              <a:spcBef>
                <a:spcPts val="1600"/>
              </a:spcBef>
            </a:pPr>
            <a:r>
              <a:rPr lang="en-US" dirty="0" smtClean="0"/>
              <a:t>To meet the schedule, they need to do 77.7 EV of work in 17 weeks, or 4.57 EV a week.</a:t>
            </a:r>
          </a:p>
          <a:p>
            <a:pPr>
              <a:spcBef>
                <a:spcPts val="1600"/>
              </a:spcBef>
            </a:pPr>
            <a:r>
              <a:rPr lang="en-US" dirty="0" smtClean="0"/>
              <a:t>To increase their average EV rate of 3.186 EV a week by 35%, they must work 35% more hours, or add a team member.</a:t>
            </a:r>
          </a:p>
        </p:txBody>
      </p:sp>
      <p:pic>
        <p:nvPicPr>
          <p:cNvPr id="92163" name="Picture 6" descr="S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2025" y="3778250"/>
            <a:ext cx="7258050" cy="220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9686640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r>
              <a:rPr lang="en-US" smtClean="0"/>
              <a:t>Example Conclusions</a:t>
            </a:r>
          </a:p>
        </p:txBody>
      </p:sp>
      <p:sp>
        <p:nvSpPr>
          <p:cNvPr id="840707" name="Rectangle 3"/>
          <p:cNvSpPr>
            <a:spLocks noGrp="1" noChangeArrowheads="1"/>
          </p:cNvSpPr>
          <p:nvPr>
            <p:ph idx="1"/>
          </p:nvPr>
        </p:nvSpPr>
        <p:spPr/>
        <p:txBody>
          <a:bodyPr>
            <a:normAutofit lnSpcReduction="10000"/>
          </a:bodyPr>
          <a:lstStyle/>
          <a:p>
            <a:r>
              <a:rPr lang="en-US" dirty="0" smtClean="0"/>
              <a:t>This team did increase their task hours somewhat and they also spent less time than planned in test.</a:t>
            </a:r>
          </a:p>
          <a:p>
            <a:endParaRPr lang="en-US" dirty="0" smtClean="0"/>
          </a:p>
          <a:p>
            <a:r>
              <a:rPr lang="en-US" dirty="0" smtClean="0"/>
              <a:t>They also reprioritized the work and slightly reduced the total workload.</a:t>
            </a:r>
          </a:p>
          <a:p>
            <a:endParaRPr lang="en-US" dirty="0" smtClean="0"/>
          </a:p>
          <a:p>
            <a:r>
              <a:rPr lang="en-US" dirty="0" smtClean="0"/>
              <a:t>They actually finished on the exact day originally planned.</a:t>
            </a:r>
          </a:p>
          <a:p>
            <a:endParaRPr lang="en-US" dirty="0" smtClean="0"/>
          </a:p>
          <a:p>
            <a:r>
              <a:rPr lang="en-US" dirty="0" smtClean="0"/>
              <a:t>With the PSP, you will precisely know job status and will have the data to manage your own work.</a:t>
            </a:r>
          </a:p>
          <a:p>
            <a:endParaRPr lang="en-US" dirty="0" smtClean="0"/>
          </a:p>
          <a:p>
            <a:r>
              <a:rPr lang="en-US" dirty="0" smtClean="0"/>
              <a:t>With this knowledge, you will usually meet your commitments.</a:t>
            </a:r>
          </a:p>
          <a:p>
            <a:endParaRPr lang="en-US" dirty="0" smtClean="0"/>
          </a:p>
          <a:p>
            <a:endParaRPr lang="en-US" dirty="0" smtClean="0"/>
          </a:p>
        </p:txBody>
      </p:sp>
    </p:spTree>
    <p:extLst>
      <p:ext uri="{BB962C8B-B14F-4D97-AF65-F5344CB8AC3E}">
        <p14:creationId xmlns:p14="http://schemas.microsoft.com/office/powerpoint/2010/main" val="68961189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p:txBody>
          <a:bodyPr/>
          <a:lstStyle/>
          <a:p>
            <a:r>
              <a:rPr lang="en-US" smtClean="0"/>
              <a:t>Messages to Remember</a:t>
            </a:r>
          </a:p>
        </p:txBody>
      </p:sp>
      <p:sp>
        <p:nvSpPr>
          <p:cNvPr id="879619" name="Rectangle 3"/>
          <p:cNvSpPr>
            <a:spLocks noGrp="1" noChangeArrowheads="1"/>
          </p:cNvSpPr>
          <p:nvPr>
            <p:ph idx="1"/>
          </p:nvPr>
        </p:nvSpPr>
        <p:spPr/>
        <p:txBody>
          <a:bodyPr>
            <a:normAutofit lnSpcReduction="10000"/>
          </a:bodyPr>
          <a:lstStyle/>
          <a:p>
            <a:r>
              <a:rPr lang="en-US" dirty="0" smtClean="0"/>
              <a:t>With the PSP, you can accurately plan and track your own work.</a:t>
            </a:r>
          </a:p>
          <a:p>
            <a:endParaRPr lang="en-US" dirty="0" smtClean="0"/>
          </a:p>
          <a:p>
            <a:r>
              <a:rPr lang="en-US" dirty="0" smtClean="0"/>
              <a:t>With earned value, you can precisely judge job status and estimate the likely project completion date.</a:t>
            </a:r>
          </a:p>
          <a:p>
            <a:endParaRPr lang="en-US" dirty="0" smtClean="0"/>
          </a:p>
          <a:p>
            <a:r>
              <a:rPr lang="en-US" dirty="0" smtClean="0"/>
              <a:t>This information will permit you to make accurate and timely management reports.</a:t>
            </a:r>
          </a:p>
          <a:p>
            <a:endParaRPr lang="en-US" dirty="0" smtClean="0"/>
          </a:p>
          <a:p>
            <a:r>
              <a:rPr lang="en-US" dirty="0" smtClean="0"/>
              <a:t>When your reports indicate potential problems, you should report recommended remedial actions.</a:t>
            </a:r>
          </a:p>
          <a:p>
            <a:endParaRPr lang="en-US" dirty="0" smtClean="0"/>
          </a:p>
          <a:p>
            <a:r>
              <a:rPr lang="en-US" dirty="0" smtClean="0"/>
              <a:t>On a self-directed team, you must tell management what you are doing to solve your own problems.</a:t>
            </a:r>
          </a:p>
        </p:txBody>
      </p:sp>
    </p:spTree>
    <p:extLst>
      <p:ext uri="{BB962C8B-B14F-4D97-AF65-F5344CB8AC3E}">
        <p14:creationId xmlns:p14="http://schemas.microsoft.com/office/powerpoint/2010/main" val="30927058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smtClean="0"/>
              <a:t>Using Data in Planning </a:t>
            </a:r>
          </a:p>
        </p:txBody>
      </p:sp>
      <p:sp>
        <p:nvSpPr>
          <p:cNvPr id="795651" name="Rectangle 3"/>
          <p:cNvSpPr>
            <a:spLocks noGrp="1" noChangeArrowheads="1"/>
          </p:cNvSpPr>
          <p:nvPr>
            <p:ph idx="1"/>
          </p:nvPr>
        </p:nvSpPr>
        <p:spPr/>
        <p:txBody>
          <a:bodyPr>
            <a:normAutofit fontScale="92500"/>
          </a:bodyPr>
          <a:lstStyle/>
          <a:p>
            <a:r>
              <a:rPr lang="en-US" smtClean="0"/>
              <a:t>When planning development work, we must</a:t>
            </a:r>
          </a:p>
          <a:p>
            <a:pPr lvl="1"/>
            <a:r>
              <a:rPr lang="en-US" smtClean="0"/>
              <a:t>make task plans</a:t>
            </a:r>
          </a:p>
          <a:p>
            <a:pPr lvl="1"/>
            <a:r>
              <a:rPr lang="en-US" smtClean="0"/>
              <a:t>make project schedules</a:t>
            </a:r>
          </a:p>
          <a:p>
            <a:pPr lvl="1"/>
            <a:r>
              <a:rPr lang="en-US" smtClean="0"/>
              <a:t>measure job status against the plan</a:t>
            </a:r>
          </a:p>
          <a:p>
            <a:pPr lvl="1"/>
            <a:r>
              <a:rPr lang="en-US" smtClean="0"/>
              <a:t>report job status to management</a:t>
            </a:r>
          </a:p>
          <a:p>
            <a:endParaRPr lang="en-US" smtClean="0"/>
          </a:p>
          <a:p>
            <a:r>
              <a:rPr lang="en-US" smtClean="0"/>
              <a:t>We must also manage the project</a:t>
            </a:r>
          </a:p>
          <a:p>
            <a:pPr lvl="1"/>
            <a:r>
              <a:rPr lang="en-US" smtClean="0"/>
              <a:t>manage to the schedule</a:t>
            </a:r>
          </a:p>
          <a:p>
            <a:pPr lvl="1"/>
            <a:r>
              <a:rPr lang="en-US" smtClean="0"/>
              <a:t>manage plan changes</a:t>
            </a:r>
          </a:p>
          <a:p>
            <a:pPr lvl="1"/>
            <a:r>
              <a:rPr lang="en-US" smtClean="0"/>
              <a:t>manage project risks</a:t>
            </a:r>
          </a:p>
          <a:p>
            <a:pPr lvl="1"/>
            <a:r>
              <a:rPr lang="en-US" smtClean="0"/>
              <a:t>manage product quality</a:t>
            </a:r>
          </a:p>
          <a:p>
            <a:endParaRPr lang="en-US" smtClean="0"/>
          </a:p>
          <a:p>
            <a:r>
              <a:rPr lang="en-US" smtClean="0"/>
              <a:t>This lecture covers the topics of planning and schedule management.</a:t>
            </a:r>
          </a:p>
        </p:txBody>
      </p:sp>
    </p:spTree>
    <p:extLst>
      <p:ext uri="{BB962C8B-B14F-4D97-AF65-F5344CB8AC3E}">
        <p14:creationId xmlns:p14="http://schemas.microsoft.com/office/powerpoint/2010/main" val="7997083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smtClean="0"/>
              <a:t>Using Personal Data -1 </a:t>
            </a:r>
          </a:p>
        </p:txBody>
      </p:sp>
      <p:sp>
        <p:nvSpPr>
          <p:cNvPr id="797699" name="Rectangle 3"/>
          <p:cNvSpPr>
            <a:spLocks noGrp="1" noChangeArrowheads="1"/>
          </p:cNvSpPr>
          <p:nvPr>
            <p:ph idx="1"/>
          </p:nvPr>
        </p:nvSpPr>
        <p:spPr/>
        <p:txBody>
          <a:bodyPr/>
          <a:lstStyle/>
          <a:p>
            <a:r>
              <a:rPr lang="en-US" smtClean="0"/>
              <a:t>Precise and detailed data can help you to manage your personal and team work.</a:t>
            </a:r>
          </a:p>
          <a:p>
            <a:endParaRPr lang="en-US" smtClean="0"/>
          </a:p>
          <a:p>
            <a:r>
              <a:rPr lang="en-US" smtClean="0"/>
              <a:t>Managers and customers care about</a:t>
            </a:r>
          </a:p>
          <a:p>
            <a:pPr lvl="1"/>
            <a:r>
              <a:rPr lang="en-US" smtClean="0"/>
              <a:t>when you will finish the job</a:t>
            </a:r>
          </a:p>
          <a:p>
            <a:pPr lvl="1"/>
            <a:r>
              <a:rPr lang="en-US" smtClean="0"/>
              <a:t>what the work will cost</a:t>
            </a:r>
          </a:p>
          <a:p>
            <a:pPr lvl="1"/>
            <a:r>
              <a:rPr lang="en-US" smtClean="0"/>
              <a:t>the quality of the finished products</a:t>
            </a:r>
          </a:p>
          <a:p>
            <a:endParaRPr lang="en-US" smtClean="0"/>
          </a:p>
          <a:p>
            <a:r>
              <a:rPr lang="en-US" smtClean="0"/>
              <a:t>With PSP data, you will know where you stand and can provide regular updates to your managers and customers.</a:t>
            </a:r>
          </a:p>
        </p:txBody>
      </p:sp>
    </p:spTree>
    <p:extLst>
      <p:ext uri="{BB962C8B-B14F-4D97-AF65-F5344CB8AC3E}">
        <p14:creationId xmlns:p14="http://schemas.microsoft.com/office/powerpoint/2010/main" val="42018881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smtClean="0"/>
              <a:t>Using Personal Data -2 </a:t>
            </a:r>
          </a:p>
        </p:txBody>
      </p:sp>
      <p:sp>
        <p:nvSpPr>
          <p:cNvPr id="799747" name="Rectangle 3"/>
          <p:cNvSpPr>
            <a:spLocks noGrp="1" noChangeArrowheads="1"/>
          </p:cNvSpPr>
          <p:nvPr>
            <p:ph idx="1"/>
          </p:nvPr>
        </p:nvSpPr>
        <p:spPr/>
        <p:txBody>
          <a:bodyPr/>
          <a:lstStyle/>
          <a:p>
            <a:r>
              <a:rPr lang="en-US" smtClean="0"/>
              <a:t>When all team members use PSP data to plan, manage, and track their personal work, the team can precisely report job status.</a:t>
            </a:r>
          </a:p>
          <a:p>
            <a:pPr lvl="1"/>
            <a:r>
              <a:rPr lang="en-US" smtClean="0"/>
              <a:t>This will provide management with the information that they need.</a:t>
            </a:r>
          </a:p>
          <a:p>
            <a:pPr lvl="1"/>
            <a:r>
              <a:rPr lang="en-US" smtClean="0"/>
              <a:t>It will also reassure the customers.</a:t>
            </a:r>
          </a:p>
          <a:p>
            <a:endParaRPr lang="en-US" smtClean="0"/>
          </a:p>
          <a:p>
            <a:r>
              <a:rPr lang="en-US" smtClean="0"/>
              <a:t>Most importantly, using data will </a:t>
            </a:r>
          </a:p>
          <a:p>
            <a:pPr lvl="1"/>
            <a:r>
              <a:rPr lang="en-US" smtClean="0"/>
              <a:t>convince management that you can manage your own work</a:t>
            </a:r>
          </a:p>
          <a:p>
            <a:pPr lvl="1"/>
            <a:r>
              <a:rPr lang="en-US" smtClean="0"/>
              <a:t>allow management to continue supporting self-directed teamwork</a:t>
            </a:r>
          </a:p>
          <a:p>
            <a:endParaRPr lang="en-US" smtClean="0"/>
          </a:p>
          <a:p>
            <a:endParaRPr lang="en-US" smtClean="0"/>
          </a:p>
        </p:txBody>
      </p:sp>
    </p:spTree>
    <p:extLst>
      <p:ext uri="{BB962C8B-B14F-4D97-AF65-F5344CB8AC3E}">
        <p14:creationId xmlns:p14="http://schemas.microsoft.com/office/powerpoint/2010/main" val="26682770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r>
              <a:rPr lang="en-US" smtClean="0"/>
              <a:t>Making Task Plans -1 </a:t>
            </a:r>
          </a:p>
        </p:txBody>
      </p:sp>
      <p:sp>
        <p:nvSpPr>
          <p:cNvPr id="801795" name="Rectangle 3"/>
          <p:cNvSpPr>
            <a:spLocks noGrp="1" noChangeArrowheads="1"/>
          </p:cNvSpPr>
          <p:nvPr>
            <p:ph idx="1"/>
          </p:nvPr>
        </p:nvSpPr>
        <p:spPr/>
        <p:txBody>
          <a:bodyPr/>
          <a:lstStyle/>
          <a:p>
            <a:r>
              <a:rPr lang="en-US" smtClean="0"/>
              <a:t>For both individual and team plans, the first steps are to</a:t>
            </a:r>
          </a:p>
          <a:p>
            <a:pPr lvl="1"/>
            <a:r>
              <a:rPr lang="en-US" smtClean="0"/>
              <a:t>understand the job</a:t>
            </a:r>
            <a:r>
              <a:rPr lang="ja-JP" altLang="en-US" smtClean="0"/>
              <a:t>’</a:t>
            </a:r>
            <a:r>
              <a:rPr lang="en-US" smtClean="0"/>
              <a:t>s goals and objectives</a:t>
            </a:r>
          </a:p>
          <a:p>
            <a:pPr lvl="1"/>
            <a:r>
              <a:rPr lang="en-US" smtClean="0"/>
              <a:t>establish a strategy for doing the work</a:t>
            </a:r>
          </a:p>
          <a:p>
            <a:pPr lvl="1"/>
            <a:r>
              <a:rPr lang="en-US" smtClean="0"/>
              <a:t>define the processes to use</a:t>
            </a:r>
          </a:p>
          <a:p>
            <a:endParaRPr lang="en-US" smtClean="0"/>
          </a:p>
          <a:p>
            <a:r>
              <a:rPr lang="en-US" smtClean="0"/>
              <a:t>Then, you can</a:t>
            </a:r>
          </a:p>
          <a:p>
            <a:pPr lvl="1"/>
            <a:r>
              <a:rPr lang="en-US" smtClean="0"/>
              <a:t>estimate the size of the job</a:t>
            </a:r>
          </a:p>
          <a:p>
            <a:pPr lvl="1"/>
            <a:r>
              <a:rPr lang="en-US" smtClean="0"/>
              <a:t>define the tasks to be done</a:t>
            </a:r>
          </a:p>
          <a:p>
            <a:pPr lvl="1"/>
            <a:r>
              <a:rPr lang="en-US" smtClean="0"/>
              <a:t>estimate the effort for each task</a:t>
            </a:r>
          </a:p>
          <a:p>
            <a:pPr lvl="1"/>
            <a:r>
              <a:rPr lang="en-US" smtClean="0"/>
              <a:t>establish the task order</a:t>
            </a:r>
          </a:p>
          <a:p>
            <a:pPr lvl="1"/>
            <a:r>
              <a:rPr lang="en-US" smtClean="0"/>
              <a:t>produce the schedule</a:t>
            </a:r>
          </a:p>
          <a:p>
            <a:endParaRPr lang="en-US" smtClean="0"/>
          </a:p>
        </p:txBody>
      </p:sp>
    </p:spTree>
    <p:extLst>
      <p:ext uri="{BB962C8B-B14F-4D97-AF65-F5344CB8AC3E}">
        <p14:creationId xmlns:p14="http://schemas.microsoft.com/office/powerpoint/2010/main" val="182926106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en-US" smtClean="0"/>
              <a:t>Making Task Plans -2 </a:t>
            </a:r>
          </a:p>
        </p:txBody>
      </p:sp>
      <p:sp>
        <p:nvSpPr>
          <p:cNvPr id="803843" name="Rectangle 3"/>
          <p:cNvSpPr>
            <a:spLocks noGrp="1" noChangeArrowheads="1"/>
          </p:cNvSpPr>
          <p:nvPr>
            <p:ph idx="1"/>
          </p:nvPr>
        </p:nvSpPr>
        <p:spPr/>
        <p:txBody>
          <a:bodyPr>
            <a:normAutofit lnSpcReduction="10000"/>
          </a:bodyPr>
          <a:lstStyle/>
          <a:p>
            <a:r>
              <a:rPr lang="en-US" smtClean="0"/>
              <a:t>With the PSP, you</a:t>
            </a:r>
          </a:p>
          <a:p>
            <a:pPr lvl="1"/>
            <a:r>
              <a:rPr lang="en-US" smtClean="0"/>
              <a:t>were given the goals, strategy, and process</a:t>
            </a:r>
          </a:p>
          <a:p>
            <a:pPr lvl="1"/>
            <a:r>
              <a:rPr lang="en-US" smtClean="0"/>
              <a:t>used the task order defined by the process</a:t>
            </a:r>
          </a:p>
          <a:p>
            <a:pPr lvl="1"/>
            <a:r>
              <a:rPr lang="en-US" smtClean="0"/>
              <a:t>used PSP data to estimate the work</a:t>
            </a:r>
          </a:p>
          <a:p>
            <a:pPr lvl="1"/>
            <a:r>
              <a:rPr lang="en-US" smtClean="0"/>
              <a:t>followed the process to do the job</a:t>
            </a:r>
          </a:p>
          <a:p>
            <a:endParaRPr lang="en-US" smtClean="0"/>
          </a:p>
          <a:p>
            <a:r>
              <a:rPr lang="en-US" smtClean="0"/>
              <a:t>On a team project, the team must</a:t>
            </a:r>
          </a:p>
          <a:p>
            <a:pPr lvl="1"/>
            <a:r>
              <a:rPr lang="en-US" smtClean="0"/>
              <a:t>agree on team goals</a:t>
            </a:r>
          </a:p>
          <a:p>
            <a:pPr lvl="1"/>
            <a:r>
              <a:rPr lang="en-US" smtClean="0"/>
              <a:t>establish a strategy for the work</a:t>
            </a:r>
          </a:p>
          <a:p>
            <a:pPr lvl="1"/>
            <a:r>
              <a:rPr lang="en-US" smtClean="0"/>
              <a:t>define the process to use</a:t>
            </a:r>
          </a:p>
          <a:p>
            <a:pPr lvl="1"/>
            <a:r>
              <a:rPr lang="en-US" smtClean="0"/>
              <a:t>make a team plan</a:t>
            </a:r>
          </a:p>
          <a:p>
            <a:endParaRPr lang="en-US" smtClean="0"/>
          </a:p>
          <a:p>
            <a:r>
              <a:rPr lang="en-US" smtClean="0"/>
              <a:t>These teambuilding steps will be described in week 2.</a:t>
            </a:r>
          </a:p>
          <a:p>
            <a:endParaRPr lang="en-US" smtClean="0"/>
          </a:p>
        </p:txBody>
      </p:sp>
    </p:spTree>
    <p:extLst>
      <p:ext uri="{BB962C8B-B14F-4D97-AF65-F5344CB8AC3E}">
        <p14:creationId xmlns:p14="http://schemas.microsoft.com/office/powerpoint/2010/main" val="32491569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162</TotalTime>
  <Words>2934</Words>
  <Application>Microsoft Office PowerPoint</Application>
  <PresentationFormat>On-screen Show (4:3)</PresentationFormat>
  <Paragraphs>778</Paragraphs>
  <Slides>48</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MS PGothic</vt:lpstr>
      <vt:lpstr>Arial</vt:lpstr>
      <vt:lpstr>Calibri</vt:lpstr>
      <vt:lpstr>Symbol</vt:lpstr>
      <vt:lpstr>Times New Roman</vt:lpstr>
      <vt:lpstr>SEI_Template</vt:lpstr>
      <vt:lpstr>Using PSP Data </vt:lpstr>
      <vt:lpstr>PowerPoint Presentation</vt:lpstr>
      <vt:lpstr>PowerPoint Presentation</vt:lpstr>
      <vt:lpstr>Lecture Topics </vt:lpstr>
      <vt:lpstr>Using Data in Planning </vt:lpstr>
      <vt:lpstr>Using Personal Data -1 </vt:lpstr>
      <vt:lpstr>Using Personal Data -2 </vt:lpstr>
      <vt:lpstr>Making Task Plans -1 </vt:lpstr>
      <vt:lpstr>Making Task Plans -2 </vt:lpstr>
      <vt:lpstr>Making Task Plans -3 </vt:lpstr>
      <vt:lpstr>Scheduling </vt:lpstr>
      <vt:lpstr>The Importance of Period Plans </vt:lpstr>
      <vt:lpstr>Schedule Estimating </vt:lpstr>
      <vt:lpstr>Available Direct Hours</vt:lpstr>
      <vt:lpstr>Task Order</vt:lpstr>
      <vt:lpstr>Produce the Schedule</vt:lpstr>
      <vt:lpstr>The Task Planning Template</vt:lpstr>
      <vt:lpstr>Schedule Planning Template</vt:lpstr>
      <vt:lpstr>Completing the Plan</vt:lpstr>
      <vt:lpstr>Schedule Planning Example -1</vt:lpstr>
      <vt:lpstr>Schedule Planning Example -2</vt:lpstr>
      <vt:lpstr>Schedule Planning Example -3</vt:lpstr>
      <vt:lpstr>Project Tracking -1</vt:lpstr>
      <vt:lpstr>Project Tracking -2 </vt:lpstr>
      <vt:lpstr>Earned Value</vt:lpstr>
      <vt:lpstr>Establish the Planned Value</vt:lpstr>
      <vt:lpstr>Earned Value Example -1</vt:lpstr>
      <vt:lpstr>Earned Value Example -2</vt:lpstr>
      <vt:lpstr>Tracking the Plan</vt:lpstr>
      <vt:lpstr>Tracking the Plan Example -1</vt:lpstr>
      <vt:lpstr>Tracking the Plan Example -2</vt:lpstr>
      <vt:lpstr>Estimating Job Completion</vt:lpstr>
      <vt:lpstr>Estimating Completion Example -1</vt:lpstr>
      <vt:lpstr>Estimating Completion Example -2</vt:lpstr>
      <vt:lpstr>Plan Changes -1</vt:lpstr>
      <vt:lpstr>Plan Changes -2</vt:lpstr>
      <vt:lpstr>Project Reporting </vt:lpstr>
      <vt:lpstr>Example TSP Weekly Data -1 </vt:lpstr>
      <vt:lpstr>Question 1 </vt:lpstr>
      <vt:lpstr>Answer to Question 1 </vt:lpstr>
      <vt:lpstr>Question 2 </vt:lpstr>
      <vt:lpstr>Answer to Question 2 </vt:lpstr>
      <vt:lpstr>Question 3 </vt:lpstr>
      <vt:lpstr>Answer to Question 3 </vt:lpstr>
      <vt:lpstr>Question 4 </vt:lpstr>
      <vt:lpstr>Answer to Question 4 </vt:lpstr>
      <vt:lpstr>Example Conclusions</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33</cp:revision>
  <cp:lastPrinted>2015-11-05T19:18:24Z</cp:lastPrinted>
  <dcterms:created xsi:type="dcterms:W3CDTF">2016-03-14T18:33:10Z</dcterms:created>
  <dcterms:modified xsi:type="dcterms:W3CDTF">2018-09-06T00:13:44Z</dcterms:modified>
</cp:coreProperties>
</file>