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47"/>
  </p:notesMasterIdLst>
  <p:handoutMasterIdLst>
    <p:handoutMasterId r:id="rId48"/>
  </p:handoutMasterIdLst>
  <p:sldIdLst>
    <p:sldId id="256" r:id="rId2"/>
    <p:sldId id="301" r:id="rId3"/>
    <p:sldId id="30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9">
          <p15:clr>
            <a:srgbClr val="A4A3A4"/>
          </p15:clr>
        </p15:guide>
        <p15:guide id="2" pos="5488">
          <p15:clr>
            <a:srgbClr val="A4A3A4"/>
          </p15:clr>
        </p15:guide>
        <p15:guide id="3" pos="1027">
          <p15:clr>
            <a:srgbClr val="A4A3A4"/>
          </p15:clr>
        </p15:guide>
        <p15:guide id="4" pos="24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9" autoAdjust="0"/>
    <p:restoredTop sz="94660"/>
  </p:normalViewPr>
  <p:slideViewPr>
    <p:cSldViewPr snapToGrid="0" showGuides="1">
      <p:cViewPr varScale="1">
        <p:scale>
          <a:sx n="81" d="100"/>
          <a:sy n="81" d="100"/>
        </p:scale>
        <p:origin x="48" y="411"/>
      </p:cViewPr>
      <p:guideLst>
        <p:guide orient="horz" pos="2879"/>
        <p:guide pos="5488"/>
        <p:guide pos="1027"/>
        <p:guide pos="245"/>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B77F7DA-0938-F640-9F58-7F999D708CCE}" type="slidenum">
              <a:rPr lang="en-US"/>
              <a:pPr>
                <a:defRPr/>
              </a:pPr>
              <a:t>12</a:t>
            </a:fld>
            <a:endParaRPr lang="en-US"/>
          </a:p>
        </p:txBody>
      </p:sp>
      <p:sp>
        <p:nvSpPr>
          <p:cNvPr id="803842"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717192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FFE7FA8-8DEA-0D48-BBA0-EFB57DBDC199}" type="slidenum">
              <a:rPr lang="en-US"/>
              <a:pPr>
                <a:defRPr/>
              </a:pPr>
              <a:t>13</a:t>
            </a:fld>
            <a:endParaRPr lang="en-US"/>
          </a:p>
        </p:txBody>
      </p:sp>
      <p:sp>
        <p:nvSpPr>
          <p:cNvPr id="805890" name="Rectangle 2"/>
          <p:cNvSpPr>
            <a:spLocks noGrp="1" noRot="1" noChangeAspect="1" noChangeArrowheads="1" noTextEdit="1"/>
          </p:cNvSpPr>
          <p:nvPr>
            <p:ph type="sldImg"/>
          </p:nvPr>
        </p:nvSpPr>
        <p:spPr>
          <a:xfrm>
            <a:off x="1268413" y="725488"/>
            <a:ext cx="4783137" cy="3587750"/>
          </a:xfrm>
          <a:ln cap="flat"/>
          <a:extLst>
            <a:ext uri="{FAA26D3D-D897-4be2-8F04-BA451C77F1D7}">
              <ma14:placeholderFlag xmlns="" xmlns:ma14="http://schemas.microsoft.com/office/mac/drawingml/2011/main" val="1"/>
            </a:ext>
          </a:extLst>
        </p:spPr>
      </p:sp>
      <p:sp>
        <p:nvSpPr>
          <p:cNvPr id="805891" name="Rectangle 3"/>
          <p:cNvSpPr>
            <a:spLocks noGrp="1" noChangeArrowheads="1"/>
          </p:cNvSpPr>
          <p:nvPr>
            <p:ph type="body" idx="1"/>
          </p:nvPr>
        </p:nvSpPr>
        <p:spPr>
          <a:xfrm>
            <a:off x="1153161" y="4774687"/>
            <a:ext cx="5037666" cy="3736494"/>
          </a:xfrm>
        </p:spPr>
        <p:txBody>
          <a:bodyPr lIns="95025" tIns="47513" rIns="95025" bIns="47513"/>
          <a:lstStyle/>
          <a:p>
            <a:pPr eaLnBrk="1" hangingPunct="1">
              <a:lnSpc>
                <a:spcPct val="100000"/>
              </a:lnSpc>
              <a:spcBef>
                <a:spcPct val="0"/>
              </a:spcBef>
              <a:defRPr/>
            </a:pPr>
            <a:r>
              <a:rPr lang="en-US" smtClean="0">
                <a:cs typeface="+mn-cs"/>
              </a:rPr>
              <a:t>MPH comment:  completely changed format of this graph so that the filled white box behind the graph is gone; title has been moved to correct placement and changed to be consistent with slide master format.</a:t>
            </a:r>
          </a:p>
        </p:txBody>
      </p:sp>
    </p:spTree>
    <p:extLst>
      <p:ext uri="{BB962C8B-B14F-4D97-AF65-F5344CB8AC3E}">
        <p14:creationId xmlns:p14="http://schemas.microsoft.com/office/powerpoint/2010/main" val="3952965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454A48F-54D1-8F41-A3F5-1F911FDC9D2C}" type="slidenum">
              <a:rPr lang="en-US"/>
              <a:pPr>
                <a:defRPr/>
              </a:pPr>
              <a:t>14</a:t>
            </a:fld>
            <a:endParaRPr lang="en-US"/>
          </a:p>
        </p:txBody>
      </p:sp>
      <p:sp>
        <p:nvSpPr>
          <p:cNvPr id="722946"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98021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78CDFE4-C6F8-E84A-A96E-5D8F385E95BB}" type="slidenum">
              <a:rPr lang="en-US"/>
              <a:pPr>
                <a:defRPr/>
              </a:pPr>
              <a:t>15</a:t>
            </a:fld>
            <a:endParaRPr lang="en-US"/>
          </a:p>
        </p:txBody>
      </p:sp>
      <p:sp>
        <p:nvSpPr>
          <p:cNvPr id="724994"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687983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31B052F-A6D3-ED49-9418-6C4F7CB993D2}" type="slidenum">
              <a:rPr lang="en-US"/>
              <a:pPr>
                <a:defRPr/>
              </a:pPr>
              <a:t>16</a:t>
            </a:fld>
            <a:endParaRPr lang="en-US"/>
          </a:p>
        </p:txBody>
      </p:sp>
      <p:sp>
        <p:nvSpPr>
          <p:cNvPr id="727042" name="Rectangle 2"/>
          <p:cNvSpPr>
            <a:spLocks noGrp="1" noRot="1" noChangeAspect="1" noChangeArrowheads="1" noTextEdit="1"/>
          </p:cNvSpPr>
          <p:nvPr>
            <p:ph type="sldImg"/>
          </p:nvPr>
        </p:nvSpPr>
        <p:spPr>
          <a:xfrm>
            <a:off x="2143125" y="673100"/>
            <a:ext cx="2801938" cy="2101850"/>
          </a:xfrm>
          <a:ln cap="flat"/>
          <a:extLst>
            <a:ext uri="{FAA26D3D-D897-4be2-8F04-BA451C77F1D7}">
              <ma14:placeholderFlag xmlns="" xmlns:ma14="http://schemas.microsoft.com/office/mac/drawingml/2011/main" val="1"/>
            </a:ext>
          </a:extLst>
        </p:spPr>
      </p:sp>
      <p:sp>
        <p:nvSpPr>
          <p:cNvPr id="727043" name="Rectangle 3"/>
          <p:cNvSpPr>
            <a:spLocks noGrp="1" noChangeArrowheads="1"/>
          </p:cNvSpPr>
          <p:nvPr>
            <p:ph type="body" idx="1"/>
          </p:nvPr>
        </p:nvSpPr>
        <p:spPr>
          <a:xfrm>
            <a:off x="596053" y="2920651"/>
            <a:ext cx="6136640" cy="6107118"/>
          </a:xfrm>
          <a:ln/>
        </p:spPr>
        <p:txBody>
          <a:bodyPr lIns="99029" tIns="51164" rIns="99029" bIns="51164"/>
          <a:lstStyle/>
          <a:p>
            <a:pPr defTabSz="1042222">
              <a:defRPr/>
            </a:pPr>
            <a:endParaRPr lang="en-US" smtClean="0">
              <a:cs typeface="+mn-cs"/>
            </a:endParaRPr>
          </a:p>
        </p:txBody>
      </p:sp>
    </p:spTree>
    <p:extLst>
      <p:ext uri="{BB962C8B-B14F-4D97-AF65-F5344CB8AC3E}">
        <p14:creationId xmlns:p14="http://schemas.microsoft.com/office/powerpoint/2010/main" val="3668225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8B14C902-79BE-5E4A-93B2-A855BFF397B8}" type="slidenum">
              <a:rPr lang="en-US"/>
              <a:pPr>
                <a:defRPr/>
              </a:pPr>
              <a:t>17</a:t>
            </a:fld>
            <a:endParaRPr lang="en-US"/>
          </a:p>
        </p:txBody>
      </p:sp>
      <p:sp>
        <p:nvSpPr>
          <p:cNvPr id="735234"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068943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6DC101D1-4D14-4A4A-BBDB-611579E3876C}" type="slidenum">
              <a:rPr lang="en-US"/>
              <a:pPr>
                <a:defRPr/>
              </a:pPr>
              <a:t>18</a:t>
            </a:fld>
            <a:endParaRPr lang="en-US"/>
          </a:p>
        </p:txBody>
      </p:sp>
      <p:sp>
        <p:nvSpPr>
          <p:cNvPr id="741378"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970324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EEEAD9E-BC2C-3F43-AC4C-212F1D184F2B}" type="slidenum">
              <a:rPr lang="en-US"/>
              <a:pPr>
                <a:defRPr/>
              </a:pPr>
              <a:t>19</a:t>
            </a:fld>
            <a:endParaRPr lang="en-US"/>
          </a:p>
        </p:txBody>
      </p:sp>
      <p:sp>
        <p:nvSpPr>
          <p:cNvPr id="812034"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76000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A61CA006-9605-644E-90D4-2EA1C13FFFDB}" type="slidenum">
              <a:rPr lang="en-US"/>
              <a:pPr>
                <a:defRPr/>
              </a:pPr>
              <a:t>20</a:t>
            </a:fld>
            <a:endParaRPr lang="en-US"/>
          </a:p>
        </p:txBody>
      </p:sp>
      <p:sp>
        <p:nvSpPr>
          <p:cNvPr id="834562"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015556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99880F8-9072-2146-96B5-A48367AF8CDD}" type="slidenum">
              <a:rPr lang="en-US"/>
              <a:pPr>
                <a:defRPr/>
              </a:pPr>
              <a:t>21</a:t>
            </a:fld>
            <a:endParaRPr lang="en-US"/>
          </a:p>
        </p:txBody>
      </p:sp>
      <p:sp>
        <p:nvSpPr>
          <p:cNvPr id="836610"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38659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2BFB164D-82FD-9641-B1B9-107D8A285313}" type="slidenum">
              <a:rPr lang="en-US"/>
              <a:pPr>
                <a:defRPr/>
              </a:pPr>
              <a:t>4</a:t>
            </a:fld>
            <a:endParaRPr lang="en-US"/>
          </a:p>
        </p:txBody>
      </p:sp>
      <p:sp>
        <p:nvSpPr>
          <p:cNvPr id="714754"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850204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41653BF4-CCF8-D744-B7F6-3D907DB0EE6B}" type="slidenum">
              <a:rPr lang="en-US"/>
              <a:pPr>
                <a:defRPr/>
              </a:pPr>
              <a:t>22</a:t>
            </a:fld>
            <a:endParaRPr lang="en-US"/>
          </a:p>
        </p:txBody>
      </p:sp>
      <p:sp>
        <p:nvSpPr>
          <p:cNvPr id="840706"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807432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52BD7BF-14FC-4642-9DFA-D66014A25DF7}" type="slidenum">
              <a:rPr lang="en-US"/>
              <a:pPr>
                <a:defRPr/>
              </a:pPr>
              <a:t>23</a:t>
            </a:fld>
            <a:endParaRPr lang="en-US"/>
          </a:p>
        </p:txBody>
      </p:sp>
      <p:sp>
        <p:nvSpPr>
          <p:cNvPr id="753666"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736495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60054E1-1F3C-9E4F-AFE6-A0F03505F0D9}" type="slidenum">
              <a:rPr lang="en-US"/>
              <a:pPr>
                <a:defRPr/>
              </a:pPr>
              <a:t>24</a:t>
            </a:fld>
            <a:endParaRPr lang="en-US"/>
          </a:p>
        </p:txBody>
      </p:sp>
      <p:sp>
        <p:nvSpPr>
          <p:cNvPr id="755714"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406120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B296FBA2-84E9-5F45-A2B5-5272C8203FAD}" type="slidenum">
              <a:rPr lang="en-US"/>
              <a:pPr>
                <a:defRPr/>
              </a:pPr>
              <a:t>25</a:t>
            </a:fld>
            <a:endParaRPr lang="en-US"/>
          </a:p>
        </p:txBody>
      </p:sp>
      <p:sp>
        <p:nvSpPr>
          <p:cNvPr id="881666" name="Rectangle 2"/>
          <p:cNvSpPr>
            <a:spLocks noGrp="1" noRot="1" noChangeAspect="1" noChangeArrowheads="1" noTextEdit="1"/>
          </p:cNvSpPr>
          <p:nvPr>
            <p:ph type="sldImg"/>
          </p:nvPr>
        </p:nvSpPr>
        <p:spPr>
          <a:xfrm>
            <a:off x="1268413" y="723900"/>
            <a:ext cx="4784725" cy="3589338"/>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592186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DBE2F779-D5B8-AC4B-A715-C81D196B1512}" type="slidenum">
              <a:rPr lang="en-US"/>
              <a:pPr>
                <a:defRPr/>
              </a:pPr>
              <a:t>26</a:t>
            </a:fld>
            <a:endParaRPr lang="en-US"/>
          </a:p>
        </p:txBody>
      </p:sp>
      <p:sp>
        <p:nvSpPr>
          <p:cNvPr id="844802"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53380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109EE66C-BDB9-744F-AA85-81A962C3ED40}" type="slidenum">
              <a:rPr lang="en-US"/>
              <a:pPr>
                <a:defRPr/>
              </a:pPr>
              <a:t>27</a:t>
            </a:fld>
            <a:endParaRPr lang="en-US"/>
          </a:p>
        </p:txBody>
      </p:sp>
      <p:sp>
        <p:nvSpPr>
          <p:cNvPr id="757762"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008538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6AEF04A2-7364-9744-A713-7875369EAAD0}" type="slidenum">
              <a:rPr lang="en-US"/>
              <a:pPr>
                <a:defRPr/>
              </a:pPr>
              <a:t>28</a:t>
            </a:fld>
            <a:endParaRPr lang="en-US"/>
          </a:p>
        </p:txBody>
      </p:sp>
      <p:sp>
        <p:nvSpPr>
          <p:cNvPr id="763906"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213248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B0AF7F43-995C-5442-B83B-7CBCC186649D}" type="slidenum">
              <a:rPr lang="en-US"/>
              <a:pPr>
                <a:defRPr/>
              </a:pPr>
              <a:t>29</a:t>
            </a:fld>
            <a:endParaRPr lang="en-US"/>
          </a:p>
        </p:txBody>
      </p:sp>
      <p:sp>
        <p:nvSpPr>
          <p:cNvPr id="765954"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115703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8CF6E4F8-1414-5D4A-871F-3C06B41DD922}" type="slidenum">
              <a:rPr lang="en-US"/>
              <a:pPr>
                <a:defRPr/>
              </a:pPr>
              <a:t>30</a:t>
            </a:fld>
            <a:endParaRPr lang="en-US"/>
          </a:p>
        </p:txBody>
      </p:sp>
      <p:sp>
        <p:nvSpPr>
          <p:cNvPr id="824322"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831110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38255FC1-9ED6-3C42-BAC0-6FD56EB82440}" type="slidenum">
              <a:rPr lang="en-US"/>
              <a:pPr>
                <a:defRPr/>
              </a:pPr>
              <a:t>31</a:t>
            </a:fld>
            <a:endParaRPr lang="en-US"/>
          </a:p>
        </p:txBody>
      </p:sp>
      <p:sp>
        <p:nvSpPr>
          <p:cNvPr id="828418"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02783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3D18191-F422-4147-B93B-D0A2CABEBFFC}" type="slidenum">
              <a:rPr lang="en-US"/>
              <a:pPr>
                <a:defRPr/>
              </a:pPr>
              <a:t>5</a:t>
            </a:fld>
            <a:endParaRPr lang="en-US"/>
          </a:p>
        </p:txBody>
      </p:sp>
      <p:sp>
        <p:nvSpPr>
          <p:cNvPr id="789506"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05242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BBBE4190-D092-8A43-A5A5-A31B47B8F4FC}" type="slidenum">
              <a:rPr lang="en-US"/>
              <a:pPr>
                <a:defRPr/>
              </a:pPr>
              <a:t>32</a:t>
            </a:fld>
            <a:endParaRPr lang="en-US"/>
          </a:p>
        </p:txBody>
      </p:sp>
      <p:sp>
        <p:nvSpPr>
          <p:cNvPr id="759810"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9886690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5417BD82-782E-0241-913E-FD2658473F41}" type="slidenum">
              <a:rPr lang="en-US"/>
              <a:pPr>
                <a:defRPr/>
              </a:pPr>
              <a:t>33</a:t>
            </a:fld>
            <a:endParaRPr lang="en-US"/>
          </a:p>
        </p:txBody>
      </p:sp>
      <p:sp>
        <p:nvSpPr>
          <p:cNvPr id="846850"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533331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216D3F7A-F374-4040-8B22-506087DC6F2F}" type="slidenum">
              <a:rPr lang="en-US"/>
              <a:pPr>
                <a:defRPr/>
              </a:pPr>
              <a:t>34</a:t>
            </a:fld>
            <a:endParaRPr lang="en-US"/>
          </a:p>
        </p:txBody>
      </p:sp>
      <p:sp>
        <p:nvSpPr>
          <p:cNvPr id="850946"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206825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9AC46BC7-A5BC-3B43-A57F-E89144111187}" type="slidenum">
              <a:rPr lang="en-US"/>
              <a:pPr>
                <a:defRPr/>
              </a:pPr>
              <a:t>35</a:t>
            </a:fld>
            <a:endParaRPr lang="en-US"/>
          </a:p>
        </p:txBody>
      </p:sp>
      <p:sp>
        <p:nvSpPr>
          <p:cNvPr id="852994"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103204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9969DA6-23DF-3D48-9E12-33EF37CE0D63}" type="slidenum">
              <a:rPr lang="en-US"/>
              <a:pPr>
                <a:defRPr/>
              </a:pPr>
              <a:t>36</a:t>
            </a:fld>
            <a:endParaRPr lang="en-US"/>
          </a:p>
        </p:txBody>
      </p:sp>
      <p:sp>
        <p:nvSpPr>
          <p:cNvPr id="772098"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5439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D6863F6-321F-504A-9082-E93ED5820930}" type="slidenum">
              <a:rPr lang="en-US"/>
              <a:pPr>
                <a:defRPr/>
              </a:pPr>
              <a:t>37</a:t>
            </a:fld>
            <a:endParaRPr lang="en-US"/>
          </a:p>
        </p:txBody>
      </p:sp>
      <p:sp>
        <p:nvSpPr>
          <p:cNvPr id="776194"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2031829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EC795EB-D934-DB43-9857-77CB7ECBA646}" type="slidenum">
              <a:rPr lang="en-US"/>
              <a:pPr>
                <a:defRPr/>
              </a:pPr>
              <a:t>38</a:t>
            </a:fld>
            <a:endParaRPr lang="en-US"/>
          </a:p>
        </p:txBody>
      </p:sp>
      <p:sp>
        <p:nvSpPr>
          <p:cNvPr id="886786" name="Rectangle 2"/>
          <p:cNvSpPr>
            <a:spLocks noGrp="1" noRot="1" noChangeAspect="1" noChangeArrowheads="1" noTextEdit="1"/>
          </p:cNvSpPr>
          <p:nvPr>
            <p:ph type="sldImg"/>
          </p:nvPr>
        </p:nvSpPr>
        <p:spPr>
          <a:xfrm>
            <a:off x="2143125" y="673100"/>
            <a:ext cx="2801938" cy="2101850"/>
          </a:xfrm>
          <a:ln cap="flat"/>
          <a:extLst>
            <a:ext uri="{FAA26D3D-D897-4be2-8F04-BA451C77F1D7}">
              <ma14:placeholderFlag xmlns="" xmlns:ma14="http://schemas.microsoft.com/office/mac/drawingml/2011/main" val="1"/>
            </a:ext>
          </a:extLst>
        </p:spPr>
      </p:sp>
      <p:sp>
        <p:nvSpPr>
          <p:cNvPr id="886787" name="Rectangle 3"/>
          <p:cNvSpPr>
            <a:spLocks noGrp="1" noChangeArrowheads="1"/>
          </p:cNvSpPr>
          <p:nvPr>
            <p:ph type="body" idx="1"/>
          </p:nvPr>
        </p:nvSpPr>
        <p:spPr>
          <a:xfrm>
            <a:off x="596053" y="2920651"/>
            <a:ext cx="6136640" cy="6107118"/>
          </a:xfrm>
          <a:ln/>
        </p:spPr>
        <p:txBody>
          <a:bodyPr lIns="99029" tIns="51164" rIns="99029" bIns="51164"/>
          <a:lstStyle/>
          <a:p>
            <a:pPr defTabSz="1042222">
              <a:defRPr/>
            </a:pPr>
            <a:endParaRPr lang="en-US" smtClean="0">
              <a:cs typeface="+mn-cs"/>
            </a:endParaRPr>
          </a:p>
        </p:txBody>
      </p:sp>
    </p:spTree>
    <p:extLst>
      <p:ext uri="{BB962C8B-B14F-4D97-AF65-F5344CB8AC3E}">
        <p14:creationId xmlns:p14="http://schemas.microsoft.com/office/powerpoint/2010/main" val="1914222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A1FAF09-A579-1345-A7C3-C19F8F07EA03}" type="slidenum">
              <a:rPr lang="en-US"/>
              <a:pPr>
                <a:defRPr/>
              </a:pPr>
              <a:t>39</a:t>
            </a:fld>
            <a:endParaRPr lang="en-US"/>
          </a:p>
        </p:txBody>
      </p:sp>
      <p:sp>
        <p:nvSpPr>
          <p:cNvPr id="888834" name="Rectangle 2"/>
          <p:cNvSpPr>
            <a:spLocks noGrp="1" noRot="1" noChangeAspect="1" noChangeArrowheads="1" noTextEdit="1"/>
          </p:cNvSpPr>
          <p:nvPr>
            <p:ph type="sldImg"/>
          </p:nvPr>
        </p:nvSpPr>
        <p:spPr>
          <a:xfrm>
            <a:off x="2143125" y="673100"/>
            <a:ext cx="2801938" cy="2101850"/>
          </a:xfrm>
          <a:ln cap="flat"/>
          <a:extLst>
            <a:ext uri="{FAA26D3D-D897-4be2-8F04-BA451C77F1D7}">
              <ma14:placeholderFlag xmlns="" xmlns:ma14="http://schemas.microsoft.com/office/mac/drawingml/2011/main" val="1"/>
            </a:ext>
          </a:extLst>
        </p:spPr>
      </p:sp>
      <p:sp>
        <p:nvSpPr>
          <p:cNvPr id="888835" name="Rectangle 3"/>
          <p:cNvSpPr>
            <a:spLocks noGrp="1" noChangeArrowheads="1"/>
          </p:cNvSpPr>
          <p:nvPr>
            <p:ph type="body" idx="1"/>
          </p:nvPr>
        </p:nvSpPr>
        <p:spPr>
          <a:xfrm>
            <a:off x="596053" y="2920651"/>
            <a:ext cx="6136640" cy="6107118"/>
          </a:xfrm>
          <a:ln/>
        </p:spPr>
        <p:txBody>
          <a:bodyPr lIns="99029" tIns="51164" rIns="99029" bIns="51164"/>
          <a:lstStyle/>
          <a:p>
            <a:pPr defTabSz="1042222">
              <a:defRPr/>
            </a:pPr>
            <a:endParaRPr lang="en-US" smtClean="0">
              <a:cs typeface="+mn-cs"/>
            </a:endParaRPr>
          </a:p>
        </p:txBody>
      </p:sp>
    </p:spTree>
    <p:extLst>
      <p:ext uri="{BB962C8B-B14F-4D97-AF65-F5344CB8AC3E}">
        <p14:creationId xmlns:p14="http://schemas.microsoft.com/office/powerpoint/2010/main" val="25883854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24DEB5C4-371C-5949-BDC9-D81E48525913}" type="slidenum">
              <a:rPr lang="en-US"/>
              <a:pPr>
                <a:defRPr/>
              </a:pPr>
              <a:t>40</a:t>
            </a:fld>
            <a:endParaRPr lang="en-US"/>
          </a:p>
        </p:txBody>
      </p:sp>
      <p:sp>
        <p:nvSpPr>
          <p:cNvPr id="883714"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234615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F85122F-313C-AF46-9C09-DE7CAF74269B}" type="slidenum">
              <a:rPr lang="en-US"/>
              <a:pPr>
                <a:defRPr/>
              </a:pPr>
              <a:t>41</a:t>
            </a:fld>
            <a:endParaRPr lang="en-US"/>
          </a:p>
        </p:txBody>
      </p:sp>
      <p:sp>
        <p:nvSpPr>
          <p:cNvPr id="784386"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339046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8F2C226F-C650-084F-BC94-A9E30D70B1D8}" type="slidenum">
              <a:rPr lang="en-US"/>
              <a:pPr>
                <a:defRPr/>
              </a:pPr>
              <a:t>6</a:t>
            </a:fld>
            <a:endParaRPr lang="en-US"/>
          </a:p>
        </p:txBody>
      </p:sp>
      <p:sp>
        <p:nvSpPr>
          <p:cNvPr id="795650"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2939595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D6B3E59A-9150-C847-9D84-B690496401B6}" type="slidenum">
              <a:rPr lang="en-US"/>
              <a:pPr>
                <a:defRPr/>
              </a:pPr>
              <a:t>42</a:t>
            </a:fld>
            <a:endParaRPr lang="en-US"/>
          </a:p>
        </p:txBody>
      </p:sp>
      <p:sp>
        <p:nvSpPr>
          <p:cNvPr id="861186"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4995787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CD83BDE-759F-D94D-8D91-729003F1A92D}" type="slidenum">
              <a:rPr lang="en-US"/>
              <a:pPr>
                <a:defRPr/>
              </a:pPr>
              <a:t>43</a:t>
            </a:fld>
            <a:endParaRPr lang="en-US"/>
          </a:p>
        </p:txBody>
      </p:sp>
      <p:sp>
        <p:nvSpPr>
          <p:cNvPr id="863234"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5982499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E7CEB286-F614-D147-9136-362AC33DDCE0}" type="slidenum">
              <a:rPr lang="en-US"/>
              <a:pPr>
                <a:defRPr/>
              </a:pPr>
              <a:t>44</a:t>
            </a:fld>
            <a:endParaRPr lang="en-US"/>
          </a:p>
        </p:txBody>
      </p:sp>
      <p:sp>
        <p:nvSpPr>
          <p:cNvPr id="867330"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2912643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F09EF76-8B22-DF41-9A35-1EE8E57FF971}" type="slidenum">
              <a:rPr lang="en-US"/>
              <a:pPr>
                <a:defRPr/>
              </a:pPr>
              <a:t>45</a:t>
            </a:fld>
            <a:endParaRPr lang="en-US"/>
          </a:p>
        </p:txBody>
      </p:sp>
      <p:sp>
        <p:nvSpPr>
          <p:cNvPr id="786434"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63838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5F894516-B20B-F145-A693-742969F1A486}" type="slidenum">
              <a:rPr lang="en-US"/>
              <a:pPr>
                <a:defRPr/>
              </a:pPr>
              <a:t>7</a:t>
            </a:fld>
            <a:endParaRPr lang="en-US"/>
          </a:p>
        </p:txBody>
      </p:sp>
      <p:sp>
        <p:nvSpPr>
          <p:cNvPr id="799746"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328635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9199ECD-D535-154A-9A81-FC1B9611CA17}" type="slidenum">
              <a:rPr lang="en-US"/>
              <a:pPr>
                <a:defRPr/>
              </a:pPr>
              <a:t>8</a:t>
            </a:fld>
            <a:endParaRPr lang="en-US"/>
          </a:p>
        </p:txBody>
      </p:sp>
      <p:sp>
        <p:nvSpPr>
          <p:cNvPr id="871426" name="Rectangle 2"/>
          <p:cNvSpPr>
            <a:spLocks noGrp="1" noRot="1" noChangeAspect="1" noChangeArrowheads="1" noTextEdit="1"/>
          </p:cNvSpPr>
          <p:nvPr>
            <p:ph type="sldImg"/>
          </p:nvPr>
        </p:nvSpPr>
        <p:spPr>
          <a:xfrm>
            <a:off x="1268413" y="725488"/>
            <a:ext cx="4783137" cy="3587750"/>
          </a:xfrm>
          <a:ln cap="flat"/>
          <a:extLst>
            <a:ext uri="{FAA26D3D-D897-4be2-8F04-BA451C77F1D7}">
              <ma14:placeholderFlag xmlns="" xmlns:ma14="http://schemas.microsoft.com/office/mac/drawingml/2011/main" val="1"/>
            </a:ext>
          </a:extLst>
        </p:spPr>
      </p:sp>
      <p:sp>
        <p:nvSpPr>
          <p:cNvPr id="871427" name="Rectangle 3"/>
          <p:cNvSpPr>
            <a:spLocks noGrp="1" noChangeArrowheads="1"/>
          </p:cNvSpPr>
          <p:nvPr>
            <p:ph type="body" idx="1"/>
          </p:nvPr>
        </p:nvSpPr>
        <p:spPr>
          <a:xfrm>
            <a:off x="1117601" y="4754626"/>
            <a:ext cx="5037667" cy="3734821"/>
          </a:xfrm>
        </p:spPr>
        <p:txBody>
          <a:bodyPr lIns="95025" tIns="47513" rIns="95025" bIns="47513"/>
          <a:lstStyle/>
          <a:p>
            <a:pPr eaLnBrk="1" hangingPunct="1">
              <a:lnSpc>
                <a:spcPct val="100000"/>
              </a:lnSpc>
              <a:spcBef>
                <a:spcPct val="0"/>
              </a:spcBef>
              <a:defRPr/>
            </a:pPr>
            <a:r>
              <a:rPr lang="en-US" smtClean="0">
                <a:cs typeface="+mn-cs"/>
              </a:rPr>
              <a:t>Watts comment: validate a program</a:t>
            </a:r>
            <a:r>
              <a:rPr lang="ja-JP" altLang="en-US" smtClean="0">
                <a:latin typeface="Arial"/>
                <a:cs typeface="+mn-cs"/>
              </a:rPr>
              <a:t>’</a:t>
            </a:r>
            <a:r>
              <a:rPr lang="en-US" smtClean="0">
                <a:cs typeface="+mn-cs"/>
              </a:rPr>
              <a:t>s functionality and properties</a:t>
            </a:r>
          </a:p>
        </p:txBody>
      </p:sp>
    </p:spTree>
    <p:extLst>
      <p:ext uri="{BB962C8B-B14F-4D97-AF65-F5344CB8AC3E}">
        <p14:creationId xmlns:p14="http://schemas.microsoft.com/office/powerpoint/2010/main" val="164680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80F4FE9-9005-9246-AAD6-FA0A507E2627}" type="slidenum">
              <a:rPr lang="en-US"/>
              <a:pPr>
                <a:defRPr/>
              </a:pPr>
              <a:t>9</a:t>
            </a:fld>
            <a:endParaRPr lang="en-US"/>
          </a:p>
        </p:txBody>
      </p:sp>
      <p:sp>
        <p:nvSpPr>
          <p:cNvPr id="873474" name="Rectangle 2"/>
          <p:cNvSpPr>
            <a:spLocks noGrp="1" noRot="1" noChangeAspect="1" noChangeArrowheads="1" noTextEdit="1"/>
          </p:cNvSpPr>
          <p:nvPr>
            <p:ph type="sldImg"/>
          </p:nvPr>
        </p:nvSpPr>
        <p:spPr>
          <a:xfrm>
            <a:off x="1268413" y="725488"/>
            <a:ext cx="4783137" cy="3587750"/>
          </a:xfrm>
          <a:ln/>
          <a:extLst>
            <a:ext uri="{FAA26D3D-D897-4be2-8F04-BA451C77F1D7}">
              <ma14:placeholderFlag xmlns="" xmlns:ma14="http://schemas.microsoft.com/office/mac/drawingml/2011/main" val="1"/>
            </a:ext>
          </a:extLst>
        </p:spPr>
      </p:sp>
      <p:sp>
        <p:nvSpPr>
          <p:cNvPr id="873475" name="Rectangle 3"/>
          <p:cNvSpPr>
            <a:spLocks noGrp="1" noChangeArrowheads="1"/>
          </p:cNvSpPr>
          <p:nvPr>
            <p:ph type="body" idx="1"/>
          </p:nvPr>
        </p:nvSpPr>
        <p:spPr>
          <a:xfrm>
            <a:off x="1151467" y="4769672"/>
            <a:ext cx="4925907" cy="3736493"/>
          </a:xfrm>
        </p:spPr>
        <p:txBody>
          <a:bodyPr lIns="95025" tIns="47513" rIns="95025" bIns="47513"/>
          <a:lstStyle/>
          <a:p>
            <a:pPr eaLnBrk="1" hangingPunct="1">
              <a:lnSpc>
                <a:spcPct val="100000"/>
              </a:lnSpc>
              <a:spcBef>
                <a:spcPct val="0"/>
              </a:spcBef>
              <a:defRPr/>
            </a:pPr>
            <a:r>
              <a:rPr lang="en-US" smtClean="0">
                <a:cs typeface="+mn-cs"/>
              </a:rPr>
              <a:t>Disciplined processes use reviews and inspections to clear the entire </a:t>
            </a:r>
            <a:r>
              <a:rPr lang="ja-JP" altLang="en-US" smtClean="0">
                <a:latin typeface="Arial"/>
                <a:cs typeface="+mn-cs"/>
              </a:rPr>
              <a:t>“</a:t>
            </a:r>
            <a:r>
              <a:rPr lang="en-US" smtClean="0">
                <a:cs typeface="+mn-cs"/>
              </a:rPr>
              <a:t>mine field.</a:t>
            </a:r>
            <a:r>
              <a:rPr lang="ja-JP" altLang="en-US" smtClean="0">
                <a:latin typeface="Arial"/>
                <a:cs typeface="+mn-cs"/>
              </a:rPr>
              <a:t>”</a:t>
            </a:r>
            <a:endParaRPr lang="en-US" smtClean="0">
              <a:cs typeface="+mn-cs"/>
            </a:endParaRPr>
          </a:p>
          <a:p>
            <a:pPr eaLnBrk="1" hangingPunct="1">
              <a:lnSpc>
                <a:spcPct val="100000"/>
              </a:lnSpc>
              <a:spcBef>
                <a:spcPct val="0"/>
              </a:spcBef>
              <a:defRPr/>
            </a:pPr>
            <a:endParaRPr lang="en-US" smtClean="0">
              <a:cs typeface="+mn-cs"/>
            </a:endParaRPr>
          </a:p>
          <a:p>
            <a:pPr eaLnBrk="1" hangingPunct="1">
              <a:lnSpc>
                <a:spcPct val="100000"/>
              </a:lnSpc>
              <a:spcBef>
                <a:spcPct val="0"/>
              </a:spcBef>
              <a:defRPr/>
            </a:pPr>
            <a:r>
              <a:rPr lang="en-US" smtClean="0">
                <a:cs typeface="+mn-cs"/>
              </a:rPr>
              <a:t>Use examples of why the boundary conditions are the most important.</a:t>
            </a:r>
          </a:p>
          <a:p>
            <a:pPr eaLnBrk="1" hangingPunct="1">
              <a:lnSpc>
                <a:spcPct val="100000"/>
              </a:lnSpc>
              <a:spcBef>
                <a:spcPct val="0"/>
              </a:spcBef>
              <a:buFontTx/>
              <a:buChar char="•"/>
              <a:defRPr/>
            </a:pPr>
            <a:r>
              <a:rPr lang="en-US" smtClean="0">
                <a:cs typeface="+mn-cs"/>
              </a:rPr>
              <a:t>Air traffic control landing all planes on 9/11/01</a:t>
            </a:r>
          </a:p>
          <a:p>
            <a:pPr eaLnBrk="1" hangingPunct="1">
              <a:lnSpc>
                <a:spcPct val="100000"/>
              </a:lnSpc>
              <a:spcBef>
                <a:spcPct val="0"/>
              </a:spcBef>
              <a:buFontTx/>
              <a:buChar char="•"/>
              <a:defRPr/>
            </a:pPr>
            <a:r>
              <a:rPr lang="en-US" smtClean="0">
                <a:cs typeface="+mn-cs"/>
              </a:rPr>
              <a:t>Nuclear Regulatory Commission – everything goes wrong at the same time</a:t>
            </a:r>
          </a:p>
          <a:p>
            <a:pPr eaLnBrk="1" hangingPunct="1">
              <a:lnSpc>
                <a:spcPct val="100000"/>
              </a:lnSpc>
              <a:spcBef>
                <a:spcPct val="0"/>
              </a:spcBef>
              <a:buFontTx/>
              <a:buChar char="•"/>
              <a:defRPr/>
            </a:pPr>
            <a:endParaRPr lang="en-US" smtClean="0">
              <a:cs typeface="+mn-cs"/>
            </a:endParaRPr>
          </a:p>
          <a:p>
            <a:pPr eaLnBrk="1" hangingPunct="1">
              <a:lnSpc>
                <a:spcPct val="100000"/>
              </a:lnSpc>
              <a:spcBef>
                <a:spcPct val="0"/>
              </a:spcBef>
              <a:defRPr/>
            </a:pPr>
            <a:r>
              <a:rPr lang="en-US" smtClean="0">
                <a:cs typeface="+mn-cs"/>
              </a:rPr>
              <a:t>Extreme cases are the one you run into and need the system to work.</a:t>
            </a:r>
          </a:p>
          <a:p>
            <a:pPr eaLnBrk="1" hangingPunct="1">
              <a:lnSpc>
                <a:spcPct val="100000"/>
              </a:lnSpc>
              <a:spcBef>
                <a:spcPct val="0"/>
              </a:spcBef>
              <a:defRPr/>
            </a:pPr>
            <a:endParaRPr lang="en-US" smtClean="0">
              <a:cs typeface="+mn-cs"/>
            </a:endParaRPr>
          </a:p>
        </p:txBody>
      </p:sp>
    </p:spTree>
    <p:extLst>
      <p:ext uri="{BB962C8B-B14F-4D97-AF65-F5344CB8AC3E}">
        <p14:creationId xmlns:p14="http://schemas.microsoft.com/office/powerpoint/2010/main" val="833695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A1808B90-2BB2-2244-A95A-79259F8991EE}" type="slidenum">
              <a:rPr lang="en-US"/>
              <a:pPr>
                <a:defRPr/>
              </a:pPr>
              <a:t>10</a:t>
            </a:fld>
            <a:endParaRPr lang="en-US"/>
          </a:p>
        </p:txBody>
      </p:sp>
      <p:sp>
        <p:nvSpPr>
          <p:cNvPr id="801794" name="Rectangle 2"/>
          <p:cNvSpPr>
            <a:spLocks noGrp="1" noRot="1" noChangeAspect="1" noChangeArrowheads="1" noTextEdit="1"/>
          </p:cNvSpPr>
          <p:nvPr>
            <p:ph type="sldImg"/>
          </p:nvPr>
        </p:nvSpPr>
        <p:spPr>
          <a:xfrm>
            <a:off x="2084388" y="627063"/>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664433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BB8A198-192D-3542-A375-3D2F5D67B1A2}" type="slidenum">
              <a:rPr lang="en-US"/>
              <a:pPr>
                <a:defRPr/>
              </a:pPr>
              <a:t>11</a:t>
            </a:fld>
            <a:endParaRPr lang="en-US"/>
          </a:p>
        </p:txBody>
      </p:sp>
      <p:sp>
        <p:nvSpPr>
          <p:cNvPr id="875522" name="Rectangle 2"/>
          <p:cNvSpPr>
            <a:spLocks noGrp="1" noRot="1" noChangeAspect="1" noChangeArrowheads="1" noTextEdit="1"/>
          </p:cNvSpPr>
          <p:nvPr>
            <p:ph type="sldImg"/>
          </p:nvPr>
        </p:nvSpPr>
        <p:spPr>
          <a:xfrm>
            <a:off x="1266825" y="723900"/>
            <a:ext cx="4783138" cy="3587750"/>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
        <p:nvSpPr>
          <p:cNvPr id="875523" name="Rectangle 3"/>
          <p:cNvSpPr>
            <a:spLocks noGrp="1" noChangeArrowheads="1"/>
          </p:cNvSpPr>
          <p:nvPr>
            <p:ph type="body" idx="1"/>
          </p:nvPr>
        </p:nvSpPr>
        <p:spPr>
          <a:xfrm>
            <a:off x="973668" y="4559024"/>
            <a:ext cx="5367867" cy="4319955"/>
          </a:xfrm>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459928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pic>
        <p:nvPicPr>
          <p:cNvPr id="14"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16" name="Rectangle 15"/>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7" name="TextBox 16"/>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8" name="Rectangle 17"/>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20" name="Rectangle 73"/>
          <p:cNvSpPr>
            <a:spLocks noChangeArrowheads="1"/>
          </p:cNvSpPr>
          <p:nvPr userDrawn="1"/>
        </p:nvSpPr>
        <p:spPr bwMode="white">
          <a:xfrm>
            <a:off x="4413250" y="6411779"/>
            <a:ext cx="2065908"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21" name="TextBox 20"/>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28073411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1254868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673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72709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5695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3437138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1251365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6993558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3576038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51423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729889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793797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3826364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8081774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968802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1906549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8541301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6373661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6228960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5927228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040646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892691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55564606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2642386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20200278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31706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7322592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3144480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011456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7057257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5675168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5021890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157159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58767540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9655062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041590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5734059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4283750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0921512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7561129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2974729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9853367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1268711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528677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70967504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5022183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6702048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8942407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
        <p:nvSpPr>
          <p:cNvPr id="9" name="Rectangle 8"/>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7" name="Rectangle 1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9" name="TextBox 18"/>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2743370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3442951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30004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pn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58"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819356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 id="2147483720" r:id="rId39"/>
    <p:sldLayoutId id="2147483721" r:id="rId40"/>
    <p:sldLayoutId id="2147483722" r:id="rId41"/>
    <p:sldLayoutId id="2147483723" r:id="rId42"/>
    <p:sldLayoutId id="2147483724" r:id="rId43"/>
    <p:sldLayoutId id="2147483725" r:id="rId44"/>
    <p:sldLayoutId id="2147483726" r:id="rId45"/>
    <p:sldLayoutId id="2147483727" r:id="rId46"/>
    <p:sldLayoutId id="2147483728" r:id="rId47"/>
    <p:sldLayoutId id="2147483729" r:id="rId48"/>
    <p:sldLayoutId id="2147483730" r:id="rId49"/>
    <p:sldLayoutId id="2147483731" r:id="rId50"/>
    <p:sldLayoutId id="2147483664" r:id="rId51"/>
    <p:sldLayoutId id="2147483672" r:id="rId52"/>
    <p:sldLayoutId id="2147483673" r:id="rId53"/>
    <p:sldLayoutId id="2147483677" r:id="rId54"/>
    <p:sldLayoutId id="2147483674" r:id="rId55"/>
    <p:sldLayoutId id="2147483675" r:id="rId56"/>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168" userDrawn="1">
          <p15:clr>
            <a:srgbClr val="A4A3A4"/>
          </p15:clr>
        </p15:guide>
        <p15:guide id="0" pos="240" userDrawn="1">
          <p15:clr>
            <a:srgbClr val="A4A3A4"/>
          </p15:clr>
        </p15:guide>
        <p15:guide id="0" pos="600" userDrawn="1">
          <p15:clr>
            <a:srgbClr val="A4A3A4"/>
          </p15:clr>
        </p15:guide>
        <p15:guide id="0" pos="696" userDrawn="1">
          <p15:clr>
            <a:srgbClr val="A4A3A4"/>
          </p15:clr>
        </p15:guide>
        <p15:guide id="0" pos="1056" userDrawn="1">
          <p15:clr>
            <a:srgbClr val="A4A3A4"/>
          </p15:clr>
        </p15:guide>
        <p15:guide id="0" pos="1152" userDrawn="1">
          <p15:clr>
            <a:srgbClr val="A4A3A4"/>
          </p15:clr>
        </p15:guide>
        <p15:guide id="0" pos="1488" userDrawn="1">
          <p15:clr>
            <a:srgbClr val="A4A3A4"/>
          </p15:clr>
        </p15:guide>
        <p15:guide id="0" pos="1584" userDrawn="1">
          <p15:clr>
            <a:srgbClr val="A4A3A4"/>
          </p15:clr>
        </p15:guide>
        <p15:guide id="0" pos="1944" userDrawn="1">
          <p15:clr>
            <a:srgbClr val="A4A3A4"/>
          </p15:clr>
        </p15:guide>
        <p15:guide id="0" pos="2040" userDrawn="1">
          <p15:clr>
            <a:srgbClr val="A4A3A4"/>
          </p15:clr>
        </p15:guide>
        <p15:guide id="0" pos="2376" userDrawn="1">
          <p15:clr>
            <a:srgbClr val="A4A3A4"/>
          </p15:clr>
        </p15:guide>
        <p15:guide id="0" pos="2472" userDrawn="1">
          <p15:clr>
            <a:srgbClr val="A4A3A4"/>
          </p15:clr>
        </p15:guide>
        <p15:guide id="0" pos="2832" userDrawn="1">
          <p15:clr>
            <a:srgbClr val="A4A3A4"/>
          </p15:clr>
        </p15:guide>
        <p15:guide id="0" pos="2928" userDrawn="1">
          <p15:clr>
            <a:srgbClr val="A4A3A4"/>
          </p15:clr>
        </p15:guide>
        <p15:guide id="0" pos="3264" userDrawn="1">
          <p15:clr>
            <a:srgbClr val="A4A3A4"/>
          </p15:clr>
        </p15:guide>
        <p15:guide id="0" pos="3360" userDrawn="1">
          <p15:clr>
            <a:srgbClr val="A4A3A4"/>
          </p15:clr>
        </p15:guide>
        <p15:guide id="0" pos="3720" userDrawn="1">
          <p15:clr>
            <a:srgbClr val="A4A3A4"/>
          </p15:clr>
        </p15:guide>
        <p15:guide id="0" pos="3816" userDrawn="1">
          <p15:clr>
            <a:srgbClr val="A4A3A4"/>
          </p15:clr>
        </p15:guide>
        <p15:guide id="0" pos="4176" userDrawn="1">
          <p15:clr>
            <a:srgbClr val="A4A3A4"/>
          </p15:clr>
        </p15:guide>
        <p15:guide id="0" pos="4272" userDrawn="1">
          <p15:clr>
            <a:srgbClr val="A4A3A4"/>
          </p15:clr>
        </p15:guide>
        <p15:guide id="0" pos="4608" userDrawn="1">
          <p15:clr>
            <a:srgbClr val="A4A3A4"/>
          </p15:clr>
        </p15:guide>
        <p15:guide id="0" pos="4704" userDrawn="1">
          <p15:clr>
            <a:srgbClr val="A4A3A4"/>
          </p15:clr>
        </p15:guide>
        <p15:guide id="0" pos="5040" userDrawn="1">
          <p15:clr>
            <a:srgbClr val="A4A3A4"/>
          </p15:clr>
        </p15:guide>
        <p15:guide id="0" pos="5136" userDrawn="1">
          <p15:clr>
            <a:srgbClr val="A4A3A4"/>
          </p15:clr>
        </p15:guide>
        <p15:guide id="0" pos="5496" userDrawn="1">
          <p15:clr>
            <a:srgbClr val="A4A3A4"/>
          </p15:clr>
        </p15:guide>
        <p15:guide id="0" orient="horz" pos="600" userDrawn="1">
          <p15:clr>
            <a:srgbClr val="A4A3A4"/>
          </p15:clr>
        </p15:guide>
        <p15:guide id="0" orient="horz" pos="720" userDrawn="1">
          <p15:clr>
            <a:srgbClr val="A4A3A4"/>
          </p15:clr>
        </p15:guide>
        <p15:guide id="0" orient="horz" pos="1104" userDrawn="1">
          <p15:clr>
            <a:srgbClr val="A4A3A4"/>
          </p15:clr>
        </p15:guide>
        <p15:guide id="0" orient="horz" pos="1200" userDrawn="1">
          <p15:clr>
            <a:srgbClr val="A4A3A4"/>
          </p15:clr>
        </p15:guide>
        <p15:guide id="0" orient="horz" pos="1560" userDrawn="1">
          <p15:clr>
            <a:srgbClr val="A4A3A4"/>
          </p15:clr>
        </p15:guide>
        <p15:guide id="0" orient="horz" pos="1656" userDrawn="1">
          <p15:clr>
            <a:srgbClr val="A4A3A4"/>
          </p15:clr>
        </p15:guide>
        <p15:guide id="0" orient="horz" pos="2016" userDrawn="1">
          <p15:clr>
            <a:srgbClr val="A4A3A4"/>
          </p15:clr>
        </p15:guide>
        <p15:guide id="0" orient="horz" pos="2112" userDrawn="1">
          <p15:clr>
            <a:srgbClr val="A4A3A4"/>
          </p15:clr>
        </p15:guide>
        <p15:guide id="0" orient="horz" pos="2472" userDrawn="1">
          <p15:clr>
            <a:srgbClr val="A4A3A4"/>
          </p15:clr>
        </p15:guide>
        <p15:guide id="0" orient="horz" pos="2568" userDrawn="1">
          <p15:clr>
            <a:srgbClr val="A4A3A4"/>
          </p15:clr>
        </p15:guide>
        <p15:guide id="0" orient="horz" pos="2928" userDrawn="1">
          <p15:clr>
            <a:srgbClr val="A4A3A4"/>
          </p15:clr>
        </p15:guide>
        <p15:guide id="0" orient="horz" pos="3024" userDrawn="1">
          <p15:clr>
            <a:srgbClr val="A4A3A4"/>
          </p15:clr>
        </p15:guide>
        <p15:guide id="0" orient="horz" pos="3384" userDrawn="1">
          <p15:clr>
            <a:srgbClr val="A4A3A4"/>
          </p15:clr>
        </p15:guide>
        <p15:guide id="0" orient="horz" pos="3480" userDrawn="1">
          <p15:clr>
            <a:srgbClr val="A4A3A4"/>
          </p15:clr>
        </p15:guide>
        <p15:guide id="0" orient="horz" pos="3840" userDrawn="1">
          <p15:clr>
            <a:srgbClr val="A4A3A4"/>
          </p15:clr>
        </p15:guide>
        <p15:guide id="0" pos="2880" userDrawn="1">
          <p15:clr>
            <a:srgbClr val="F26B43"/>
          </p15:clr>
        </p15:guide>
        <p15:guide id="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Quality</a:t>
            </a:r>
          </a:p>
        </p:txBody>
      </p:sp>
      <p:sp>
        <p:nvSpPr>
          <p:cNvPr id="3" name="Subtitle 2"/>
          <p:cNvSpPr>
            <a:spLocks noGrp="1"/>
          </p:cNvSpPr>
          <p:nvPr>
            <p:ph type="subTitle" idx="1"/>
          </p:nvPr>
        </p:nvSpPr>
        <p:spPr/>
        <p:txBody>
          <a:bodyPr/>
          <a:lstStyle/>
          <a:p>
            <a:r>
              <a:rPr lang="en-US" dirty="0"/>
              <a:t>Personal Software </a:t>
            </a:r>
            <a:r>
              <a:rPr lang="en-US" dirty="0" err="1" smtClean="0"/>
              <a:t>Process</a:t>
            </a:r>
            <a:r>
              <a:rPr lang="en-US" baseline="30000" dirty="0" err="1" smtClean="0"/>
              <a:t>SM</a:t>
            </a:r>
            <a:r>
              <a:rPr lang="en-US" dirty="0" smtClean="0"/>
              <a:t> </a:t>
            </a:r>
            <a:br>
              <a:rPr lang="en-US" dirty="0" smtClean="0"/>
            </a:br>
            <a:r>
              <a:rPr lang="en-US" dirty="0" smtClean="0"/>
              <a:t>for </a:t>
            </a:r>
            <a:r>
              <a:rPr lang="en-US" dirty="0"/>
              <a:t>Engineers: Part </a:t>
            </a:r>
            <a:r>
              <a:rPr lang="en-US" dirty="0" smtClean="0"/>
              <a:t>II</a:t>
            </a:r>
            <a:endParaRPr lang="en-US" dirty="0"/>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US" smtClean="0"/>
              <a:t>Removing Defects in Test</a:t>
            </a:r>
          </a:p>
        </p:txBody>
      </p:sp>
      <p:sp>
        <p:nvSpPr>
          <p:cNvPr id="800771" name="Rectangle 3"/>
          <p:cNvSpPr>
            <a:spLocks noGrp="1" noChangeArrowheads="1"/>
          </p:cNvSpPr>
          <p:nvPr>
            <p:ph idx="1"/>
          </p:nvPr>
        </p:nvSpPr>
        <p:spPr/>
        <p:txBody>
          <a:bodyPr/>
          <a:lstStyle/>
          <a:p>
            <a:r>
              <a:rPr lang="en-US" smtClean="0"/>
              <a:t>When performing a task thousands of times, economics would suggest that you use the most efficient methods.</a:t>
            </a:r>
          </a:p>
          <a:p>
            <a:endParaRPr lang="en-US" smtClean="0"/>
          </a:p>
          <a:p>
            <a:r>
              <a:rPr lang="en-US" smtClean="0"/>
              <a:t>A 50,000 LOC system with traditional development methods would</a:t>
            </a:r>
          </a:p>
          <a:p>
            <a:pPr lvl="1"/>
            <a:r>
              <a:rPr lang="en-US" smtClean="0"/>
              <a:t>have 25+ defects/KLOC at test entry - 1250 defects</a:t>
            </a:r>
          </a:p>
          <a:p>
            <a:pPr lvl="1"/>
            <a:r>
              <a:rPr lang="en-US" smtClean="0"/>
              <a:t>take 12,500+ programmer hours to test</a:t>
            </a:r>
          </a:p>
          <a:p>
            <a:pPr lvl="1"/>
            <a:r>
              <a:rPr lang="en-US" smtClean="0"/>
              <a:t>be late and over budget</a:t>
            </a:r>
          </a:p>
          <a:p>
            <a:endParaRPr lang="en-US" smtClean="0"/>
          </a:p>
          <a:p>
            <a:r>
              <a:rPr lang="en-US" smtClean="0"/>
              <a:t>At the typical rate of 10+ hours per defect, this is 6 programmer years.</a:t>
            </a:r>
          </a:p>
        </p:txBody>
      </p:sp>
    </p:spTree>
    <p:extLst>
      <p:ext uri="{BB962C8B-B14F-4D97-AF65-F5344CB8AC3E}">
        <p14:creationId xmlns:p14="http://schemas.microsoft.com/office/powerpoint/2010/main" val="62896440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p:txBody>
          <a:bodyPr/>
          <a:lstStyle/>
          <a:p>
            <a:r>
              <a:rPr lang="en-US" smtClean="0"/>
              <a:t>Quality and Productivity</a:t>
            </a:r>
          </a:p>
        </p:txBody>
      </p:sp>
      <p:sp>
        <p:nvSpPr>
          <p:cNvPr id="874503" name="Text Box 7"/>
          <p:cNvSpPr txBox="1">
            <a:spLocks noChangeArrowheads="1"/>
          </p:cNvSpPr>
          <p:nvPr/>
        </p:nvSpPr>
        <p:spPr bwMode="auto">
          <a:xfrm>
            <a:off x="1889124" y="4985520"/>
            <a:ext cx="5856288" cy="376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2705" tIns="51353" rIns="102705" bIns="51353">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9875"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800" b="1" smtClean="0">
                <a:latin typeface="Arial" charset="0"/>
                <a:cs typeface="+mn-cs"/>
              </a:rPr>
              <a:t>Managed quality = 60% increased team productivity</a:t>
            </a:r>
          </a:p>
        </p:txBody>
      </p:sp>
      <p:pic>
        <p:nvPicPr>
          <p:cNvPr id="20483" name="Picture 13" descr="s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162" y="1246957"/>
            <a:ext cx="7566025" cy="337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25743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smtClean="0"/>
              <a:t>Defect-removal Methods -1</a:t>
            </a:r>
          </a:p>
        </p:txBody>
      </p:sp>
      <p:sp>
        <p:nvSpPr>
          <p:cNvPr id="802819" name="Rectangle 3"/>
          <p:cNvSpPr>
            <a:spLocks noGrp="1" noChangeArrowheads="1"/>
          </p:cNvSpPr>
          <p:nvPr>
            <p:ph idx="1"/>
          </p:nvPr>
        </p:nvSpPr>
        <p:spPr/>
        <p:txBody>
          <a:bodyPr/>
          <a:lstStyle/>
          <a:p>
            <a:r>
              <a:rPr lang="en-US" smtClean="0"/>
              <a:t>The principal ways to find and fix defects are by </a:t>
            </a:r>
          </a:p>
          <a:p>
            <a:pPr lvl="1"/>
            <a:r>
              <a:rPr lang="en-US" smtClean="0"/>
              <a:t>compiling</a:t>
            </a:r>
          </a:p>
          <a:p>
            <a:pPr lvl="1"/>
            <a:r>
              <a:rPr lang="en-US" smtClean="0"/>
              <a:t>unit testing</a:t>
            </a:r>
          </a:p>
          <a:p>
            <a:pPr lvl="1"/>
            <a:r>
              <a:rPr lang="en-US" smtClean="0"/>
              <a:t>integration and system testing</a:t>
            </a:r>
          </a:p>
          <a:p>
            <a:pPr lvl="1"/>
            <a:r>
              <a:rPr lang="en-US" smtClean="0"/>
              <a:t>team inspections</a:t>
            </a:r>
          </a:p>
          <a:p>
            <a:pPr lvl="1"/>
            <a:r>
              <a:rPr lang="en-US" smtClean="0"/>
              <a:t>personal reviews</a:t>
            </a:r>
          </a:p>
          <a:p>
            <a:endParaRPr lang="en-US" smtClean="0"/>
          </a:p>
          <a:p>
            <a:r>
              <a:rPr lang="en-US" smtClean="0"/>
              <a:t>Since you will likely have to remove lots of defects, you should use the most efficient methods.</a:t>
            </a:r>
          </a:p>
          <a:p>
            <a:endParaRPr lang="en-US" smtClean="0"/>
          </a:p>
        </p:txBody>
      </p:sp>
    </p:spTree>
    <p:extLst>
      <p:ext uri="{BB962C8B-B14F-4D97-AF65-F5344CB8AC3E}">
        <p14:creationId xmlns:p14="http://schemas.microsoft.com/office/powerpoint/2010/main" val="152740401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Text Box 2"/>
          <p:cNvSpPr txBox="1">
            <a:spLocks noChangeArrowheads="1"/>
          </p:cNvSpPr>
          <p:nvPr/>
        </p:nvSpPr>
        <p:spPr bwMode="auto">
          <a:xfrm>
            <a:off x="912813" y="6280150"/>
            <a:ext cx="1327150" cy="300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2705" tIns="51353" rIns="102705" bIns="51353">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9875"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300" b="1" smtClean="0">
                <a:latin typeface="Arial" charset="0"/>
                <a:cs typeface="+mn-cs"/>
              </a:rPr>
              <a:t>Source: Xerox</a:t>
            </a:r>
          </a:p>
        </p:txBody>
      </p:sp>
      <p:sp>
        <p:nvSpPr>
          <p:cNvPr id="804936" name="Rectangle 72"/>
          <p:cNvSpPr>
            <a:spLocks noGrp="1" noChangeArrowheads="1"/>
          </p:cNvSpPr>
          <p:nvPr>
            <p:ph type="title"/>
          </p:nvPr>
        </p:nvSpPr>
        <p:spPr/>
        <p:txBody>
          <a:bodyPr/>
          <a:lstStyle/>
          <a:p>
            <a:r>
              <a:rPr lang="en-US" smtClean="0"/>
              <a:t>Defect-removal Times</a:t>
            </a:r>
          </a:p>
        </p:txBody>
      </p:sp>
      <p:pic>
        <p:nvPicPr>
          <p:cNvPr id="24579" name="Picture 73" descr="s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95" y="1276092"/>
            <a:ext cx="6991350" cy="4602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782827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r>
              <a:rPr lang="en-US" smtClean="0"/>
              <a:t>Defect-removal Methods -2</a:t>
            </a:r>
          </a:p>
        </p:txBody>
      </p:sp>
      <p:sp>
        <p:nvSpPr>
          <p:cNvPr id="721923" name="Rectangle 3"/>
          <p:cNvSpPr>
            <a:spLocks noGrp="1" noChangeArrowheads="1"/>
          </p:cNvSpPr>
          <p:nvPr>
            <p:ph idx="1"/>
          </p:nvPr>
        </p:nvSpPr>
        <p:spPr/>
        <p:txBody>
          <a:bodyPr/>
          <a:lstStyle/>
          <a:p>
            <a:r>
              <a:rPr lang="en-US" smtClean="0"/>
              <a:t>In a personal review</a:t>
            </a:r>
          </a:p>
          <a:p>
            <a:pPr lvl="1"/>
            <a:r>
              <a:rPr lang="en-US" smtClean="0"/>
              <a:t>you privately review your product</a:t>
            </a:r>
          </a:p>
          <a:p>
            <a:pPr lvl="1"/>
            <a:r>
              <a:rPr lang="en-US" smtClean="0"/>
              <a:t>your objective is to find and fix defects before test</a:t>
            </a:r>
          </a:p>
          <a:p>
            <a:endParaRPr lang="en-US" smtClean="0"/>
          </a:p>
          <a:p>
            <a:r>
              <a:rPr lang="en-US" smtClean="0"/>
              <a:t>Reviews are most effective when they are structured and measured.</a:t>
            </a:r>
          </a:p>
          <a:p>
            <a:endParaRPr lang="en-US" smtClean="0"/>
          </a:p>
          <a:p>
            <a:r>
              <a:rPr lang="en-US" smtClean="0"/>
              <a:t>Use reviews for requirements, designs, code, and everything else that you develop.</a:t>
            </a:r>
          </a:p>
          <a:p>
            <a:endParaRPr lang="en-US" smtClean="0"/>
          </a:p>
          <a:p>
            <a:r>
              <a:rPr lang="en-US" smtClean="0"/>
              <a:t>Also continue to use inspections, compiling, and testing.</a:t>
            </a:r>
          </a:p>
        </p:txBody>
      </p:sp>
    </p:spTree>
    <p:extLst>
      <p:ext uri="{BB962C8B-B14F-4D97-AF65-F5344CB8AC3E}">
        <p14:creationId xmlns:p14="http://schemas.microsoft.com/office/powerpoint/2010/main" val="247655805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en-US" smtClean="0"/>
              <a:t>Defect-removal Rates -1 </a:t>
            </a:r>
          </a:p>
        </p:txBody>
      </p:sp>
      <p:sp>
        <p:nvSpPr>
          <p:cNvPr id="723971" name="Rectangle 3"/>
          <p:cNvSpPr>
            <a:spLocks noGrp="1" noChangeArrowheads="1"/>
          </p:cNvSpPr>
          <p:nvPr>
            <p:ph idx="1"/>
          </p:nvPr>
        </p:nvSpPr>
        <p:spPr/>
        <p:txBody>
          <a:bodyPr/>
          <a:lstStyle/>
          <a:p>
            <a:r>
              <a:rPr lang="en-US" smtClean="0"/>
              <a:t>Even at the personal level, it is more efficient to find defects in reviews than in testing.</a:t>
            </a:r>
          </a:p>
          <a:p>
            <a:pPr lvl="1"/>
            <a:r>
              <a:rPr lang="en-US" smtClean="0"/>
              <a:t>Unit test finds only about 2 to 4 defects per hour.</a:t>
            </a:r>
          </a:p>
          <a:p>
            <a:pPr lvl="1"/>
            <a:r>
              <a:rPr lang="en-US" smtClean="0"/>
              <a:t>Unit test finds about 50% of the defects.</a:t>
            </a:r>
          </a:p>
          <a:p>
            <a:pPr lvl="1"/>
            <a:r>
              <a:rPr lang="en-US" smtClean="0"/>
              <a:t>Code reviews find about 6 to 10 defects per hour.</a:t>
            </a:r>
          </a:p>
          <a:p>
            <a:pPr lvl="1"/>
            <a:r>
              <a:rPr lang="en-US" smtClean="0"/>
              <a:t>Practiced reviewers can find 70% or more of the defects before compiling or testing.</a:t>
            </a:r>
          </a:p>
        </p:txBody>
      </p:sp>
    </p:spTree>
    <p:extLst>
      <p:ext uri="{BB962C8B-B14F-4D97-AF65-F5344CB8AC3E}">
        <p14:creationId xmlns:p14="http://schemas.microsoft.com/office/powerpoint/2010/main" val="274223090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121" name="Rectangle 105"/>
          <p:cNvSpPr>
            <a:spLocks noGrp="1" noChangeArrowheads="1"/>
          </p:cNvSpPr>
          <p:nvPr>
            <p:ph type="title"/>
          </p:nvPr>
        </p:nvSpPr>
        <p:spPr/>
        <p:txBody>
          <a:bodyPr/>
          <a:lstStyle/>
          <a:p>
            <a:r>
              <a:rPr lang="en-US" smtClean="0"/>
              <a:t>Defect-removal Rates -2</a:t>
            </a:r>
          </a:p>
        </p:txBody>
      </p:sp>
      <p:pic>
        <p:nvPicPr>
          <p:cNvPr id="30722" name="Picture 106" descr="s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81" y="1249633"/>
            <a:ext cx="7646987" cy="4510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705693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3074"/>
          <p:cNvSpPr>
            <a:spLocks noGrp="1" noChangeArrowheads="1"/>
          </p:cNvSpPr>
          <p:nvPr>
            <p:ph type="title"/>
          </p:nvPr>
        </p:nvSpPr>
        <p:spPr/>
        <p:txBody>
          <a:bodyPr/>
          <a:lstStyle/>
          <a:p>
            <a:r>
              <a:rPr lang="en-US" smtClean="0"/>
              <a:t>Why Reviews are Efficient</a:t>
            </a:r>
          </a:p>
        </p:txBody>
      </p:sp>
      <p:sp>
        <p:nvSpPr>
          <p:cNvPr id="734211" name="Rectangle 3075"/>
          <p:cNvSpPr>
            <a:spLocks noGrp="1" noChangeArrowheads="1"/>
          </p:cNvSpPr>
          <p:nvPr>
            <p:ph idx="1"/>
          </p:nvPr>
        </p:nvSpPr>
        <p:spPr/>
        <p:txBody>
          <a:bodyPr>
            <a:normAutofit fontScale="92500" lnSpcReduction="10000"/>
          </a:bodyPr>
          <a:lstStyle/>
          <a:p>
            <a:r>
              <a:rPr lang="en-US" smtClean="0"/>
              <a:t>In testing, you must </a:t>
            </a:r>
          </a:p>
          <a:p>
            <a:pPr lvl="1"/>
            <a:r>
              <a:rPr lang="en-US" smtClean="0"/>
              <a:t>detect unusual behavior</a:t>
            </a:r>
          </a:p>
          <a:p>
            <a:pPr lvl="1"/>
            <a:r>
              <a:rPr lang="en-US" smtClean="0"/>
              <a:t>figure out what the test program was doing</a:t>
            </a:r>
          </a:p>
          <a:p>
            <a:pPr lvl="1"/>
            <a:r>
              <a:rPr lang="en-US" smtClean="0"/>
              <a:t>find where the problem is in the program</a:t>
            </a:r>
          </a:p>
          <a:p>
            <a:pPr lvl="1"/>
            <a:r>
              <a:rPr lang="en-US" smtClean="0"/>
              <a:t>figure out which defect could cause such behavior</a:t>
            </a:r>
          </a:p>
          <a:p>
            <a:endParaRPr lang="en-US" smtClean="0"/>
          </a:p>
          <a:p>
            <a:r>
              <a:rPr lang="en-US" smtClean="0"/>
              <a:t>This can take a lot of time.</a:t>
            </a:r>
          </a:p>
          <a:p>
            <a:endParaRPr lang="en-US" smtClean="0"/>
          </a:p>
          <a:p>
            <a:r>
              <a:rPr lang="en-US" smtClean="0"/>
              <a:t>With reviews and inspections, you </a:t>
            </a:r>
          </a:p>
          <a:p>
            <a:pPr lvl="1"/>
            <a:r>
              <a:rPr lang="en-US" smtClean="0"/>
              <a:t>follow your own logic</a:t>
            </a:r>
          </a:p>
          <a:p>
            <a:pPr lvl="1"/>
            <a:r>
              <a:rPr lang="en-US" smtClean="0"/>
              <a:t>know where you are when you find a defect</a:t>
            </a:r>
          </a:p>
          <a:p>
            <a:pPr lvl="1"/>
            <a:r>
              <a:rPr lang="en-US" smtClean="0"/>
              <a:t>know what the program should do, but did not </a:t>
            </a:r>
          </a:p>
          <a:p>
            <a:pPr lvl="1"/>
            <a:r>
              <a:rPr lang="en-US" smtClean="0"/>
              <a:t>know why this is a defect</a:t>
            </a:r>
          </a:p>
          <a:p>
            <a:pPr lvl="1"/>
            <a:r>
              <a:rPr lang="en-US" smtClean="0"/>
              <a:t>are in a better position to devise a correct fix</a:t>
            </a:r>
          </a:p>
          <a:p>
            <a:endParaRPr lang="en-US" smtClean="0"/>
          </a:p>
        </p:txBody>
      </p:sp>
    </p:spTree>
    <p:extLst>
      <p:ext uri="{BB962C8B-B14F-4D97-AF65-F5344CB8AC3E}">
        <p14:creationId xmlns:p14="http://schemas.microsoft.com/office/powerpoint/2010/main" val="101319896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4098"/>
          <p:cNvSpPr>
            <a:spLocks noGrp="1" noChangeArrowheads="1"/>
          </p:cNvSpPr>
          <p:nvPr>
            <p:ph type="title"/>
          </p:nvPr>
        </p:nvSpPr>
        <p:spPr/>
        <p:txBody>
          <a:bodyPr/>
          <a:lstStyle/>
          <a:p>
            <a:r>
              <a:rPr lang="en-US" smtClean="0"/>
              <a:t>Review Principles</a:t>
            </a:r>
          </a:p>
        </p:txBody>
      </p:sp>
      <p:sp>
        <p:nvSpPr>
          <p:cNvPr id="740355" name="Rectangle 4099"/>
          <p:cNvSpPr>
            <a:spLocks noGrp="1" noChangeArrowheads="1"/>
          </p:cNvSpPr>
          <p:nvPr>
            <p:ph idx="1"/>
          </p:nvPr>
        </p:nvSpPr>
        <p:spPr/>
        <p:txBody>
          <a:bodyPr/>
          <a:lstStyle/>
          <a:p>
            <a:r>
              <a:rPr lang="en-US" smtClean="0"/>
              <a:t>PSP reviews follow a defined process with guidelines, checklists, and standards.</a:t>
            </a:r>
          </a:p>
          <a:p>
            <a:endParaRPr lang="en-US" smtClean="0"/>
          </a:p>
          <a:p>
            <a:r>
              <a:rPr lang="en-US" smtClean="0"/>
              <a:t>The PSP review goal is to find every defect before the first compile or test.</a:t>
            </a:r>
          </a:p>
          <a:p>
            <a:endParaRPr lang="en-US" smtClean="0"/>
          </a:p>
          <a:p>
            <a:r>
              <a:rPr lang="en-US" smtClean="0"/>
              <a:t>To address this goal, you should</a:t>
            </a:r>
          </a:p>
          <a:p>
            <a:pPr lvl="1"/>
            <a:r>
              <a:rPr lang="en-US" smtClean="0"/>
              <a:t>review before compiling or testing</a:t>
            </a:r>
          </a:p>
          <a:p>
            <a:pPr lvl="1"/>
            <a:r>
              <a:rPr lang="en-US" smtClean="0"/>
              <a:t>use coding standards</a:t>
            </a:r>
          </a:p>
          <a:p>
            <a:pPr lvl="1"/>
            <a:r>
              <a:rPr lang="en-US" smtClean="0"/>
              <a:t>use design completeness criteria</a:t>
            </a:r>
          </a:p>
          <a:p>
            <a:pPr lvl="1"/>
            <a:r>
              <a:rPr lang="en-US" smtClean="0"/>
              <a:t>measure and improve your review process</a:t>
            </a:r>
          </a:p>
          <a:p>
            <a:pPr lvl="1"/>
            <a:r>
              <a:rPr lang="en-US" smtClean="0"/>
              <a:t>use a customized personal checklist</a:t>
            </a:r>
          </a:p>
        </p:txBody>
      </p:sp>
    </p:spTree>
    <p:extLst>
      <p:ext uri="{BB962C8B-B14F-4D97-AF65-F5344CB8AC3E}">
        <p14:creationId xmlns:p14="http://schemas.microsoft.com/office/powerpoint/2010/main" val="136980942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1026"/>
          <p:cNvSpPr>
            <a:spLocks noGrp="1" noChangeArrowheads="1"/>
          </p:cNvSpPr>
          <p:nvPr>
            <p:ph type="title"/>
          </p:nvPr>
        </p:nvSpPr>
        <p:spPr/>
        <p:txBody>
          <a:bodyPr/>
          <a:lstStyle/>
          <a:p>
            <a:r>
              <a:rPr lang="en-US" smtClean="0"/>
              <a:t>The Code Review Checklist</a:t>
            </a:r>
          </a:p>
        </p:txBody>
      </p:sp>
      <p:sp>
        <p:nvSpPr>
          <p:cNvPr id="811011" name="Rectangle 1027"/>
          <p:cNvSpPr>
            <a:spLocks noGrp="1" noChangeArrowheads="1"/>
          </p:cNvSpPr>
          <p:nvPr>
            <p:ph idx="1"/>
          </p:nvPr>
        </p:nvSpPr>
        <p:spPr/>
        <p:txBody>
          <a:bodyPr/>
          <a:lstStyle/>
          <a:p>
            <a:r>
              <a:rPr lang="en-US" smtClean="0"/>
              <a:t>Your reviews will be most effective when your personal checklist is customized to your own defect experience.</a:t>
            </a:r>
          </a:p>
          <a:p>
            <a:pPr lvl="1"/>
            <a:r>
              <a:rPr lang="en-US" smtClean="0"/>
              <a:t>Use your own data to select the checklist items.</a:t>
            </a:r>
          </a:p>
          <a:p>
            <a:pPr lvl="1"/>
            <a:r>
              <a:rPr lang="en-US" smtClean="0"/>
              <a:t>Gather and analyze data on the reviews.</a:t>
            </a:r>
          </a:p>
          <a:p>
            <a:pPr lvl="1"/>
            <a:r>
              <a:rPr lang="en-US" smtClean="0"/>
              <a:t>Adjust the checklist with experience.</a:t>
            </a:r>
          </a:p>
          <a:p>
            <a:endParaRPr lang="en-US" smtClean="0"/>
          </a:p>
          <a:p>
            <a:r>
              <a:rPr lang="en-US" smtClean="0"/>
              <a:t>Do the reviews on a printed listing, not on the screen.</a:t>
            </a:r>
          </a:p>
          <a:p>
            <a:endParaRPr lang="en-US" smtClean="0"/>
          </a:p>
          <a:p>
            <a:r>
              <a:rPr lang="en-US" smtClean="0"/>
              <a:t>The checklist defines the review steps and the suggested order for performing them.</a:t>
            </a:r>
          </a:p>
          <a:p>
            <a:r>
              <a:rPr lang="en-US" smtClean="0"/>
              <a:t> Review for one checklist item at a time.</a:t>
            </a:r>
          </a:p>
          <a:p>
            <a:r>
              <a:rPr lang="en-US" smtClean="0"/>
              <a:t> Check off each item as you complete it.</a:t>
            </a:r>
          </a:p>
          <a:p>
            <a:endParaRPr lang="en-US" smtClean="0"/>
          </a:p>
        </p:txBody>
      </p:sp>
    </p:spTree>
    <p:extLst>
      <p:ext uri="{BB962C8B-B14F-4D97-AF65-F5344CB8AC3E}">
        <p14:creationId xmlns:p14="http://schemas.microsoft.com/office/powerpoint/2010/main" val="338124739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p:txBody>
          <a:bodyPr/>
          <a:lstStyle/>
          <a:p>
            <a:r>
              <a:rPr lang="en-US" smtClean="0"/>
              <a:t>Design Review Principles </a:t>
            </a:r>
          </a:p>
        </p:txBody>
      </p:sp>
      <p:sp>
        <p:nvSpPr>
          <p:cNvPr id="833539" name="Rectangle 3"/>
          <p:cNvSpPr>
            <a:spLocks noGrp="1" noChangeArrowheads="1"/>
          </p:cNvSpPr>
          <p:nvPr>
            <p:ph idx="1"/>
          </p:nvPr>
        </p:nvSpPr>
        <p:spPr/>
        <p:txBody>
          <a:bodyPr/>
          <a:lstStyle/>
          <a:p>
            <a:r>
              <a:rPr lang="en-US" smtClean="0"/>
              <a:t>In addition to reviewing code, your should also review your designs.</a:t>
            </a:r>
          </a:p>
          <a:p>
            <a:endParaRPr lang="en-US" smtClean="0"/>
          </a:p>
          <a:p>
            <a:r>
              <a:rPr lang="en-US" smtClean="0"/>
              <a:t>This requires that you </a:t>
            </a:r>
          </a:p>
          <a:p>
            <a:r>
              <a:rPr lang="en-US" smtClean="0"/>
              <a:t> produce designs that can be reviewed</a:t>
            </a:r>
          </a:p>
          <a:p>
            <a:r>
              <a:rPr lang="en-US" smtClean="0"/>
              <a:t> follow an explicit review strategy</a:t>
            </a:r>
          </a:p>
          <a:p>
            <a:r>
              <a:rPr lang="en-US" smtClean="0"/>
              <a:t> review the design in stages</a:t>
            </a:r>
          </a:p>
          <a:p>
            <a:r>
              <a:rPr lang="en-US" smtClean="0"/>
              <a:t> verify that the logic correctly implements the </a:t>
            </a:r>
          </a:p>
          <a:p>
            <a:r>
              <a:rPr lang="en-US" smtClean="0"/>
              <a:t>  requirements</a:t>
            </a:r>
          </a:p>
        </p:txBody>
      </p:sp>
    </p:spTree>
    <p:extLst>
      <p:ext uri="{BB962C8B-B14F-4D97-AF65-F5344CB8AC3E}">
        <p14:creationId xmlns:p14="http://schemas.microsoft.com/office/powerpoint/2010/main" val="238297450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lstStyle/>
          <a:p>
            <a:r>
              <a:rPr lang="en-US" smtClean="0"/>
              <a:t>Reviewable Designs</a:t>
            </a:r>
          </a:p>
        </p:txBody>
      </p:sp>
      <p:sp>
        <p:nvSpPr>
          <p:cNvPr id="835587" name="Rectangle 3"/>
          <p:cNvSpPr>
            <a:spLocks noGrp="1" noChangeArrowheads="1"/>
          </p:cNvSpPr>
          <p:nvPr>
            <p:ph idx="1"/>
          </p:nvPr>
        </p:nvSpPr>
        <p:spPr/>
        <p:txBody>
          <a:bodyPr/>
          <a:lstStyle/>
          <a:p>
            <a:r>
              <a:rPr lang="en-US" smtClean="0"/>
              <a:t>A reviewable design has a</a:t>
            </a:r>
          </a:p>
          <a:p>
            <a:pPr lvl="1"/>
            <a:r>
              <a:rPr lang="en-US" smtClean="0"/>
              <a:t>defined context</a:t>
            </a:r>
          </a:p>
          <a:p>
            <a:pPr lvl="1"/>
            <a:r>
              <a:rPr lang="en-US" smtClean="0"/>
              <a:t>precise representation</a:t>
            </a:r>
          </a:p>
          <a:p>
            <a:pPr lvl="1"/>
            <a:r>
              <a:rPr lang="en-US" smtClean="0"/>
              <a:t>consistent and clear structure</a:t>
            </a:r>
          </a:p>
          <a:p>
            <a:endParaRPr lang="en-US" smtClean="0"/>
          </a:p>
          <a:p>
            <a:r>
              <a:rPr lang="en-US" smtClean="0"/>
              <a:t>This suggests that</a:t>
            </a:r>
          </a:p>
          <a:p>
            <a:pPr lvl="1"/>
            <a:r>
              <a:rPr lang="en-US" smtClean="0"/>
              <a:t>the design</a:t>
            </a:r>
            <a:r>
              <a:rPr lang="ja-JP" altLang="en-US" smtClean="0"/>
              <a:t>’</a:t>
            </a:r>
            <a:r>
              <a:rPr lang="en-US" smtClean="0"/>
              <a:t>s purpose and function be explicitly stated</a:t>
            </a:r>
          </a:p>
          <a:p>
            <a:pPr lvl="1"/>
            <a:r>
              <a:rPr lang="en-US" smtClean="0"/>
              <a:t>you have criteria for design completeness</a:t>
            </a:r>
          </a:p>
          <a:p>
            <a:pPr lvl="1"/>
            <a:r>
              <a:rPr lang="en-US" smtClean="0"/>
              <a:t>the design is structured in logical elements</a:t>
            </a:r>
          </a:p>
          <a:p>
            <a:endParaRPr lang="en-US" smtClean="0"/>
          </a:p>
          <a:p>
            <a:r>
              <a:rPr lang="en-US" smtClean="0"/>
              <a:t>These design topics are covered in the next two lectures.</a:t>
            </a:r>
          </a:p>
        </p:txBody>
      </p:sp>
    </p:spTree>
    <p:extLst>
      <p:ext uri="{BB962C8B-B14F-4D97-AF65-F5344CB8AC3E}">
        <p14:creationId xmlns:p14="http://schemas.microsoft.com/office/powerpoint/2010/main" val="105246056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p:txBody>
          <a:bodyPr/>
          <a:lstStyle/>
          <a:p>
            <a:r>
              <a:rPr lang="en-US" smtClean="0"/>
              <a:t>The Design Review Strategy</a:t>
            </a:r>
          </a:p>
        </p:txBody>
      </p:sp>
      <p:sp>
        <p:nvSpPr>
          <p:cNvPr id="839683" name="Rectangle 3"/>
          <p:cNvSpPr>
            <a:spLocks noGrp="1" noChangeArrowheads="1"/>
          </p:cNvSpPr>
          <p:nvPr>
            <p:ph idx="1"/>
          </p:nvPr>
        </p:nvSpPr>
        <p:spPr/>
        <p:txBody>
          <a:bodyPr>
            <a:normAutofit lnSpcReduction="10000"/>
          </a:bodyPr>
          <a:lstStyle/>
          <a:p>
            <a:r>
              <a:rPr lang="en-US" dirty="0" smtClean="0"/>
              <a:t>Produce designs that can be reviewed in stages.</a:t>
            </a:r>
          </a:p>
          <a:p>
            <a:endParaRPr lang="en-US" dirty="0" smtClean="0"/>
          </a:p>
          <a:p>
            <a:r>
              <a:rPr lang="en-US" dirty="0" smtClean="0"/>
              <a:t>The suggested review stages are as follows.</a:t>
            </a:r>
          </a:p>
          <a:p>
            <a:pPr marL="344488" indent="-344488"/>
            <a:r>
              <a:rPr lang="en-US" dirty="0" smtClean="0"/>
              <a:t>1.	Review against the requirements to ensure that each required function is addressed by the design.</a:t>
            </a:r>
          </a:p>
          <a:p>
            <a:pPr marL="344488" indent="-344488"/>
            <a:r>
              <a:rPr lang="en-US" dirty="0" smtClean="0"/>
              <a:t>2.	Verify the overall program structure and flow.</a:t>
            </a:r>
          </a:p>
          <a:p>
            <a:pPr marL="344488" indent="-344488"/>
            <a:r>
              <a:rPr lang="en-US" dirty="0" smtClean="0"/>
              <a:t>3.	Check the logical constructs for correctness.</a:t>
            </a:r>
          </a:p>
          <a:p>
            <a:pPr marL="344488" indent="-344488"/>
            <a:r>
              <a:rPr lang="en-US" dirty="0" smtClean="0"/>
              <a:t>4.	Check for robustness, safety, and security.</a:t>
            </a:r>
          </a:p>
          <a:p>
            <a:pPr marL="344488" indent="-344488"/>
            <a:r>
              <a:rPr lang="en-US" dirty="0" smtClean="0"/>
              <a:t>5.	Check the function, method, and procedure calls to ensure proper use.</a:t>
            </a:r>
          </a:p>
          <a:p>
            <a:pPr marL="344488" indent="-344488"/>
            <a:r>
              <a:rPr lang="en-US" dirty="0" smtClean="0"/>
              <a:t>6.	Check special variables, parameters, types, and files for </a:t>
            </a:r>
            <a:br>
              <a:rPr lang="en-US" dirty="0" smtClean="0"/>
            </a:br>
            <a:r>
              <a:rPr lang="en-US" dirty="0" smtClean="0"/>
              <a:t>proper use.</a:t>
            </a:r>
          </a:p>
        </p:txBody>
      </p:sp>
    </p:spTree>
    <p:extLst>
      <p:ext uri="{BB962C8B-B14F-4D97-AF65-F5344CB8AC3E}">
        <p14:creationId xmlns:p14="http://schemas.microsoft.com/office/powerpoint/2010/main" val="5436519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en-US" smtClean="0"/>
              <a:t>Quality Measures </a:t>
            </a:r>
          </a:p>
        </p:txBody>
      </p:sp>
      <p:sp>
        <p:nvSpPr>
          <p:cNvPr id="752643" name="Rectangle 3"/>
          <p:cNvSpPr>
            <a:spLocks noGrp="1" noChangeArrowheads="1"/>
          </p:cNvSpPr>
          <p:nvPr>
            <p:ph idx="1"/>
          </p:nvPr>
        </p:nvSpPr>
        <p:spPr/>
        <p:txBody>
          <a:bodyPr/>
          <a:lstStyle/>
          <a:p>
            <a:r>
              <a:rPr lang="en-US" smtClean="0"/>
              <a:t>To do efficient reviews, you must have measures.</a:t>
            </a:r>
          </a:p>
          <a:p>
            <a:endParaRPr lang="en-US" smtClean="0"/>
          </a:p>
          <a:p>
            <a:r>
              <a:rPr lang="en-US" smtClean="0"/>
              <a:t>The PSP has many useful quality and process-control measures.</a:t>
            </a:r>
          </a:p>
          <a:p>
            <a:pPr lvl="1"/>
            <a:r>
              <a:rPr lang="en-US" smtClean="0"/>
              <a:t>yield </a:t>
            </a:r>
          </a:p>
          <a:p>
            <a:pPr lvl="1"/>
            <a:r>
              <a:rPr lang="en-US" smtClean="0"/>
              <a:t>review rate</a:t>
            </a:r>
          </a:p>
          <a:p>
            <a:pPr lvl="1"/>
            <a:r>
              <a:rPr lang="en-US" smtClean="0"/>
              <a:t>defects found per unit of size </a:t>
            </a:r>
          </a:p>
          <a:p>
            <a:pPr lvl="1"/>
            <a:r>
              <a:rPr lang="en-US" smtClean="0"/>
              <a:t>defects injected and removed per hour </a:t>
            </a:r>
          </a:p>
          <a:p>
            <a:pPr lvl="1"/>
            <a:r>
              <a:rPr lang="en-US" smtClean="0"/>
              <a:t>defect-removal leverage</a:t>
            </a:r>
          </a:p>
          <a:p>
            <a:pPr lvl="1"/>
            <a:r>
              <a:rPr lang="en-US" smtClean="0"/>
              <a:t>cost of quality (COQ)</a:t>
            </a:r>
          </a:p>
        </p:txBody>
      </p:sp>
    </p:spTree>
    <p:extLst>
      <p:ext uri="{BB962C8B-B14F-4D97-AF65-F5344CB8AC3E}">
        <p14:creationId xmlns:p14="http://schemas.microsoft.com/office/powerpoint/2010/main" val="288184431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r>
              <a:rPr lang="en-US" smtClean="0"/>
              <a:t>Phase Yield  </a:t>
            </a:r>
          </a:p>
        </p:txBody>
      </p:sp>
      <p:sp>
        <p:nvSpPr>
          <p:cNvPr id="754691" name="Rectangle 3"/>
          <p:cNvSpPr>
            <a:spLocks noGrp="1" noChangeArrowheads="1"/>
          </p:cNvSpPr>
          <p:nvPr>
            <p:ph idx="1"/>
          </p:nvPr>
        </p:nvSpPr>
        <p:spPr/>
        <p:txBody>
          <a:bodyPr/>
          <a:lstStyle/>
          <a:p>
            <a:r>
              <a:rPr lang="en-US" smtClean="0"/>
              <a:t>Phase yield measures the</a:t>
            </a:r>
          </a:p>
          <a:p>
            <a:pPr lvl="1"/>
            <a:r>
              <a:rPr lang="en-US" smtClean="0"/>
              <a:t>percentage of the defects in the product that were found by that phase</a:t>
            </a:r>
          </a:p>
          <a:p>
            <a:pPr lvl="1"/>
            <a:r>
              <a:rPr lang="en-US" smtClean="0"/>
              <a:t>defect-removal effectiveness of that process step</a:t>
            </a:r>
          </a:p>
          <a:p>
            <a:endParaRPr lang="en-US" smtClean="0"/>
          </a:p>
          <a:p>
            <a:r>
              <a:rPr lang="en-US" smtClean="0"/>
              <a:t>Yield can be used to measure the effectiveness of design and code reviews, inspections, compiling, and testing.</a:t>
            </a:r>
          </a:p>
          <a:p>
            <a:endParaRPr lang="en-US" smtClean="0"/>
          </a:p>
          <a:p>
            <a:r>
              <a:rPr lang="en-US" smtClean="0"/>
              <a:t>Yield (for a phase) = </a:t>
            </a:r>
          </a:p>
          <a:p>
            <a:r>
              <a:rPr lang="en-US" smtClean="0"/>
              <a:t>100 * (defects found) / (defects found + not found)</a:t>
            </a:r>
          </a:p>
          <a:p>
            <a:endParaRPr lang="en-US" smtClean="0"/>
          </a:p>
        </p:txBody>
      </p:sp>
    </p:spTree>
    <p:extLst>
      <p:ext uri="{BB962C8B-B14F-4D97-AF65-F5344CB8AC3E}">
        <p14:creationId xmlns:p14="http://schemas.microsoft.com/office/powerpoint/2010/main" val="109394853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0" name="Rectangle 30"/>
          <p:cNvSpPr>
            <a:spLocks noGrp="1" noChangeArrowheads="1"/>
          </p:cNvSpPr>
          <p:nvPr>
            <p:ph type="title"/>
          </p:nvPr>
        </p:nvSpPr>
        <p:spPr/>
        <p:txBody>
          <a:bodyPr/>
          <a:lstStyle/>
          <a:p>
            <a:r>
              <a:rPr lang="en-US" smtClean="0"/>
              <a:t>Defect-Removal Filters</a:t>
            </a:r>
          </a:p>
        </p:txBody>
      </p:sp>
      <p:pic>
        <p:nvPicPr>
          <p:cNvPr id="49154" name="Picture 31" descr="s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3588" y="1123950"/>
            <a:ext cx="5076825" cy="4984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029563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lstStyle/>
          <a:p>
            <a:r>
              <a:rPr lang="en-US" smtClean="0"/>
              <a:t>Process Yield  </a:t>
            </a:r>
          </a:p>
        </p:txBody>
      </p:sp>
      <p:sp>
        <p:nvSpPr>
          <p:cNvPr id="843779" name="Rectangle 3"/>
          <p:cNvSpPr>
            <a:spLocks noGrp="1" noChangeArrowheads="1"/>
          </p:cNvSpPr>
          <p:nvPr>
            <p:ph idx="1"/>
          </p:nvPr>
        </p:nvSpPr>
        <p:spPr/>
        <p:txBody>
          <a:bodyPr/>
          <a:lstStyle/>
          <a:p>
            <a:r>
              <a:rPr lang="en-US" smtClean="0"/>
              <a:t>Process yield is the percentage of defects injected before a phase that were found before that phase.</a:t>
            </a:r>
          </a:p>
          <a:p>
            <a:endParaRPr lang="en-US" smtClean="0"/>
          </a:p>
          <a:p>
            <a:r>
              <a:rPr lang="en-US" smtClean="0"/>
              <a:t>For example, yield before system test is the system test process yield.</a:t>
            </a:r>
          </a:p>
          <a:p>
            <a:endParaRPr lang="en-US" smtClean="0"/>
          </a:p>
          <a:p>
            <a:r>
              <a:rPr lang="en-US" smtClean="0"/>
              <a:t>When used without a phase name, process yield refers to the phase yield before compile and test.</a:t>
            </a:r>
          </a:p>
        </p:txBody>
      </p:sp>
    </p:spTree>
    <p:extLst>
      <p:ext uri="{BB962C8B-B14F-4D97-AF65-F5344CB8AC3E}">
        <p14:creationId xmlns:p14="http://schemas.microsoft.com/office/powerpoint/2010/main" val="252664574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r>
              <a:rPr lang="en-US" smtClean="0"/>
              <a:t>Yield Estimates</a:t>
            </a:r>
          </a:p>
        </p:txBody>
      </p:sp>
      <p:sp>
        <p:nvSpPr>
          <p:cNvPr id="756739" name="Rectangle 3"/>
          <p:cNvSpPr>
            <a:spLocks noGrp="1" noChangeArrowheads="1"/>
          </p:cNvSpPr>
          <p:nvPr>
            <p:ph idx="1"/>
          </p:nvPr>
        </p:nvSpPr>
        <p:spPr/>
        <p:txBody>
          <a:bodyPr/>
          <a:lstStyle/>
          <a:p>
            <a:r>
              <a:rPr lang="en-US" smtClean="0"/>
              <a:t>Yield can be estimated but not precisely calculated until all defects have been found through test and product use. </a:t>
            </a:r>
          </a:p>
          <a:p>
            <a:endParaRPr lang="en-US" smtClean="0"/>
          </a:p>
          <a:p>
            <a:r>
              <a:rPr lang="en-US" smtClean="0"/>
              <a:t>Yield measures are most useful when the developers and testers record all of the defects.</a:t>
            </a:r>
          </a:p>
          <a:p>
            <a:pPr lvl="1"/>
            <a:r>
              <a:rPr lang="en-US" smtClean="0"/>
              <a:t>design and code review defects</a:t>
            </a:r>
          </a:p>
          <a:p>
            <a:pPr lvl="1"/>
            <a:r>
              <a:rPr lang="en-US" smtClean="0"/>
              <a:t>compile defects</a:t>
            </a:r>
          </a:p>
          <a:p>
            <a:pPr lvl="1"/>
            <a:r>
              <a:rPr lang="en-US" smtClean="0"/>
              <a:t>test defects</a:t>
            </a:r>
          </a:p>
          <a:p>
            <a:endParaRPr lang="en-US" smtClean="0"/>
          </a:p>
          <a:p>
            <a:r>
              <a:rPr lang="en-US" smtClean="0"/>
              <a:t>By using process-control measures, you are more likely to do high-yield reviews.</a:t>
            </a:r>
          </a:p>
        </p:txBody>
      </p:sp>
    </p:spTree>
    <p:extLst>
      <p:ext uri="{BB962C8B-B14F-4D97-AF65-F5344CB8AC3E}">
        <p14:creationId xmlns:p14="http://schemas.microsoft.com/office/powerpoint/2010/main" val="193824884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r>
              <a:rPr lang="en-US" smtClean="0"/>
              <a:t>Potential Control Parameters</a:t>
            </a:r>
          </a:p>
        </p:txBody>
      </p:sp>
      <p:sp>
        <p:nvSpPr>
          <p:cNvPr id="762883" name="Rectangle 3"/>
          <p:cNvSpPr>
            <a:spLocks noGrp="1" noChangeArrowheads="1"/>
          </p:cNvSpPr>
          <p:nvPr>
            <p:ph idx="1"/>
          </p:nvPr>
        </p:nvSpPr>
        <p:spPr/>
        <p:txBody>
          <a:bodyPr/>
          <a:lstStyle/>
          <a:p>
            <a:r>
              <a:rPr lang="en-US" smtClean="0"/>
              <a:t>To be useful, process control measures must be available during the process.  Examples are</a:t>
            </a:r>
          </a:p>
          <a:p>
            <a:pPr lvl="1"/>
            <a:r>
              <a:rPr lang="en-US" smtClean="0"/>
              <a:t>size units reviewed per hour</a:t>
            </a:r>
          </a:p>
          <a:p>
            <a:pPr lvl="1"/>
            <a:r>
              <a:rPr lang="en-US" smtClean="0"/>
              <a:t>defects found per hour</a:t>
            </a:r>
          </a:p>
          <a:p>
            <a:pPr lvl="1"/>
            <a:r>
              <a:rPr lang="en-US" smtClean="0"/>
              <a:t>defects found per size unit</a:t>
            </a:r>
          </a:p>
          <a:p>
            <a:endParaRPr lang="en-US" smtClean="0"/>
          </a:p>
          <a:p>
            <a:r>
              <a:rPr lang="en-US" smtClean="0"/>
              <a:t>While no control parameter directly correlates with phase yield, review rate is the most useful control parameter.</a:t>
            </a:r>
          </a:p>
          <a:p>
            <a:endParaRPr lang="en-US" smtClean="0"/>
          </a:p>
          <a:p>
            <a:r>
              <a:rPr lang="en-US" smtClean="0"/>
              <a:t>Review rate is the parameter used in the PSP.</a:t>
            </a:r>
          </a:p>
        </p:txBody>
      </p:sp>
    </p:spTree>
    <p:extLst>
      <p:ext uri="{BB962C8B-B14F-4D97-AF65-F5344CB8AC3E}">
        <p14:creationId xmlns:p14="http://schemas.microsoft.com/office/powerpoint/2010/main" val="8678096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49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381" y="1123950"/>
            <a:ext cx="7367587" cy="4681538"/>
          </a:xfrm>
          <a:prstGeom prst="rect">
            <a:avLst/>
          </a:prstGeom>
          <a:noFill/>
          <a:ln w="12700">
            <a:solidFill>
              <a:srgbClr val="333333"/>
            </a:solidFill>
            <a:miter lim="800000"/>
            <a:headEnd/>
            <a:tailEnd/>
          </a:ln>
          <a:effectLst/>
          <a:extLst>
            <a:ext uri="{909E8E84-426E-40dd-AFC4-6F175D3DCCD1}">
              <a14:hiddenFill xmlns="" xmlns:a14="http://schemas.microsoft.com/office/drawing/2010/main">
                <a:solidFill>
                  <a:schemeClr val="tx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764932" name="Rectangle 4"/>
          <p:cNvSpPr>
            <a:spLocks noGrp="1" noChangeArrowheads="1"/>
          </p:cNvSpPr>
          <p:nvPr>
            <p:ph type="title"/>
          </p:nvPr>
        </p:nvSpPr>
        <p:spPr/>
        <p:txBody>
          <a:bodyPr/>
          <a:lstStyle/>
          <a:p>
            <a:pPr eaLnBrk="1" hangingPunct="1">
              <a:defRPr/>
            </a:pPr>
            <a:r>
              <a:rPr lang="en-US" smtClean="0">
                <a:cs typeface="+mj-cs"/>
              </a:rPr>
              <a:t>Yield versus Review Rate -1</a:t>
            </a:r>
          </a:p>
        </p:txBody>
      </p:sp>
    </p:spTree>
    <p:extLst>
      <p:ext uri="{BB962C8B-B14F-4D97-AF65-F5344CB8AC3E}">
        <p14:creationId xmlns:p14="http://schemas.microsoft.com/office/powerpoint/2010/main" val="207629970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788" y="448711"/>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2017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DM-0004449</a:t>
            </a:r>
          </a:p>
        </p:txBody>
      </p:sp>
    </p:spTree>
    <p:extLst>
      <p:ext uri="{BB962C8B-B14F-4D97-AF65-F5344CB8AC3E}">
        <p14:creationId xmlns:p14="http://schemas.microsoft.com/office/powerpoint/2010/main" val="12964735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305" name="Rectangle 9"/>
          <p:cNvSpPr>
            <a:spLocks noGrp="1" noChangeArrowheads="1"/>
          </p:cNvSpPr>
          <p:nvPr>
            <p:ph type="title"/>
          </p:nvPr>
        </p:nvSpPr>
        <p:spPr/>
        <p:txBody>
          <a:bodyPr/>
          <a:lstStyle/>
          <a:p>
            <a:pPr eaLnBrk="1" hangingPunct="1">
              <a:defRPr/>
            </a:pPr>
            <a:r>
              <a:rPr lang="en-US" smtClean="0">
                <a:cs typeface="+mj-cs"/>
              </a:rPr>
              <a:t>Yield versus Review Rate -2</a:t>
            </a:r>
          </a:p>
        </p:txBody>
      </p:sp>
      <p:pic>
        <p:nvPicPr>
          <p:cNvPr id="59394" name="Picture 10" descr="s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881" y="1042174"/>
            <a:ext cx="8510587" cy="5024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72472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smtClean="0"/>
              <a:t>Yield versus Review Rate -3</a:t>
            </a:r>
          </a:p>
        </p:txBody>
      </p:sp>
      <p:sp>
        <p:nvSpPr>
          <p:cNvPr id="827395" name="Rectangle 3"/>
          <p:cNvSpPr>
            <a:spLocks noGrp="1" noChangeArrowheads="1"/>
          </p:cNvSpPr>
          <p:nvPr>
            <p:ph idx="1"/>
          </p:nvPr>
        </p:nvSpPr>
        <p:spPr/>
        <p:txBody>
          <a:bodyPr/>
          <a:lstStyle/>
          <a:p>
            <a:r>
              <a:rPr lang="en-US" smtClean="0"/>
              <a:t>While there is considerable variation, higher rates generally give lower-yield reviews.</a:t>
            </a:r>
          </a:p>
          <a:p>
            <a:endParaRPr lang="en-US" smtClean="0"/>
          </a:p>
          <a:p>
            <a:r>
              <a:rPr lang="en-US" smtClean="0"/>
              <a:t>The PSP suggests the following upper limits for review rates:</a:t>
            </a:r>
          </a:p>
          <a:p>
            <a:pPr lvl="1"/>
            <a:r>
              <a:rPr lang="en-US" smtClean="0"/>
              <a:t>code (using the LOC measure): 200 LOC/hour</a:t>
            </a:r>
          </a:p>
          <a:p>
            <a:pPr lvl="1"/>
            <a:r>
              <a:rPr lang="en-US" smtClean="0"/>
              <a:t>documents: 4 pages/hour</a:t>
            </a:r>
          </a:p>
          <a:p>
            <a:pPr lvl="1"/>
            <a:r>
              <a:rPr lang="en-US" smtClean="0"/>
              <a:t>other measures: develop from your personal review data</a:t>
            </a:r>
          </a:p>
          <a:p>
            <a:endParaRPr lang="en-US" smtClean="0"/>
          </a:p>
        </p:txBody>
      </p:sp>
    </p:spTree>
    <p:extLst>
      <p:ext uri="{BB962C8B-B14F-4D97-AF65-F5344CB8AC3E}">
        <p14:creationId xmlns:p14="http://schemas.microsoft.com/office/powerpoint/2010/main" val="278543770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r>
              <a:rPr lang="en-US" smtClean="0"/>
              <a:t>Defect Removal Leverage (DRL)</a:t>
            </a:r>
          </a:p>
        </p:txBody>
      </p:sp>
      <p:sp>
        <p:nvSpPr>
          <p:cNvPr id="758787" name="Rectangle 3"/>
          <p:cNvSpPr>
            <a:spLocks noGrp="1" noChangeArrowheads="1"/>
          </p:cNvSpPr>
          <p:nvPr>
            <p:ph idx="1"/>
          </p:nvPr>
        </p:nvSpPr>
        <p:spPr/>
        <p:txBody>
          <a:bodyPr/>
          <a:lstStyle/>
          <a:p>
            <a:r>
              <a:rPr lang="en-US" smtClean="0"/>
              <a:t>DRL measures the relative effectiveness of a process step  at removing defects.</a:t>
            </a:r>
          </a:p>
          <a:p>
            <a:endParaRPr lang="en-US" smtClean="0"/>
          </a:p>
          <a:p>
            <a:r>
              <a:rPr lang="en-US" smtClean="0"/>
              <a:t>DRL is the number of defects removed per hour by a process step relative to a base process.</a:t>
            </a:r>
          </a:p>
          <a:p>
            <a:pPr lvl="1"/>
            <a:r>
              <a:rPr lang="en-US" smtClean="0"/>
              <a:t>The usual base is unit test (UT).</a:t>
            </a:r>
          </a:p>
          <a:p>
            <a:pPr lvl="1"/>
            <a:r>
              <a:rPr lang="en-US" smtClean="0"/>
              <a:t>DRL (X/UT) is the DRL for phase X with respect to unit test.</a:t>
            </a:r>
          </a:p>
          <a:p>
            <a:endParaRPr lang="en-US" smtClean="0"/>
          </a:p>
          <a:p>
            <a:r>
              <a:rPr lang="en-US" smtClean="0"/>
              <a:t>DRL is calculated as</a:t>
            </a:r>
          </a:p>
          <a:p>
            <a:r>
              <a:rPr lang="en-US" smtClean="0"/>
              <a:t>DRL(X/UT) = (defects/hour phase X) / (defects/hour unit test)</a:t>
            </a:r>
          </a:p>
        </p:txBody>
      </p:sp>
    </p:spTree>
    <p:extLst>
      <p:ext uri="{BB962C8B-B14F-4D97-AF65-F5344CB8AC3E}">
        <p14:creationId xmlns:p14="http://schemas.microsoft.com/office/powerpoint/2010/main" val="139946322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p:txBody>
          <a:bodyPr/>
          <a:lstStyle/>
          <a:p>
            <a:r>
              <a:rPr lang="en-US" smtClean="0"/>
              <a:t>Cost of Quality (COQ) -1</a:t>
            </a:r>
          </a:p>
        </p:txBody>
      </p:sp>
      <p:sp>
        <p:nvSpPr>
          <p:cNvPr id="845827" name="Rectangle 3"/>
          <p:cNvSpPr>
            <a:spLocks noGrp="1" noChangeArrowheads="1"/>
          </p:cNvSpPr>
          <p:nvPr>
            <p:ph idx="1"/>
          </p:nvPr>
        </p:nvSpPr>
        <p:spPr/>
        <p:txBody>
          <a:bodyPr>
            <a:normAutofit lnSpcReduction="10000"/>
          </a:bodyPr>
          <a:lstStyle/>
          <a:p>
            <a:r>
              <a:rPr lang="en-US" smtClean="0"/>
              <a:t>COQ measure process quality in a way that is meaningful to management.</a:t>
            </a:r>
          </a:p>
          <a:p>
            <a:endParaRPr lang="en-US" smtClean="0"/>
          </a:p>
          <a:p>
            <a:r>
              <a:rPr lang="en-US" smtClean="0"/>
              <a:t>The COQ elements are failure, appraisal, and prevention costs.</a:t>
            </a:r>
          </a:p>
          <a:p>
            <a:endParaRPr lang="en-US" smtClean="0"/>
          </a:p>
          <a:p>
            <a:r>
              <a:rPr lang="en-US" smtClean="0"/>
              <a:t>Failure cost is the time spent in repair and rework plus the cost of any scrap.  In PSP, it is compile and test time.</a:t>
            </a:r>
          </a:p>
          <a:p>
            <a:endParaRPr lang="en-US" smtClean="0"/>
          </a:p>
          <a:p>
            <a:r>
              <a:rPr lang="en-US" smtClean="0"/>
              <a:t>Appraisal costs are the costs of inspecting for defects.  In PSP, appraisal cost is design and code review time.</a:t>
            </a:r>
          </a:p>
          <a:p>
            <a:endParaRPr lang="en-US" smtClean="0"/>
          </a:p>
          <a:p>
            <a:r>
              <a:rPr lang="en-US" smtClean="0"/>
              <a:t>In the TSP, inspections are included in appraisal costs.</a:t>
            </a:r>
          </a:p>
          <a:p>
            <a:endParaRPr lang="en-US" smtClean="0"/>
          </a:p>
        </p:txBody>
      </p:sp>
    </p:spTree>
    <p:extLst>
      <p:ext uri="{BB962C8B-B14F-4D97-AF65-F5344CB8AC3E}">
        <p14:creationId xmlns:p14="http://schemas.microsoft.com/office/powerpoint/2010/main" val="408760652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p:txBody>
          <a:bodyPr/>
          <a:lstStyle/>
          <a:p>
            <a:r>
              <a:rPr lang="en-US" smtClean="0"/>
              <a:t>Cost of Quality (COQ) -2</a:t>
            </a:r>
          </a:p>
        </p:txBody>
      </p:sp>
      <p:sp>
        <p:nvSpPr>
          <p:cNvPr id="849923" name="Rectangle 3"/>
          <p:cNvSpPr>
            <a:spLocks noGrp="1" noChangeArrowheads="1"/>
          </p:cNvSpPr>
          <p:nvPr>
            <p:ph idx="1"/>
          </p:nvPr>
        </p:nvSpPr>
        <p:spPr/>
        <p:txBody>
          <a:bodyPr/>
          <a:lstStyle/>
          <a:p>
            <a:r>
              <a:rPr lang="en-US" smtClean="0"/>
              <a:t>Defect-prevention cost is the cost of identifying and  resolving defect causes.</a:t>
            </a:r>
          </a:p>
          <a:p>
            <a:endParaRPr lang="en-US" smtClean="0"/>
          </a:p>
          <a:p>
            <a:r>
              <a:rPr lang="en-US" smtClean="0"/>
              <a:t>Defect prevention generally is done by a team or a group and usually is led by a support staff member.</a:t>
            </a:r>
          </a:p>
          <a:p>
            <a:endParaRPr lang="en-US" smtClean="0"/>
          </a:p>
          <a:p>
            <a:r>
              <a:rPr lang="en-US" smtClean="0"/>
              <a:t>Other defect-prevention costs are</a:t>
            </a:r>
          </a:p>
          <a:p>
            <a:pPr lvl="1"/>
            <a:r>
              <a:rPr lang="en-US" smtClean="0"/>
              <a:t>formal specification and design work</a:t>
            </a:r>
          </a:p>
          <a:p>
            <a:pPr lvl="1"/>
            <a:r>
              <a:rPr lang="en-US" smtClean="0"/>
              <a:t>prototyping</a:t>
            </a:r>
          </a:p>
          <a:p>
            <a:pPr lvl="1"/>
            <a:r>
              <a:rPr lang="en-US" smtClean="0"/>
              <a:t>process analysis and improvement</a:t>
            </a:r>
          </a:p>
          <a:p>
            <a:pPr lvl="1"/>
            <a:r>
              <a:rPr lang="en-US" smtClean="0"/>
              <a:t>defect recording</a:t>
            </a:r>
          </a:p>
        </p:txBody>
      </p:sp>
    </p:spTree>
    <p:extLst>
      <p:ext uri="{BB962C8B-B14F-4D97-AF65-F5344CB8AC3E}">
        <p14:creationId xmlns:p14="http://schemas.microsoft.com/office/powerpoint/2010/main" val="181024430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p:txBody>
          <a:bodyPr/>
          <a:lstStyle/>
          <a:p>
            <a:r>
              <a:rPr lang="en-US" smtClean="0"/>
              <a:t>Cost of Quality (COQ) -3</a:t>
            </a:r>
          </a:p>
        </p:txBody>
      </p:sp>
      <p:sp>
        <p:nvSpPr>
          <p:cNvPr id="851971" name="Rectangle 3"/>
          <p:cNvSpPr>
            <a:spLocks noGrp="1" noChangeArrowheads="1"/>
          </p:cNvSpPr>
          <p:nvPr>
            <p:ph idx="1"/>
          </p:nvPr>
        </p:nvSpPr>
        <p:spPr/>
        <p:txBody>
          <a:bodyPr/>
          <a:lstStyle/>
          <a:p>
            <a:r>
              <a:rPr lang="en-US" dirty="0" smtClean="0"/>
              <a:t>A useful COQ measure is the ratio of appraisal to failure costs </a:t>
            </a:r>
            <a:br>
              <a:rPr lang="en-US" dirty="0" smtClean="0"/>
            </a:br>
            <a:r>
              <a:rPr lang="en-US" dirty="0" smtClean="0"/>
              <a:t>(A/FR).  This is </a:t>
            </a:r>
          </a:p>
          <a:p>
            <a:r>
              <a:rPr lang="en-US" dirty="0" smtClean="0"/>
              <a:t/>
            </a:r>
            <a:br>
              <a:rPr lang="en-US" dirty="0" smtClean="0"/>
            </a:br>
            <a:r>
              <a:rPr lang="en-US" dirty="0" smtClean="0"/>
              <a:t>A/FR = (appraisal COQ) / (failure COQ)</a:t>
            </a:r>
          </a:p>
          <a:p>
            <a:endParaRPr lang="en-US" dirty="0" smtClean="0"/>
          </a:p>
          <a:p>
            <a:r>
              <a:rPr lang="en-US" dirty="0" smtClean="0"/>
              <a:t>A/FR experience</a:t>
            </a:r>
          </a:p>
          <a:p>
            <a:pPr lvl="1"/>
            <a:r>
              <a:rPr lang="en-US" dirty="0" smtClean="0"/>
              <a:t>A/FR measures are sensitive to the project.</a:t>
            </a:r>
          </a:p>
          <a:p>
            <a:pPr lvl="1"/>
            <a:r>
              <a:rPr lang="en-US" dirty="0" smtClean="0"/>
              <a:t>For the PSP exercises, the A/FR target is 2.0 or greater.</a:t>
            </a:r>
          </a:p>
          <a:p>
            <a:pPr lvl="1"/>
            <a:r>
              <a:rPr lang="en-US" dirty="0" smtClean="0"/>
              <a:t>High A/FR is associated with low numbers of test defects and high product quality.</a:t>
            </a:r>
          </a:p>
          <a:p>
            <a:pPr lvl="1"/>
            <a:r>
              <a:rPr lang="en-US" dirty="0" smtClean="0"/>
              <a:t>Projects should set A/FR targets based on estimated defect-free test times.</a:t>
            </a:r>
          </a:p>
        </p:txBody>
      </p:sp>
    </p:spTree>
    <p:extLst>
      <p:ext uri="{BB962C8B-B14F-4D97-AF65-F5344CB8AC3E}">
        <p14:creationId xmlns:p14="http://schemas.microsoft.com/office/powerpoint/2010/main" val="387776719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r>
              <a:rPr lang="en-US" smtClean="0"/>
              <a:t>Review Considerations</a:t>
            </a:r>
          </a:p>
        </p:txBody>
      </p:sp>
      <p:sp>
        <p:nvSpPr>
          <p:cNvPr id="771075" name="Rectangle 3"/>
          <p:cNvSpPr>
            <a:spLocks noGrp="1" noChangeArrowheads="1"/>
          </p:cNvSpPr>
          <p:nvPr>
            <p:ph idx="1"/>
          </p:nvPr>
        </p:nvSpPr>
        <p:spPr/>
        <p:txBody>
          <a:bodyPr/>
          <a:lstStyle/>
          <a:p>
            <a:r>
              <a:rPr lang="en-US" smtClean="0"/>
              <a:t>Reviewing before or after compile</a:t>
            </a:r>
          </a:p>
          <a:p>
            <a:endParaRPr lang="en-US" smtClean="0"/>
          </a:p>
          <a:p>
            <a:r>
              <a:rPr lang="en-US" smtClean="0"/>
              <a:t>The relationship of reviews and inspections</a:t>
            </a:r>
          </a:p>
          <a:p>
            <a:endParaRPr lang="en-US" smtClean="0"/>
          </a:p>
          <a:p>
            <a:r>
              <a:rPr lang="en-US" smtClean="0"/>
              <a:t>Defect prevention</a:t>
            </a:r>
          </a:p>
        </p:txBody>
      </p:sp>
    </p:spTree>
    <p:extLst>
      <p:ext uri="{BB962C8B-B14F-4D97-AF65-F5344CB8AC3E}">
        <p14:creationId xmlns:p14="http://schemas.microsoft.com/office/powerpoint/2010/main" val="265328429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smtClean="0"/>
              <a:t>Reviewing Before Compile</a:t>
            </a:r>
          </a:p>
        </p:txBody>
      </p:sp>
      <p:sp>
        <p:nvSpPr>
          <p:cNvPr id="775171" name="Rectangle 3"/>
          <p:cNvSpPr>
            <a:spLocks noGrp="1" noChangeArrowheads="1"/>
          </p:cNvSpPr>
          <p:nvPr>
            <p:ph idx="1"/>
          </p:nvPr>
        </p:nvSpPr>
        <p:spPr/>
        <p:txBody>
          <a:bodyPr>
            <a:normAutofit fontScale="92500"/>
          </a:bodyPr>
          <a:lstStyle/>
          <a:p>
            <a:r>
              <a:rPr lang="en-US" dirty="0" smtClean="0"/>
              <a:t>When your development environment has a compile step, it is more efficient to do code reviews before compiling.</a:t>
            </a:r>
          </a:p>
          <a:p>
            <a:endParaRPr lang="en-US" dirty="0" smtClean="0"/>
          </a:p>
          <a:p>
            <a:r>
              <a:rPr lang="en-US" dirty="0" smtClean="0"/>
              <a:t>The reasons for this are as follows</a:t>
            </a:r>
          </a:p>
          <a:p>
            <a:pPr lvl="1"/>
            <a:r>
              <a:rPr lang="en-US" dirty="0" smtClean="0"/>
              <a:t>Review time is about the same before or after compiling.</a:t>
            </a:r>
          </a:p>
          <a:p>
            <a:pPr lvl="1"/>
            <a:r>
              <a:rPr lang="en-US" dirty="0" smtClean="0"/>
              <a:t>If reviews are done before compiling, compile time is </a:t>
            </a:r>
            <a:br>
              <a:rPr lang="en-US" dirty="0" smtClean="0"/>
            </a:br>
            <a:r>
              <a:rPr lang="en-US" dirty="0" smtClean="0"/>
              <a:t>substantially reduced.</a:t>
            </a:r>
          </a:p>
          <a:p>
            <a:pPr lvl="1"/>
            <a:r>
              <a:rPr lang="en-US" dirty="0" smtClean="0"/>
              <a:t>The time saved in compiling and testing is often more than the </a:t>
            </a:r>
            <a:br>
              <a:rPr lang="en-US" dirty="0" smtClean="0"/>
            </a:br>
            <a:r>
              <a:rPr lang="en-US" dirty="0" smtClean="0"/>
              <a:t>review time.</a:t>
            </a:r>
          </a:p>
          <a:p>
            <a:pPr lvl="1"/>
            <a:r>
              <a:rPr lang="en-US" dirty="0" smtClean="0"/>
              <a:t>Code reviews find syntax/typo defects that the compiler would miss.</a:t>
            </a:r>
          </a:p>
          <a:p>
            <a:pPr lvl="1"/>
            <a:r>
              <a:rPr lang="en-US" dirty="0" smtClean="0"/>
              <a:t>Code reviews of compiled code are less effective.</a:t>
            </a:r>
          </a:p>
          <a:p>
            <a:pPr lvl="1"/>
            <a:r>
              <a:rPr lang="en-US" dirty="0" smtClean="0"/>
              <a:t>The compiler is equally effective before or after a review.</a:t>
            </a:r>
          </a:p>
          <a:p>
            <a:pPr lvl="1"/>
            <a:r>
              <a:rPr lang="en-US" dirty="0" smtClean="0"/>
              <a:t>Programs with many compile defects often have many test defects.</a:t>
            </a:r>
          </a:p>
        </p:txBody>
      </p:sp>
    </p:spTree>
    <p:extLst>
      <p:ext uri="{BB962C8B-B14F-4D97-AF65-F5344CB8AC3E}">
        <p14:creationId xmlns:p14="http://schemas.microsoft.com/office/powerpoint/2010/main" val="235888166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3"/>
          <p:cNvSpPr>
            <a:spLocks noChangeArrowheads="1"/>
          </p:cNvSpPr>
          <p:nvPr/>
        </p:nvSpPr>
        <p:spPr bwMode="auto">
          <a:xfrm>
            <a:off x="765175" y="1438275"/>
            <a:ext cx="7661275" cy="4843463"/>
          </a:xfrm>
          <a:prstGeom prst="rect">
            <a:avLst/>
          </a:prstGeom>
          <a:noFill/>
          <a:ln>
            <a:noFill/>
          </a:ln>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75778" name="Group 55"/>
          <p:cNvGrpSpPr>
            <a:grpSpLocks/>
          </p:cNvGrpSpPr>
          <p:nvPr/>
        </p:nvGrpSpPr>
        <p:grpSpPr bwMode="auto">
          <a:xfrm>
            <a:off x="686850" y="1584556"/>
            <a:ext cx="6911975" cy="3705225"/>
            <a:chOff x="716" y="1444"/>
            <a:chExt cx="4354" cy="2334"/>
          </a:xfrm>
        </p:grpSpPr>
        <p:sp>
          <p:nvSpPr>
            <p:cNvPr id="75780" name="Rectangle 4"/>
            <p:cNvSpPr>
              <a:spLocks noChangeArrowheads="1"/>
            </p:cNvSpPr>
            <p:nvPr/>
          </p:nvSpPr>
          <p:spPr bwMode="auto">
            <a:xfrm>
              <a:off x="1314" y="1515"/>
              <a:ext cx="3698" cy="1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5781" name="Line 5"/>
            <p:cNvSpPr>
              <a:spLocks noChangeShapeType="1"/>
            </p:cNvSpPr>
            <p:nvPr/>
          </p:nvSpPr>
          <p:spPr bwMode="auto">
            <a:xfrm>
              <a:off x="1314" y="1515"/>
              <a:ext cx="1" cy="181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82" name="Line 6"/>
            <p:cNvSpPr>
              <a:spLocks noChangeShapeType="1"/>
            </p:cNvSpPr>
            <p:nvPr/>
          </p:nvSpPr>
          <p:spPr bwMode="auto">
            <a:xfrm>
              <a:off x="1263" y="3328"/>
              <a:ext cx="101"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83" name="Line 7"/>
            <p:cNvSpPr>
              <a:spLocks noChangeShapeType="1"/>
            </p:cNvSpPr>
            <p:nvPr/>
          </p:nvSpPr>
          <p:spPr bwMode="auto">
            <a:xfrm>
              <a:off x="1263" y="3147"/>
              <a:ext cx="101"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84" name="Line 8"/>
            <p:cNvSpPr>
              <a:spLocks noChangeShapeType="1"/>
            </p:cNvSpPr>
            <p:nvPr/>
          </p:nvSpPr>
          <p:spPr bwMode="auto">
            <a:xfrm>
              <a:off x="1263" y="2965"/>
              <a:ext cx="101"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85" name="Line 9"/>
            <p:cNvSpPr>
              <a:spLocks noChangeShapeType="1"/>
            </p:cNvSpPr>
            <p:nvPr/>
          </p:nvSpPr>
          <p:spPr bwMode="auto">
            <a:xfrm>
              <a:off x="1263" y="2785"/>
              <a:ext cx="101"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86" name="Line 10"/>
            <p:cNvSpPr>
              <a:spLocks noChangeShapeType="1"/>
            </p:cNvSpPr>
            <p:nvPr/>
          </p:nvSpPr>
          <p:spPr bwMode="auto">
            <a:xfrm>
              <a:off x="1263" y="2603"/>
              <a:ext cx="101"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87" name="Line 11"/>
            <p:cNvSpPr>
              <a:spLocks noChangeShapeType="1"/>
            </p:cNvSpPr>
            <p:nvPr/>
          </p:nvSpPr>
          <p:spPr bwMode="auto">
            <a:xfrm>
              <a:off x="1263" y="2422"/>
              <a:ext cx="101"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88" name="Line 12"/>
            <p:cNvSpPr>
              <a:spLocks noChangeShapeType="1"/>
            </p:cNvSpPr>
            <p:nvPr/>
          </p:nvSpPr>
          <p:spPr bwMode="auto">
            <a:xfrm>
              <a:off x="1263" y="2240"/>
              <a:ext cx="101"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89" name="Line 13"/>
            <p:cNvSpPr>
              <a:spLocks noChangeShapeType="1"/>
            </p:cNvSpPr>
            <p:nvPr/>
          </p:nvSpPr>
          <p:spPr bwMode="auto">
            <a:xfrm>
              <a:off x="1263" y="2059"/>
              <a:ext cx="101"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0" name="Line 14"/>
            <p:cNvSpPr>
              <a:spLocks noChangeShapeType="1"/>
            </p:cNvSpPr>
            <p:nvPr/>
          </p:nvSpPr>
          <p:spPr bwMode="auto">
            <a:xfrm>
              <a:off x="1263" y="1877"/>
              <a:ext cx="101"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1" name="Line 15"/>
            <p:cNvSpPr>
              <a:spLocks noChangeShapeType="1"/>
            </p:cNvSpPr>
            <p:nvPr/>
          </p:nvSpPr>
          <p:spPr bwMode="auto">
            <a:xfrm>
              <a:off x="1263" y="1697"/>
              <a:ext cx="101"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2" name="Line 16"/>
            <p:cNvSpPr>
              <a:spLocks noChangeShapeType="1"/>
            </p:cNvSpPr>
            <p:nvPr/>
          </p:nvSpPr>
          <p:spPr bwMode="auto">
            <a:xfrm>
              <a:off x="1263" y="1515"/>
              <a:ext cx="101"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3" name="Line 17"/>
            <p:cNvSpPr>
              <a:spLocks noChangeShapeType="1"/>
            </p:cNvSpPr>
            <p:nvPr/>
          </p:nvSpPr>
          <p:spPr bwMode="auto">
            <a:xfrm>
              <a:off x="1314" y="3328"/>
              <a:ext cx="3698"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4" name="Line 18"/>
            <p:cNvSpPr>
              <a:spLocks noChangeShapeType="1"/>
            </p:cNvSpPr>
            <p:nvPr/>
          </p:nvSpPr>
          <p:spPr bwMode="auto">
            <a:xfrm flipV="1">
              <a:off x="1314" y="3291"/>
              <a:ext cx="1" cy="7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5" name="Line 19"/>
            <p:cNvSpPr>
              <a:spLocks noChangeShapeType="1"/>
            </p:cNvSpPr>
            <p:nvPr/>
          </p:nvSpPr>
          <p:spPr bwMode="auto">
            <a:xfrm flipV="1">
              <a:off x="2054" y="3291"/>
              <a:ext cx="1" cy="7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6" name="Line 20"/>
            <p:cNvSpPr>
              <a:spLocks noChangeShapeType="1"/>
            </p:cNvSpPr>
            <p:nvPr/>
          </p:nvSpPr>
          <p:spPr bwMode="auto">
            <a:xfrm flipV="1">
              <a:off x="2794" y="3291"/>
              <a:ext cx="1" cy="7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7" name="Line 21"/>
            <p:cNvSpPr>
              <a:spLocks noChangeShapeType="1"/>
            </p:cNvSpPr>
            <p:nvPr/>
          </p:nvSpPr>
          <p:spPr bwMode="auto">
            <a:xfrm flipV="1">
              <a:off x="3531" y="3291"/>
              <a:ext cx="1" cy="7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8" name="Line 22"/>
            <p:cNvSpPr>
              <a:spLocks noChangeShapeType="1"/>
            </p:cNvSpPr>
            <p:nvPr/>
          </p:nvSpPr>
          <p:spPr bwMode="auto">
            <a:xfrm flipV="1">
              <a:off x="4272" y="3291"/>
              <a:ext cx="2" cy="7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99" name="Line 23"/>
            <p:cNvSpPr>
              <a:spLocks noChangeShapeType="1"/>
            </p:cNvSpPr>
            <p:nvPr/>
          </p:nvSpPr>
          <p:spPr bwMode="auto">
            <a:xfrm flipV="1">
              <a:off x="5012" y="3291"/>
              <a:ext cx="1" cy="7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800" name="Rectangle 24"/>
            <p:cNvSpPr>
              <a:spLocks noChangeArrowheads="1"/>
            </p:cNvSpPr>
            <p:nvPr/>
          </p:nvSpPr>
          <p:spPr bwMode="auto">
            <a:xfrm>
              <a:off x="1863" y="2935"/>
              <a:ext cx="86" cy="60"/>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5801" name="Rectangle 25"/>
            <p:cNvSpPr>
              <a:spLocks noChangeArrowheads="1"/>
            </p:cNvSpPr>
            <p:nvPr/>
          </p:nvSpPr>
          <p:spPr bwMode="auto">
            <a:xfrm>
              <a:off x="1492" y="3117"/>
              <a:ext cx="85" cy="61"/>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5802" name="Rectangle 26"/>
            <p:cNvSpPr>
              <a:spLocks noChangeArrowheads="1"/>
            </p:cNvSpPr>
            <p:nvPr/>
          </p:nvSpPr>
          <p:spPr bwMode="auto">
            <a:xfrm>
              <a:off x="4304" y="2935"/>
              <a:ext cx="85" cy="60"/>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5803" name="Rectangle 27"/>
            <p:cNvSpPr>
              <a:spLocks noChangeArrowheads="1"/>
            </p:cNvSpPr>
            <p:nvPr/>
          </p:nvSpPr>
          <p:spPr bwMode="auto">
            <a:xfrm>
              <a:off x="1863" y="2572"/>
              <a:ext cx="86" cy="61"/>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5804" name="Rectangle 28"/>
            <p:cNvSpPr>
              <a:spLocks noChangeArrowheads="1"/>
            </p:cNvSpPr>
            <p:nvPr/>
          </p:nvSpPr>
          <p:spPr bwMode="auto">
            <a:xfrm>
              <a:off x="1863" y="3297"/>
              <a:ext cx="86" cy="62"/>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5805" name="Rectangle 29"/>
            <p:cNvSpPr>
              <a:spLocks noChangeArrowheads="1"/>
            </p:cNvSpPr>
            <p:nvPr/>
          </p:nvSpPr>
          <p:spPr bwMode="auto">
            <a:xfrm>
              <a:off x="2084" y="2391"/>
              <a:ext cx="86" cy="62"/>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5806" name="Rectangle 30"/>
            <p:cNvSpPr>
              <a:spLocks noChangeArrowheads="1"/>
            </p:cNvSpPr>
            <p:nvPr/>
          </p:nvSpPr>
          <p:spPr bwMode="auto">
            <a:xfrm>
              <a:off x="1714" y="2572"/>
              <a:ext cx="86" cy="61"/>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5807" name="Rectangle 31"/>
            <p:cNvSpPr>
              <a:spLocks noChangeArrowheads="1"/>
            </p:cNvSpPr>
            <p:nvPr/>
          </p:nvSpPr>
          <p:spPr bwMode="auto">
            <a:xfrm>
              <a:off x="1419" y="3297"/>
              <a:ext cx="85" cy="62"/>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5808" name="Rectangle 32"/>
            <p:cNvSpPr>
              <a:spLocks noChangeArrowheads="1"/>
            </p:cNvSpPr>
            <p:nvPr/>
          </p:nvSpPr>
          <p:spPr bwMode="auto">
            <a:xfrm>
              <a:off x="1714" y="2754"/>
              <a:ext cx="86" cy="61"/>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5809" name="Rectangle 33"/>
            <p:cNvSpPr>
              <a:spLocks noChangeArrowheads="1"/>
            </p:cNvSpPr>
            <p:nvPr/>
          </p:nvSpPr>
          <p:spPr bwMode="auto">
            <a:xfrm>
              <a:off x="1270" y="3297"/>
              <a:ext cx="86" cy="62"/>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5810" name="Rectangle 35"/>
            <p:cNvSpPr>
              <a:spLocks noChangeArrowheads="1"/>
            </p:cNvSpPr>
            <p:nvPr/>
          </p:nvSpPr>
          <p:spPr bwMode="auto">
            <a:xfrm>
              <a:off x="1094" y="3258"/>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0</a:t>
              </a:r>
              <a:endParaRPr lang="en-US" sz="1600" b="1">
                <a:solidFill>
                  <a:schemeClr val="folHlink"/>
                </a:solidFill>
              </a:endParaRPr>
            </a:p>
          </p:txBody>
        </p:sp>
        <p:sp>
          <p:nvSpPr>
            <p:cNvPr id="75811" name="Rectangle 36"/>
            <p:cNvSpPr>
              <a:spLocks noChangeArrowheads="1"/>
            </p:cNvSpPr>
            <p:nvPr/>
          </p:nvSpPr>
          <p:spPr bwMode="auto">
            <a:xfrm>
              <a:off x="1094" y="3077"/>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1</a:t>
              </a:r>
              <a:endParaRPr lang="en-US" sz="1600" b="1">
                <a:solidFill>
                  <a:schemeClr val="folHlink"/>
                </a:solidFill>
              </a:endParaRPr>
            </a:p>
          </p:txBody>
        </p:sp>
        <p:sp>
          <p:nvSpPr>
            <p:cNvPr id="75812" name="Rectangle 37"/>
            <p:cNvSpPr>
              <a:spLocks noChangeArrowheads="1"/>
            </p:cNvSpPr>
            <p:nvPr/>
          </p:nvSpPr>
          <p:spPr bwMode="auto">
            <a:xfrm>
              <a:off x="1094" y="2895"/>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2</a:t>
              </a:r>
              <a:endParaRPr lang="en-US" sz="1600" b="1">
                <a:solidFill>
                  <a:schemeClr val="folHlink"/>
                </a:solidFill>
              </a:endParaRPr>
            </a:p>
          </p:txBody>
        </p:sp>
        <p:sp>
          <p:nvSpPr>
            <p:cNvPr id="75813" name="Rectangle 38"/>
            <p:cNvSpPr>
              <a:spLocks noChangeArrowheads="1"/>
            </p:cNvSpPr>
            <p:nvPr/>
          </p:nvSpPr>
          <p:spPr bwMode="auto">
            <a:xfrm>
              <a:off x="1094" y="2715"/>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3</a:t>
              </a:r>
              <a:endParaRPr lang="en-US" sz="1600" b="1">
                <a:solidFill>
                  <a:schemeClr val="folHlink"/>
                </a:solidFill>
              </a:endParaRPr>
            </a:p>
          </p:txBody>
        </p:sp>
        <p:sp>
          <p:nvSpPr>
            <p:cNvPr id="75814" name="Rectangle 39"/>
            <p:cNvSpPr>
              <a:spLocks noChangeArrowheads="1"/>
            </p:cNvSpPr>
            <p:nvPr/>
          </p:nvSpPr>
          <p:spPr bwMode="auto">
            <a:xfrm>
              <a:off x="1094" y="2533"/>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4</a:t>
              </a:r>
              <a:endParaRPr lang="en-US" sz="1600" b="1">
                <a:solidFill>
                  <a:schemeClr val="folHlink"/>
                </a:solidFill>
              </a:endParaRPr>
            </a:p>
          </p:txBody>
        </p:sp>
        <p:sp>
          <p:nvSpPr>
            <p:cNvPr id="75815" name="Rectangle 40"/>
            <p:cNvSpPr>
              <a:spLocks noChangeArrowheads="1"/>
            </p:cNvSpPr>
            <p:nvPr/>
          </p:nvSpPr>
          <p:spPr bwMode="auto">
            <a:xfrm>
              <a:off x="1094" y="2352"/>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5</a:t>
              </a:r>
              <a:endParaRPr lang="en-US" sz="1600" b="1">
                <a:solidFill>
                  <a:schemeClr val="folHlink"/>
                </a:solidFill>
              </a:endParaRPr>
            </a:p>
          </p:txBody>
        </p:sp>
        <p:sp>
          <p:nvSpPr>
            <p:cNvPr id="75816" name="Rectangle 41"/>
            <p:cNvSpPr>
              <a:spLocks noChangeArrowheads="1"/>
            </p:cNvSpPr>
            <p:nvPr/>
          </p:nvSpPr>
          <p:spPr bwMode="auto">
            <a:xfrm>
              <a:off x="1094" y="2170"/>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6</a:t>
              </a:r>
              <a:endParaRPr lang="en-US" sz="1600" b="1">
                <a:solidFill>
                  <a:schemeClr val="folHlink"/>
                </a:solidFill>
              </a:endParaRPr>
            </a:p>
          </p:txBody>
        </p:sp>
        <p:sp>
          <p:nvSpPr>
            <p:cNvPr id="75817" name="Rectangle 42"/>
            <p:cNvSpPr>
              <a:spLocks noChangeArrowheads="1"/>
            </p:cNvSpPr>
            <p:nvPr/>
          </p:nvSpPr>
          <p:spPr bwMode="auto">
            <a:xfrm>
              <a:off x="1094" y="1990"/>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7</a:t>
              </a:r>
              <a:endParaRPr lang="en-US" sz="1600" b="1">
                <a:solidFill>
                  <a:schemeClr val="folHlink"/>
                </a:solidFill>
              </a:endParaRPr>
            </a:p>
          </p:txBody>
        </p:sp>
        <p:sp>
          <p:nvSpPr>
            <p:cNvPr id="75818" name="Rectangle 43"/>
            <p:cNvSpPr>
              <a:spLocks noChangeArrowheads="1"/>
            </p:cNvSpPr>
            <p:nvPr/>
          </p:nvSpPr>
          <p:spPr bwMode="auto">
            <a:xfrm>
              <a:off x="1094" y="1808"/>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8</a:t>
              </a:r>
              <a:endParaRPr lang="en-US" sz="1600" b="1">
                <a:solidFill>
                  <a:schemeClr val="folHlink"/>
                </a:solidFill>
              </a:endParaRPr>
            </a:p>
          </p:txBody>
        </p:sp>
        <p:sp>
          <p:nvSpPr>
            <p:cNvPr id="75819" name="Rectangle 44"/>
            <p:cNvSpPr>
              <a:spLocks noChangeArrowheads="1"/>
            </p:cNvSpPr>
            <p:nvPr/>
          </p:nvSpPr>
          <p:spPr bwMode="auto">
            <a:xfrm>
              <a:off x="1094" y="1626"/>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9</a:t>
              </a:r>
              <a:endParaRPr lang="en-US" sz="1600" b="1">
                <a:solidFill>
                  <a:schemeClr val="folHlink"/>
                </a:solidFill>
              </a:endParaRPr>
            </a:p>
          </p:txBody>
        </p:sp>
        <p:sp>
          <p:nvSpPr>
            <p:cNvPr id="75820" name="Rectangle 45"/>
            <p:cNvSpPr>
              <a:spLocks noChangeArrowheads="1"/>
            </p:cNvSpPr>
            <p:nvPr/>
          </p:nvSpPr>
          <p:spPr bwMode="auto">
            <a:xfrm>
              <a:off x="1001" y="1444"/>
              <a:ext cx="152"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10</a:t>
              </a:r>
              <a:endParaRPr lang="en-US" sz="1600" b="1">
                <a:solidFill>
                  <a:schemeClr val="folHlink"/>
                </a:solidFill>
              </a:endParaRPr>
            </a:p>
          </p:txBody>
        </p:sp>
        <p:sp>
          <p:nvSpPr>
            <p:cNvPr id="75821" name="Rectangle 46"/>
            <p:cNvSpPr>
              <a:spLocks noChangeArrowheads="1"/>
            </p:cNvSpPr>
            <p:nvPr/>
          </p:nvSpPr>
          <p:spPr bwMode="auto">
            <a:xfrm>
              <a:off x="1267" y="3432"/>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0</a:t>
              </a:r>
              <a:endParaRPr lang="en-US" sz="1600" b="1">
                <a:solidFill>
                  <a:schemeClr val="folHlink"/>
                </a:solidFill>
              </a:endParaRPr>
            </a:p>
          </p:txBody>
        </p:sp>
        <p:sp>
          <p:nvSpPr>
            <p:cNvPr id="75822" name="Rectangle 47"/>
            <p:cNvSpPr>
              <a:spLocks noChangeArrowheads="1"/>
            </p:cNvSpPr>
            <p:nvPr/>
          </p:nvSpPr>
          <p:spPr bwMode="auto">
            <a:xfrm>
              <a:off x="1961" y="3432"/>
              <a:ext cx="152"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10</a:t>
              </a:r>
              <a:endParaRPr lang="en-US" sz="1600" b="1">
                <a:solidFill>
                  <a:schemeClr val="folHlink"/>
                </a:solidFill>
              </a:endParaRPr>
            </a:p>
          </p:txBody>
        </p:sp>
        <p:sp>
          <p:nvSpPr>
            <p:cNvPr id="75823" name="Rectangle 48"/>
            <p:cNvSpPr>
              <a:spLocks noChangeArrowheads="1"/>
            </p:cNvSpPr>
            <p:nvPr/>
          </p:nvSpPr>
          <p:spPr bwMode="auto">
            <a:xfrm>
              <a:off x="2701" y="3432"/>
              <a:ext cx="152"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20</a:t>
              </a:r>
              <a:endParaRPr lang="en-US" sz="1600" b="1">
                <a:solidFill>
                  <a:schemeClr val="folHlink"/>
                </a:solidFill>
              </a:endParaRPr>
            </a:p>
          </p:txBody>
        </p:sp>
        <p:sp>
          <p:nvSpPr>
            <p:cNvPr id="75824" name="Rectangle 49"/>
            <p:cNvSpPr>
              <a:spLocks noChangeArrowheads="1"/>
            </p:cNvSpPr>
            <p:nvPr/>
          </p:nvSpPr>
          <p:spPr bwMode="auto">
            <a:xfrm>
              <a:off x="3438" y="3432"/>
              <a:ext cx="152"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30</a:t>
              </a:r>
              <a:endParaRPr lang="en-US" sz="1600" b="1">
                <a:solidFill>
                  <a:schemeClr val="folHlink"/>
                </a:solidFill>
              </a:endParaRPr>
            </a:p>
          </p:txBody>
        </p:sp>
        <p:sp>
          <p:nvSpPr>
            <p:cNvPr id="75825" name="Rectangle 50"/>
            <p:cNvSpPr>
              <a:spLocks noChangeArrowheads="1"/>
            </p:cNvSpPr>
            <p:nvPr/>
          </p:nvSpPr>
          <p:spPr bwMode="auto">
            <a:xfrm>
              <a:off x="4178" y="3432"/>
              <a:ext cx="152"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40</a:t>
              </a:r>
              <a:endParaRPr lang="en-US" sz="1600" b="1">
                <a:solidFill>
                  <a:schemeClr val="folHlink"/>
                </a:solidFill>
              </a:endParaRPr>
            </a:p>
          </p:txBody>
        </p:sp>
        <p:sp>
          <p:nvSpPr>
            <p:cNvPr id="75826" name="Rectangle 51"/>
            <p:cNvSpPr>
              <a:spLocks noChangeArrowheads="1"/>
            </p:cNvSpPr>
            <p:nvPr/>
          </p:nvSpPr>
          <p:spPr bwMode="auto">
            <a:xfrm>
              <a:off x="4918" y="3432"/>
              <a:ext cx="152"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50</a:t>
              </a:r>
              <a:endParaRPr lang="en-US" sz="1600" b="1">
                <a:solidFill>
                  <a:schemeClr val="folHlink"/>
                </a:solidFill>
              </a:endParaRPr>
            </a:p>
          </p:txBody>
        </p:sp>
        <p:sp>
          <p:nvSpPr>
            <p:cNvPr id="75827" name="Rectangle 52"/>
            <p:cNvSpPr>
              <a:spLocks noChangeArrowheads="1"/>
            </p:cNvSpPr>
            <p:nvPr/>
          </p:nvSpPr>
          <p:spPr bwMode="auto">
            <a:xfrm>
              <a:off x="2504" y="3636"/>
              <a:ext cx="1067"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b="1">
                  <a:solidFill>
                    <a:srgbClr val="000000"/>
                  </a:solidFill>
                </a:rPr>
                <a:t>Compile Defects</a:t>
              </a:r>
              <a:endParaRPr lang="en-US" sz="1600" b="1">
                <a:solidFill>
                  <a:schemeClr val="folHlink"/>
                </a:solidFill>
              </a:endParaRPr>
            </a:p>
          </p:txBody>
        </p:sp>
        <p:sp>
          <p:nvSpPr>
            <p:cNvPr id="75828" name="Rectangle 53"/>
            <p:cNvSpPr>
              <a:spLocks noChangeArrowheads="1"/>
            </p:cNvSpPr>
            <p:nvPr/>
          </p:nvSpPr>
          <p:spPr bwMode="auto">
            <a:xfrm rot="-5400000">
              <a:off x="382" y="2303"/>
              <a:ext cx="810" cy="1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b="1">
                  <a:solidFill>
                    <a:srgbClr val="000000"/>
                  </a:solidFill>
                </a:rPr>
                <a:t>Test Defects</a:t>
              </a:r>
              <a:endParaRPr lang="en-US" sz="1600" b="1">
                <a:solidFill>
                  <a:schemeClr val="folHlink"/>
                </a:solidFill>
              </a:endParaRPr>
            </a:p>
          </p:txBody>
        </p:sp>
      </p:grpSp>
      <p:sp>
        <p:nvSpPr>
          <p:cNvPr id="885816" name="Rectangle 56"/>
          <p:cNvSpPr>
            <a:spLocks noGrp="1" noChangeArrowheads="1"/>
          </p:cNvSpPr>
          <p:nvPr>
            <p:ph type="title"/>
          </p:nvPr>
        </p:nvSpPr>
        <p:spPr/>
        <p:txBody>
          <a:bodyPr/>
          <a:lstStyle/>
          <a:p>
            <a:pPr eaLnBrk="1" hangingPunct="1">
              <a:defRPr/>
            </a:pPr>
            <a:r>
              <a:rPr lang="en-US" sz="3200" smtClean="0">
                <a:cs typeface="+mj-cs"/>
              </a:rPr>
              <a:t>Compile vs. Test Defects - Student 20</a:t>
            </a:r>
          </a:p>
        </p:txBody>
      </p:sp>
    </p:spTree>
    <p:extLst>
      <p:ext uri="{BB962C8B-B14F-4D97-AF65-F5344CB8AC3E}">
        <p14:creationId xmlns:p14="http://schemas.microsoft.com/office/powerpoint/2010/main" val="99821819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p:cNvSpPr>
            <a:spLocks noChangeArrowheads="1"/>
          </p:cNvSpPr>
          <p:nvPr/>
        </p:nvSpPr>
        <p:spPr bwMode="auto">
          <a:xfrm>
            <a:off x="836613" y="1495425"/>
            <a:ext cx="7418387" cy="4900613"/>
          </a:xfrm>
          <a:prstGeom prst="rect">
            <a:avLst/>
          </a:prstGeom>
          <a:noFill/>
          <a:ln>
            <a:noFill/>
          </a:ln>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77826" name="Group 52"/>
          <p:cNvGrpSpPr>
            <a:grpSpLocks/>
          </p:cNvGrpSpPr>
          <p:nvPr/>
        </p:nvGrpSpPr>
        <p:grpSpPr bwMode="auto">
          <a:xfrm>
            <a:off x="720716" y="1546980"/>
            <a:ext cx="6699250" cy="3741737"/>
            <a:chOff x="754" y="1487"/>
            <a:chExt cx="4220" cy="2357"/>
          </a:xfrm>
        </p:grpSpPr>
        <p:sp>
          <p:nvSpPr>
            <p:cNvPr id="77828" name="Line 4"/>
            <p:cNvSpPr>
              <a:spLocks noChangeShapeType="1"/>
            </p:cNvSpPr>
            <p:nvPr/>
          </p:nvSpPr>
          <p:spPr bwMode="auto">
            <a:xfrm>
              <a:off x="1332" y="1558"/>
              <a:ext cx="1" cy="1833"/>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29" name="Line 5"/>
            <p:cNvSpPr>
              <a:spLocks noChangeShapeType="1"/>
            </p:cNvSpPr>
            <p:nvPr/>
          </p:nvSpPr>
          <p:spPr bwMode="auto">
            <a:xfrm>
              <a:off x="1283" y="3391"/>
              <a:ext cx="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30" name="Line 6"/>
            <p:cNvSpPr>
              <a:spLocks noChangeShapeType="1"/>
            </p:cNvSpPr>
            <p:nvPr/>
          </p:nvSpPr>
          <p:spPr bwMode="auto">
            <a:xfrm>
              <a:off x="1283" y="3208"/>
              <a:ext cx="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31" name="Line 7"/>
            <p:cNvSpPr>
              <a:spLocks noChangeShapeType="1"/>
            </p:cNvSpPr>
            <p:nvPr/>
          </p:nvSpPr>
          <p:spPr bwMode="auto">
            <a:xfrm>
              <a:off x="1283" y="3024"/>
              <a:ext cx="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32" name="Line 8"/>
            <p:cNvSpPr>
              <a:spLocks noChangeShapeType="1"/>
            </p:cNvSpPr>
            <p:nvPr/>
          </p:nvSpPr>
          <p:spPr bwMode="auto">
            <a:xfrm>
              <a:off x="1283" y="2841"/>
              <a:ext cx="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33" name="Line 9"/>
            <p:cNvSpPr>
              <a:spLocks noChangeShapeType="1"/>
            </p:cNvSpPr>
            <p:nvPr/>
          </p:nvSpPr>
          <p:spPr bwMode="auto">
            <a:xfrm>
              <a:off x="1283" y="2657"/>
              <a:ext cx="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34" name="Line 10"/>
            <p:cNvSpPr>
              <a:spLocks noChangeShapeType="1"/>
            </p:cNvSpPr>
            <p:nvPr/>
          </p:nvSpPr>
          <p:spPr bwMode="auto">
            <a:xfrm>
              <a:off x="1283" y="2475"/>
              <a:ext cx="98"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35" name="Line 11"/>
            <p:cNvSpPr>
              <a:spLocks noChangeShapeType="1"/>
            </p:cNvSpPr>
            <p:nvPr/>
          </p:nvSpPr>
          <p:spPr bwMode="auto">
            <a:xfrm>
              <a:off x="1283" y="2292"/>
              <a:ext cx="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36" name="Line 12"/>
            <p:cNvSpPr>
              <a:spLocks noChangeShapeType="1"/>
            </p:cNvSpPr>
            <p:nvPr/>
          </p:nvSpPr>
          <p:spPr bwMode="auto">
            <a:xfrm>
              <a:off x="1283" y="2108"/>
              <a:ext cx="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37" name="Line 13"/>
            <p:cNvSpPr>
              <a:spLocks noChangeShapeType="1"/>
            </p:cNvSpPr>
            <p:nvPr/>
          </p:nvSpPr>
          <p:spPr bwMode="auto">
            <a:xfrm>
              <a:off x="1283" y="1925"/>
              <a:ext cx="98"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38" name="Line 14"/>
            <p:cNvSpPr>
              <a:spLocks noChangeShapeType="1"/>
            </p:cNvSpPr>
            <p:nvPr/>
          </p:nvSpPr>
          <p:spPr bwMode="auto">
            <a:xfrm>
              <a:off x="1283" y="1740"/>
              <a:ext cx="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39" name="Line 15"/>
            <p:cNvSpPr>
              <a:spLocks noChangeShapeType="1"/>
            </p:cNvSpPr>
            <p:nvPr/>
          </p:nvSpPr>
          <p:spPr bwMode="auto">
            <a:xfrm>
              <a:off x="1283" y="1558"/>
              <a:ext cx="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40" name="Line 16"/>
            <p:cNvSpPr>
              <a:spLocks noChangeShapeType="1"/>
            </p:cNvSpPr>
            <p:nvPr/>
          </p:nvSpPr>
          <p:spPr bwMode="auto">
            <a:xfrm>
              <a:off x="1332" y="3391"/>
              <a:ext cx="358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41" name="Line 17"/>
            <p:cNvSpPr>
              <a:spLocks noChangeShapeType="1"/>
            </p:cNvSpPr>
            <p:nvPr/>
          </p:nvSpPr>
          <p:spPr bwMode="auto">
            <a:xfrm flipV="1">
              <a:off x="1332" y="3354"/>
              <a:ext cx="1" cy="74"/>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42" name="Line 18"/>
            <p:cNvSpPr>
              <a:spLocks noChangeShapeType="1"/>
            </p:cNvSpPr>
            <p:nvPr/>
          </p:nvSpPr>
          <p:spPr bwMode="auto">
            <a:xfrm flipV="1">
              <a:off x="2228" y="3354"/>
              <a:ext cx="1" cy="74"/>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43" name="Line 19"/>
            <p:cNvSpPr>
              <a:spLocks noChangeShapeType="1"/>
            </p:cNvSpPr>
            <p:nvPr/>
          </p:nvSpPr>
          <p:spPr bwMode="auto">
            <a:xfrm flipV="1">
              <a:off x="3123" y="3354"/>
              <a:ext cx="1" cy="74"/>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44" name="Line 20"/>
            <p:cNvSpPr>
              <a:spLocks noChangeShapeType="1"/>
            </p:cNvSpPr>
            <p:nvPr/>
          </p:nvSpPr>
          <p:spPr bwMode="auto">
            <a:xfrm flipV="1">
              <a:off x="4018" y="3354"/>
              <a:ext cx="1" cy="74"/>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45" name="Line 21"/>
            <p:cNvSpPr>
              <a:spLocks noChangeShapeType="1"/>
            </p:cNvSpPr>
            <p:nvPr/>
          </p:nvSpPr>
          <p:spPr bwMode="auto">
            <a:xfrm flipV="1">
              <a:off x="4914" y="3354"/>
              <a:ext cx="1" cy="74"/>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846" name="Rectangle 22"/>
            <p:cNvSpPr>
              <a:spLocks noChangeArrowheads="1"/>
            </p:cNvSpPr>
            <p:nvPr/>
          </p:nvSpPr>
          <p:spPr bwMode="auto">
            <a:xfrm>
              <a:off x="4155" y="1894"/>
              <a:ext cx="83" cy="62"/>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7847" name="Rectangle 23"/>
            <p:cNvSpPr>
              <a:spLocks noChangeArrowheads="1"/>
            </p:cNvSpPr>
            <p:nvPr/>
          </p:nvSpPr>
          <p:spPr bwMode="auto">
            <a:xfrm>
              <a:off x="1290" y="2993"/>
              <a:ext cx="83" cy="62"/>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7848" name="Rectangle 24"/>
            <p:cNvSpPr>
              <a:spLocks noChangeArrowheads="1"/>
            </p:cNvSpPr>
            <p:nvPr/>
          </p:nvSpPr>
          <p:spPr bwMode="auto">
            <a:xfrm>
              <a:off x="3260" y="1894"/>
              <a:ext cx="83" cy="62"/>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7849" name="Rectangle 25"/>
            <p:cNvSpPr>
              <a:spLocks noChangeArrowheads="1"/>
            </p:cNvSpPr>
            <p:nvPr/>
          </p:nvSpPr>
          <p:spPr bwMode="auto">
            <a:xfrm>
              <a:off x="2903" y="2811"/>
              <a:ext cx="82" cy="61"/>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7850" name="Rectangle 26"/>
            <p:cNvSpPr>
              <a:spLocks noChangeArrowheads="1"/>
            </p:cNvSpPr>
            <p:nvPr/>
          </p:nvSpPr>
          <p:spPr bwMode="auto">
            <a:xfrm>
              <a:off x="2364" y="3177"/>
              <a:ext cx="83" cy="62"/>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7851" name="Rectangle 27"/>
            <p:cNvSpPr>
              <a:spLocks noChangeArrowheads="1"/>
            </p:cNvSpPr>
            <p:nvPr/>
          </p:nvSpPr>
          <p:spPr bwMode="auto">
            <a:xfrm>
              <a:off x="2364" y="3177"/>
              <a:ext cx="83" cy="62"/>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7852" name="Rectangle 28"/>
            <p:cNvSpPr>
              <a:spLocks noChangeArrowheads="1"/>
            </p:cNvSpPr>
            <p:nvPr/>
          </p:nvSpPr>
          <p:spPr bwMode="auto">
            <a:xfrm>
              <a:off x="1829" y="2811"/>
              <a:ext cx="82" cy="61"/>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7853" name="Rectangle 29"/>
            <p:cNvSpPr>
              <a:spLocks noChangeArrowheads="1"/>
            </p:cNvSpPr>
            <p:nvPr/>
          </p:nvSpPr>
          <p:spPr bwMode="auto">
            <a:xfrm>
              <a:off x="1469" y="3177"/>
              <a:ext cx="83" cy="62"/>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7854" name="Rectangle 30"/>
            <p:cNvSpPr>
              <a:spLocks noChangeArrowheads="1"/>
            </p:cNvSpPr>
            <p:nvPr/>
          </p:nvSpPr>
          <p:spPr bwMode="auto">
            <a:xfrm>
              <a:off x="2186" y="3360"/>
              <a:ext cx="83" cy="62"/>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7855" name="Rectangle 31"/>
            <p:cNvSpPr>
              <a:spLocks noChangeArrowheads="1"/>
            </p:cNvSpPr>
            <p:nvPr/>
          </p:nvSpPr>
          <p:spPr bwMode="auto">
            <a:xfrm>
              <a:off x="1648" y="3177"/>
              <a:ext cx="83" cy="62"/>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0000"/>
                  </a:solidFill>
                </a14:hiddenFill>
              </a:ext>
            </a:extLst>
          </p:spPr>
          <p:txBody>
            <a:bodyPr/>
            <a:lstStyle/>
            <a:p>
              <a:endParaRPr lang="en-US"/>
            </a:p>
          </p:txBody>
        </p:sp>
        <p:sp>
          <p:nvSpPr>
            <p:cNvPr id="77856" name="Rectangle 33"/>
            <p:cNvSpPr>
              <a:spLocks noChangeArrowheads="1"/>
            </p:cNvSpPr>
            <p:nvPr/>
          </p:nvSpPr>
          <p:spPr bwMode="auto">
            <a:xfrm>
              <a:off x="1120" y="3320"/>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0</a:t>
              </a:r>
              <a:endParaRPr lang="en-US" sz="1600" b="1">
                <a:solidFill>
                  <a:schemeClr val="folHlink"/>
                </a:solidFill>
              </a:endParaRPr>
            </a:p>
          </p:txBody>
        </p:sp>
        <p:sp>
          <p:nvSpPr>
            <p:cNvPr id="77857" name="Rectangle 34"/>
            <p:cNvSpPr>
              <a:spLocks noChangeArrowheads="1"/>
            </p:cNvSpPr>
            <p:nvPr/>
          </p:nvSpPr>
          <p:spPr bwMode="auto">
            <a:xfrm>
              <a:off x="1120" y="3138"/>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1</a:t>
              </a:r>
              <a:endParaRPr lang="en-US" sz="1600" b="1">
                <a:solidFill>
                  <a:schemeClr val="folHlink"/>
                </a:solidFill>
              </a:endParaRPr>
            </a:p>
          </p:txBody>
        </p:sp>
        <p:sp>
          <p:nvSpPr>
            <p:cNvPr id="77858" name="Rectangle 35"/>
            <p:cNvSpPr>
              <a:spLocks noChangeArrowheads="1"/>
            </p:cNvSpPr>
            <p:nvPr/>
          </p:nvSpPr>
          <p:spPr bwMode="auto">
            <a:xfrm>
              <a:off x="1120" y="2954"/>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2</a:t>
              </a:r>
              <a:endParaRPr lang="en-US" sz="1600" b="1">
                <a:solidFill>
                  <a:schemeClr val="folHlink"/>
                </a:solidFill>
              </a:endParaRPr>
            </a:p>
          </p:txBody>
        </p:sp>
        <p:sp>
          <p:nvSpPr>
            <p:cNvPr id="77859" name="Rectangle 36"/>
            <p:cNvSpPr>
              <a:spLocks noChangeArrowheads="1"/>
            </p:cNvSpPr>
            <p:nvPr/>
          </p:nvSpPr>
          <p:spPr bwMode="auto">
            <a:xfrm>
              <a:off x="1120" y="2771"/>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3</a:t>
              </a:r>
              <a:endParaRPr lang="en-US" sz="1600" b="1">
                <a:solidFill>
                  <a:schemeClr val="folHlink"/>
                </a:solidFill>
              </a:endParaRPr>
            </a:p>
          </p:txBody>
        </p:sp>
        <p:sp>
          <p:nvSpPr>
            <p:cNvPr id="77860" name="Rectangle 37"/>
            <p:cNvSpPr>
              <a:spLocks noChangeArrowheads="1"/>
            </p:cNvSpPr>
            <p:nvPr/>
          </p:nvSpPr>
          <p:spPr bwMode="auto">
            <a:xfrm>
              <a:off x="1120" y="2587"/>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4</a:t>
              </a:r>
              <a:endParaRPr lang="en-US" sz="1600" b="1">
                <a:solidFill>
                  <a:schemeClr val="folHlink"/>
                </a:solidFill>
              </a:endParaRPr>
            </a:p>
          </p:txBody>
        </p:sp>
        <p:sp>
          <p:nvSpPr>
            <p:cNvPr id="77861" name="Rectangle 38"/>
            <p:cNvSpPr>
              <a:spLocks noChangeArrowheads="1"/>
            </p:cNvSpPr>
            <p:nvPr/>
          </p:nvSpPr>
          <p:spPr bwMode="auto">
            <a:xfrm>
              <a:off x="1120" y="2403"/>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5</a:t>
              </a:r>
              <a:endParaRPr lang="en-US" sz="1600" b="1">
                <a:solidFill>
                  <a:schemeClr val="folHlink"/>
                </a:solidFill>
              </a:endParaRPr>
            </a:p>
          </p:txBody>
        </p:sp>
        <p:sp>
          <p:nvSpPr>
            <p:cNvPr id="77862" name="Rectangle 39"/>
            <p:cNvSpPr>
              <a:spLocks noChangeArrowheads="1"/>
            </p:cNvSpPr>
            <p:nvPr/>
          </p:nvSpPr>
          <p:spPr bwMode="auto">
            <a:xfrm>
              <a:off x="1120" y="2221"/>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6</a:t>
              </a:r>
              <a:endParaRPr lang="en-US" sz="1600" b="1">
                <a:solidFill>
                  <a:schemeClr val="folHlink"/>
                </a:solidFill>
              </a:endParaRPr>
            </a:p>
          </p:txBody>
        </p:sp>
        <p:sp>
          <p:nvSpPr>
            <p:cNvPr id="77863" name="Rectangle 40"/>
            <p:cNvSpPr>
              <a:spLocks noChangeArrowheads="1"/>
            </p:cNvSpPr>
            <p:nvPr/>
          </p:nvSpPr>
          <p:spPr bwMode="auto">
            <a:xfrm>
              <a:off x="1120" y="2037"/>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7</a:t>
              </a:r>
              <a:endParaRPr lang="en-US" sz="1600" b="1">
                <a:solidFill>
                  <a:schemeClr val="folHlink"/>
                </a:solidFill>
              </a:endParaRPr>
            </a:p>
          </p:txBody>
        </p:sp>
        <p:sp>
          <p:nvSpPr>
            <p:cNvPr id="77864" name="Rectangle 41"/>
            <p:cNvSpPr>
              <a:spLocks noChangeArrowheads="1"/>
            </p:cNvSpPr>
            <p:nvPr/>
          </p:nvSpPr>
          <p:spPr bwMode="auto">
            <a:xfrm>
              <a:off x="1120" y="1854"/>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8</a:t>
              </a:r>
              <a:endParaRPr lang="en-US" sz="1600" b="1">
                <a:solidFill>
                  <a:schemeClr val="folHlink"/>
                </a:solidFill>
              </a:endParaRPr>
            </a:p>
          </p:txBody>
        </p:sp>
        <p:sp>
          <p:nvSpPr>
            <p:cNvPr id="77865" name="Rectangle 42"/>
            <p:cNvSpPr>
              <a:spLocks noChangeArrowheads="1"/>
            </p:cNvSpPr>
            <p:nvPr/>
          </p:nvSpPr>
          <p:spPr bwMode="auto">
            <a:xfrm>
              <a:off x="1120" y="1670"/>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9</a:t>
              </a:r>
              <a:endParaRPr lang="en-US" sz="1600" b="1">
                <a:solidFill>
                  <a:schemeClr val="folHlink"/>
                </a:solidFill>
              </a:endParaRPr>
            </a:p>
          </p:txBody>
        </p:sp>
        <p:sp>
          <p:nvSpPr>
            <p:cNvPr id="77866" name="Rectangle 43"/>
            <p:cNvSpPr>
              <a:spLocks noChangeArrowheads="1"/>
            </p:cNvSpPr>
            <p:nvPr/>
          </p:nvSpPr>
          <p:spPr bwMode="auto">
            <a:xfrm>
              <a:off x="1030" y="1487"/>
              <a:ext cx="152"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10</a:t>
              </a:r>
              <a:endParaRPr lang="en-US" sz="1600" b="1">
                <a:solidFill>
                  <a:schemeClr val="folHlink"/>
                </a:solidFill>
              </a:endParaRPr>
            </a:p>
          </p:txBody>
        </p:sp>
        <p:sp>
          <p:nvSpPr>
            <p:cNvPr id="77867" name="Rectangle 44"/>
            <p:cNvSpPr>
              <a:spLocks noChangeArrowheads="1"/>
            </p:cNvSpPr>
            <p:nvPr/>
          </p:nvSpPr>
          <p:spPr bwMode="auto">
            <a:xfrm>
              <a:off x="1287" y="3496"/>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0</a:t>
              </a:r>
              <a:endParaRPr lang="en-US" sz="1600" b="1">
                <a:solidFill>
                  <a:schemeClr val="folHlink"/>
                </a:solidFill>
              </a:endParaRPr>
            </a:p>
          </p:txBody>
        </p:sp>
        <p:sp>
          <p:nvSpPr>
            <p:cNvPr id="77868" name="Rectangle 45"/>
            <p:cNvSpPr>
              <a:spLocks noChangeArrowheads="1"/>
            </p:cNvSpPr>
            <p:nvPr/>
          </p:nvSpPr>
          <p:spPr bwMode="auto">
            <a:xfrm>
              <a:off x="2182" y="3496"/>
              <a:ext cx="76"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5</a:t>
              </a:r>
              <a:endParaRPr lang="en-US" sz="1600" b="1">
                <a:solidFill>
                  <a:schemeClr val="folHlink"/>
                </a:solidFill>
              </a:endParaRPr>
            </a:p>
          </p:txBody>
        </p:sp>
        <p:sp>
          <p:nvSpPr>
            <p:cNvPr id="77869" name="Rectangle 46"/>
            <p:cNvSpPr>
              <a:spLocks noChangeArrowheads="1"/>
            </p:cNvSpPr>
            <p:nvPr/>
          </p:nvSpPr>
          <p:spPr bwMode="auto">
            <a:xfrm>
              <a:off x="3032" y="3496"/>
              <a:ext cx="152"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10</a:t>
              </a:r>
              <a:endParaRPr lang="en-US" sz="1600" b="1">
                <a:solidFill>
                  <a:schemeClr val="folHlink"/>
                </a:solidFill>
              </a:endParaRPr>
            </a:p>
          </p:txBody>
        </p:sp>
        <p:sp>
          <p:nvSpPr>
            <p:cNvPr id="77870" name="Rectangle 47"/>
            <p:cNvSpPr>
              <a:spLocks noChangeArrowheads="1"/>
            </p:cNvSpPr>
            <p:nvPr/>
          </p:nvSpPr>
          <p:spPr bwMode="auto">
            <a:xfrm>
              <a:off x="3927" y="3496"/>
              <a:ext cx="152"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15</a:t>
              </a:r>
              <a:endParaRPr lang="en-US" sz="1600" b="1">
                <a:solidFill>
                  <a:schemeClr val="folHlink"/>
                </a:solidFill>
              </a:endParaRPr>
            </a:p>
          </p:txBody>
        </p:sp>
        <p:sp>
          <p:nvSpPr>
            <p:cNvPr id="77871" name="Rectangle 48"/>
            <p:cNvSpPr>
              <a:spLocks noChangeArrowheads="1"/>
            </p:cNvSpPr>
            <p:nvPr/>
          </p:nvSpPr>
          <p:spPr bwMode="auto">
            <a:xfrm>
              <a:off x="4822" y="3496"/>
              <a:ext cx="152"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a:solidFill>
                    <a:srgbClr val="000000"/>
                  </a:solidFill>
                </a:rPr>
                <a:t>20</a:t>
              </a:r>
              <a:endParaRPr lang="en-US" sz="1600" b="1">
                <a:solidFill>
                  <a:schemeClr val="folHlink"/>
                </a:solidFill>
              </a:endParaRPr>
            </a:p>
          </p:txBody>
        </p:sp>
        <p:sp>
          <p:nvSpPr>
            <p:cNvPr id="77872" name="Rectangle 49"/>
            <p:cNvSpPr>
              <a:spLocks noChangeArrowheads="1"/>
            </p:cNvSpPr>
            <p:nvPr/>
          </p:nvSpPr>
          <p:spPr bwMode="auto">
            <a:xfrm>
              <a:off x="2485" y="3702"/>
              <a:ext cx="1067"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b="1">
                  <a:solidFill>
                    <a:srgbClr val="000000"/>
                  </a:solidFill>
                </a:rPr>
                <a:t>Compile Defects</a:t>
              </a:r>
              <a:endParaRPr lang="en-US" sz="1600" b="1">
                <a:solidFill>
                  <a:schemeClr val="folHlink"/>
                </a:solidFill>
              </a:endParaRPr>
            </a:p>
          </p:txBody>
        </p:sp>
        <p:sp>
          <p:nvSpPr>
            <p:cNvPr id="77873" name="Rectangle 50"/>
            <p:cNvSpPr>
              <a:spLocks noChangeArrowheads="1"/>
            </p:cNvSpPr>
            <p:nvPr/>
          </p:nvSpPr>
          <p:spPr bwMode="auto">
            <a:xfrm rot="-5400000">
              <a:off x="420" y="2361"/>
              <a:ext cx="810"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7000"/>
                </a:lnSpc>
                <a:buFontTx/>
                <a:buNone/>
              </a:pPr>
              <a:r>
                <a:rPr lang="en-US" sz="1700" b="1">
                  <a:solidFill>
                    <a:srgbClr val="000000"/>
                  </a:solidFill>
                </a:rPr>
                <a:t>Test Defects</a:t>
              </a:r>
              <a:endParaRPr lang="en-US" sz="1600" b="1">
                <a:solidFill>
                  <a:schemeClr val="folHlink"/>
                </a:solidFill>
              </a:endParaRPr>
            </a:p>
          </p:txBody>
        </p:sp>
      </p:grpSp>
      <p:sp>
        <p:nvSpPr>
          <p:cNvPr id="887859" name="Rectangle 51"/>
          <p:cNvSpPr>
            <a:spLocks noGrp="1" noChangeArrowheads="1"/>
          </p:cNvSpPr>
          <p:nvPr>
            <p:ph type="title"/>
          </p:nvPr>
        </p:nvSpPr>
        <p:spPr/>
        <p:txBody>
          <a:bodyPr/>
          <a:lstStyle/>
          <a:p>
            <a:pPr eaLnBrk="1" hangingPunct="1">
              <a:defRPr/>
            </a:pPr>
            <a:r>
              <a:rPr lang="en-US" sz="3200" smtClean="0">
                <a:cs typeface="+mj-cs"/>
              </a:rPr>
              <a:t>Compile vs. Test Defects - Student 1</a:t>
            </a:r>
          </a:p>
        </p:txBody>
      </p:sp>
    </p:spTree>
    <p:extLst>
      <p:ext uri="{BB962C8B-B14F-4D97-AF65-F5344CB8AC3E}">
        <p14:creationId xmlns:p14="http://schemas.microsoft.com/office/powerpoint/2010/main" val="289301514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en-US" smtClean="0"/>
              <a:t>Lecture Topics </a:t>
            </a:r>
          </a:p>
        </p:txBody>
      </p:sp>
      <p:sp>
        <p:nvSpPr>
          <p:cNvPr id="713731" name="Rectangle 3"/>
          <p:cNvSpPr>
            <a:spLocks noGrp="1" noChangeArrowheads="1"/>
          </p:cNvSpPr>
          <p:nvPr>
            <p:ph sz="half" idx="2"/>
          </p:nvPr>
        </p:nvSpPr>
        <p:spPr/>
        <p:txBody>
          <a:bodyPr/>
          <a:lstStyle/>
          <a:p>
            <a:pPr>
              <a:spcBef>
                <a:spcPts val="400"/>
              </a:spcBef>
            </a:pPr>
            <a:r>
              <a:rPr lang="en-US" dirty="0" smtClean="0"/>
              <a:t>What is quality?</a:t>
            </a:r>
          </a:p>
          <a:p>
            <a:pPr>
              <a:spcBef>
                <a:spcPts val="400"/>
              </a:spcBef>
            </a:pPr>
            <a:endParaRPr lang="en-US" dirty="0" smtClean="0"/>
          </a:p>
          <a:p>
            <a:pPr>
              <a:spcBef>
                <a:spcPts val="400"/>
              </a:spcBef>
            </a:pPr>
            <a:r>
              <a:rPr lang="en-US" dirty="0" smtClean="0"/>
              <a:t>The economics of quality</a:t>
            </a:r>
          </a:p>
          <a:p>
            <a:pPr>
              <a:spcBef>
                <a:spcPts val="400"/>
              </a:spcBef>
            </a:pPr>
            <a:endParaRPr lang="en-US" dirty="0" smtClean="0"/>
          </a:p>
          <a:p>
            <a:pPr>
              <a:spcBef>
                <a:spcPts val="400"/>
              </a:spcBef>
            </a:pPr>
            <a:r>
              <a:rPr lang="en-US" dirty="0" smtClean="0"/>
              <a:t>Defect-removal methods</a:t>
            </a:r>
          </a:p>
          <a:p>
            <a:pPr>
              <a:spcBef>
                <a:spcPts val="400"/>
              </a:spcBef>
            </a:pPr>
            <a:endParaRPr lang="en-US" dirty="0" smtClean="0"/>
          </a:p>
          <a:p>
            <a:pPr>
              <a:spcBef>
                <a:spcPts val="400"/>
              </a:spcBef>
            </a:pPr>
            <a:r>
              <a:rPr lang="en-US" dirty="0" smtClean="0"/>
              <a:t>Design and code reviews</a:t>
            </a:r>
          </a:p>
          <a:p>
            <a:pPr>
              <a:spcBef>
                <a:spcPts val="400"/>
              </a:spcBef>
            </a:pPr>
            <a:endParaRPr lang="en-US" dirty="0" smtClean="0"/>
          </a:p>
          <a:p>
            <a:pPr>
              <a:spcBef>
                <a:spcPts val="400"/>
              </a:spcBef>
            </a:pPr>
            <a:r>
              <a:rPr lang="en-US" dirty="0" smtClean="0"/>
              <a:t>Quality measures</a:t>
            </a:r>
          </a:p>
          <a:p>
            <a:pPr>
              <a:spcBef>
                <a:spcPts val="400"/>
              </a:spcBef>
            </a:pPr>
            <a:endParaRPr lang="en-US" dirty="0" smtClean="0"/>
          </a:p>
          <a:p>
            <a:pPr>
              <a:spcBef>
                <a:spcPts val="400"/>
              </a:spcBef>
            </a:pPr>
            <a:r>
              <a:rPr lang="en-US" dirty="0" smtClean="0"/>
              <a:t>Review considerations </a:t>
            </a:r>
          </a:p>
          <a:p>
            <a:pPr>
              <a:spcBef>
                <a:spcPts val="400"/>
              </a:spcBef>
            </a:pPr>
            <a:endParaRPr lang="en-US" dirty="0" smtClean="0"/>
          </a:p>
        </p:txBody>
      </p:sp>
    </p:spTree>
    <p:extLst>
      <p:ext uri="{BB962C8B-B14F-4D97-AF65-F5344CB8AC3E}">
        <p14:creationId xmlns:p14="http://schemas.microsoft.com/office/powerpoint/2010/main" val="345318325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708" name="Rectangle 20"/>
          <p:cNvSpPr>
            <a:spLocks noGrp="1" noChangeArrowheads="1"/>
          </p:cNvSpPr>
          <p:nvPr>
            <p:ph type="title"/>
          </p:nvPr>
        </p:nvSpPr>
        <p:spPr/>
        <p:txBody>
          <a:bodyPr/>
          <a:lstStyle/>
          <a:p>
            <a:pPr eaLnBrk="1" hangingPunct="1">
              <a:defRPr/>
            </a:pPr>
            <a:r>
              <a:rPr lang="en-US" smtClean="0">
                <a:cs typeface="+mj-cs"/>
              </a:rPr>
              <a:t>Test vs. Compile Defects/KLOC</a:t>
            </a:r>
          </a:p>
        </p:txBody>
      </p:sp>
      <p:pic>
        <p:nvPicPr>
          <p:cNvPr id="79874" name="Picture 21" descr="s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461" y="984753"/>
            <a:ext cx="8450263" cy="496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11605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r>
              <a:rPr lang="en-US" smtClean="0"/>
              <a:t>Reviews and Inspections </a:t>
            </a:r>
          </a:p>
        </p:txBody>
      </p:sp>
      <p:sp>
        <p:nvSpPr>
          <p:cNvPr id="783363" name="Rectangle 3"/>
          <p:cNvSpPr>
            <a:spLocks noGrp="1" noChangeArrowheads="1"/>
          </p:cNvSpPr>
          <p:nvPr>
            <p:ph idx="1"/>
          </p:nvPr>
        </p:nvSpPr>
        <p:spPr/>
        <p:txBody>
          <a:bodyPr/>
          <a:lstStyle/>
          <a:p>
            <a:r>
              <a:rPr lang="en-US" smtClean="0"/>
              <a:t>The principal focus of inspections should be to find problems that you have missed.</a:t>
            </a:r>
          </a:p>
          <a:p>
            <a:endParaRPr lang="en-US" smtClean="0"/>
          </a:p>
          <a:p>
            <a:r>
              <a:rPr lang="en-US" smtClean="0"/>
              <a:t>When programs have many simple defects, inspectors are distracted and often miss more important problems.</a:t>
            </a:r>
          </a:p>
          <a:p>
            <a:endParaRPr lang="en-US" smtClean="0"/>
          </a:p>
          <a:p>
            <a:r>
              <a:rPr lang="en-US" smtClean="0"/>
              <a:t>Reviewing the code first</a:t>
            </a:r>
          </a:p>
          <a:p>
            <a:pPr lvl="1"/>
            <a:r>
              <a:rPr lang="en-US" smtClean="0"/>
              <a:t>provides a quality product for the inspection</a:t>
            </a:r>
          </a:p>
          <a:p>
            <a:pPr lvl="1"/>
            <a:r>
              <a:rPr lang="en-US" smtClean="0"/>
              <a:t>shows respect for the inspectors</a:t>
            </a:r>
            <a:r>
              <a:rPr lang="ja-JP" altLang="en-US" smtClean="0"/>
              <a:t>’</a:t>
            </a:r>
            <a:r>
              <a:rPr lang="en-US" smtClean="0"/>
              <a:t> time</a:t>
            </a:r>
          </a:p>
          <a:p>
            <a:pPr lvl="1"/>
            <a:r>
              <a:rPr lang="en-US" smtClean="0"/>
              <a:t>produces higher-quality inspections</a:t>
            </a:r>
          </a:p>
          <a:p>
            <a:pPr lvl="1"/>
            <a:r>
              <a:rPr lang="en-US" smtClean="0"/>
              <a:t>produces higher-quality products</a:t>
            </a:r>
          </a:p>
        </p:txBody>
      </p:sp>
    </p:spTree>
    <p:extLst>
      <p:ext uri="{BB962C8B-B14F-4D97-AF65-F5344CB8AC3E}">
        <p14:creationId xmlns:p14="http://schemas.microsoft.com/office/powerpoint/2010/main" val="39326184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lstStyle/>
          <a:p>
            <a:r>
              <a:rPr lang="en-US" smtClean="0"/>
              <a:t>Defect Prevention </a:t>
            </a:r>
          </a:p>
        </p:txBody>
      </p:sp>
      <p:sp>
        <p:nvSpPr>
          <p:cNvPr id="860163" name="Rectangle 3"/>
          <p:cNvSpPr>
            <a:spLocks noGrp="1" noChangeArrowheads="1"/>
          </p:cNvSpPr>
          <p:nvPr>
            <p:ph idx="1"/>
          </p:nvPr>
        </p:nvSpPr>
        <p:spPr/>
        <p:txBody>
          <a:bodyPr/>
          <a:lstStyle/>
          <a:p>
            <a:r>
              <a:rPr lang="en-US" smtClean="0"/>
              <a:t>Defect prevention is important because</a:t>
            </a:r>
          </a:p>
          <a:p>
            <a:pPr lvl="1"/>
            <a:r>
              <a:rPr lang="en-US" smtClean="0"/>
              <a:t>it is always expensive to find defects</a:t>
            </a:r>
          </a:p>
          <a:p>
            <a:pPr lvl="1"/>
            <a:r>
              <a:rPr lang="en-US" smtClean="0"/>
              <a:t>if the defects can be prevented, you can avoid the costs of finding and fixing them</a:t>
            </a:r>
          </a:p>
          <a:p>
            <a:pPr lvl="1"/>
            <a:r>
              <a:rPr lang="en-US" smtClean="0"/>
              <a:t>defect prevention analysis costs are incurred once, but the savings apply to every project</a:t>
            </a:r>
          </a:p>
          <a:p>
            <a:endParaRPr lang="en-US" smtClean="0"/>
          </a:p>
          <a:p>
            <a:r>
              <a:rPr lang="en-US" smtClean="0"/>
              <a:t>Defect prevention should follow an orderly strategy and a defined process.</a:t>
            </a:r>
          </a:p>
          <a:p>
            <a:endParaRPr lang="en-US" smtClean="0"/>
          </a:p>
          <a:p>
            <a:r>
              <a:rPr lang="en-US" smtClean="0"/>
              <a:t>For the PSP, defect prevention actions include gathering defect data, improving design methods, and prototyping.</a:t>
            </a:r>
          </a:p>
        </p:txBody>
      </p:sp>
    </p:spTree>
    <p:extLst>
      <p:ext uri="{BB962C8B-B14F-4D97-AF65-F5344CB8AC3E}">
        <p14:creationId xmlns:p14="http://schemas.microsoft.com/office/powerpoint/2010/main" val="352690298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r>
              <a:rPr lang="en-US" smtClean="0"/>
              <a:t>Defect Prevention Strategy -1</a:t>
            </a:r>
          </a:p>
        </p:txBody>
      </p:sp>
      <p:sp>
        <p:nvSpPr>
          <p:cNvPr id="862211" name="Rectangle 3"/>
          <p:cNvSpPr>
            <a:spLocks noGrp="1" noChangeArrowheads="1"/>
          </p:cNvSpPr>
          <p:nvPr>
            <p:ph idx="1"/>
          </p:nvPr>
        </p:nvSpPr>
        <p:spPr/>
        <p:txBody>
          <a:bodyPr/>
          <a:lstStyle/>
          <a:p>
            <a:r>
              <a:rPr lang="en-US" smtClean="0"/>
              <a:t>Set priorities for the defect types that are most</a:t>
            </a:r>
          </a:p>
          <a:p>
            <a:pPr lvl="1"/>
            <a:r>
              <a:rPr lang="en-US" smtClean="0"/>
              <a:t>frequently found </a:t>
            </a:r>
          </a:p>
          <a:p>
            <a:pPr lvl="1"/>
            <a:r>
              <a:rPr lang="en-US" smtClean="0"/>
              <a:t>troublesome </a:t>
            </a:r>
          </a:p>
          <a:p>
            <a:pPr lvl="1"/>
            <a:r>
              <a:rPr lang="en-US" smtClean="0"/>
              <a:t>easily prevented </a:t>
            </a:r>
          </a:p>
          <a:p>
            <a:pPr lvl="1"/>
            <a:r>
              <a:rPr lang="en-US" smtClean="0"/>
              <a:t>annoying</a:t>
            </a:r>
          </a:p>
          <a:p>
            <a:endParaRPr lang="en-US" smtClean="0"/>
          </a:p>
          <a:p>
            <a:r>
              <a:rPr lang="en-US" smtClean="0"/>
              <a:t>The defect-prevention process has the following steps. </a:t>
            </a:r>
          </a:p>
          <a:p>
            <a:pPr lvl="1"/>
            <a:r>
              <a:rPr lang="en-US" smtClean="0"/>
              <a:t>Follow an established schedule. </a:t>
            </a:r>
          </a:p>
          <a:p>
            <a:pPr lvl="1"/>
            <a:r>
              <a:rPr lang="en-US" smtClean="0"/>
              <a:t>Select one or two defect types for initial action. </a:t>
            </a:r>
          </a:p>
          <a:p>
            <a:pPr lvl="1"/>
            <a:r>
              <a:rPr lang="en-US" smtClean="0"/>
              <a:t>Measure the effectiveness of defect prevention.</a:t>
            </a:r>
          </a:p>
          <a:p>
            <a:pPr lvl="1"/>
            <a:r>
              <a:rPr lang="en-US" smtClean="0"/>
              <a:t>Make adjustments and continue.</a:t>
            </a:r>
          </a:p>
          <a:p>
            <a:endParaRPr lang="en-US" smtClean="0"/>
          </a:p>
        </p:txBody>
      </p:sp>
    </p:spTree>
    <p:extLst>
      <p:ext uri="{BB962C8B-B14F-4D97-AF65-F5344CB8AC3E}">
        <p14:creationId xmlns:p14="http://schemas.microsoft.com/office/powerpoint/2010/main" val="296342784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r>
              <a:rPr lang="en-US" smtClean="0"/>
              <a:t>Defect Prevention Strategy -2</a:t>
            </a:r>
          </a:p>
        </p:txBody>
      </p:sp>
      <p:sp>
        <p:nvSpPr>
          <p:cNvPr id="866307" name="Rectangle 3"/>
          <p:cNvSpPr>
            <a:spLocks noGrp="1" noChangeArrowheads="1"/>
          </p:cNvSpPr>
          <p:nvPr>
            <p:ph idx="1"/>
          </p:nvPr>
        </p:nvSpPr>
        <p:spPr/>
        <p:txBody>
          <a:bodyPr/>
          <a:lstStyle/>
          <a:p>
            <a:r>
              <a:rPr lang="en-US" smtClean="0"/>
              <a:t>When setting initial priorities, consider the defect types found most frequently in integration and system test.</a:t>
            </a:r>
          </a:p>
          <a:p>
            <a:endParaRPr lang="en-US" smtClean="0"/>
          </a:p>
          <a:p>
            <a:r>
              <a:rPr lang="en-US" smtClean="0"/>
              <a:t>Use PSP data to pick one or two defect types for initial action.</a:t>
            </a:r>
          </a:p>
          <a:p>
            <a:endParaRPr lang="en-US" smtClean="0"/>
          </a:p>
          <a:p>
            <a:r>
              <a:rPr lang="en-US" smtClean="0"/>
              <a:t>Don</a:t>
            </a:r>
            <a:r>
              <a:rPr lang="ja-JP" altLang="en-US" smtClean="0"/>
              <a:t>’</a:t>
            </a:r>
            <a:r>
              <a:rPr lang="en-US" smtClean="0"/>
              <a:t>t just try harder; establish explicit prevention actions. </a:t>
            </a:r>
          </a:p>
          <a:p>
            <a:endParaRPr lang="en-US" smtClean="0"/>
          </a:p>
          <a:p>
            <a:r>
              <a:rPr lang="en-US" smtClean="0"/>
              <a:t>Incorporate these actions into your process scripts, checklists, and forms.</a:t>
            </a:r>
          </a:p>
        </p:txBody>
      </p:sp>
    </p:spTree>
    <p:extLst>
      <p:ext uri="{BB962C8B-B14F-4D97-AF65-F5344CB8AC3E}">
        <p14:creationId xmlns:p14="http://schemas.microsoft.com/office/powerpoint/2010/main" val="209247522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r>
              <a:rPr lang="en-US" smtClean="0"/>
              <a:t>Messages to Remember</a:t>
            </a:r>
          </a:p>
        </p:txBody>
      </p:sp>
      <p:sp>
        <p:nvSpPr>
          <p:cNvPr id="785411" name="Rectangle 3"/>
          <p:cNvSpPr>
            <a:spLocks noGrp="1" noChangeArrowheads="1"/>
          </p:cNvSpPr>
          <p:nvPr>
            <p:ph idx="1"/>
          </p:nvPr>
        </p:nvSpPr>
        <p:spPr/>
        <p:txBody>
          <a:bodyPr>
            <a:normAutofit lnSpcReduction="10000"/>
          </a:bodyPr>
          <a:lstStyle/>
          <a:p>
            <a:r>
              <a:rPr lang="en-US" smtClean="0"/>
              <a:t>Improve product quality and accelerate development work by</a:t>
            </a:r>
          </a:p>
          <a:p>
            <a:pPr lvl="1"/>
            <a:r>
              <a:rPr lang="en-US" smtClean="0"/>
              <a:t>doing reviews and inspections to remove defects before test</a:t>
            </a:r>
          </a:p>
          <a:p>
            <a:pPr lvl="1"/>
            <a:r>
              <a:rPr lang="en-US" smtClean="0"/>
              <a:t>using testing to check product quality, not to remove volumes of defects</a:t>
            </a:r>
          </a:p>
          <a:p>
            <a:endParaRPr lang="en-US" smtClean="0"/>
          </a:p>
          <a:p>
            <a:r>
              <a:rPr lang="en-US" smtClean="0"/>
              <a:t>Design and code reviews </a:t>
            </a:r>
          </a:p>
          <a:p>
            <a:pPr lvl="1"/>
            <a:r>
              <a:rPr lang="en-US" smtClean="0"/>
              <a:t> improve the quality of your programs</a:t>
            </a:r>
          </a:p>
          <a:p>
            <a:pPr lvl="1"/>
            <a:r>
              <a:rPr lang="en-US" smtClean="0"/>
              <a:t> save development time</a:t>
            </a:r>
          </a:p>
          <a:p>
            <a:endParaRPr lang="en-US" smtClean="0"/>
          </a:p>
          <a:p>
            <a:r>
              <a:rPr lang="en-US" smtClean="0"/>
              <a:t>To do effective reviews, you must</a:t>
            </a:r>
          </a:p>
          <a:p>
            <a:pPr lvl="1"/>
            <a:r>
              <a:rPr lang="en-US" smtClean="0"/>
              <a:t> establish review goals</a:t>
            </a:r>
          </a:p>
          <a:p>
            <a:pPr lvl="1"/>
            <a:r>
              <a:rPr lang="en-US" smtClean="0"/>
              <a:t> follow a disciplined review process</a:t>
            </a:r>
          </a:p>
          <a:p>
            <a:pPr lvl="1"/>
            <a:r>
              <a:rPr lang="en-US" smtClean="0"/>
              <a:t> measure and improve your review practices</a:t>
            </a:r>
          </a:p>
        </p:txBody>
      </p:sp>
    </p:spTree>
    <p:extLst>
      <p:ext uri="{BB962C8B-B14F-4D97-AF65-F5344CB8AC3E}">
        <p14:creationId xmlns:p14="http://schemas.microsoft.com/office/powerpoint/2010/main" val="55811526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p:txBody>
          <a:bodyPr/>
          <a:lstStyle/>
          <a:p>
            <a:r>
              <a:rPr lang="en-US" smtClean="0"/>
              <a:t>What is Quality? </a:t>
            </a:r>
          </a:p>
        </p:txBody>
      </p:sp>
      <p:sp>
        <p:nvSpPr>
          <p:cNvPr id="788483" name="Rectangle 3"/>
          <p:cNvSpPr>
            <a:spLocks noGrp="1" noChangeArrowheads="1"/>
          </p:cNvSpPr>
          <p:nvPr>
            <p:ph idx="1"/>
          </p:nvPr>
        </p:nvSpPr>
        <p:spPr/>
        <p:txBody>
          <a:bodyPr/>
          <a:lstStyle/>
          <a:p>
            <a:r>
              <a:rPr lang="en-US" smtClean="0"/>
              <a:t>Basic definition: meeting the users</a:t>
            </a:r>
            <a:r>
              <a:rPr lang="ja-JP" altLang="en-US" smtClean="0"/>
              <a:t>’</a:t>
            </a:r>
            <a:r>
              <a:rPr lang="en-US" smtClean="0"/>
              <a:t> needs</a:t>
            </a:r>
          </a:p>
          <a:p>
            <a:pPr lvl="1"/>
            <a:r>
              <a:rPr lang="en-US" smtClean="0"/>
              <a:t>needs, not wants</a:t>
            </a:r>
          </a:p>
          <a:p>
            <a:pPr lvl="1"/>
            <a:r>
              <a:rPr lang="en-US" smtClean="0"/>
              <a:t>true functional needs are often unknowable</a:t>
            </a:r>
          </a:p>
          <a:p>
            <a:endParaRPr lang="en-US" smtClean="0"/>
          </a:p>
          <a:p>
            <a:r>
              <a:rPr lang="en-US" smtClean="0"/>
              <a:t>There is a hierarchy of needs.</a:t>
            </a:r>
          </a:p>
          <a:p>
            <a:pPr lvl="1"/>
            <a:r>
              <a:rPr lang="en-US" smtClean="0"/>
              <a:t>Do the required tasks.</a:t>
            </a:r>
          </a:p>
          <a:p>
            <a:pPr lvl="1"/>
            <a:r>
              <a:rPr lang="en-US" smtClean="0"/>
              <a:t>Meet performance requirements.</a:t>
            </a:r>
          </a:p>
          <a:p>
            <a:pPr lvl="1"/>
            <a:r>
              <a:rPr lang="en-US" smtClean="0"/>
              <a:t>Be usable and convenient.</a:t>
            </a:r>
          </a:p>
          <a:p>
            <a:pPr lvl="1"/>
            <a:r>
              <a:rPr lang="en-US" smtClean="0"/>
              <a:t>Be economical and timely.</a:t>
            </a:r>
          </a:p>
          <a:p>
            <a:pPr lvl="1"/>
            <a:r>
              <a:rPr lang="en-US" smtClean="0"/>
              <a:t>Be dependable and reliable.</a:t>
            </a:r>
          </a:p>
        </p:txBody>
      </p:sp>
    </p:spTree>
    <p:extLst>
      <p:ext uri="{BB962C8B-B14F-4D97-AF65-F5344CB8AC3E}">
        <p14:creationId xmlns:p14="http://schemas.microsoft.com/office/powerpoint/2010/main" val="63256342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r>
              <a:rPr lang="en-US" smtClean="0"/>
              <a:t>The PSP Quality Focus -1</a:t>
            </a:r>
          </a:p>
        </p:txBody>
      </p:sp>
      <p:sp>
        <p:nvSpPr>
          <p:cNvPr id="794627" name="Rectangle 3"/>
          <p:cNvSpPr>
            <a:spLocks noGrp="1" noChangeArrowheads="1"/>
          </p:cNvSpPr>
          <p:nvPr>
            <p:ph idx="1"/>
          </p:nvPr>
        </p:nvSpPr>
        <p:spPr/>
        <p:txBody>
          <a:bodyPr/>
          <a:lstStyle/>
          <a:p>
            <a:r>
              <a:rPr lang="en-US" smtClean="0"/>
              <a:t>To be useful, software must </a:t>
            </a:r>
          </a:p>
          <a:p>
            <a:pPr lvl="1"/>
            <a:r>
              <a:rPr lang="en-US" smtClean="0"/>
              <a:t>install quickly and easily</a:t>
            </a:r>
          </a:p>
          <a:p>
            <a:pPr lvl="1"/>
            <a:r>
              <a:rPr lang="en-US" smtClean="0"/>
              <a:t>run consistently</a:t>
            </a:r>
          </a:p>
          <a:p>
            <a:pPr lvl="1"/>
            <a:r>
              <a:rPr lang="en-US" smtClean="0"/>
              <a:t>properly handle normal and abnormal cases</a:t>
            </a:r>
          </a:p>
          <a:p>
            <a:pPr lvl="1"/>
            <a:r>
              <a:rPr lang="en-US" smtClean="0"/>
              <a:t>not do destructive or unexpected things</a:t>
            </a:r>
          </a:p>
          <a:p>
            <a:pPr lvl="1"/>
            <a:r>
              <a:rPr lang="en-US" smtClean="0"/>
              <a:t>be essentially bug-free</a:t>
            </a:r>
          </a:p>
          <a:p>
            <a:endParaRPr lang="en-US" smtClean="0"/>
          </a:p>
          <a:p>
            <a:r>
              <a:rPr lang="en-US" smtClean="0"/>
              <a:t>Defects are not important to users, as long as they do not</a:t>
            </a:r>
          </a:p>
          <a:p>
            <a:pPr lvl="1"/>
            <a:r>
              <a:rPr lang="en-US" smtClean="0"/>
              <a:t>affect operations</a:t>
            </a:r>
          </a:p>
          <a:p>
            <a:pPr lvl="1"/>
            <a:r>
              <a:rPr lang="en-US" smtClean="0"/>
              <a:t>cause inconvenience</a:t>
            </a:r>
          </a:p>
          <a:p>
            <a:pPr lvl="1"/>
            <a:r>
              <a:rPr lang="en-US" smtClean="0"/>
              <a:t>cost time or money</a:t>
            </a:r>
          </a:p>
          <a:p>
            <a:pPr lvl="1"/>
            <a:r>
              <a:rPr lang="en-US" smtClean="0"/>
              <a:t>cause loss of confidence in the program</a:t>
            </a:r>
            <a:r>
              <a:rPr lang="ja-JP" altLang="en-US" smtClean="0"/>
              <a:t>’</a:t>
            </a:r>
            <a:r>
              <a:rPr lang="en-US" smtClean="0"/>
              <a:t>s results</a:t>
            </a:r>
          </a:p>
        </p:txBody>
      </p:sp>
    </p:spTree>
    <p:extLst>
      <p:ext uri="{BB962C8B-B14F-4D97-AF65-F5344CB8AC3E}">
        <p14:creationId xmlns:p14="http://schemas.microsoft.com/office/powerpoint/2010/main" val="205266526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r>
              <a:rPr lang="en-US" smtClean="0"/>
              <a:t>The PSP Quality Focus -2</a:t>
            </a:r>
          </a:p>
        </p:txBody>
      </p:sp>
      <p:sp>
        <p:nvSpPr>
          <p:cNvPr id="798723" name="Rectangle 3"/>
          <p:cNvSpPr>
            <a:spLocks noGrp="1" noChangeArrowheads="1"/>
          </p:cNvSpPr>
          <p:nvPr>
            <p:ph idx="1"/>
          </p:nvPr>
        </p:nvSpPr>
        <p:spPr/>
        <p:txBody>
          <a:bodyPr/>
          <a:lstStyle/>
          <a:p>
            <a:r>
              <a:rPr lang="en-US" smtClean="0"/>
              <a:t>The defect content of software products must be managed before more important quality issues can be addressed.</a:t>
            </a:r>
          </a:p>
          <a:p>
            <a:endParaRPr lang="en-US" smtClean="0"/>
          </a:p>
          <a:p>
            <a:r>
              <a:rPr lang="en-US" smtClean="0"/>
              <a:t>Low defect content is an essential prerequisite to a quality software process.</a:t>
            </a:r>
          </a:p>
          <a:p>
            <a:endParaRPr lang="en-US" smtClean="0"/>
          </a:p>
          <a:p>
            <a:r>
              <a:rPr lang="en-US" smtClean="0"/>
              <a:t>Since low defect content can best be achieved where the defects are injected, engineers should</a:t>
            </a:r>
          </a:p>
          <a:p>
            <a:pPr lvl="1"/>
            <a:r>
              <a:rPr lang="en-US" smtClean="0"/>
              <a:t>remove their own defects</a:t>
            </a:r>
          </a:p>
          <a:p>
            <a:pPr lvl="1"/>
            <a:r>
              <a:rPr lang="en-US" smtClean="0"/>
              <a:t>determine the causes of their defects</a:t>
            </a:r>
          </a:p>
          <a:p>
            <a:pPr lvl="1"/>
            <a:r>
              <a:rPr lang="en-US" smtClean="0"/>
              <a:t>learn to prevent those defects</a:t>
            </a:r>
          </a:p>
        </p:txBody>
      </p:sp>
    </p:spTree>
    <p:extLst>
      <p:ext uri="{BB962C8B-B14F-4D97-AF65-F5344CB8AC3E}">
        <p14:creationId xmlns:p14="http://schemas.microsoft.com/office/powerpoint/2010/main" val="392357478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p:txBody>
          <a:bodyPr/>
          <a:lstStyle/>
          <a:p>
            <a:pPr eaLnBrk="1" hangingPunct="1">
              <a:defRPr/>
            </a:pPr>
            <a:r>
              <a:rPr lang="en-US" smtClean="0">
                <a:cs typeface="+mj-cs"/>
              </a:rPr>
              <a:t>The Economics of Quality</a:t>
            </a:r>
          </a:p>
        </p:txBody>
      </p:sp>
      <p:sp>
        <p:nvSpPr>
          <p:cNvPr id="870403" name="Rectangle 3"/>
          <p:cNvSpPr>
            <a:spLocks noGrp="1" noChangeArrowheads="1"/>
          </p:cNvSpPr>
          <p:nvPr>
            <p:ph idx="1"/>
          </p:nvPr>
        </p:nvSpPr>
        <p:spPr/>
        <p:txBody>
          <a:bodyPr>
            <a:normAutofit lnSpcReduction="10000"/>
          </a:bodyPr>
          <a:lstStyle/>
          <a:p>
            <a:pPr marL="0" indent="0" eaLnBrk="1" hangingPunct="1">
              <a:defRPr/>
            </a:pPr>
            <a:r>
              <a:rPr lang="en-US" smtClean="0">
                <a:cs typeface="+mn-cs"/>
              </a:rPr>
              <a:t>Software is the only modern technology that relies on testing to manage quality.</a:t>
            </a:r>
          </a:p>
          <a:p>
            <a:pPr marL="0" indent="0" eaLnBrk="1" hangingPunct="1">
              <a:defRPr/>
            </a:pPr>
            <a:endParaRPr lang="en-US" smtClean="0">
              <a:cs typeface="+mn-cs"/>
            </a:endParaRPr>
          </a:p>
          <a:p>
            <a:pPr marL="0" indent="0" eaLnBrk="1" hangingPunct="1">
              <a:defRPr/>
            </a:pPr>
            <a:r>
              <a:rPr lang="en-US" smtClean="0">
                <a:cs typeface="+mn-cs"/>
              </a:rPr>
              <a:t>With common quality practices, software groups typically</a:t>
            </a:r>
          </a:p>
          <a:p>
            <a:pPr lvl="1" eaLnBrk="1" hangingPunct="1">
              <a:defRPr/>
            </a:pPr>
            <a:r>
              <a:rPr lang="en-US" smtClean="0"/>
              <a:t>spend 50+% of the schedule in test</a:t>
            </a:r>
          </a:p>
          <a:p>
            <a:pPr lvl="1" eaLnBrk="1" hangingPunct="1">
              <a:defRPr/>
            </a:pPr>
            <a:r>
              <a:rPr lang="en-US" smtClean="0"/>
              <a:t>devote more than half their resources to fixing defects</a:t>
            </a:r>
          </a:p>
          <a:p>
            <a:pPr lvl="1" eaLnBrk="1" hangingPunct="1">
              <a:defRPr/>
            </a:pPr>
            <a:r>
              <a:rPr lang="en-US" smtClean="0"/>
              <a:t>cannot predict when they will finish</a:t>
            </a:r>
          </a:p>
          <a:p>
            <a:pPr lvl="1" eaLnBrk="1" hangingPunct="1">
              <a:defRPr/>
            </a:pPr>
            <a:r>
              <a:rPr lang="en-US" smtClean="0"/>
              <a:t>deliver poor-quality and over-cost products</a:t>
            </a:r>
          </a:p>
          <a:p>
            <a:pPr marL="0" indent="0" eaLnBrk="1" hangingPunct="1">
              <a:defRPr/>
            </a:pPr>
            <a:endParaRPr lang="en-US" smtClean="0">
              <a:cs typeface="+mn-cs"/>
            </a:endParaRPr>
          </a:p>
          <a:p>
            <a:pPr marL="0" indent="0" eaLnBrk="1" hangingPunct="1">
              <a:defRPr/>
            </a:pPr>
            <a:r>
              <a:rPr lang="en-US" smtClean="0">
                <a:cs typeface="+mn-cs"/>
              </a:rPr>
              <a:t>To manage cost and schedule, you must manage quality. </a:t>
            </a:r>
          </a:p>
          <a:p>
            <a:pPr marL="0" indent="0" eaLnBrk="1" hangingPunct="1">
              <a:defRPr/>
            </a:pPr>
            <a:endParaRPr lang="en-US" smtClean="0">
              <a:cs typeface="+mn-cs"/>
            </a:endParaRPr>
          </a:p>
          <a:p>
            <a:pPr marL="0" indent="0" eaLnBrk="1" hangingPunct="1">
              <a:defRPr/>
            </a:pPr>
            <a:r>
              <a:rPr lang="en-US" smtClean="0">
                <a:cs typeface="+mn-cs"/>
              </a:rPr>
              <a:t>To get a quality product out of test, you must put a quality product into test.</a:t>
            </a:r>
          </a:p>
        </p:txBody>
      </p:sp>
    </p:spTree>
    <p:extLst>
      <p:ext uri="{BB962C8B-B14F-4D97-AF65-F5344CB8AC3E}">
        <p14:creationId xmlns:p14="http://schemas.microsoft.com/office/powerpoint/2010/main" val="359877017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p:txBody>
          <a:bodyPr/>
          <a:lstStyle/>
          <a:p>
            <a:pPr eaLnBrk="1" hangingPunct="1">
              <a:defRPr/>
            </a:pPr>
            <a:r>
              <a:rPr lang="en-US" smtClean="0">
                <a:cs typeface="+mj-cs"/>
              </a:rPr>
              <a:t>Testing Alone is Ineffective</a:t>
            </a:r>
          </a:p>
        </p:txBody>
      </p:sp>
      <p:sp>
        <p:nvSpPr>
          <p:cNvPr id="872472" name="Text Box 24"/>
          <p:cNvSpPr txBox="1">
            <a:spLocks noChangeArrowheads="1"/>
          </p:cNvSpPr>
          <p:nvPr/>
        </p:nvSpPr>
        <p:spPr bwMode="auto">
          <a:xfrm>
            <a:off x="6600825" y="2461961"/>
            <a:ext cx="2505075" cy="1747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2705" tIns="51353" rIns="102705" bIns="51353">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9875"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800" b="1" smtClean="0">
                <a:latin typeface="Arial" charset="0"/>
                <a:cs typeface="+mn-cs"/>
              </a:rPr>
              <a:t>Safe and secure </a:t>
            </a:r>
          </a:p>
          <a:p>
            <a:pPr eaLnBrk="1" hangingPunct="1">
              <a:buFontTx/>
              <a:buNone/>
              <a:defRPr/>
            </a:pPr>
            <a:r>
              <a:rPr lang="en-US" sz="1800" b="1" smtClean="0">
                <a:latin typeface="Arial" charset="0"/>
                <a:cs typeface="+mn-cs"/>
              </a:rPr>
              <a:t>region = tested </a:t>
            </a:r>
          </a:p>
          <a:p>
            <a:pPr eaLnBrk="1" hangingPunct="1">
              <a:buFontTx/>
              <a:buNone/>
              <a:defRPr/>
            </a:pPr>
            <a:r>
              <a:rPr lang="en-US" sz="1800" b="1" smtClean="0">
                <a:latin typeface="Arial" charset="0"/>
                <a:cs typeface="+mn-cs"/>
              </a:rPr>
              <a:t>(shaded)</a:t>
            </a:r>
          </a:p>
          <a:p>
            <a:pPr eaLnBrk="1" hangingPunct="1">
              <a:buFontTx/>
              <a:buNone/>
              <a:defRPr/>
            </a:pPr>
            <a:r>
              <a:rPr lang="en-US" sz="1800" b="1" smtClean="0">
                <a:latin typeface="Arial" charset="0"/>
                <a:cs typeface="+mn-cs"/>
              </a:rPr>
              <a:t>Unsafe and insecure </a:t>
            </a:r>
          </a:p>
          <a:p>
            <a:pPr eaLnBrk="1" hangingPunct="1">
              <a:buFontTx/>
              <a:buNone/>
              <a:defRPr/>
            </a:pPr>
            <a:r>
              <a:rPr lang="en-US" sz="1800" b="1" smtClean="0">
                <a:latin typeface="Arial" charset="0"/>
                <a:cs typeface="+mn-cs"/>
              </a:rPr>
              <a:t>region = untested</a:t>
            </a:r>
          </a:p>
          <a:p>
            <a:pPr eaLnBrk="1" hangingPunct="1">
              <a:buFontTx/>
              <a:buNone/>
              <a:defRPr/>
            </a:pPr>
            <a:r>
              <a:rPr lang="en-US" sz="1800" b="1" smtClean="0">
                <a:latin typeface="Arial" charset="0"/>
                <a:cs typeface="+mn-cs"/>
              </a:rPr>
              <a:t>(unshaded)</a:t>
            </a:r>
          </a:p>
        </p:txBody>
      </p:sp>
      <p:pic>
        <p:nvPicPr>
          <p:cNvPr id="16387" name="Picture 25" descr="s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1395161"/>
            <a:ext cx="6037262" cy="425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8927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104</TotalTime>
  <Words>2168</Words>
  <Application>Microsoft Office PowerPoint</Application>
  <PresentationFormat>On-screen Show (4:3)</PresentationFormat>
  <Paragraphs>427</Paragraphs>
  <Slides>45</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MS PGothic</vt:lpstr>
      <vt:lpstr>Arial</vt:lpstr>
      <vt:lpstr>Calibri</vt:lpstr>
      <vt:lpstr>Times New Roman</vt:lpstr>
      <vt:lpstr>SEI_Template</vt:lpstr>
      <vt:lpstr>Software Quality</vt:lpstr>
      <vt:lpstr>PowerPoint Presentation</vt:lpstr>
      <vt:lpstr>PowerPoint Presentation</vt:lpstr>
      <vt:lpstr>Lecture Topics </vt:lpstr>
      <vt:lpstr>What is Quality? </vt:lpstr>
      <vt:lpstr>The PSP Quality Focus -1</vt:lpstr>
      <vt:lpstr>The PSP Quality Focus -2</vt:lpstr>
      <vt:lpstr>The Economics of Quality</vt:lpstr>
      <vt:lpstr>Testing Alone is Ineffective</vt:lpstr>
      <vt:lpstr>Removing Defects in Test</vt:lpstr>
      <vt:lpstr>Quality and Productivity</vt:lpstr>
      <vt:lpstr>Defect-removal Methods -1</vt:lpstr>
      <vt:lpstr>Defect-removal Times</vt:lpstr>
      <vt:lpstr>Defect-removal Methods -2</vt:lpstr>
      <vt:lpstr>Defect-removal Rates -1 </vt:lpstr>
      <vt:lpstr>Defect-removal Rates -2</vt:lpstr>
      <vt:lpstr>Why Reviews are Efficient</vt:lpstr>
      <vt:lpstr>Review Principles</vt:lpstr>
      <vt:lpstr>The Code Review Checklist</vt:lpstr>
      <vt:lpstr>Design Review Principles </vt:lpstr>
      <vt:lpstr>Reviewable Designs</vt:lpstr>
      <vt:lpstr>The Design Review Strategy</vt:lpstr>
      <vt:lpstr>Quality Measures </vt:lpstr>
      <vt:lpstr>Phase Yield  </vt:lpstr>
      <vt:lpstr>Defect-Removal Filters</vt:lpstr>
      <vt:lpstr>Process Yield  </vt:lpstr>
      <vt:lpstr>Yield Estimates</vt:lpstr>
      <vt:lpstr>Potential Control Parameters</vt:lpstr>
      <vt:lpstr>Yield versus Review Rate -1</vt:lpstr>
      <vt:lpstr>Yield versus Review Rate -2</vt:lpstr>
      <vt:lpstr>Yield versus Review Rate -3</vt:lpstr>
      <vt:lpstr>Defect Removal Leverage (DRL)</vt:lpstr>
      <vt:lpstr>Cost of Quality (COQ) -1</vt:lpstr>
      <vt:lpstr>Cost of Quality (COQ) -2</vt:lpstr>
      <vt:lpstr>Cost of Quality (COQ) -3</vt:lpstr>
      <vt:lpstr>Review Considerations</vt:lpstr>
      <vt:lpstr>Reviewing Before Compile</vt:lpstr>
      <vt:lpstr>Compile vs. Test Defects - Student 20</vt:lpstr>
      <vt:lpstr>Compile vs. Test Defects - Student 1</vt:lpstr>
      <vt:lpstr>Test vs. Compile Defects/KLOC</vt:lpstr>
      <vt:lpstr>Reviews and Inspections </vt:lpstr>
      <vt:lpstr>Defect Prevention </vt:lpstr>
      <vt:lpstr>Defect Prevention Strategy -1</vt:lpstr>
      <vt:lpstr>Defect Prevention Strategy -2</vt:lpstr>
      <vt:lpstr>Messages to Remember</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22</cp:revision>
  <cp:lastPrinted>2015-11-05T19:18:24Z</cp:lastPrinted>
  <dcterms:created xsi:type="dcterms:W3CDTF">2016-03-14T18:33:10Z</dcterms:created>
  <dcterms:modified xsi:type="dcterms:W3CDTF">2018-09-06T00:13:32Z</dcterms:modified>
</cp:coreProperties>
</file>