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51"/>
  </p:notesMasterIdLst>
  <p:handoutMasterIdLst>
    <p:handoutMasterId r:id="rId52"/>
  </p:handoutMasterIdLst>
  <p:sldIdLst>
    <p:sldId id="256" r:id="rId2"/>
    <p:sldId id="305" r:id="rId3"/>
    <p:sldId id="30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8">
          <p15:clr>
            <a:srgbClr val="A4A3A4"/>
          </p15:clr>
        </p15:guide>
        <p15:guide id="2" orient="horz" pos="708">
          <p15:clr>
            <a:srgbClr val="A4A3A4"/>
          </p15:clr>
        </p15:guide>
        <p15:guide id="3" pos="4863">
          <p15:clr>
            <a:srgbClr val="A4A3A4"/>
          </p15:clr>
        </p15:guide>
        <p15:guide id="4" pos="2832">
          <p15:clr>
            <a:srgbClr val="A4A3A4"/>
          </p15:clr>
        </p15:guide>
        <p15:guide id="5" pos="245">
          <p15:clr>
            <a:srgbClr val="A4A3A4"/>
          </p15:clr>
        </p15:guide>
        <p15:guide id="6" pos="2882">
          <p15:clr>
            <a:srgbClr val="A4A3A4"/>
          </p15:clr>
        </p15:guide>
        <p15:guide id="7" pos="5488">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9" autoAdjust="0"/>
    <p:restoredTop sz="94660"/>
  </p:normalViewPr>
  <p:slideViewPr>
    <p:cSldViewPr snapToGrid="0" showGuides="1">
      <p:cViewPr varScale="1">
        <p:scale>
          <a:sx n="81" d="100"/>
          <a:sy n="81" d="100"/>
        </p:scale>
        <p:origin x="48" y="411"/>
      </p:cViewPr>
      <p:guideLst>
        <p:guide orient="horz" pos="638"/>
        <p:guide orient="horz" pos="708"/>
        <p:guide pos="4863"/>
        <p:guide pos="2832"/>
        <p:guide pos="245"/>
        <p:guide pos="2882"/>
        <p:guide pos="5488"/>
      </p:guideLst>
    </p:cSldViewPr>
  </p:slideViewPr>
  <p:notesTextViewPr>
    <p:cViewPr>
      <p:scale>
        <a:sx n="1" d="1"/>
        <a:sy n="1" d="1"/>
      </p:scale>
      <p:origin x="0" y="0"/>
    </p:cViewPr>
  </p:notesTextViewPr>
  <p:notesViewPr>
    <p:cSldViewPr snapToGrid="0" showGuides="1">
      <p:cViewPr>
        <p:scale>
          <a:sx n="148" d="100"/>
          <a:sy n="148" d="100"/>
        </p:scale>
        <p:origin x="-216" y="4912"/>
      </p:cViewPr>
      <p:guideLst>
        <p:guide orient="horz" pos="3024"/>
        <p:guide pos="2304"/>
      </p:guideLst>
    </p:cSldViewPr>
  </p:notes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827520" y="9119474"/>
            <a:ext cx="487680" cy="481726"/>
          </a:xfrm>
          <a:prstGeom prst="rect">
            <a:avLst/>
          </a:prstGeom>
        </p:spPr>
        <p:txBody>
          <a:bodyPr vert="horz" lIns="96661" tIns="48331" rIns="96661" bIns="48331" rtlCol="0" anchor="ctr"/>
          <a:lstStyle>
            <a:lvl1pPr algn="r">
              <a:defRPr sz="1300"/>
            </a:lvl1pPr>
          </a:lstStyle>
          <a:p>
            <a:pPr algn="l"/>
            <a:fld id="{697B12D4-4E44-48C5-B3AA-ECDAF4D2CE64}" type="slidenum">
              <a:rPr lang="en-US" b="1" smtClean="0"/>
              <a:pPr algn="l"/>
              <a:t>‹#›</a:t>
            </a:fld>
            <a:endParaRPr lang="en-US" b="1" dirty="0"/>
          </a:p>
        </p:txBody>
      </p:sp>
      <p:sp>
        <p:nvSpPr>
          <p:cNvPr id="7" name="Header Placeholder 6"/>
          <p:cNvSpPr>
            <a:spLocks noGrp="1"/>
          </p:cNvSpPr>
          <p:nvPr>
            <p:ph type="hdr" sz="quarter"/>
          </p:nvPr>
        </p:nvSpPr>
        <p:spPr>
          <a:xfrm>
            <a:off x="590710" y="108175"/>
            <a:ext cx="6110755" cy="481727"/>
          </a:xfrm>
          <a:prstGeom prst="rect">
            <a:avLst/>
          </a:prstGeom>
        </p:spPr>
        <p:txBody>
          <a:bodyPr vert="horz" lIns="0" tIns="96661" rIns="0" bIns="96661" rtlCol="0"/>
          <a:lstStyle>
            <a:lvl1pPr algn="l">
              <a:defRPr sz="1300"/>
            </a:lvl1pPr>
          </a:lstStyle>
          <a:p>
            <a:endParaRPr lang="en-US" dirty="0">
              <a:latin typeface="Arial"/>
              <a:cs typeface="Arial"/>
            </a:endParaRPr>
          </a:p>
        </p:txBody>
      </p:sp>
      <p:cxnSp>
        <p:nvCxnSpPr>
          <p:cNvPr id="10" name="Straight Connector 9"/>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SEI_1Line_CMYK.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1859218430"/>
      </p:ext>
    </p:extLst>
  </p:cSld>
  <p:clrMap bg1="lt1" tx1="dk1" bg2="lt2" tx2="dk2" accent1="accent1" accent2="accent2" accent3="accent3" accent4="accent4" accent5="accent5" accent6="accent6" hlink="hlink" folHlink="folHlink"/>
  <p:extLst mod="1">
    <p:ext uri="{56416CCD-93CA-4268-BC5B-53C4BB910035}">
      <p15:sldGuideLst xmlns:p15="http://schemas.microsoft.com/office/powerpoint/2012/main">
        <p15:guide id="1" pos="35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828076" y="9119474"/>
            <a:ext cx="487680" cy="481726"/>
          </a:xfrm>
          <a:prstGeom prst="rect">
            <a:avLst/>
          </a:prstGeom>
        </p:spPr>
        <p:txBody>
          <a:bodyPr vert="horz" lIns="96661" tIns="48331" rIns="96661" bIns="48331" rtlCol="0" anchor="ctr"/>
          <a:lstStyle>
            <a:lvl1pPr algn="l">
              <a:defRPr sz="1300" b="1"/>
            </a:lvl1pPr>
          </a:lstStyle>
          <a:p>
            <a:fld id="{30F18498-1159-498D-8DC7-E1A69C582DF5}" type="slidenum">
              <a:rPr lang="en-US" smtClean="0"/>
              <a:pPr/>
              <a:t>‹#›</a:t>
            </a:fld>
            <a:endParaRPr lang="en-US" dirty="0"/>
          </a:p>
        </p:txBody>
      </p:sp>
      <p:cxnSp>
        <p:nvCxnSpPr>
          <p:cNvPr id="13" name="Straight Connector 12"/>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Header Placeholder 13"/>
          <p:cNvSpPr>
            <a:spLocks noGrp="1"/>
          </p:cNvSpPr>
          <p:nvPr>
            <p:ph type="hdr" sz="quarter"/>
          </p:nvPr>
        </p:nvSpPr>
        <p:spPr>
          <a:xfrm>
            <a:off x="568959" y="101414"/>
            <a:ext cx="5022188" cy="481727"/>
          </a:xfrm>
          <a:prstGeom prst="rect">
            <a:avLst/>
          </a:prstGeom>
        </p:spPr>
        <p:txBody>
          <a:bodyPr vert="horz" lIns="0" tIns="96661" rIns="0" bIns="96661" rtlCol="0"/>
          <a:lstStyle>
            <a:lvl1pPr algn="l">
              <a:defRPr sz="1300">
                <a:latin typeface="Arial"/>
                <a:cs typeface="Arial"/>
              </a:defRPr>
            </a:lvl1pPr>
          </a:lstStyle>
          <a:p>
            <a:endParaRPr lang="en-US" dirty="0"/>
          </a:p>
        </p:txBody>
      </p:sp>
      <p:pic>
        <p:nvPicPr>
          <p:cNvPr id="8" name="Picture 7" descr="SEI_1Line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39502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35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F18498-1159-498D-8DC7-E1A69C582DF5}" type="slidenum">
              <a:rPr lang="en-US" smtClean="0"/>
              <a:t>1</a:t>
            </a:fld>
            <a:endParaRPr lang="en-US"/>
          </a:p>
        </p:txBody>
      </p:sp>
    </p:spTree>
    <p:extLst>
      <p:ext uri="{BB962C8B-B14F-4D97-AF65-F5344CB8AC3E}">
        <p14:creationId xmlns:p14="http://schemas.microsoft.com/office/powerpoint/2010/main" val="618738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49E47DD6-1166-C946-9D20-9C38F5560EEA}" type="slidenum">
              <a:rPr lang="en-US"/>
              <a:pPr>
                <a:defRPr/>
              </a:pPr>
              <a:t>15</a:t>
            </a:fld>
            <a:endParaRPr lang="en-US"/>
          </a:p>
        </p:txBody>
      </p:sp>
      <p:sp>
        <p:nvSpPr>
          <p:cNvPr id="998402"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969977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2EE28BC-6967-F248-949B-B340FFAFAAD1}" type="slidenum">
              <a:rPr lang="en-US"/>
              <a:pPr>
                <a:defRPr/>
              </a:pPr>
              <a:t>16</a:t>
            </a:fld>
            <a:endParaRPr lang="en-US"/>
          </a:p>
        </p:txBody>
      </p:sp>
      <p:sp>
        <p:nvSpPr>
          <p:cNvPr id="1000450"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172648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A85A4583-34A1-5344-B8E4-7997493CE93E}" type="slidenum">
              <a:rPr lang="en-US"/>
              <a:pPr>
                <a:defRPr/>
              </a:pPr>
              <a:t>17</a:t>
            </a:fld>
            <a:endParaRPr lang="en-US"/>
          </a:p>
        </p:txBody>
      </p:sp>
      <p:sp>
        <p:nvSpPr>
          <p:cNvPr id="1002498"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03650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15B788FB-9306-964C-B662-F58F72399745}" type="slidenum">
              <a:rPr lang="en-US"/>
              <a:pPr>
                <a:defRPr/>
              </a:pPr>
              <a:t>18</a:t>
            </a:fld>
            <a:endParaRPr lang="en-US"/>
          </a:p>
        </p:txBody>
      </p:sp>
      <p:sp>
        <p:nvSpPr>
          <p:cNvPr id="1004546"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991324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73895F6-F8B4-7E4E-A3B8-1C569CCF989A}" type="slidenum">
              <a:rPr lang="en-US"/>
              <a:pPr>
                <a:defRPr/>
              </a:pPr>
              <a:t>20</a:t>
            </a:fld>
            <a:endParaRPr lang="en-US"/>
          </a:p>
        </p:txBody>
      </p:sp>
      <p:sp>
        <p:nvSpPr>
          <p:cNvPr id="1007618" name="Rectangle 2"/>
          <p:cNvSpPr>
            <a:spLocks noGrp="1" noRot="1" noChangeAspect="1" noChangeArrowheads="1" noTextEdit="1"/>
          </p:cNvSpPr>
          <p:nvPr>
            <p:ph type="sldImg"/>
          </p:nvPr>
        </p:nvSpPr>
        <p:spPr>
          <a:xfrm>
            <a:off x="2111375" y="646113"/>
            <a:ext cx="2870200" cy="2152650"/>
          </a:xfrm>
          <a:ln cap="flat"/>
          <a:extLst>
            <a:ext uri="{FAA26D3D-D897-4be2-8F04-BA451C77F1D7}">
              <ma14:placeholderFlag xmlns="" xmlns:ma14="http://schemas.microsoft.com/office/mac/drawingml/2011/main" val="1"/>
            </a:ext>
          </a:extLst>
        </p:spPr>
      </p:sp>
      <p:sp>
        <p:nvSpPr>
          <p:cNvPr id="1007619" name="Rectangle 3"/>
          <p:cNvSpPr>
            <a:spLocks noGrp="1" noChangeArrowheads="1"/>
          </p:cNvSpPr>
          <p:nvPr>
            <p:ph type="body" idx="1"/>
          </p:nvPr>
        </p:nvSpPr>
        <p:spPr>
          <a:xfrm>
            <a:off x="596066" y="2922946"/>
            <a:ext cx="6136063" cy="6105602"/>
          </a:xfrm>
          <a:ln/>
        </p:spPr>
        <p:txBody>
          <a:bodyPr lIns="99787" tIns="51676" rIns="99787" bIns="51676"/>
          <a:lstStyle/>
          <a:p>
            <a:pPr defTabSz="1003049">
              <a:defRPr/>
            </a:pPr>
            <a:endParaRPr lang="en-US" smtClean="0">
              <a:cs typeface="+mn-cs"/>
            </a:endParaRPr>
          </a:p>
        </p:txBody>
      </p:sp>
    </p:spTree>
    <p:extLst>
      <p:ext uri="{BB962C8B-B14F-4D97-AF65-F5344CB8AC3E}">
        <p14:creationId xmlns:p14="http://schemas.microsoft.com/office/powerpoint/2010/main" val="616919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789C07C3-726E-484D-8D01-A1EEFB1FFD36}" type="slidenum">
              <a:rPr lang="en-US"/>
              <a:pPr>
                <a:defRPr/>
              </a:pPr>
              <a:t>21</a:t>
            </a:fld>
            <a:endParaRPr lang="en-US"/>
          </a:p>
        </p:txBody>
      </p:sp>
      <p:sp>
        <p:nvSpPr>
          <p:cNvPr id="1009666"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95634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7DC95730-47AF-9E4C-BDA5-07F4169B0AD9}" type="slidenum">
              <a:rPr lang="en-US"/>
              <a:pPr>
                <a:defRPr/>
              </a:pPr>
              <a:t>22</a:t>
            </a:fld>
            <a:endParaRPr lang="en-US"/>
          </a:p>
        </p:txBody>
      </p:sp>
      <p:sp>
        <p:nvSpPr>
          <p:cNvPr id="1011714"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438972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80F3FF22-3601-414F-B334-033FF858386B}" type="slidenum">
              <a:rPr lang="en-US"/>
              <a:pPr>
                <a:defRPr/>
              </a:pPr>
              <a:t>23</a:t>
            </a:fld>
            <a:endParaRPr lang="en-US"/>
          </a:p>
        </p:txBody>
      </p:sp>
      <p:sp>
        <p:nvSpPr>
          <p:cNvPr id="911362"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663048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065E4CEA-18FF-5347-BD7A-CB308FDF7C8A}" type="slidenum">
              <a:rPr lang="en-US"/>
              <a:pPr>
                <a:defRPr/>
              </a:pPr>
              <a:t>24</a:t>
            </a:fld>
            <a:endParaRPr lang="en-US"/>
          </a:p>
        </p:txBody>
      </p:sp>
      <p:sp>
        <p:nvSpPr>
          <p:cNvPr id="913410"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161883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CD8136E7-9FC3-5845-8222-668D12E76A72}" type="slidenum">
              <a:rPr lang="en-US"/>
              <a:pPr>
                <a:defRPr/>
              </a:pPr>
              <a:t>25</a:t>
            </a:fld>
            <a:endParaRPr lang="en-US"/>
          </a:p>
        </p:txBody>
      </p:sp>
      <p:sp>
        <p:nvSpPr>
          <p:cNvPr id="818178"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745437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894D37F2-5087-5F4A-B619-16BE31B4E9A0}" type="slidenum">
              <a:rPr lang="en-US"/>
              <a:pPr>
                <a:defRPr/>
              </a:pPr>
              <a:t>4</a:t>
            </a:fld>
            <a:endParaRPr lang="en-US"/>
          </a:p>
        </p:txBody>
      </p:sp>
      <p:sp>
        <p:nvSpPr>
          <p:cNvPr id="788482"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121088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AD75C496-A96C-6946-B9E7-B507D98B4A90}" type="slidenum">
              <a:rPr lang="en-US"/>
              <a:pPr>
                <a:defRPr/>
              </a:pPr>
              <a:t>26</a:t>
            </a:fld>
            <a:endParaRPr lang="en-US"/>
          </a:p>
        </p:txBody>
      </p:sp>
      <p:sp>
        <p:nvSpPr>
          <p:cNvPr id="822274"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124558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DF4E3DC-174B-F445-872E-5CDDAA10C221}" type="slidenum">
              <a:rPr lang="en-US"/>
              <a:pPr>
                <a:defRPr/>
              </a:pPr>
              <a:t>27</a:t>
            </a:fld>
            <a:endParaRPr lang="en-US"/>
          </a:p>
        </p:txBody>
      </p:sp>
      <p:sp>
        <p:nvSpPr>
          <p:cNvPr id="824322"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915595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954DE96B-8E55-F546-A4C4-F407BD4A8B11}" type="slidenum">
              <a:rPr lang="en-US"/>
              <a:pPr>
                <a:defRPr/>
              </a:pPr>
              <a:t>28</a:t>
            </a:fld>
            <a:endParaRPr lang="en-US"/>
          </a:p>
        </p:txBody>
      </p:sp>
      <p:sp>
        <p:nvSpPr>
          <p:cNvPr id="826370"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4026353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16C5F731-AD22-054D-8902-2F85B2537244}" type="slidenum">
              <a:rPr lang="en-US"/>
              <a:pPr>
                <a:defRPr/>
              </a:pPr>
              <a:t>29</a:t>
            </a:fld>
            <a:endParaRPr lang="en-US"/>
          </a:p>
        </p:txBody>
      </p:sp>
      <p:sp>
        <p:nvSpPr>
          <p:cNvPr id="830466"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4151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2C42712A-C948-D744-A6E7-B9151C708840}" type="slidenum">
              <a:rPr lang="en-US"/>
              <a:pPr>
                <a:defRPr/>
              </a:pPr>
              <a:t>30</a:t>
            </a:fld>
            <a:endParaRPr lang="en-US"/>
          </a:p>
        </p:txBody>
      </p:sp>
      <p:sp>
        <p:nvSpPr>
          <p:cNvPr id="976898"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958872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D3F9AABD-2561-FD4D-B65F-A6A5EC06DDFE}" type="slidenum">
              <a:rPr lang="en-US"/>
              <a:pPr>
                <a:defRPr/>
              </a:pPr>
              <a:t>31</a:t>
            </a:fld>
            <a:endParaRPr lang="en-US"/>
          </a:p>
        </p:txBody>
      </p:sp>
      <p:sp>
        <p:nvSpPr>
          <p:cNvPr id="832514"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850698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0E8D122E-2852-DD4B-80CE-AFEA66464CC1}" type="slidenum">
              <a:rPr lang="en-US"/>
              <a:pPr>
                <a:defRPr/>
              </a:pPr>
              <a:t>32</a:t>
            </a:fld>
            <a:endParaRPr lang="en-US"/>
          </a:p>
        </p:txBody>
      </p:sp>
      <p:sp>
        <p:nvSpPr>
          <p:cNvPr id="834562"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759208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53F238C4-6C59-1346-9CF5-AAC8EB9FA771}" type="slidenum">
              <a:rPr lang="en-US"/>
              <a:pPr>
                <a:defRPr/>
              </a:pPr>
              <a:t>33</a:t>
            </a:fld>
            <a:endParaRPr lang="en-US"/>
          </a:p>
        </p:txBody>
      </p:sp>
      <p:sp>
        <p:nvSpPr>
          <p:cNvPr id="962562"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608290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963E5992-14AF-E141-B1BC-DF53E3C71264}" type="slidenum">
              <a:rPr lang="en-US"/>
              <a:pPr>
                <a:defRPr/>
              </a:pPr>
              <a:t>34</a:t>
            </a:fld>
            <a:endParaRPr lang="en-US"/>
          </a:p>
        </p:txBody>
      </p:sp>
      <p:sp>
        <p:nvSpPr>
          <p:cNvPr id="960514"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708176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28E063EB-E922-294E-801E-DC34D1CB77B1}" type="slidenum">
              <a:rPr lang="en-US"/>
              <a:pPr>
                <a:defRPr/>
              </a:pPr>
              <a:t>35</a:t>
            </a:fld>
            <a:endParaRPr lang="en-US"/>
          </a:p>
        </p:txBody>
      </p:sp>
      <p:sp>
        <p:nvSpPr>
          <p:cNvPr id="1018882"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437211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291B2E67-59FC-DF41-B9BF-240EAAFCF965}" type="slidenum">
              <a:rPr lang="en-US"/>
              <a:pPr>
                <a:defRPr/>
              </a:pPr>
              <a:t>5</a:t>
            </a:fld>
            <a:endParaRPr lang="en-US"/>
          </a:p>
        </p:txBody>
      </p:sp>
      <p:sp>
        <p:nvSpPr>
          <p:cNvPr id="794626"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620890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4C6D61F9-C1AE-074B-A921-B5CFD3F8B885}" type="slidenum">
              <a:rPr lang="en-US"/>
              <a:pPr>
                <a:defRPr/>
              </a:pPr>
              <a:t>36</a:t>
            </a:fld>
            <a:endParaRPr lang="en-US"/>
          </a:p>
        </p:txBody>
      </p:sp>
      <p:sp>
        <p:nvSpPr>
          <p:cNvPr id="845826"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174947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7302E0BA-BB62-A34F-8E5F-03F668B73A9D}" type="slidenum">
              <a:rPr lang="en-US"/>
              <a:pPr>
                <a:defRPr/>
              </a:pPr>
              <a:t>37</a:t>
            </a:fld>
            <a:endParaRPr lang="en-US"/>
          </a:p>
        </p:txBody>
      </p:sp>
      <p:sp>
        <p:nvSpPr>
          <p:cNvPr id="986114"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541595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7ACBCBEE-3E22-2E49-938D-E73F7C94D0FE}" type="slidenum">
              <a:rPr lang="en-US"/>
              <a:pPr>
                <a:defRPr/>
              </a:pPr>
              <a:t>38</a:t>
            </a:fld>
            <a:endParaRPr lang="en-US"/>
          </a:p>
        </p:txBody>
      </p:sp>
      <p:sp>
        <p:nvSpPr>
          <p:cNvPr id="984066"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626059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5A56EFD2-3AAD-4F48-A6CA-63FF8848949B}" type="slidenum">
              <a:rPr lang="en-US"/>
              <a:pPr>
                <a:defRPr/>
              </a:pPr>
              <a:t>39</a:t>
            </a:fld>
            <a:endParaRPr lang="en-US"/>
          </a:p>
        </p:txBody>
      </p:sp>
      <p:sp>
        <p:nvSpPr>
          <p:cNvPr id="858114"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42861723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B6F8C0F4-14F7-0A41-8F05-D280621FDAD0}" type="slidenum">
              <a:rPr lang="en-US"/>
              <a:pPr>
                <a:defRPr/>
              </a:pPr>
              <a:t>40</a:t>
            </a:fld>
            <a:endParaRPr lang="en-US"/>
          </a:p>
        </p:txBody>
      </p:sp>
      <p:sp>
        <p:nvSpPr>
          <p:cNvPr id="860162"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835748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3D891094-03B9-834E-9B70-4E86EBC7356C}" type="slidenum">
              <a:rPr lang="en-US"/>
              <a:pPr>
                <a:defRPr/>
              </a:pPr>
              <a:t>41</a:t>
            </a:fld>
            <a:endParaRPr lang="en-US"/>
          </a:p>
        </p:txBody>
      </p:sp>
      <p:sp>
        <p:nvSpPr>
          <p:cNvPr id="948226"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676528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7EC5A787-BC65-B94F-A366-D6E17C5BCD99}" type="slidenum">
              <a:rPr lang="en-US"/>
              <a:pPr>
                <a:defRPr/>
              </a:pPr>
              <a:t>42</a:t>
            </a:fld>
            <a:endParaRPr lang="en-US"/>
          </a:p>
        </p:txBody>
      </p:sp>
      <p:sp>
        <p:nvSpPr>
          <p:cNvPr id="951298" name="Rectangle 1026"/>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8581003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20B8266E-A57B-7048-B57E-7E4010A7E10E}" type="slidenum">
              <a:rPr lang="en-US"/>
              <a:pPr>
                <a:defRPr/>
              </a:pPr>
              <a:t>43</a:t>
            </a:fld>
            <a:endParaRPr lang="en-US"/>
          </a:p>
        </p:txBody>
      </p:sp>
      <p:sp>
        <p:nvSpPr>
          <p:cNvPr id="965634"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4467723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EFDD7DBE-734C-B74F-8717-7385A5558CA7}" type="slidenum">
              <a:rPr lang="en-US"/>
              <a:pPr>
                <a:defRPr/>
              </a:pPr>
              <a:t>44</a:t>
            </a:fld>
            <a:endParaRPr lang="en-US"/>
          </a:p>
        </p:txBody>
      </p:sp>
      <p:sp>
        <p:nvSpPr>
          <p:cNvPr id="953346"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5489852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81D577C-BD59-8645-A0EF-3835F85F160F}" type="slidenum">
              <a:rPr lang="en-US"/>
              <a:pPr>
                <a:defRPr/>
              </a:pPr>
              <a:t>47</a:t>
            </a:fld>
            <a:endParaRPr lang="en-US"/>
          </a:p>
        </p:txBody>
      </p:sp>
      <p:sp>
        <p:nvSpPr>
          <p:cNvPr id="867330" name="Rectangle 2"/>
          <p:cNvSpPr>
            <a:spLocks noGrp="1" noChangeArrowheads="1"/>
          </p:cNvSpPr>
          <p:nvPr>
            <p:ph type="body" idx="1"/>
          </p:nvPr>
        </p:nvSpPr>
        <p:spPr>
          <a:xfrm>
            <a:off x="610683" y="2935851"/>
            <a:ext cx="6108452" cy="6078179"/>
          </a:xfrm>
          <a:ln w="25400" cap="flat">
            <a:solidFill>
              <a:schemeClr val="tx1"/>
            </a:solidFill>
            <a:prstDash val="sysDot"/>
            <a:miter lim="800000"/>
            <a:headEnd/>
            <a:tailEnd/>
          </a:ln>
        </p:spPr>
        <p:txBody>
          <a:bodyPr lIns="99787" tIns="51676" rIns="99787" bIns="51676"/>
          <a:lstStyle/>
          <a:p>
            <a:pPr defTabSz="1003049">
              <a:defRPr/>
            </a:pPr>
            <a:endParaRPr lang="en-US" smtClean="0">
              <a:cs typeface="+mn-cs"/>
            </a:endParaRPr>
          </a:p>
        </p:txBody>
      </p:sp>
      <p:sp>
        <p:nvSpPr>
          <p:cNvPr id="867331" name="Rectangle 3"/>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86344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C2C4146-ED81-E94F-83F8-9103B6905CF2}" type="slidenum">
              <a:rPr lang="en-US"/>
              <a:pPr>
                <a:defRPr/>
              </a:pPr>
              <a:t>6</a:t>
            </a:fld>
            <a:endParaRPr lang="en-US"/>
          </a:p>
        </p:txBody>
      </p:sp>
      <p:sp>
        <p:nvSpPr>
          <p:cNvPr id="796674" name="Rectangle 2"/>
          <p:cNvSpPr>
            <a:spLocks noGrp="1" noChangeArrowheads="1"/>
          </p:cNvSpPr>
          <p:nvPr>
            <p:ph type="body" idx="1"/>
          </p:nvPr>
        </p:nvSpPr>
        <p:spPr>
          <a:xfrm>
            <a:off x="610683" y="2935851"/>
            <a:ext cx="6108452" cy="6078179"/>
          </a:xfrm>
          <a:ln w="25400" cap="flat">
            <a:solidFill>
              <a:schemeClr val="tx1"/>
            </a:solidFill>
            <a:prstDash val="sysDot"/>
            <a:miter lim="800000"/>
            <a:headEnd/>
            <a:tailEnd/>
          </a:ln>
        </p:spPr>
        <p:txBody>
          <a:bodyPr lIns="99787" tIns="51676" rIns="99787" bIns="51676"/>
          <a:lstStyle/>
          <a:p>
            <a:pPr defTabSz="1003049">
              <a:defRPr/>
            </a:pPr>
            <a:endParaRPr lang="en-US" smtClean="0">
              <a:cs typeface="+mn-cs"/>
            </a:endParaRPr>
          </a:p>
        </p:txBody>
      </p:sp>
      <p:sp>
        <p:nvSpPr>
          <p:cNvPr id="796675" name="Rectangle 3"/>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9910555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C7163DC-9645-9346-A9A3-094051596244}" type="slidenum">
              <a:rPr lang="en-US"/>
              <a:pPr>
                <a:defRPr/>
              </a:pPr>
              <a:t>48</a:t>
            </a:fld>
            <a:endParaRPr lang="en-US"/>
          </a:p>
        </p:txBody>
      </p:sp>
      <p:sp>
        <p:nvSpPr>
          <p:cNvPr id="869378" name="Rectangle 2"/>
          <p:cNvSpPr>
            <a:spLocks noGrp="1" noChangeArrowheads="1"/>
          </p:cNvSpPr>
          <p:nvPr>
            <p:ph type="body" idx="1"/>
          </p:nvPr>
        </p:nvSpPr>
        <p:spPr>
          <a:xfrm>
            <a:off x="610683" y="2935851"/>
            <a:ext cx="6108452" cy="6078179"/>
          </a:xfrm>
          <a:ln w="25400" cap="flat">
            <a:solidFill>
              <a:schemeClr val="tx1"/>
            </a:solidFill>
            <a:prstDash val="sysDot"/>
            <a:miter lim="800000"/>
            <a:headEnd/>
            <a:tailEnd/>
          </a:ln>
        </p:spPr>
        <p:txBody>
          <a:bodyPr lIns="99787" tIns="51676" rIns="99787" bIns="51676"/>
          <a:lstStyle/>
          <a:p>
            <a:pPr defTabSz="1003049">
              <a:defRPr/>
            </a:pPr>
            <a:endParaRPr lang="en-US" smtClean="0">
              <a:cs typeface="+mn-cs"/>
            </a:endParaRPr>
          </a:p>
        </p:txBody>
      </p:sp>
      <p:sp>
        <p:nvSpPr>
          <p:cNvPr id="869379" name="Rectangle 3"/>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9980796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11A90CD-044F-E14F-B855-F5A396419C56}" type="slidenum">
              <a:rPr lang="en-US"/>
              <a:pPr>
                <a:defRPr/>
              </a:pPr>
              <a:t>49</a:t>
            </a:fld>
            <a:endParaRPr lang="en-US"/>
          </a:p>
        </p:txBody>
      </p:sp>
      <p:sp>
        <p:nvSpPr>
          <p:cNvPr id="956418"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707506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FE484A5B-45EB-5043-A5B8-8E72F33A6C3A}" type="slidenum">
              <a:rPr lang="en-US"/>
              <a:pPr>
                <a:defRPr/>
              </a:pPr>
              <a:t>7</a:t>
            </a:fld>
            <a:endParaRPr lang="en-US"/>
          </a:p>
        </p:txBody>
      </p:sp>
      <p:sp>
        <p:nvSpPr>
          <p:cNvPr id="798722" name="Rectangle 2"/>
          <p:cNvSpPr>
            <a:spLocks noGrp="1" noChangeArrowheads="1"/>
          </p:cNvSpPr>
          <p:nvPr>
            <p:ph type="body" idx="1"/>
          </p:nvPr>
        </p:nvSpPr>
        <p:spPr>
          <a:xfrm>
            <a:off x="610683" y="2935851"/>
            <a:ext cx="6108452" cy="6078179"/>
          </a:xfrm>
          <a:ln w="25400" cap="flat">
            <a:solidFill>
              <a:schemeClr val="tx1"/>
            </a:solidFill>
            <a:prstDash val="sysDot"/>
            <a:miter lim="800000"/>
            <a:headEnd/>
            <a:tailEnd/>
          </a:ln>
        </p:spPr>
        <p:txBody>
          <a:bodyPr lIns="99787" tIns="51676" rIns="99787" bIns="51676"/>
          <a:lstStyle/>
          <a:p>
            <a:pPr defTabSz="1003049">
              <a:defRPr/>
            </a:pPr>
            <a:endParaRPr lang="en-US" smtClean="0">
              <a:cs typeface="+mn-cs"/>
            </a:endParaRPr>
          </a:p>
        </p:txBody>
      </p:sp>
      <p:sp>
        <p:nvSpPr>
          <p:cNvPr id="798723" name="Rectangle 3"/>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4246979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EFF5C96-13CC-A44E-AB91-698B4016787F}" type="slidenum">
              <a:rPr lang="en-US"/>
              <a:pPr>
                <a:defRPr/>
              </a:pPr>
              <a:t>9</a:t>
            </a:fld>
            <a:endParaRPr lang="en-US"/>
          </a:p>
        </p:txBody>
      </p:sp>
      <p:sp>
        <p:nvSpPr>
          <p:cNvPr id="806914" name="Rectangle 2"/>
          <p:cNvSpPr>
            <a:spLocks noGrp="1" noRot="1" noChangeAspect="1" noChangeArrowheads="1" noTextEdit="1"/>
          </p:cNvSpPr>
          <p:nvPr>
            <p:ph type="sldImg"/>
          </p:nvPr>
        </p:nvSpPr>
        <p:spPr>
          <a:xfrm>
            <a:off x="1266825" y="725488"/>
            <a:ext cx="4783138" cy="3587750"/>
          </a:xfrm>
          <a:ln/>
          <a:extLst>
            <a:ext uri="{FAA26D3D-D897-4be2-8F04-BA451C77F1D7}">
              <ma14:placeholderFlag xmlns="" xmlns:ma14="http://schemas.microsoft.com/office/mac/drawingml/2011/main" val="1"/>
            </a:ext>
          </a:extLst>
        </p:spPr>
      </p:sp>
      <p:sp>
        <p:nvSpPr>
          <p:cNvPr id="806915" name="Rectangle 3"/>
          <p:cNvSpPr>
            <a:spLocks noGrp="1" noChangeArrowheads="1"/>
          </p:cNvSpPr>
          <p:nvPr>
            <p:ph type="body" idx="1"/>
          </p:nvPr>
        </p:nvSpPr>
        <p:spPr>
          <a:xfrm>
            <a:off x="976119" y="4558635"/>
            <a:ext cx="5362964" cy="4321508"/>
          </a:xfrm>
        </p:spPr>
        <p:txBody>
          <a:bodyPr/>
          <a:lstStyle/>
          <a:p>
            <a:pPr defTabSz="967457">
              <a:defRPr/>
            </a:pPr>
            <a:endParaRPr lang="en-US" smtClean="0">
              <a:cs typeface="+mn-cs"/>
            </a:endParaRPr>
          </a:p>
        </p:txBody>
      </p:sp>
    </p:spTree>
    <p:extLst>
      <p:ext uri="{BB962C8B-B14F-4D97-AF65-F5344CB8AC3E}">
        <p14:creationId xmlns:p14="http://schemas.microsoft.com/office/powerpoint/2010/main" val="2235841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6024959-9F78-CE4A-AE70-059EECB32DFD}" type="slidenum">
              <a:rPr lang="en-US"/>
              <a:pPr>
                <a:defRPr/>
              </a:pPr>
              <a:t>11</a:t>
            </a:fld>
            <a:endParaRPr lang="en-US"/>
          </a:p>
        </p:txBody>
      </p:sp>
      <p:sp>
        <p:nvSpPr>
          <p:cNvPr id="809986" name="Rectangle 2"/>
          <p:cNvSpPr>
            <a:spLocks noGrp="1" noChangeArrowheads="1"/>
          </p:cNvSpPr>
          <p:nvPr>
            <p:ph type="body" idx="1"/>
          </p:nvPr>
        </p:nvSpPr>
        <p:spPr>
          <a:xfrm>
            <a:off x="610683" y="2935851"/>
            <a:ext cx="6108452" cy="6078179"/>
          </a:xfrm>
          <a:ln w="25400" cap="flat">
            <a:solidFill>
              <a:schemeClr val="tx1"/>
            </a:solidFill>
            <a:prstDash val="sysDot"/>
            <a:miter lim="800000"/>
            <a:headEnd/>
            <a:tailEnd/>
          </a:ln>
        </p:spPr>
        <p:txBody>
          <a:bodyPr lIns="99787" tIns="51676" rIns="99787" bIns="51676"/>
          <a:lstStyle/>
          <a:p>
            <a:pPr defTabSz="1003049">
              <a:defRPr/>
            </a:pPr>
            <a:endParaRPr lang="en-US" smtClean="0">
              <a:cs typeface="+mn-cs"/>
            </a:endParaRPr>
          </a:p>
        </p:txBody>
      </p:sp>
      <p:sp>
        <p:nvSpPr>
          <p:cNvPr id="809987" name="Rectangle 3"/>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725350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DCB7C1D4-7F14-9745-A7A2-2EB2E4B7B4A7}" type="slidenum">
              <a:rPr lang="en-US"/>
              <a:pPr>
                <a:defRPr/>
              </a:pPr>
              <a:t>12</a:t>
            </a:fld>
            <a:endParaRPr lang="en-US"/>
          </a:p>
        </p:txBody>
      </p:sp>
      <p:sp>
        <p:nvSpPr>
          <p:cNvPr id="820226"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002744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2DCB67A6-95D2-9D41-BFB3-7F7A80D15901}" type="slidenum">
              <a:rPr lang="en-US"/>
              <a:pPr>
                <a:defRPr/>
              </a:pPr>
              <a:t>14</a:t>
            </a:fld>
            <a:endParaRPr lang="en-US"/>
          </a:p>
        </p:txBody>
      </p:sp>
      <p:sp>
        <p:nvSpPr>
          <p:cNvPr id="996354"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9229630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7" name="Rectangle 6"/>
          <p:cNvSpPr/>
          <p:nvPr/>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5" name="Rectangle 1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3" name="Rectangle 73"/>
          <p:cNvSpPr>
            <a:spLocks noChangeArrowheads="1"/>
          </p:cNvSpPr>
          <p:nvPr/>
        </p:nvSpPr>
        <p:spPr bwMode="white">
          <a:xfrm>
            <a:off x="4413249" y="6411779"/>
            <a:ext cx="206115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marL="0" indent="0" algn="l" eaLnBrk="0" hangingPunct="0">
              <a:lnSpc>
                <a:spcPct val="100000"/>
              </a:lnSpc>
              <a:spcBef>
                <a:spcPct val="0"/>
              </a:spcBef>
            </a:pPr>
            <a:r>
              <a:rPr lang="en-US" sz="600" b="0" spc="0" baseline="0" dirty="0" smtClean="0">
                <a:solidFill>
                  <a:srgbClr val="FFFFFF"/>
                </a:solidFill>
                <a:latin typeface="Arial" panose="020B0604020202020204" pitchFamily="34" charset="0"/>
                <a:cs typeface="Arial" panose="020B0604020202020204" pitchFamily="34" charset="0"/>
              </a:rPr>
              <a:t>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4" name="Rectangle 3"/>
          <p:cNvSpPr/>
          <p:nvPr/>
        </p:nvSpPr>
        <p:spPr>
          <a:xfrm>
            <a:off x="6059156" y="6450534"/>
            <a:ext cx="2496196" cy="307777"/>
          </a:xfrm>
          <a:prstGeom prst="rect">
            <a:avLst/>
          </a:prstGeom>
        </p:spPr>
        <p:txBody>
          <a:bodyPr wrap="none">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a:t>
            </a:r>
          </a:p>
          <a:p>
            <a:r>
              <a:rPr lang="en-US" sz="700" kern="1200" dirty="0" smtClean="0">
                <a:solidFill>
                  <a:schemeClr val="bg1"/>
                </a:solidFill>
                <a:effectLst/>
                <a:latin typeface="Arial" panose="020B0604020202020204" pitchFamily="34" charset="0"/>
                <a:ea typeface="+mn-ea"/>
                <a:cs typeface="Arial" panose="020B0604020202020204" pitchFamily="34" charset="0"/>
              </a:rPr>
              <a:t>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pic>
        <p:nvPicPr>
          <p:cNvPr id="14"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16" name="Rectangle 15"/>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7" name="TextBox 16"/>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8" name="Rectangle 17"/>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20" name="Rectangle 73"/>
          <p:cNvSpPr>
            <a:spLocks noChangeArrowheads="1"/>
          </p:cNvSpPr>
          <p:nvPr userDrawn="1"/>
        </p:nvSpPr>
        <p:spPr bwMode="white">
          <a:xfrm>
            <a:off x="4413250" y="6411779"/>
            <a:ext cx="2065908"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21" name="TextBox 20"/>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15858653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1058863" y="4967288"/>
            <a:ext cx="7313612"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1600" b="1">
                <a:cs typeface="+mn-cs"/>
              </a:rPr>
              <a:t>This material is approved for public release. Distribution is limited by the Software Engineering Institute to attendees.</a:t>
            </a:r>
          </a:p>
          <a:p>
            <a:pPr defTabSz="811213" eaLnBrk="0" hangingPunct="0">
              <a:buFontTx/>
              <a:buNone/>
              <a:defRPr/>
            </a:pPr>
            <a:endParaRPr lang="en-US" sz="1600" b="1">
              <a:cs typeface="+mn-cs"/>
            </a:endParaRPr>
          </a:p>
          <a:p>
            <a:pPr defTabSz="811213" eaLnBrk="0" hangingPunct="0">
              <a:buFontTx/>
              <a:buNone/>
              <a:defRPr/>
            </a:pPr>
            <a:r>
              <a:rPr lang="en-US" sz="1600" b="1">
                <a:cs typeface="+mn-cs"/>
              </a:rPr>
              <a:t>Sponsored by the U.S. Department of Defense</a:t>
            </a:r>
          </a:p>
          <a:p>
            <a:pPr defTabSz="811213" eaLnBrk="0" hangingPunct="0">
              <a:buFontTx/>
              <a:buNone/>
              <a:defRPr/>
            </a:pPr>
            <a:r>
              <a:rPr lang="en-US" sz="1600" b="1">
                <a:cs typeface="+mn-cs"/>
              </a:rPr>
              <a:t>© 2006 by Carnegie Mellon University</a:t>
            </a:r>
          </a:p>
        </p:txBody>
      </p:sp>
      <p:sp>
        <p:nvSpPr>
          <p:cNvPr id="3" name="Rectangle 3"/>
          <p:cNvSpPr>
            <a:spLocks noChangeArrowheads="1"/>
          </p:cNvSpPr>
          <p:nvPr/>
        </p:nvSpPr>
        <p:spPr bwMode="auto">
          <a:xfrm>
            <a:off x="4763" y="4763"/>
            <a:ext cx="9129712" cy="684371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 name="Line 4"/>
          <p:cNvSpPr>
            <a:spLocks noChangeShapeType="1"/>
          </p:cNvSpPr>
          <p:nvPr/>
        </p:nvSpPr>
        <p:spPr bwMode="auto">
          <a:xfrm>
            <a:off x="1017588" y="730250"/>
            <a:ext cx="74136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 name="Rectangle 5"/>
          <p:cNvSpPr>
            <a:spLocks noChangeArrowheads="1"/>
          </p:cNvSpPr>
          <p:nvPr/>
        </p:nvSpPr>
        <p:spPr bwMode="auto">
          <a:xfrm>
            <a:off x="4124325" y="6567488"/>
            <a:ext cx="9842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686" tIns="46342" rIns="92686" bIns="46342">
            <a:spAutoFit/>
          </a:bodyPr>
          <a:lstStyle/>
          <a:p>
            <a:pPr algn="ctr" defTabSz="811213" eaLnBrk="0" hangingPunct="0">
              <a:buFontTx/>
              <a:buNone/>
              <a:defRPr/>
            </a:pPr>
            <a:r>
              <a:rPr lang="en-US" sz="1000" b="1">
                <a:cs typeface="+mn-cs"/>
              </a:rPr>
              <a:t>October 2006</a:t>
            </a:r>
            <a:endParaRPr lang="en-US" sz="1000" b="1">
              <a:solidFill>
                <a:srgbClr val="CADEE8"/>
              </a:solidFill>
              <a:cs typeface="+mn-cs"/>
            </a:endParaRPr>
          </a:p>
        </p:txBody>
      </p:sp>
      <p:sp>
        <p:nvSpPr>
          <p:cNvPr id="6" name="Text Box 7"/>
          <p:cNvSpPr txBox="1">
            <a:spLocks noChangeArrowheads="1"/>
          </p:cNvSpPr>
          <p:nvPr/>
        </p:nvSpPr>
        <p:spPr bwMode="auto">
          <a:xfrm>
            <a:off x="942975" y="731838"/>
            <a:ext cx="2117725" cy="28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2667" tIns="51332" rIns="102667" bIns="51332">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8288"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200" b="1" smtClean="0">
                <a:latin typeface="Arial" charset="0"/>
                <a:cs typeface="+mn-cs"/>
              </a:rPr>
              <a:t>Pittsburgh, PA 15213-3890</a:t>
            </a:r>
            <a:endParaRPr lang="en-US" sz="1200" b="1" smtClean="0">
              <a:solidFill>
                <a:srgbClr val="2B5265"/>
              </a:solidFill>
              <a:latin typeface="Arial" charset="0"/>
              <a:cs typeface="+mn-cs"/>
            </a:endParaRPr>
          </a:p>
        </p:txBody>
      </p:sp>
      <p:pic>
        <p:nvPicPr>
          <p:cNvPr id="7" name="Picture 8" descr="Logo-Rebuilt-Color-crop-reduce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63" y="146050"/>
            <a:ext cx="3979862" cy="544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9"/>
          <p:cNvSpPr>
            <a:spLocks noChangeArrowheads="1"/>
          </p:cNvSpPr>
          <p:nvPr/>
        </p:nvSpPr>
        <p:spPr bwMode="auto">
          <a:xfrm>
            <a:off x="6215063" y="6564313"/>
            <a:ext cx="292893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686" tIns="46342" rIns="92686" bIns="46342">
            <a:spAutoFit/>
          </a:bodyPr>
          <a:lstStyle/>
          <a:p>
            <a:pPr algn="r" defTabSz="811213" eaLnBrk="0" hangingPunct="0">
              <a:buFontTx/>
              <a:buNone/>
              <a:defRPr/>
            </a:pPr>
            <a:r>
              <a:rPr lang="en-US" sz="1000" b="1">
                <a:cs typeface="+mn-cs"/>
              </a:rPr>
              <a:t>PSP I - Introduction to PSP and TSP - </a:t>
            </a:r>
            <a:fld id="{252A88D8-DCD8-FE4E-86A9-E8BB55F35600}" type="slidenum">
              <a:rPr lang="en-US" sz="1000" b="1">
                <a:cs typeface="+mn-cs"/>
              </a:rPr>
              <a:pPr algn="r" defTabSz="811213" eaLnBrk="0" hangingPunct="0">
                <a:buFontTx/>
                <a:buNone/>
                <a:defRPr/>
              </a:pPr>
              <a:t>‹#›</a:t>
            </a:fld>
            <a:endParaRPr lang="en-US" sz="1000" b="1">
              <a:cs typeface="+mn-cs"/>
            </a:endParaRPr>
          </a:p>
        </p:txBody>
      </p:sp>
    </p:spTree>
    <p:extLst>
      <p:ext uri="{BB962C8B-B14F-4D97-AF65-F5344CB8AC3E}">
        <p14:creationId xmlns:p14="http://schemas.microsoft.com/office/powerpoint/2010/main" val="2810700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4543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24999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6475" y="890588"/>
            <a:ext cx="7421563" cy="5619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17588" y="1709738"/>
            <a:ext cx="3630612"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09738"/>
            <a:ext cx="3630613"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5895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68077892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145712742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7862349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776474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78853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346909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84263777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4400620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5808251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388090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2682938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6781800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586414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6626246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4701023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935016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3909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81560610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7614071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5909217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71912758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3922039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7802854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6573069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915420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1821396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4248958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21977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4402817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8354718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1842040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6773156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16996477"/>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8602581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70296280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4057254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2224051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6021960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811152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97946233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6537412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8721535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26103741"/>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1866168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3991533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9113373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871285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509499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3"/>
          <p:cNvSpPr>
            <a:spLocks noChangeArrowheads="1"/>
          </p:cNvSpPr>
          <p:nvPr userDrawn="1"/>
        </p:nvSpPr>
        <p:spPr bwMode="white">
          <a:xfrm>
            <a:off x="4413249" y="6411779"/>
            <a:ext cx="207269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345489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4659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119498368"/>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26801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1" name="Rectangle 73"/>
          <p:cNvSpPr>
            <a:spLocks noChangeArrowheads="1"/>
          </p:cNvSpPr>
          <p:nvPr/>
        </p:nvSpPr>
        <p:spPr bwMode="white">
          <a:xfrm>
            <a:off x="4184650" y="6409348"/>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Title of the Presentation Goes Here</a:t>
            </a:r>
            <a:endParaRPr lang="en-US" sz="700" b="1" dirty="0">
              <a:solidFill>
                <a:srgbClr val="FFFFFF"/>
              </a:solidFill>
              <a:latin typeface="Arial" panose="020B0604020202020204" pitchFamily="34" charset="0"/>
              <a:cs typeface="Arial" panose="020B0604020202020204" pitchFamily="34" charset="0"/>
            </a:endParaRP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p:nvSpPr>
        <p:spPr>
          <a:xfrm>
            <a:off x="5724939" y="6411779"/>
            <a:ext cx="3419061" cy="323165"/>
          </a:xfrm>
          <a:prstGeom prst="rect">
            <a:avLst/>
          </a:prstGeom>
          <a:noFill/>
        </p:spPr>
        <p:txBody>
          <a:bodyPr wrap="square" lIns="0" tIns="0" rIns="0" bIns="0" rtlCol="0">
            <a:spAutoFit/>
          </a:bodyPr>
          <a:lstStyle/>
          <a:p>
            <a:r>
              <a:rPr lang="en-US" sz="700" dirty="0" smtClean="0">
                <a:solidFill>
                  <a:srgbClr val="FFFFFF"/>
                </a:solidFill>
                <a:latin typeface="Arial"/>
                <a:cs typeface="Arial"/>
              </a:rPr>
              <a:t>[DISTRIBUTION STATEMENT A] This material has been approved</a:t>
            </a:r>
            <a:r>
              <a:rPr lang="en-US" sz="700" baseline="0" dirty="0" smtClean="0">
                <a:solidFill>
                  <a:srgbClr val="FFFFFF"/>
                </a:solidFill>
                <a:latin typeface="Arial"/>
                <a:cs typeface="Arial"/>
              </a:rPr>
              <a:t> </a:t>
            </a:r>
            <a:r>
              <a:rPr lang="en-US" sz="700" dirty="0" smtClean="0">
                <a:solidFill>
                  <a:srgbClr val="FFFFFF"/>
                </a:solidFill>
                <a:latin typeface="Arial"/>
                <a:cs typeface="Arial"/>
              </a:rPr>
              <a:t>for public release and </a:t>
            </a:r>
          </a:p>
          <a:p>
            <a:r>
              <a:rPr lang="en-US" sz="700" dirty="0" smtClean="0">
                <a:solidFill>
                  <a:srgbClr val="FFFFFF"/>
                </a:solidFill>
                <a:latin typeface="Arial"/>
                <a:cs typeface="Arial"/>
              </a:rPr>
              <a:t>unlimited distribution.</a:t>
            </a:r>
          </a:p>
        </p:txBody>
      </p:sp>
      <p:sp>
        <p:nvSpPr>
          <p:cNvPr id="9" name="Rectangle 8"/>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7" name="Rectangle 1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3"/>
          <p:cNvSpPr>
            <a:spLocks noChangeArrowheads="1"/>
          </p:cNvSpPr>
          <p:nvPr userDrawn="1"/>
        </p:nvSpPr>
        <p:spPr bwMode="white">
          <a:xfrm>
            <a:off x="4413249" y="6411779"/>
            <a:ext cx="207269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9" name="TextBox 18"/>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3274392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991640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281684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3" name="Rectangle 73"/>
          <p:cNvSpPr>
            <a:spLocks noChangeArrowheads="1"/>
          </p:cNvSpPr>
          <p:nvPr/>
        </p:nvSpPr>
        <p:spPr bwMode="white">
          <a:xfrm>
            <a:off x="4413250" y="6411779"/>
            <a:ext cx="20193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latin typeface="Arial" panose="020B0604020202020204" pitchFamily="34" charset="0"/>
                <a:cs typeface="Arial" panose="020B0604020202020204" pitchFamily="34" charset="0"/>
              </a:rPr>
              <a:t>Personal Software Process for Engineers: Part I</a:t>
            </a:r>
          </a:p>
          <a:p>
            <a:pPr eaLnBrk="0" hangingPunct="0">
              <a:spcBef>
                <a:spcPct val="0"/>
              </a:spcBef>
            </a:pPr>
            <a:r>
              <a:rPr lang="en-US" sz="600" dirty="0" smtClean="0">
                <a:solidFill>
                  <a:schemeClr val="tx1"/>
                </a:solidFill>
                <a:latin typeface="Arial" panose="020B0604020202020204" pitchFamily="34" charset="0"/>
                <a:cs typeface="Arial" panose="020B0604020202020204" pitchFamily="34" charset="0"/>
              </a:rPr>
              <a:t>December, 2016</a:t>
            </a:r>
          </a:p>
          <a:p>
            <a:pPr marL="0" indent="0" algn="l" eaLnBrk="0" hangingPunct="0">
              <a:lnSpc>
                <a:spcPct val="100000"/>
              </a:lnSpc>
              <a:spcBef>
                <a:spcPct val="0"/>
              </a:spcBef>
            </a:pPr>
            <a:r>
              <a:rPr lang="en-US" sz="600" b="0" spc="0" baseline="0" smtClean="0">
                <a:solidFill>
                  <a:schemeClr val="tx1"/>
                </a:solidFill>
                <a:latin typeface="Arial" panose="020B0604020202020204" pitchFamily="34" charset="0"/>
                <a:cs typeface="Arial" panose="020B0604020202020204" pitchFamily="34" charset="0"/>
              </a:rPr>
              <a:t>2016 </a:t>
            </a:r>
            <a:r>
              <a:rPr lang="en-US" sz="600" b="0" spc="0" baseline="0" dirty="0" smtClean="0">
                <a:solidFill>
                  <a:schemeClr val="tx1"/>
                </a:solidFill>
                <a:latin typeface="Arial" panose="020B0604020202020204" pitchFamily="34" charset="0"/>
                <a:cs typeface="Arial" panose="020B0604020202020204" pitchFamily="34" charset="0"/>
              </a:rPr>
              <a:t>Carnegie Mellon University</a:t>
            </a:r>
            <a:endParaRPr lang="en-US" sz="600" b="0" spc="0" dirty="0">
              <a:solidFill>
                <a:schemeClr val="tx1"/>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62" cstate="screen">
            <a:extLst>
              <a:ext uri="{28A0092B-C50C-407E-A947-70E740481C1C}">
                <a14:useLocalDpi xmlns:a14="http://schemas.microsoft.com/office/drawing/2010/main"/>
              </a:ext>
            </a:extLst>
          </a:blip>
          <a:stretch>
            <a:fillRect/>
          </a:stretch>
        </p:blipFill>
        <p:spPr>
          <a:xfrm>
            <a:off x="285708" y="6470823"/>
            <a:ext cx="3816392" cy="257931"/>
          </a:xfrm>
          <a:prstGeom prst="rect">
            <a:avLst/>
          </a:prstGeom>
        </p:spPr>
      </p:pic>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0" name="TextBox 9"/>
          <p:cNvSpPr txBox="1"/>
          <p:nvPr/>
        </p:nvSpPr>
        <p:spPr>
          <a:xfrm>
            <a:off x="6157473" y="6513310"/>
            <a:ext cx="2325222" cy="215444"/>
          </a:xfrm>
          <a:prstGeom prst="rect">
            <a:avLst/>
          </a:prstGeom>
          <a:noFill/>
        </p:spPr>
        <p:txBody>
          <a:bodyPr wrap="square" lIns="0" tIns="0" rIns="0" bIns="0" rtlCol="0">
            <a:spAutoFit/>
          </a:bodyPr>
          <a:lstStyle/>
          <a:p>
            <a:r>
              <a:rPr lang="en-US" sz="700" kern="1200" dirty="0" smtClean="0">
                <a:solidFill>
                  <a:schemeClr val="tx1"/>
                </a:solidFill>
                <a:effectLst/>
                <a:latin typeface="Arial" panose="020B0604020202020204" pitchFamily="34" charset="0"/>
                <a:ea typeface="+mn-ea"/>
                <a:cs typeface="Arial" panose="020B0604020202020204" pitchFamily="34" charset="0"/>
              </a:rPr>
              <a:t>[Distribution Statement A] Approved for public release and unlimited distribution.</a:t>
            </a:r>
            <a:r>
              <a:rPr lang="en-US" sz="700" kern="1200" baseline="0" dirty="0" smtClean="0">
                <a:solidFill>
                  <a:schemeClr val="tx1"/>
                </a:solidFill>
                <a:effectLst/>
                <a:latin typeface="Arial" panose="020B0604020202020204" pitchFamily="34" charset="0"/>
                <a:ea typeface="+mn-ea"/>
                <a:cs typeface="Arial" panose="020B0604020202020204" pitchFamily="34" charset="0"/>
              </a:rPr>
              <a:t> </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339371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 id="2147483720" r:id="rId39"/>
    <p:sldLayoutId id="2147483721" r:id="rId40"/>
    <p:sldLayoutId id="2147483722" r:id="rId41"/>
    <p:sldLayoutId id="2147483723" r:id="rId42"/>
    <p:sldLayoutId id="2147483724" r:id="rId43"/>
    <p:sldLayoutId id="2147483725" r:id="rId44"/>
    <p:sldLayoutId id="2147483726" r:id="rId45"/>
    <p:sldLayoutId id="2147483727" r:id="rId46"/>
    <p:sldLayoutId id="2147483728" r:id="rId47"/>
    <p:sldLayoutId id="2147483729" r:id="rId48"/>
    <p:sldLayoutId id="2147483730" r:id="rId49"/>
    <p:sldLayoutId id="2147483731" r:id="rId50"/>
    <p:sldLayoutId id="2147483732" r:id="rId51"/>
    <p:sldLayoutId id="2147483733" r:id="rId52"/>
    <p:sldLayoutId id="2147483734" r:id="rId53"/>
    <p:sldLayoutId id="2147483735" r:id="rId54"/>
    <p:sldLayoutId id="2147483736" r:id="rId55"/>
    <p:sldLayoutId id="2147483672" r:id="rId56"/>
    <p:sldLayoutId id="2147483673" r:id="rId57"/>
    <p:sldLayoutId id="2147483677" r:id="rId58"/>
    <p:sldLayoutId id="2147483674" r:id="rId59"/>
    <p:sldLayoutId id="2147483675" r:id="rId60"/>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168" userDrawn="1">
          <p15:clr>
            <a:srgbClr val="A4A3A4"/>
          </p15:clr>
        </p15:guide>
        <p15:guide id="0" pos="240" userDrawn="1">
          <p15:clr>
            <a:srgbClr val="A4A3A4"/>
          </p15:clr>
        </p15:guide>
        <p15:guide id="0" pos="600" userDrawn="1">
          <p15:clr>
            <a:srgbClr val="A4A3A4"/>
          </p15:clr>
        </p15:guide>
        <p15:guide id="0" pos="696" userDrawn="1">
          <p15:clr>
            <a:srgbClr val="A4A3A4"/>
          </p15:clr>
        </p15:guide>
        <p15:guide id="0" pos="1056" userDrawn="1">
          <p15:clr>
            <a:srgbClr val="A4A3A4"/>
          </p15:clr>
        </p15:guide>
        <p15:guide id="0" pos="1152" userDrawn="1">
          <p15:clr>
            <a:srgbClr val="A4A3A4"/>
          </p15:clr>
        </p15:guide>
        <p15:guide id="0" pos="1488" userDrawn="1">
          <p15:clr>
            <a:srgbClr val="A4A3A4"/>
          </p15:clr>
        </p15:guide>
        <p15:guide id="0" pos="1584" userDrawn="1">
          <p15:clr>
            <a:srgbClr val="A4A3A4"/>
          </p15:clr>
        </p15:guide>
        <p15:guide id="0" pos="1944" userDrawn="1">
          <p15:clr>
            <a:srgbClr val="A4A3A4"/>
          </p15:clr>
        </p15:guide>
        <p15:guide id="0" pos="2040" userDrawn="1">
          <p15:clr>
            <a:srgbClr val="A4A3A4"/>
          </p15:clr>
        </p15:guide>
        <p15:guide id="0" pos="2376" userDrawn="1">
          <p15:clr>
            <a:srgbClr val="A4A3A4"/>
          </p15:clr>
        </p15:guide>
        <p15:guide id="0" pos="2472" userDrawn="1">
          <p15:clr>
            <a:srgbClr val="A4A3A4"/>
          </p15:clr>
        </p15:guide>
        <p15:guide id="0" pos="2832" userDrawn="1">
          <p15:clr>
            <a:srgbClr val="A4A3A4"/>
          </p15:clr>
        </p15:guide>
        <p15:guide id="0" pos="2928" userDrawn="1">
          <p15:clr>
            <a:srgbClr val="A4A3A4"/>
          </p15:clr>
        </p15:guide>
        <p15:guide id="0" pos="3264" userDrawn="1">
          <p15:clr>
            <a:srgbClr val="A4A3A4"/>
          </p15:clr>
        </p15:guide>
        <p15:guide id="0" pos="3360" userDrawn="1">
          <p15:clr>
            <a:srgbClr val="A4A3A4"/>
          </p15:clr>
        </p15:guide>
        <p15:guide id="0" pos="3720" userDrawn="1">
          <p15:clr>
            <a:srgbClr val="A4A3A4"/>
          </p15:clr>
        </p15:guide>
        <p15:guide id="0" pos="3816" userDrawn="1">
          <p15:clr>
            <a:srgbClr val="A4A3A4"/>
          </p15:clr>
        </p15:guide>
        <p15:guide id="0" pos="4176" userDrawn="1">
          <p15:clr>
            <a:srgbClr val="A4A3A4"/>
          </p15:clr>
        </p15:guide>
        <p15:guide id="0" pos="4272" userDrawn="1">
          <p15:clr>
            <a:srgbClr val="A4A3A4"/>
          </p15:clr>
        </p15:guide>
        <p15:guide id="0" pos="4608" userDrawn="1">
          <p15:clr>
            <a:srgbClr val="A4A3A4"/>
          </p15:clr>
        </p15:guide>
        <p15:guide id="0" pos="4704" userDrawn="1">
          <p15:clr>
            <a:srgbClr val="A4A3A4"/>
          </p15:clr>
        </p15:guide>
        <p15:guide id="0" pos="5040" userDrawn="1">
          <p15:clr>
            <a:srgbClr val="A4A3A4"/>
          </p15:clr>
        </p15:guide>
        <p15:guide id="0" pos="5136" userDrawn="1">
          <p15:clr>
            <a:srgbClr val="A4A3A4"/>
          </p15:clr>
        </p15:guide>
        <p15:guide id="0" pos="5496" userDrawn="1">
          <p15:clr>
            <a:srgbClr val="A4A3A4"/>
          </p15:clr>
        </p15:guide>
        <p15:guide id="0" orient="horz" pos="600" userDrawn="1">
          <p15:clr>
            <a:srgbClr val="A4A3A4"/>
          </p15:clr>
        </p15:guide>
        <p15:guide id="0" orient="horz" pos="720" userDrawn="1">
          <p15:clr>
            <a:srgbClr val="A4A3A4"/>
          </p15:clr>
        </p15:guide>
        <p15:guide id="0" orient="horz" pos="1104" userDrawn="1">
          <p15:clr>
            <a:srgbClr val="A4A3A4"/>
          </p15:clr>
        </p15:guide>
        <p15:guide id="0" orient="horz" pos="1200" userDrawn="1">
          <p15:clr>
            <a:srgbClr val="A4A3A4"/>
          </p15:clr>
        </p15:guide>
        <p15:guide id="0" orient="horz" pos="1560" userDrawn="1">
          <p15:clr>
            <a:srgbClr val="A4A3A4"/>
          </p15:clr>
        </p15:guide>
        <p15:guide id="0" orient="horz" pos="1656" userDrawn="1">
          <p15:clr>
            <a:srgbClr val="A4A3A4"/>
          </p15:clr>
        </p15:guide>
        <p15:guide id="0" orient="horz" pos="2016" userDrawn="1">
          <p15:clr>
            <a:srgbClr val="A4A3A4"/>
          </p15:clr>
        </p15:guide>
        <p15:guide id="0" orient="horz" pos="2112" userDrawn="1">
          <p15:clr>
            <a:srgbClr val="A4A3A4"/>
          </p15:clr>
        </p15:guide>
        <p15:guide id="0" orient="horz" pos="2472" userDrawn="1">
          <p15:clr>
            <a:srgbClr val="A4A3A4"/>
          </p15:clr>
        </p15:guide>
        <p15:guide id="0" orient="horz" pos="2568" userDrawn="1">
          <p15:clr>
            <a:srgbClr val="A4A3A4"/>
          </p15:clr>
        </p15:guide>
        <p15:guide id="0" orient="horz" pos="2928" userDrawn="1">
          <p15:clr>
            <a:srgbClr val="A4A3A4"/>
          </p15:clr>
        </p15:guide>
        <p15:guide id="0" orient="horz" pos="3024" userDrawn="1">
          <p15:clr>
            <a:srgbClr val="A4A3A4"/>
          </p15:clr>
        </p15:guide>
        <p15:guide id="0" orient="horz" pos="3384" userDrawn="1">
          <p15:clr>
            <a:srgbClr val="A4A3A4"/>
          </p15:clr>
        </p15:guide>
        <p15:guide id="0" orient="horz" pos="3480" userDrawn="1">
          <p15:clr>
            <a:srgbClr val="A4A3A4"/>
          </p15:clr>
        </p15:guide>
        <p15:guide id="0" orient="horz" pos="3840" userDrawn="1">
          <p15:clr>
            <a:srgbClr val="A4A3A4"/>
          </p15:clr>
        </p15:guide>
        <p15:guide id="0" pos="2880" userDrawn="1">
          <p15:clr>
            <a:srgbClr val="F26B43"/>
          </p15:clr>
        </p15:guide>
        <p15:guide id="1"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9.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Microsoft_Word_97_-_2003_Document1.doc"/></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8.emf"/><Relationship Id="rId2" Type="http://schemas.openxmlformats.org/officeDocument/2006/relationships/slideLayout" Target="../slideLayouts/slideLayout37.xml"/><Relationship Id="rId1" Type="http://schemas.openxmlformats.org/officeDocument/2006/relationships/vmlDrawing" Target="../drawings/vmlDrawing2.vml"/><Relationship Id="rId6" Type="http://schemas.openxmlformats.org/officeDocument/2006/relationships/image" Target="../media/image19.emf"/><Relationship Id="rId5" Type="http://schemas.openxmlformats.org/officeDocument/2006/relationships/oleObject" Target="../embeddings/Microsoft_Word_97_-_2003_Document2.doc"/><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8.emf"/><Relationship Id="rId2" Type="http://schemas.openxmlformats.org/officeDocument/2006/relationships/slideLayout" Target="../slideLayouts/slideLayout38.xml"/><Relationship Id="rId1" Type="http://schemas.openxmlformats.org/officeDocument/2006/relationships/vmlDrawing" Target="../drawings/vmlDrawing3.vml"/><Relationship Id="rId6" Type="http://schemas.openxmlformats.org/officeDocument/2006/relationships/image" Target="../media/image20.emf"/><Relationship Id="rId5" Type="http://schemas.openxmlformats.org/officeDocument/2006/relationships/oleObject" Target="../embeddings/Microsoft_Word_97_-_2003_Document3.doc"/><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1.emf"/><Relationship Id="rId2" Type="http://schemas.openxmlformats.org/officeDocument/2006/relationships/slideLayout" Target="../slideLayouts/slideLayout40.xml"/><Relationship Id="rId1" Type="http://schemas.openxmlformats.org/officeDocument/2006/relationships/vmlDrawing" Target="../drawings/vmlDrawing4.vml"/><Relationship Id="rId6" Type="http://schemas.openxmlformats.org/officeDocument/2006/relationships/image" Target="../media/image22.emf"/><Relationship Id="rId5" Type="http://schemas.openxmlformats.org/officeDocument/2006/relationships/oleObject" Target="../embeddings/Microsoft_Word_97_-_2003_Document4.doc"/><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7.xml"/><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8.xml"/><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1.emf"/><Relationship Id="rId2" Type="http://schemas.openxmlformats.org/officeDocument/2006/relationships/slideLayout" Target="../slideLayouts/slideLayout43.xml"/><Relationship Id="rId1" Type="http://schemas.openxmlformats.org/officeDocument/2006/relationships/vmlDrawing" Target="../drawings/vmlDrawing5.vml"/><Relationship Id="rId6" Type="http://schemas.openxmlformats.org/officeDocument/2006/relationships/image" Target="../media/image23.emf"/><Relationship Id="rId5" Type="http://schemas.openxmlformats.org/officeDocument/2006/relationships/oleObject" Target="../embeddings/Microsoft_Word_97_-_2003_Document5.doc"/><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0.xml"/><Relationship Id="rId1" Type="http://schemas.openxmlformats.org/officeDocument/2006/relationships/slideLayout" Target="../slideLayouts/slideLayout44.xml"/></Relationships>
</file>

<file path=ppt/slides/_rels/slide3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1.xml"/><Relationship Id="rId1" Type="http://schemas.openxmlformats.org/officeDocument/2006/relationships/slideLayout" Target="../slideLayouts/slideLayout4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24.emf"/><Relationship Id="rId2" Type="http://schemas.openxmlformats.org/officeDocument/2006/relationships/slideLayout" Target="../slideLayouts/slideLayout46.xml"/><Relationship Id="rId1" Type="http://schemas.openxmlformats.org/officeDocument/2006/relationships/vmlDrawing" Target="../drawings/vmlDrawing6.vml"/><Relationship Id="rId6" Type="http://schemas.openxmlformats.org/officeDocument/2006/relationships/image" Target="../media/image25.emf"/><Relationship Id="rId5" Type="http://schemas.openxmlformats.org/officeDocument/2006/relationships/oleObject" Target="../embeddings/Microsoft_Word_97_-_2003_Document6.doc"/><Relationship Id="rId4"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4.xml"/><Relationship Id="rId1" Type="http://schemas.openxmlformats.org/officeDocument/2006/relationships/slideLayout" Target="../slideLayouts/slideLayout4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26.emf"/><Relationship Id="rId2" Type="http://schemas.openxmlformats.org/officeDocument/2006/relationships/slideLayout" Target="../slideLayouts/slideLayout49.xml"/><Relationship Id="rId1" Type="http://schemas.openxmlformats.org/officeDocument/2006/relationships/vmlDrawing" Target="../drawings/vmlDrawing7.vml"/><Relationship Id="rId6" Type="http://schemas.openxmlformats.org/officeDocument/2006/relationships/image" Target="../media/image27.emf"/><Relationship Id="rId5" Type="http://schemas.openxmlformats.org/officeDocument/2006/relationships/oleObject" Target="../embeddings/Microsoft_Word_97_-_2003_Document7.doc"/><Relationship Id="rId4" Type="http://schemas.openxmlformats.org/officeDocument/2006/relationships/oleObject" Target="../embeddings/oleObject7.bin"/></Relationships>
</file>

<file path=ppt/slides/_rels/slide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6.xml"/><Relationship Id="rId1" Type="http://schemas.openxmlformats.org/officeDocument/2006/relationships/slideLayout" Target="../slideLayouts/slideLayout5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26.emf"/><Relationship Id="rId2" Type="http://schemas.openxmlformats.org/officeDocument/2006/relationships/slideLayout" Target="../slideLayouts/slideLayout51.xml"/><Relationship Id="rId1" Type="http://schemas.openxmlformats.org/officeDocument/2006/relationships/vmlDrawing" Target="../drawings/vmlDrawing8.vml"/><Relationship Id="rId6" Type="http://schemas.openxmlformats.org/officeDocument/2006/relationships/image" Target="../media/image28.emf"/><Relationship Id="rId5" Type="http://schemas.openxmlformats.org/officeDocument/2006/relationships/oleObject" Target="../embeddings/Microsoft_Word_97_-_2003_Document8.doc"/><Relationship Id="rId4" Type="http://schemas.openxmlformats.org/officeDocument/2006/relationships/oleObject" Target="../embeddings/oleObject8.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Design I</a:t>
            </a:r>
          </a:p>
        </p:txBody>
      </p:sp>
      <p:sp>
        <p:nvSpPr>
          <p:cNvPr id="3" name="Subtitle 2"/>
          <p:cNvSpPr>
            <a:spLocks noGrp="1"/>
          </p:cNvSpPr>
          <p:nvPr>
            <p:ph type="subTitle" idx="1"/>
          </p:nvPr>
        </p:nvSpPr>
        <p:spPr/>
        <p:txBody>
          <a:bodyPr/>
          <a:lstStyle/>
          <a:p>
            <a:r>
              <a:rPr lang="en-US" dirty="0"/>
              <a:t>Personal Software </a:t>
            </a:r>
            <a:r>
              <a:rPr lang="en-US" dirty="0" err="1" smtClean="0"/>
              <a:t>Process</a:t>
            </a:r>
            <a:r>
              <a:rPr lang="en-US" baseline="30000" dirty="0" err="1" smtClean="0"/>
              <a:t>SM</a:t>
            </a:r>
            <a:r>
              <a:rPr lang="en-US" dirty="0" smtClean="0"/>
              <a:t> </a:t>
            </a:r>
            <a:br>
              <a:rPr lang="en-US" dirty="0" smtClean="0"/>
            </a:br>
            <a:r>
              <a:rPr lang="en-US" dirty="0" smtClean="0"/>
              <a:t>for </a:t>
            </a:r>
            <a:r>
              <a:rPr lang="en-US" dirty="0"/>
              <a:t>Engineers: Part </a:t>
            </a:r>
            <a:r>
              <a:rPr lang="en-US" dirty="0" smtClean="0"/>
              <a:t>II</a:t>
            </a:r>
            <a:endParaRPr lang="en-US" dirty="0"/>
          </a:p>
        </p:txBody>
      </p:sp>
    </p:spTree>
    <p:extLst>
      <p:ext uri="{BB962C8B-B14F-4D97-AF65-F5344CB8AC3E}">
        <p14:creationId xmlns:p14="http://schemas.microsoft.com/office/powerpoint/2010/main" val="4008897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p:txBody>
          <a:bodyPr/>
          <a:lstStyle/>
          <a:p>
            <a:r>
              <a:rPr lang="en-US" smtClean="0"/>
              <a:t>Structuring the Design Process</a:t>
            </a:r>
          </a:p>
        </p:txBody>
      </p:sp>
      <p:sp>
        <p:nvSpPr>
          <p:cNvPr id="807939" name="Rectangle 3"/>
          <p:cNvSpPr>
            <a:spLocks noGrp="1" noChangeArrowheads="1"/>
          </p:cNvSpPr>
          <p:nvPr>
            <p:ph idx="1"/>
          </p:nvPr>
        </p:nvSpPr>
        <p:spPr/>
        <p:txBody>
          <a:bodyPr>
            <a:normAutofit fontScale="92500"/>
          </a:bodyPr>
          <a:lstStyle/>
          <a:p>
            <a:r>
              <a:rPr lang="en-US" smtClean="0"/>
              <a:t>Good software designers follow a dynamic process. They</a:t>
            </a:r>
          </a:p>
          <a:p>
            <a:pPr lvl="1"/>
            <a:r>
              <a:rPr lang="en-US" smtClean="0"/>
              <a:t>jump from concept to detail</a:t>
            </a:r>
          </a:p>
          <a:p>
            <a:pPr lvl="1"/>
            <a:r>
              <a:rPr lang="en-US" smtClean="0"/>
              <a:t>simultaneously consider issues at several design levels</a:t>
            </a:r>
          </a:p>
          <a:p>
            <a:pPr lvl="1"/>
            <a:r>
              <a:rPr lang="en-US" smtClean="0"/>
              <a:t>explore multiple alternatives</a:t>
            </a:r>
          </a:p>
          <a:p>
            <a:endParaRPr lang="en-US" smtClean="0"/>
          </a:p>
          <a:p>
            <a:r>
              <a:rPr lang="en-US" smtClean="0"/>
              <a:t>A structured design process can help you to manage the dynamics of design.</a:t>
            </a:r>
          </a:p>
          <a:p>
            <a:pPr lvl="1"/>
            <a:r>
              <a:rPr lang="en-US" smtClean="0"/>
              <a:t>capture what has been learned</a:t>
            </a:r>
          </a:p>
          <a:p>
            <a:pPr lvl="1"/>
            <a:r>
              <a:rPr lang="en-US" smtClean="0"/>
              <a:t>record and manage issues</a:t>
            </a:r>
          </a:p>
          <a:p>
            <a:pPr lvl="1"/>
            <a:r>
              <a:rPr lang="en-US" smtClean="0"/>
              <a:t>track design status</a:t>
            </a:r>
          </a:p>
          <a:p>
            <a:pPr lvl="1"/>
            <a:endParaRPr lang="en-US" smtClean="0"/>
          </a:p>
          <a:p>
            <a:r>
              <a:rPr lang="en-US" smtClean="0"/>
              <a:t>A properly-implemented design process will reduce rework, manage routine tasks, and give the designer the freedom to be creative.</a:t>
            </a:r>
          </a:p>
        </p:txBody>
      </p:sp>
    </p:spTree>
    <p:extLst>
      <p:ext uri="{BB962C8B-B14F-4D97-AF65-F5344CB8AC3E}">
        <p14:creationId xmlns:p14="http://schemas.microsoft.com/office/powerpoint/2010/main" val="2264488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7" name="Rectangle 37"/>
          <p:cNvSpPr>
            <a:spLocks noGrp="1" noChangeArrowheads="1"/>
          </p:cNvSpPr>
          <p:nvPr>
            <p:ph type="title"/>
          </p:nvPr>
        </p:nvSpPr>
        <p:spPr/>
        <p:txBody>
          <a:bodyPr/>
          <a:lstStyle/>
          <a:p>
            <a:pPr eaLnBrk="1" hangingPunct="1">
              <a:defRPr/>
            </a:pPr>
            <a:r>
              <a:rPr lang="en-US" smtClean="0">
                <a:cs typeface="+mj-cs"/>
              </a:rPr>
              <a:t>The Design Hierarchy</a:t>
            </a:r>
          </a:p>
        </p:txBody>
      </p:sp>
      <p:pic>
        <p:nvPicPr>
          <p:cNvPr id="18434" name="Picture 38" descr="s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9" y="1053548"/>
            <a:ext cx="8323261" cy="47430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914831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en-US" smtClean="0"/>
              <a:t>The PSP Design Process </a:t>
            </a:r>
          </a:p>
        </p:txBody>
      </p:sp>
      <p:sp>
        <p:nvSpPr>
          <p:cNvPr id="819203" name="Rectangle 3"/>
          <p:cNvSpPr>
            <a:spLocks noGrp="1" noChangeArrowheads="1"/>
          </p:cNvSpPr>
          <p:nvPr>
            <p:ph idx="1"/>
          </p:nvPr>
        </p:nvSpPr>
        <p:spPr/>
        <p:txBody>
          <a:bodyPr/>
          <a:lstStyle/>
          <a:p>
            <a:r>
              <a:rPr lang="en-US" smtClean="0"/>
              <a:t>Since there is no single best design method, the PSP  supports multiple methods.</a:t>
            </a:r>
          </a:p>
          <a:p>
            <a:endParaRPr lang="en-US" smtClean="0"/>
          </a:p>
          <a:p>
            <a:r>
              <a:rPr lang="en-US" smtClean="0"/>
              <a:t>The PSP focuses on what a complete design should contain.</a:t>
            </a:r>
          </a:p>
          <a:p>
            <a:endParaRPr lang="en-US" smtClean="0"/>
          </a:p>
          <a:p>
            <a:r>
              <a:rPr lang="en-US" smtClean="0"/>
              <a:t>The goal is to eliminate requirements and design defects.</a:t>
            </a:r>
          </a:p>
          <a:p>
            <a:endParaRPr lang="en-US" smtClean="0"/>
          </a:p>
          <a:p>
            <a:r>
              <a:rPr lang="en-US" smtClean="0"/>
              <a:t>The PSP uses design templates to provide</a:t>
            </a:r>
          </a:p>
          <a:p>
            <a:pPr lvl="1"/>
            <a:r>
              <a:rPr lang="en-US" smtClean="0"/>
              <a:t>criteria for design completeness</a:t>
            </a:r>
          </a:p>
          <a:p>
            <a:pPr lvl="1"/>
            <a:r>
              <a:rPr lang="en-US" smtClean="0"/>
              <a:t>reviewable designs</a:t>
            </a:r>
          </a:p>
          <a:p>
            <a:endParaRPr lang="en-US" smtClean="0"/>
          </a:p>
        </p:txBody>
      </p:sp>
    </p:spTree>
    <p:extLst>
      <p:ext uri="{BB962C8B-B14F-4D97-AF65-F5344CB8AC3E}">
        <p14:creationId xmlns:p14="http://schemas.microsoft.com/office/powerpoint/2010/main" val="414018264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p:txBody>
          <a:bodyPr/>
          <a:lstStyle/>
          <a:p>
            <a:r>
              <a:rPr lang="en-US" smtClean="0"/>
              <a:t>Design Completeness</a:t>
            </a:r>
          </a:p>
        </p:txBody>
      </p:sp>
      <p:sp>
        <p:nvSpPr>
          <p:cNvPr id="909315" name="Rectangle 3"/>
          <p:cNvSpPr>
            <a:spLocks noGrp="1" noChangeArrowheads="1"/>
          </p:cNvSpPr>
          <p:nvPr>
            <p:ph idx="1"/>
          </p:nvPr>
        </p:nvSpPr>
        <p:spPr/>
        <p:txBody>
          <a:bodyPr>
            <a:normAutofit lnSpcReduction="10000"/>
          </a:bodyPr>
          <a:lstStyle/>
          <a:p>
            <a:r>
              <a:rPr lang="en-US" smtClean="0"/>
              <a:t>Under-specified and incomplete designs are expensive and error-prone.</a:t>
            </a:r>
          </a:p>
          <a:p>
            <a:endParaRPr lang="en-US" smtClean="0"/>
          </a:p>
          <a:p>
            <a:r>
              <a:rPr lang="en-US" smtClean="0"/>
              <a:t>Designs can be over-specified, especially when they are produced without completeness criteria.</a:t>
            </a:r>
          </a:p>
          <a:p>
            <a:endParaRPr lang="en-US" smtClean="0"/>
          </a:p>
          <a:p>
            <a:r>
              <a:rPr lang="en-US" smtClean="0"/>
              <a:t>In the PSP course, most students find that their designs are incomplete and do not adequately guide implementation.</a:t>
            </a:r>
          </a:p>
          <a:p>
            <a:endParaRPr lang="en-US" smtClean="0"/>
          </a:p>
          <a:p>
            <a:r>
              <a:rPr lang="en-US" smtClean="0"/>
              <a:t>To avoid over- or under-specification</a:t>
            </a:r>
          </a:p>
          <a:p>
            <a:pPr lvl="1"/>
            <a:r>
              <a:rPr lang="en-US" smtClean="0"/>
              <a:t>examine your defect data</a:t>
            </a:r>
          </a:p>
          <a:p>
            <a:pPr lvl="1"/>
            <a:r>
              <a:rPr lang="en-US" smtClean="0"/>
              <a:t>establish design completeness criteria</a:t>
            </a:r>
          </a:p>
          <a:p>
            <a:pPr lvl="1"/>
            <a:r>
              <a:rPr lang="en-US" smtClean="0"/>
              <a:t>focus on design quality</a:t>
            </a:r>
          </a:p>
        </p:txBody>
      </p:sp>
    </p:spTree>
    <p:extLst>
      <p:ext uri="{BB962C8B-B14F-4D97-AF65-F5344CB8AC3E}">
        <p14:creationId xmlns:p14="http://schemas.microsoft.com/office/powerpoint/2010/main" val="3191318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ChangeArrowheads="1"/>
          </p:cNvSpPr>
          <p:nvPr>
            <p:ph type="title"/>
          </p:nvPr>
        </p:nvSpPr>
        <p:spPr/>
        <p:txBody>
          <a:bodyPr/>
          <a:lstStyle/>
          <a:p>
            <a:r>
              <a:rPr lang="en-US" smtClean="0"/>
              <a:t>Design Representation</a:t>
            </a:r>
          </a:p>
        </p:txBody>
      </p:sp>
      <p:sp>
        <p:nvSpPr>
          <p:cNvPr id="995331" name="Rectangle 3"/>
          <p:cNvSpPr>
            <a:spLocks noGrp="1" noChangeArrowheads="1"/>
          </p:cNvSpPr>
          <p:nvPr>
            <p:ph idx="1"/>
          </p:nvPr>
        </p:nvSpPr>
        <p:spPr/>
        <p:txBody>
          <a:bodyPr/>
          <a:lstStyle/>
          <a:p>
            <a:r>
              <a:rPr lang="en-US" smtClean="0"/>
              <a:t>It is important to separate two issues.</a:t>
            </a:r>
          </a:p>
          <a:p>
            <a:pPr lvl="1"/>
            <a:r>
              <a:rPr lang="en-US" smtClean="0"/>
              <a:t>how to do the design</a:t>
            </a:r>
          </a:p>
          <a:p>
            <a:pPr lvl="1"/>
            <a:r>
              <a:rPr lang="en-US" smtClean="0"/>
              <a:t>how to represent the design when it is completed</a:t>
            </a:r>
          </a:p>
          <a:p>
            <a:endParaRPr lang="en-US" smtClean="0"/>
          </a:p>
          <a:p>
            <a:r>
              <a:rPr lang="en-US" smtClean="0"/>
              <a:t>Since the PSP can be used with any design method, it does not specify a specific design approach.</a:t>
            </a:r>
          </a:p>
          <a:p>
            <a:endParaRPr lang="en-US" smtClean="0"/>
          </a:p>
          <a:p>
            <a:r>
              <a:rPr lang="en-US" smtClean="0"/>
              <a:t>However, the PSP does address design representation.</a:t>
            </a:r>
          </a:p>
          <a:p>
            <a:endParaRPr lang="en-US" smtClean="0"/>
          </a:p>
        </p:txBody>
      </p:sp>
    </p:spTree>
    <p:extLst>
      <p:ext uri="{BB962C8B-B14F-4D97-AF65-F5344CB8AC3E}">
        <p14:creationId xmlns:p14="http://schemas.microsoft.com/office/powerpoint/2010/main" val="18657557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type="title"/>
          </p:nvPr>
        </p:nvSpPr>
        <p:spPr/>
        <p:txBody>
          <a:bodyPr/>
          <a:lstStyle/>
          <a:p>
            <a:r>
              <a:rPr lang="en-US" smtClean="0"/>
              <a:t>Design Methods and Notations</a:t>
            </a:r>
          </a:p>
        </p:txBody>
      </p:sp>
      <p:sp>
        <p:nvSpPr>
          <p:cNvPr id="997379" name="Rectangle 3"/>
          <p:cNvSpPr>
            <a:spLocks noGrp="1" noChangeArrowheads="1"/>
          </p:cNvSpPr>
          <p:nvPr>
            <p:ph idx="1"/>
          </p:nvPr>
        </p:nvSpPr>
        <p:spPr/>
        <p:txBody>
          <a:bodyPr/>
          <a:lstStyle/>
          <a:p>
            <a:r>
              <a:rPr lang="en-US" smtClean="0"/>
              <a:t>There are many design methods.</a:t>
            </a:r>
          </a:p>
          <a:p>
            <a:pPr lvl="1"/>
            <a:r>
              <a:rPr lang="en-US" smtClean="0"/>
              <a:t>None have been proven best for every domain.</a:t>
            </a:r>
          </a:p>
          <a:p>
            <a:pPr lvl="1"/>
            <a:r>
              <a:rPr lang="en-US" smtClean="0"/>
              <a:t>The best method often depends on individual skills and  preferences.</a:t>
            </a:r>
          </a:p>
          <a:p>
            <a:pPr lvl="1"/>
            <a:r>
              <a:rPr lang="en-US" smtClean="0"/>
              <a:t>A widely-usable process must work with many different design methods.</a:t>
            </a:r>
          </a:p>
          <a:p>
            <a:endParaRPr lang="en-US" smtClean="0"/>
          </a:p>
          <a:p>
            <a:r>
              <a:rPr lang="en-US" smtClean="0"/>
              <a:t>There are also many types of design notations.</a:t>
            </a:r>
          </a:p>
          <a:p>
            <a:pPr lvl="1"/>
            <a:r>
              <a:rPr lang="en-US" smtClean="0"/>
              <a:t>Graphics assist in visualizing structure.</a:t>
            </a:r>
          </a:p>
          <a:p>
            <a:pPr lvl="1"/>
            <a:r>
              <a:rPr lang="en-US" smtClean="0"/>
              <a:t>Formality provides precision.</a:t>
            </a:r>
          </a:p>
          <a:p>
            <a:pPr lvl="1"/>
            <a:r>
              <a:rPr lang="en-US" smtClean="0"/>
              <a:t>Text provides intuitive understanding.</a:t>
            </a:r>
          </a:p>
          <a:p>
            <a:pPr lvl="1"/>
            <a:r>
              <a:rPr lang="en-US" smtClean="0"/>
              <a:t>Often all three types of design notations are needed.</a:t>
            </a:r>
          </a:p>
        </p:txBody>
      </p:sp>
    </p:spTree>
    <p:extLst>
      <p:ext uri="{BB962C8B-B14F-4D97-AF65-F5344CB8AC3E}">
        <p14:creationId xmlns:p14="http://schemas.microsoft.com/office/powerpoint/2010/main" val="40175006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ChangeArrowheads="1"/>
          </p:cNvSpPr>
          <p:nvPr>
            <p:ph type="title"/>
          </p:nvPr>
        </p:nvSpPr>
        <p:spPr/>
        <p:txBody>
          <a:bodyPr/>
          <a:lstStyle/>
          <a:p>
            <a:r>
              <a:rPr lang="en-US" smtClean="0"/>
              <a:t>Poor Design Notations Cause Defects</a:t>
            </a:r>
          </a:p>
        </p:txBody>
      </p:sp>
      <p:sp>
        <p:nvSpPr>
          <p:cNvPr id="999427" name="Rectangle 3"/>
          <p:cNvSpPr>
            <a:spLocks noGrp="1" noChangeArrowheads="1"/>
          </p:cNvSpPr>
          <p:nvPr>
            <p:ph idx="1"/>
          </p:nvPr>
        </p:nvSpPr>
        <p:spPr/>
        <p:txBody>
          <a:bodyPr/>
          <a:lstStyle/>
          <a:p>
            <a:r>
              <a:rPr lang="en-US" smtClean="0"/>
              <a:t>Design visibility</a:t>
            </a:r>
          </a:p>
          <a:p>
            <a:pPr lvl="1"/>
            <a:r>
              <a:rPr lang="en-US" smtClean="0"/>
              <a:t>Complex designs are difficult to visualize.</a:t>
            </a:r>
          </a:p>
          <a:p>
            <a:pPr lvl="1"/>
            <a:r>
              <a:rPr lang="en-US" smtClean="0"/>
              <a:t>A poor representation compounds visualization problems.</a:t>
            </a:r>
          </a:p>
          <a:p>
            <a:pPr lvl="1"/>
            <a:r>
              <a:rPr lang="en-US" smtClean="0"/>
              <a:t>A well-represented design captures all design decisions unambiguously.</a:t>
            </a:r>
          </a:p>
          <a:p>
            <a:endParaRPr lang="en-US" smtClean="0"/>
          </a:p>
          <a:p>
            <a:r>
              <a:rPr lang="en-US" smtClean="0"/>
              <a:t>Design redundancy</a:t>
            </a:r>
          </a:p>
          <a:p>
            <a:pPr lvl="1"/>
            <a:r>
              <a:rPr lang="en-US" smtClean="0"/>
              <a:t>A redundant design is often inconsistent.</a:t>
            </a:r>
          </a:p>
          <a:p>
            <a:pPr lvl="1"/>
            <a:r>
              <a:rPr lang="en-US" smtClean="0"/>
              <a:t>Inconsistency breeds errors and causes defects.</a:t>
            </a:r>
          </a:p>
          <a:p>
            <a:pPr lvl="1"/>
            <a:r>
              <a:rPr lang="en-US" smtClean="0"/>
              <a:t>A quality design has minimum duplication.</a:t>
            </a:r>
          </a:p>
          <a:p>
            <a:pPr lvl="1"/>
            <a:r>
              <a:rPr lang="en-US" smtClean="0"/>
              <a:t>Where possible, use design tools that ensure consistency.</a:t>
            </a:r>
          </a:p>
        </p:txBody>
      </p:sp>
    </p:spTree>
    <p:extLst>
      <p:ext uri="{BB962C8B-B14F-4D97-AF65-F5344CB8AC3E}">
        <p14:creationId xmlns:p14="http://schemas.microsoft.com/office/powerpoint/2010/main" val="177354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r>
              <a:rPr lang="en-US" smtClean="0"/>
              <a:t>Design Notation Requirements </a:t>
            </a:r>
          </a:p>
        </p:txBody>
      </p:sp>
      <p:sp>
        <p:nvSpPr>
          <p:cNvPr id="1001475" name="Rectangle 3"/>
          <p:cNvSpPr>
            <a:spLocks noGrp="1" noChangeArrowheads="1"/>
          </p:cNvSpPr>
          <p:nvPr>
            <p:ph idx="1"/>
          </p:nvPr>
        </p:nvSpPr>
        <p:spPr/>
        <p:txBody>
          <a:bodyPr>
            <a:normAutofit lnSpcReduction="10000"/>
          </a:bodyPr>
          <a:lstStyle/>
          <a:p>
            <a:r>
              <a:rPr lang="en-US" smtClean="0"/>
              <a:t>The design notation must</a:t>
            </a:r>
          </a:p>
          <a:p>
            <a:pPr lvl="1"/>
            <a:r>
              <a:rPr lang="en-US" smtClean="0"/>
              <a:t>precisely define all significant design aspects </a:t>
            </a:r>
          </a:p>
          <a:p>
            <a:pPr lvl="1"/>
            <a:r>
              <a:rPr lang="en-US" smtClean="0"/>
              <a:t>be commonly understood</a:t>
            </a:r>
          </a:p>
          <a:p>
            <a:pPr lvl="1"/>
            <a:r>
              <a:rPr lang="en-US" smtClean="0"/>
              <a:t>communicate the designers</a:t>
            </a:r>
            <a:r>
              <a:rPr lang="ja-JP" altLang="en-US" smtClean="0"/>
              <a:t>’</a:t>
            </a:r>
            <a:r>
              <a:rPr lang="en-US" smtClean="0"/>
              <a:t> intent</a:t>
            </a:r>
          </a:p>
          <a:p>
            <a:pPr lvl="1"/>
            <a:r>
              <a:rPr lang="en-US" smtClean="0"/>
              <a:t>help to identify design problems and omissions</a:t>
            </a:r>
          </a:p>
          <a:p>
            <a:pPr lvl="1"/>
            <a:r>
              <a:rPr lang="en-US" smtClean="0"/>
              <a:t>be suitable for representing a broad range of designs</a:t>
            </a:r>
          </a:p>
          <a:p>
            <a:endParaRPr lang="en-US" smtClean="0"/>
          </a:p>
          <a:p>
            <a:r>
              <a:rPr lang="en-US" smtClean="0"/>
              <a:t>The design should also</a:t>
            </a:r>
          </a:p>
          <a:p>
            <a:pPr lvl="1"/>
            <a:r>
              <a:rPr lang="en-US" smtClean="0"/>
              <a:t>be concise and easy to use</a:t>
            </a:r>
          </a:p>
          <a:p>
            <a:pPr lvl="1"/>
            <a:r>
              <a:rPr lang="en-US" smtClean="0"/>
              <a:t>provide a complete and accessible reference</a:t>
            </a:r>
          </a:p>
          <a:p>
            <a:pPr lvl="1"/>
            <a:r>
              <a:rPr lang="en-US" smtClean="0"/>
              <a:t>have minimum redundancy</a:t>
            </a:r>
          </a:p>
          <a:p>
            <a:endParaRPr lang="en-US" smtClean="0"/>
          </a:p>
          <a:p>
            <a:r>
              <a:rPr lang="en-US" smtClean="0"/>
              <a:t>Formal notations meet these criteria.</a:t>
            </a:r>
          </a:p>
          <a:p>
            <a:pPr lvl="1"/>
            <a:endParaRPr lang="en-US" smtClean="0"/>
          </a:p>
        </p:txBody>
      </p:sp>
    </p:spTree>
    <p:extLst>
      <p:ext uri="{BB962C8B-B14F-4D97-AF65-F5344CB8AC3E}">
        <p14:creationId xmlns:p14="http://schemas.microsoft.com/office/powerpoint/2010/main" val="353096156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r>
              <a:rPr lang="en-US" smtClean="0"/>
              <a:t>Using Formal Notation </a:t>
            </a:r>
          </a:p>
        </p:txBody>
      </p:sp>
      <p:sp>
        <p:nvSpPr>
          <p:cNvPr id="1003523" name="Rectangle 3"/>
          <p:cNvSpPr>
            <a:spLocks noGrp="1" noChangeArrowheads="1"/>
          </p:cNvSpPr>
          <p:nvPr>
            <p:ph idx="1"/>
          </p:nvPr>
        </p:nvSpPr>
        <p:spPr/>
        <p:txBody>
          <a:bodyPr/>
          <a:lstStyle/>
          <a:p>
            <a:r>
              <a:rPr lang="en-US" smtClean="0"/>
              <a:t>Advantages: using a formal notation</a:t>
            </a:r>
          </a:p>
          <a:p>
            <a:pPr lvl="1"/>
            <a:r>
              <a:rPr lang="en-US" smtClean="0"/>
              <a:t>produces precise and compact designs</a:t>
            </a:r>
          </a:p>
          <a:p>
            <a:pPr lvl="1"/>
            <a:r>
              <a:rPr lang="en-US" smtClean="0"/>
              <a:t>builds familiarity with an important notation</a:t>
            </a:r>
          </a:p>
          <a:p>
            <a:pPr lvl="1"/>
            <a:r>
              <a:rPr lang="en-US" smtClean="0"/>
              <a:t>is consistent with the notation used in formal methods for proving program correctness</a:t>
            </a:r>
          </a:p>
          <a:p>
            <a:pPr lvl="1"/>
            <a:r>
              <a:rPr lang="en-US" smtClean="0"/>
              <a:t>distinguishes logic from other expressions</a:t>
            </a:r>
          </a:p>
          <a:p>
            <a:endParaRPr lang="en-US" smtClean="0"/>
          </a:p>
          <a:p>
            <a:r>
              <a:rPr lang="en-US" smtClean="0"/>
              <a:t>Disadvantages: formal designs</a:t>
            </a:r>
          </a:p>
          <a:p>
            <a:pPr lvl="1"/>
            <a:r>
              <a:rPr lang="en-US" smtClean="0"/>
              <a:t>generally take more time to create</a:t>
            </a:r>
          </a:p>
          <a:p>
            <a:pPr lvl="1"/>
            <a:r>
              <a:rPr lang="en-US" smtClean="0"/>
              <a:t>take practice to build familiarity</a:t>
            </a:r>
          </a:p>
          <a:p>
            <a:pPr lvl="1"/>
            <a:r>
              <a:rPr lang="en-US" smtClean="0"/>
              <a:t>may not be understood by users and co-workers</a:t>
            </a:r>
          </a:p>
        </p:txBody>
      </p:sp>
    </p:spTree>
    <p:extLst>
      <p:ext uri="{BB962C8B-B14F-4D97-AF65-F5344CB8AC3E}">
        <p14:creationId xmlns:p14="http://schemas.microsoft.com/office/powerpoint/2010/main" val="400105598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ChangeArrowheads="1"/>
          </p:cNvSpPr>
          <p:nvPr>
            <p:ph type="title"/>
          </p:nvPr>
        </p:nvSpPr>
        <p:spPr/>
        <p:txBody>
          <a:bodyPr/>
          <a:lstStyle/>
          <a:p>
            <a:pPr eaLnBrk="1" hangingPunct="1">
              <a:defRPr/>
            </a:pPr>
            <a:r>
              <a:rPr lang="en-US" smtClean="0">
                <a:cs typeface="+mj-cs"/>
              </a:rPr>
              <a:t>Mathematical Notation</a:t>
            </a:r>
          </a:p>
        </p:txBody>
      </p:sp>
      <p:graphicFrame>
        <p:nvGraphicFramePr>
          <p:cNvPr id="33794" name="Object 3"/>
          <p:cNvGraphicFramePr>
            <a:graphicFrameLocks noGrp="1" noChangeAspect="1"/>
          </p:cNvGraphicFramePr>
          <p:nvPr>
            <p:ph idx="1"/>
            <p:extLst>
              <p:ext uri="{D42A27DB-BD31-4B8C-83A1-F6EECF244321}">
                <p14:modId xmlns:p14="http://schemas.microsoft.com/office/powerpoint/2010/main" val="2284364467"/>
              </p:ext>
            </p:extLst>
          </p:nvPr>
        </p:nvGraphicFramePr>
        <p:xfrm>
          <a:off x="571500" y="1123950"/>
          <a:ext cx="7958138" cy="5102225"/>
        </p:xfrm>
        <a:graphic>
          <a:graphicData uri="http://schemas.openxmlformats.org/presentationml/2006/ole">
            <mc:AlternateContent xmlns:mc="http://schemas.openxmlformats.org/markup-compatibility/2006">
              <mc:Choice xmlns:v="urn:schemas-microsoft-com:vml" Requires="v">
                <p:oleObj spid="_x0000_s30733" name="Document" r:id="rId4" imgW="5635226" imgH="3612580" progId="Word.Document.8">
                  <p:embed/>
                </p:oleObj>
              </mc:Choice>
              <mc:Fallback>
                <p:oleObj name="Document" r:id="rId4" imgW="5635226" imgH="36125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1123950"/>
                        <a:ext cx="7958138" cy="51022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71466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
        <p:nvSpPr>
          <p:cNvPr id="5" name="Picture Placeholder 4"/>
          <p:cNvSpPr>
            <a:spLocks noGrp="1"/>
          </p:cNvSpPr>
          <p:nvPr>
            <p:ph type="pic" sz="quarter" idx="11"/>
          </p:nvPr>
        </p:nvSpPr>
        <p:spPr/>
      </p:sp>
      <p:sp>
        <p:nvSpPr>
          <p:cNvPr id="7" name="Rectangle 3"/>
          <p:cNvSpPr>
            <a:spLocks noChangeArrowheads="1"/>
          </p:cNvSpPr>
          <p:nvPr/>
        </p:nvSpPr>
        <p:spPr bwMode="auto">
          <a:xfrm>
            <a:off x="0" y="-597498"/>
            <a:ext cx="9144000" cy="11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537993" bIns="634800" numCol="1" anchor="ctr"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4"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940" y="5800725"/>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hlinkClick r:id="rId2"/>
          </p:cNvPr>
          <p:cNvPicPr>
            <a:picLocks noChangeAspect="1"/>
          </p:cNvPicPr>
          <p:nvPr/>
        </p:nvPicPr>
        <p:blipFill>
          <a:blip r:embed="rId4"/>
          <a:stretch>
            <a:fillRect/>
          </a:stretch>
        </p:blipFill>
        <p:spPr>
          <a:xfrm>
            <a:off x="331808" y="951177"/>
            <a:ext cx="8630856" cy="4708577"/>
          </a:xfrm>
          <a:prstGeom prst="rect">
            <a:avLst/>
          </a:prstGeom>
        </p:spPr>
      </p:pic>
    </p:spTree>
    <p:extLst>
      <p:ext uri="{BB962C8B-B14F-4D97-AF65-F5344CB8AC3E}">
        <p14:creationId xmlns:p14="http://schemas.microsoft.com/office/powerpoint/2010/main" val="290369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Grp="1" noChangeArrowheads="1"/>
          </p:cNvSpPr>
          <p:nvPr>
            <p:ph type="title"/>
          </p:nvPr>
        </p:nvSpPr>
        <p:spPr/>
        <p:txBody>
          <a:bodyPr/>
          <a:lstStyle/>
          <a:p>
            <a:r>
              <a:rPr lang="en-US" smtClean="0"/>
              <a:t>Program Functional Statements</a:t>
            </a:r>
          </a:p>
        </p:txBody>
      </p:sp>
      <p:sp>
        <p:nvSpPr>
          <p:cNvPr id="1006595" name="Rectangle 3"/>
          <p:cNvSpPr>
            <a:spLocks noGrp="1" noChangeArrowheads="1"/>
          </p:cNvSpPr>
          <p:nvPr>
            <p:ph idx="1"/>
          </p:nvPr>
        </p:nvSpPr>
        <p:spPr/>
        <p:txBody>
          <a:bodyPr/>
          <a:lstStyle/>
          <a:p>
            <a:r>
              <a:rPr lang="en-US" smtClean="0"/>
              <a:t>When describing program functions, actions and conditions are separated.</a:t>
            </a:r>
          </a:p>
          <a:p>
            <a:r>
              <a:rPr lang="en-US" smtClean="0"/>
              <a:t> 	Condition → Action</a:t>
            </a:r>
          </a:p>
          <a:p>
            <a:endParaRPr lang="en-US" smtClean="0"/>
          </a:p>
          <a:p>
            <a:r>
              <a:rPr lang="en-US" smtClean="0"/>
              <a:t>Read, </a:t>
            </a:r>
            <a:r>
              <a:rPr lang="ja-JP" altLang="en-US" smtClean="0"/>
              <a:t>“</a:t>
            </a:r>
            <a:r>
              <a:rPr lang="en-US" smtClean="0"/>
              <a:t>When Condition is true, do Action.</a:t>
            </a:r>
            <a:r>
              <a:rPr lang="ja-JP" altLang="en-US" smtClean="0"/>
              <a:t>”</a:t>
            </a:r>
            <a:endParaRPr lang="en-US" smtClean="0"/>
          </a:p>
          <a:p>
            <a:endParaRPr lang="en-US" smtClean="0"/>
          </a:p>
          <a:p>
            <a:r>
              <a:rPr lang="en-US" smtClean="0"/>
              <a:t>Several condition/action pairs are written as</a:t>
            </a:r>
          </a:p>
        </p:txBody>
      </p:sp>
      <p:graphicFrame>
        <p:nvGraphicFramePr>
          <p:cNvPr id="1006596" name="Group 4"/>
          <p:cNvGraphicFramePr>
            <a:graphicFrameLocks noGrp="1"/>
          </p:cNvGraphicFramePr>
          <p:nvPr>
            <p:extLst>
              <p:ext uri="{D42A27DB-BD31-4B8C-83A1-F6EECF244321}">
                <p14:modId xmlns:p14="http://schemas.microsoft.com/office/powerpoint/2010/main" val="2803759646"/>
              </p:ext>
            </p:extLst>
          </p:nvPr>
        </p:nvGraphicFramePr>
        <p:xfrm>
          <a:off x="817562" y="4194175"/>
          <a:ext cx="7356475" cy="2027239"/>
        </p:xfrm>
        <a:graphic>
          <a:graphicData uri="http://schemas.openxmlformats.org/drawingml/2006/table">
            <a:tbl>
              <a:tblPr/>
              <a:tblGrid>
                <a:gridCol w="3678238"/>
                <a:gridCol w="3678237"/>
              </a:tblGrid>
              <a:tr h="404813">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charset="0"/>
                          <a:ea typeface="ＭＳ Ｐゴシック" charset="0"/>
                        </a:rPr>
                        <a:t>Condition A </a:t>
                      </a:r>
                      <a:r>
                        <a:rPr kumimoji="0" lang="en-US" sz="2000" b="1" i="0" u="none" strike="noStrike" cap="none" normalizeH="0" baseline="0" dirty="0">
                          <a:ln>
                            <a:noFill/>
                          </a:ln>
                          <a:solidFill>
                            <a:schemeClr val="tx1"/>
                          </a:solidFill>
                          <a:effectLst/>
                          <a:latin typeface="Arial" charset="0"/>
                          <a:ea typeface="ＭＳ Ｐゴシック" charset="0"/>
                          <a:cs typeface="Arial" charset="0"/>
                        </a:rPr>
                        <a:t>→</a:t>
                      </a:r>
                      <a:r>
                        <a:rPr kumimoji="0" lang="en-US" sz="1800" b="1" i="0" u="none" strike="noStrike" cap="none" normalizeH="0" baseline="0" dirty="0">
                          <a:ln>
                            <a:noFill/>
                          </a:ln>
                          <a:solidFill>
                            <a:schemeClr val="tx1"/>
                          </a:solidFill>
                          <a:effectLst/>
                          <a:latin typeface="Courier New" charset="0"/>
                          <a:ea typeface="ＭＳ Ｐゴシック" charset="0"/>
                        </a:rPr>
                        <a:t> Action A</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chemeClr val="tx1"/>
                          </a:solidFill>
                          <a:effectLst/>
                          <a:latin typeface="Arial" charset="0"/>
                          <a:ea typeface="ＭＳ Ｐゴシック" charset="0"/>
                        </a:rPr>
                        <a:t>when Condition A, do Action A</a:t>
                      </a:r>
                    </a:p>
                  </a:txBody>
                  <a:tcPr marL="0" marR="0" marT="0" marB="0" anchor="ctr" horzOverflow="overflow">
                    <a:lnL>
                      <a:noFill/>
                    </a:lnL>
                    <a:lnR cap="flat">
                      <a:noFill/>
                    </a:lnR>
                    <a:lnT cap="flat">
                      <a:noFill/>
                    </a:lnT>
                    <a:lnB>
                      <a:noFill/>
                    </a:lnB>
                    <a:lnTlToBr>
                      <a:noFill/>
                    </a:lnTlToBr>
                    <a:lnBlToTr>
                      <a:noFill/>
                    </a:lnBlToTr>
                    <a:noFill/>
                  </a:tcPr>
                </a:tc>
              </a:tr>
              <a:tr h="406400">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Symbol" charset="0"/>
                          <a:ea typeface="ＭＳ Ｐゴシック" charset="0"/>
                        </a:rPr>
                        <a:t>Ú</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chemeClr val="tx1"/>
                          </a:solidFill>
                          <a:effectLst/>
                          <a:latin typeface="Arial" charset="0"/>
                          <a:ea typeface="ＭＳ Ｐゴシック" charset="0"/>
                        </a:rPr>
                        <a:t>or</a:t>
                      </a:r>
                    </a:p>
                  </a:txBody>
                  <a:tcPr marL="0" marR="0" marT="0" marB="0" anchor="ctr" horzOverflow="overflow">
                    <a:lnL>
                      <a:noFill/>
                    </a:lnL>
                    <a:lnR cap="flat">
                      <a:noFill/>
                    </a:lnR>
                    <a:lnT>
                      <a:noFill/>
                    </a:lnT>
                    <a:lnB>
                      <a:noFill/>
                    </a:lnB>
                    <a:lnTlToBr>
                      <a:noFill/>
                    </a:lnTlToBr>
                    <a:lnBlToTr>
                      <a:noFill/>
                    </a:lnBlToTr>
                    <a:noFill/>
                  </a:tcPr>
                </a:tc>
              </a:tr>
              <a:tr h="404813">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charset="0"/>
                          <a:ea typeface="ＭＳ Ｐゴシック" charset="0"/>
                        </a:rPr>
                        <a:t>Condition B </a:t>
                      </a:r>
                      <a:r>
                        <a:rPr kumimoji="0" lang="en-US" sz="2000" b="1" i="0" u="none" strike="noStrike" cap="none" normalizeH="0" baseline="0">
                          <a:ln>
                            <a:noFill/>
                          </a:ln>
                          <a:solidFill>
                            <a:schemeClr val="tx1"/>
                          </a:solidFill>
                          <a:effectLst/>
                          <a:latin typeface="Arial" charset="0"/>
                          <a:ea typeface="ＭＳ Ｐゴシック" charset="0"/>
                          <a:cs typeface="Arial" charset="0"/>
                        </a:rPr>
                        <a:t>→</a:t>
                      </a:r>
                      <a:r>
                        <a:rPr kumimoji="0" lang="en-US" sz="1800" b="1" i="0" u="none" strike="noStrike" cap="none" normalizeH="0" baseline="0">
                          <a:ln>
                            <a:noFill/>
                          </a:ln>
                          <a:solidFill>
                            <a:schemeClr val="tx1"/>
                          </a:solidFill>
                          <a:effectLst/>
                          <a:latin typeface="Courier New" charset="0"/>
                          <a:ea typeface="ＭＳ Ｐゴシック" charset="0"/>
                        </a:rPr>
                        <a:t> Action B</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chemeClr val="tx1"/>
                          </a:solidFill>
                          <a:effectLst/>
                          <a:latin typeface="Arial" charset="0"/>
                          <a:ea typeface="ＭＳ Ｐゴシック" charset="0"/>
                        </a:rPr>
                        <a:t>when Condition B, do Action B</a:t>
                      </a:r>
                    </a:p>
                  </a:txBody>
                  <a:tcPr marL="0" marR="0" marT="0" marB="0" anchor="ctr" horzOverflow="overflow">
                    <a:lnL>
                      <a:noFill/>
                    </a:lnL>
                    <a:lnR cap="flat">
                      <a:noFill/>
                    </a:lnR>
                    <a:lnT>
                      <a:noFill/>
                    </a:lnT>
                    <a:lnB>
                      <a:noFill/>
                    </a:lnB>
                    <a:lnTlToBr>
                      <a:noFill/>
                    </a:lnTlToBr>
                    <a:lnBlToTr>
                      <a:noFill/>
                    </a:lnBlToTr>
                    <a:noFill/>
                  </a:tcPr>
                </a:tc>
              </a:tr>
              <a:tr h="406400">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Symbol" charset="0"/>
                          <a:ea typeface="ＭＳ Ｐゴシック" charset="0"/>
                        </a:rPr>
                        <a:t>Ú</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chemeClr val="tx1"/>
                          </a:solidFill>
                          <a:effectLst/>
                          <a:latin typeface="Arial" charset="0"/>
                          <a:ea typeface="ＭＳ Ｐゴシック" charset="0"/>
                        </a:rPr>
                        <a:t>or</a:t>
                      </a:r>
                    </a:p>
                  </a:txBody>
                  <a:tcPr marL="0" marR="0" marT="0" marB="0" anchor="ctr" horzOverflow="overflow">
                    <a:lnL>
                      <a:noFill/>
                    </a:lnL>
                    <a:lnR cap="flat">
                      <a:noFill/>
                    </a:lnR>
                    <a:lnT>
                      <a:noFill/>
                    </a:lnT>
                    <a:lnB>
                      <a:noFill/>
                    </a:lnB>
                    <a:lnTlToBr>
                      <a:noFill/>
                    </a:lnTlToBr>
                    <a:lnBlToTr>
                      <a:noFill/>
                    </a:lnBlToTr>
                    <a:noFill/>
                  </a:tcPr>
                </a:tc>
              </a:tr>
              <a:tr h="404813">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charset="0"/>
                          <a:ea typeface="ＭＳ Ｐゴシック" charset="0"/>
                        </a:rPr>
                        <a:t>Condition C </a:t>
                      </a:r>
                      <a:r>
                        <a:rPr kumimoji="0" lang="en-US" sz="2000" b="1" i="0" u="none" strike="noStrike" cap="none" normalizeH="0" baseline="0">
                          <a:ln>
                            <a:noFill/>
                          </a:ln>
                          <a:solidFill>
                            <a:schemeClr val="tx1"/>
                          </a:solidFill>
                          <a:effectLst/>
                          <a:latin typeface="Arial" charset="0"/>
                          <a:ea typeface="ＭＳ Ｐゴシック" charset="0"/>
                          <a:cs typeface="Arial" charset="0"/>
                        </a:rPr>
                        <a:t>→</a:t>
                      </a:r>
                      <a:r>
                        <a:rPr kumimoji="0" lang="en-US" sz="1800" b="1" i="0" u="none" strike="noStrike" cap="none" normalizeH="0" baseline="0">
                          <a:ln>
                            <a:noFill/>
                          </a:ln>
                          <a:solidFill>
                            <a:schemeClr val="tx1"/>
                          </a:solidFill>
                          <a:effectLst/>
                          <a:latin typeface="Courier New" charset="0"/>
                          <a:ea typeface="ＭＳ Ｐゴシック" charset="0"/>
                        </a:rPr>
                        <a:t> Action C</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Arial" charset="0"/>
                          <a:ea typeface="ＭＳ Ｐゴシック" charset="0"/>
                        </a:rPr>
                        <a:t>when Condition C, do Action C</a:t>
                      </a: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74422771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3" name="Rectangle 3"/>
          <p:cNvSpPr>
            <a:spLocks noGrp="1" noChangeArrowheads="1"/>
          </p:cNvSpPr>
          <p:nvPr>
            <p:ph type="title"/>
          </p:nvPr>
        </p:nvSpPr>
        <p:spPr/>
        <p:txBody>
          <a:bodyPr/>
          <a:lstStyle/>
          <a:p>
            <a:r>
              <a:rPr lang="en-US" smtClean="0"/>
              <a:t>Notation Examples -1</a:t>
            </a:r>
          </a:p>
        </p:txBody>
      </p:sp>
      <p:sp>
        <p:nvSpPr>
          <p:cNvPr id="1008642" name="Rectangle 2"/>
          <p:cNvSpPr>
            <a:spLocks noGrp="1" noChangeArrowheads="1"/>
          </p:cNvSpPr>
          <p:nvPr>
            <p:ph idx="1"/>
          </p:nvPr>
        </p:nvSpPr>
        <p:spPr/>
        <p:txBody>
          <a:bodyPr/>
          <a:lstStyle/>
          <a:p>
            <a:r>
              <a:rPr lang="en-US" smtClean="0"/>
              <a:t>If x is positive, set y to zero.</a:t>
            </a:r>
          </a:p>
          <a:p>
            <a:endParaRPr lang="en-US" smtClean="0"/>
          </a:p>
          <a:p>
            <a:r>
              <a:rPr lang="en-US" smtClean="0"/>
              <a:t>x &gt; 0 → y := 0</a:t>
            </a:r>
          </a:p>
          <a:p>
            <a:endParaRPr lang="en-US" smtClean="0"/>
          </a:p>
          <a:p>
            <a:r>
              <a:rPr lang="en-US" smtClean="0"/>
              <a:t>If x is even, return the sum of x and y, otherwise return the difference between x and y.</a:t>
            </a:r>
          </a:p>
          <a:p>
            <a:endParaRPr lang="en-US" smtClean="0"/>
          </a:p>
          <a:p>
            <a:r>
              <a:rPr lang="en-US" smtClean="0"/>
              <a:t>even(x) → return( x + y ) Ú</a:t>
            </a:r>
            <a:r>
              <a:rPr lang="en-US" smtClean="0">
                <a:sym typeface="Symbol" charset="0"/>
              </a:rPr>
              <a:t> odd(x) </a:t>
            </a:r>
            <a:r>
              <a:rPr lang="en-US" smtClean="0"/>
              <a:t>→</a:t>
            </a:r>
            <a:r>
              <a:rPr lang="en-US" smtClean="0">
                <a:sym typeface="Symbol" charset="0"/>
              </a:rPr>
              <a:t> return( x – y )</a:t>
            </a:r>
            <a:endParaRPr lang="en-US" smtClean="0"/>
          </a:p>
          <a:p>
            <a:endParaRPr lang="en-US" smtClean="0">
              <a:sym typeface="Symbol" charset="0"/>
            </a:endParaRPr>
          </a:p>
        </p:txBody>
      </p:sp>
    </p:spTree>
    <p:extLst>
      <p:ext uri="{BB962C8B-B14F-4D97-AF65-F5344CB8AC3E}">
        <p14:creationId xmlns:p14="http://schemas.microsoft.com/office/powerpoint/2010/main" val="305703695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Grp="1" noChangeArrowheads="1"/>
          </p:cNvSpPr>
          <p:nvPr>
            <p:ph type="title"/>
          </p:nvPr>
        </p:nvSpPr>
        <p:spPr/>
        <p:txBody>
          <a:bodyPr/>
          <a:lstStyle/>
          <a:p>
            <a:r>
              <a:rPr lang="en-US" smtClean="0"/>
              <a:t>Notation Examples -2</a:t>
            </a:r>
          </a:p>
        </p:txBody>
      </p:sp>
      <p:sp>
        <p:nvSpPr>
          <p:cNvPr id="1010690" name="Rectangle 2"/>
          <p:cNvSpPr>
            <a:spLocks noGrp="1" noChangeArrowheads="1"/>
          </p:cNvSpPr>
          <p:nvPr>
            <p:ph idx="1"/>
          </p:nvPr>
        </p:nvSpPr>
        <p:spPr/>
        <p:txBody>
          <a:bodyPr/>
          <a:lstStyle/>
          <a:p>
            <a:r>
              <a:rPr lang="en-US" smtClean="0"/>
              <a:t>State that an array a[0..N-1] has no duplicate elements.</a:t>
            </a:r>
          </a:p>
        </p:txBody>
      </p:sp>
      <p:sp>
        <p:nvSpPr>
          <p:cNvPr id="1010692" name="Text Box 4"/>
          <p:cNvSpPr txBox="1">
            <a:spLocks noChangeArrowheads="1"/>
          </p:cNvSpPr>
          <p:nvPr/>
        </p:nvSpPr>
        <p:spPr bwMode="auto">
          <a:xfrm>
            <a:off x="388938" y="3550683"/>
            <a:ext cx="8323262" cy="16927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p>
            <a:pPr>
              <a:buFontTx/>
              <a:buNone/>
              <a:defRPr/>
            </a:pPr>
            <a:r>
              <a:rPr lang="en-US" sz="2200" dirty="0">
                <a:latin typeface="Arial"/>
                <a:cs typeface="Arial"/>
                <a:sym typeface="Symbol" charset="0"/>
              </a:rPr>
              <a:t>This expression reads as follows.</a:t>
            </a:r>
          </a:p>
          <a:p>
            <a:pPr>
              <a:buFontTx/>
              <a:buNone/>
              <a:defRPr/>
            </a:pPr>
            <a:endParaRPr lang="en-US" sz="2200" dirty="0">
              <a:latin typeface="Arial"/>
              <a:cs typeface="Arial"/>
              <a:sym typeface="Symbol" charset="0"/>
            </a:endParaRPr>
          </a:p>
          <a:p>
            <a:pPr>
              <a:buFontTx/>
              <a:buNone/>
              <a:defRPr/>
            </a:pPr>
            <a:r>
              <a:rPr lang="en-US" sz="2200" dirty="0">
                <a:latin typeface="Arial"/>
                <a:cs typeface="Arial"/>
                <a:sym typeface="Symbol" charset="0"/>
              </a:rPr>
              <a:t>For all indexes </a:t>
            </a:r>
            <a:r>
              <a:rPr lang="en-US" sz="2200" dirty="0" err="1">
                <a:latin typeface="Arial"/>
                <a:cs typeface="Arial"/>
                <a:sym typeface="Symbol" charset="0"/>
              </a:rPr>
              <a:t>i</a:t>
            </a:r>
            <a:r>
              <a:rPr lang="en-US" sz="2200" dirty="0">
                <a:latin typeface="Arial"/>
                <a:cs typeface="Arial"/>
                <a:sym typeface="Symbol" charset="0"/>
              </a:rPr>
              <a:t> and j with values in the range 0 to N-1, where </a:t>
            </a:r>
            <a:r>
              <a:rPr lang="en-US" sz="2200" dirty="0" smtClean="0">
                <a:latin typeface="Arial"/>
                <a:cs typeface="Arial"/>
                <a:sym typeface="Symbol" charset="0"/>
              </a:rPr>
              <a:t/>
            </a:r>
            <a:br>
              <a:rPr lang="en-US" sz="2200" dirty="0" smtClean="0">
                <a:latin typeface="Arial"/>
                <a:cs typeface="Arial"/>
                <a:sym typeface="Symbol" charset="0"/>
              </a:rPr>
            </a:br>
            <a:r>
              <a:rPr lang="en-US" sz="2200" dirty="0" err="1" smtClean="0">
                <a:latin typeface="Arial"/>
                <a:cs typeface="Arial"/>
                <a:sym typeface="Symbol" charset="0"/>
              </a:rPr>
              <a:t>i</a:t>
            </a:r>
            <a:r>
              <a:rPr lang="en-US" sz="2200" dirty="0" smtClean="0">
                <a:latin typeface="Arial"/>
                <a:cs typeface="Arial"/>
                <a:sym typeface="Symbol" charset="0"/>
              </a:rPr>
              <a:t> </a:t>
            </a:r>
            <a:r>
              <a:rPr lang="en-US" sz="2200" dirty="0">
                <a:latin typeface="Arial"/>
                <a:cs typeface="Arial"/>
                <a:sym typeface="Symbol" charset="0"/>
              </a:rPr>
              <a:t>and j are not equal, the corresponding elements of the array a </a:t>
            </a:r>
            <a:r>
              <a:rPr lang="en-US" sz="2200" dirty="0" smtClean="0">
                <a:latin typeface="Arial"/>
                <a:cs typeface="Arial"/>
                <a:sym typeface="Symbol" charset="0"/>
              </a:rPr>
              <a:t/>
            </a:r>
            <a:br>
              <a:rPr lang="en-US" sz="2200" dirty="0" smtClean="0">
                <a:latin typeface="Arial"/>
                <a:cs typeface="Arial"/>
                <a:sym typeface="Symbol" charset="0"/>
              </a:rPr>
            </a:br>
            <a:r>
              <a:rPr lang="en-US" sz="2200" dirty="0" smtClean="0">
                <a:latin typeface="Arial"/>
                <a:cs typeface="Arial"/>
                <a:sym typeface="Symbol" charset="0"/>
              </a:rPr>
              <a:t>are </a:t>
            </a:r>
            <a:r>
              <a:rPr lang="en-US" sz="2200" dirty="0">
                <a:latin typeface="Arial"/>
                <a:cs typeface="Arial"/>
                <a:sym typeface="Symbol" charset="0"/>
              </a:rPr>
              <a:t>not equal.</a:t>
            </a:r>
            <a:endParaRPr lang="en-US" sz="2200" dirty="0">
              <a:latin typeface="Arial"/>
              <a:cs typeface="Arial"/>
            </a:endParaRPr>
          </a:p>
        </p:txBody>
      </p:sp>
      <p:pic>
        <p:nvPicPr>
          <p:cNvPr id="38916" name="Picture 5" descr="s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6150" y="1917674"/>
            <a:ext cx="7421563" cy="1093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187691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p:txBody>
          <a:bodyPr/>
          <a:lstStyle/>
          <a:p>
            <a:r>
              <a:rPr lang="en-US" smtClean="0"/>
              <a:t>Users of Design Information</a:t>
            </a:r>
          </a:p>
        </p:txBody>
      </p:sp>
      <p:sp>
        <p:nvSpPr>
          <p:cNvPr id="910339" name="Rectangle 3"/>
          <p:cNvSpPr>
            <a:spLocks noGrp="1" noChangeArrowheads="1"/>
          </p:cNvSpPr>
          <p:nvPr>
            <p:ph idx="1"/>
          </p:nvPr>
        </p:nvSpPr>
        <p:spPr/>
        <p:txBody>
          <a:bodyPr/>
          <a:lstStyle/>
          <a:p>
            <a:r>
              <a:rPr lang="en-US" smtClean="0"/>
              <a:t>The principal users of the design are</a:t>
            </a:r>
          </a:p>
          <a:p>
            <a:pPr lvl="1"/>
            <a:r>
              <a:rPr lang="en-US" smtClean="0"/>
              <a:t>implementers</a:t>
            </a:r>
          </a:p>
          <a:p>
            <a:pPr lvl="1"/>
            <a:r>
              <a:rPr lang="en-US" smtClean="0"/>
              <a:t>design reviewers and verifiers</a:t>
            </a:r>
          </a:p>
          <a:p>
            <a:pPr lvl="1"/>
            <a:r>
              <a:rPr lang="en-US" smtClean="0"/>
              <a:t>testers and test developers</a:t>
            </a:r>
          </a:p>
          <a:p>
            <a:pPr lvl="1"/>
            <a:r>
              <a:rPr lang="en-US" smtClean="0"/>
              <a:t>documenters, maintainers, and enhancers</a:t>
            </a:r>
          </a:p>
          <a:p>
            <a:pPr lvl="1"/>
            <a:endParaRPr lang="en-US" smtClean="0"/>
          </a:p>
          <a:p>
            <a:r>
              <a:rPr lang="en-US" smtClean="0"/>
              <a:t>These users potentially need a large amount of material.</a:t>
            </a:r>
          </a:p>
          <a:p>
            <a:pPr lvl="1"/>
            <a:r>
              <a:rPr lang="en-US" smtClean="0"/>
              <a:t>Not all information is needed immediately.</a:t>
            </a:r>
          </a:p>
          <a:p>
            <a:pPr lvl="1"/>
            <a:r>
              <a:rPr lang="en-US" smtClean="0"/>
              <a:t>Some information can be obtained from other sources.</a:t>
            </a:r>
          </a:p>
          <a:p>
            <a:pPr lvl="1"/>
            <a:r>
              <a:rPr lang="en-US" smtClean="0"/>
              <a:t>It is wise to limit the design workload as much as possible.</a:t>
            </a:r>
          </a:p>
        </p:txBody>
      </p:sp>
    </p:spTree>
    <p:extLst>
      <p:ext uri="{BB962C8B-B14F-4D97-AF65-F5344CB8AC3E}">
        <p14:creationId xmlns:p14="http://schemas.microsoft.com/office/powerpoint/2010/main" val="87611086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smtClean="0"/>
              <a:t>Essential Design Information</a:t>
            </a:r>
          </a:p>
        </p:txBody>
      </p:sp>
      <p:sp>
        <p:nvSpPr>
          <p:cNvPr id="912387" name="Rectangle 3"/>
          <p:cNvSpPr>
            <a:spLocks noGrp="1" noChangeArrowheads="1"/>
          </p:cNvSpPr>
          <p:nvPr>
            <p:ph idx="1"/>
          </p:nvPr>
        </p:nvSpPr>
        <p:spPr/>
        <p:txBody>
          <a:bodyPr/>
          <a:lstStyle/>
          <a:p>
            <a:r>
              <a:rPr lang="en-US" smtClean="0"/>
              <a:t>The information that designers should provide includes</a:t>
            </a:r>
          </a:p>
          <a:p>
            <a:pPr lvl="1"/>
            <a:r>
              <a:rPr lang="en-US" smtClean="0"/>
              <a:t>a picture of where the program fits into the system</a:t>
            </a:r>
          </a:p>
          <a:p>
            <a:pPr lvl="1"/>
            <a:r>
              <a:rPr lang="en-US" smtClean="0"/>
              <a:t>a description of how the program will be used</a:t>
            </a:r>
          </a:p>
          <a:p>
            <a:pPr lvl="1"/>
            <a:r>
              <a:rPr lang="en-US" smtClean="0"/>
              <a:t>a specification for all related classes and parts</a:t>
            </a:r>
          </a:p>
          <a:p>
            <a:pPr lvl="1"/>
            <a:r>
              <a:rPr lang="en-US" smtClean="0"/>
              <a:t>a structural view of the product</a:t>
            </a:r>
          </a:p>
          <a:p>
            <a:pPr lvl="1"/>
            <a:r>
              <a:rPr lang="en-US" smtClean="0"/>
              <a:t>a specification of all external calls and references</a:t>
            </a:r>
          </a:p>
          <a:p>
            <a:pPr lvl="1"/>
            <a:r>
              <a:rPr lang="en-US" smtClean="0"/>
              <a:t>a list of all external variables, parameters, and constants</a:t>
            </a:r>
          </a:p>
          <a:p>
            <a:pPr lvl="1"/>
            <a:r>
              <a:rPr lang="en-US" smtClean="0"/>
              <a:t>a clear statement of the program</a:t>
            </a:r>
            <a:r>
              <a:rPr lang="ja-JP" altLang="en-US" smtClean="0"/>
              <a:t>’</a:t>
            </a:r>
            <a:r>
              <a:rPr lang="en-US" smtClean="0"/>
              <a:t>s logic</a:t>
            </a:r>
          </a:p>
          <a:p>
            <a:endParaRPr lang="en-US" smtClean="0"/>
          </a:p>
          <a:p>
            <a:r>
              <a:rPr lang="en-US" smtClean="0"/>
              <a:t>The essential design information can be categorized into static or dynamic views, and internal or external views.</a:t>
            </a:r>
          </a:p>
        </p:txBody>
      </p:sp>
    </p:spTree>
    <p:extLst>
      <p:ext uri="{BB962C8B-B14F-4D97-AF65-F5344CB8AC3E}">
        <p14:creationId xmlns:p14="http://schemas.microsoft.com/office/powerpoint/2010/main" val="378904369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smtClean="0"/>
              <a:t>Design Views</a:t>
            </a:r>
          </a:p>
        </p:txBody>
      </p:sp>
      <p:pic>
        <p:nvPicPr>
          <p:cNvPr id="45058" name="Picture 16" descr="s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6338" y="1071031"/>
            <a:ext cx="6789737" cy="390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011679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p:txBody>
          <a:bodyPr/>
          <a:lstStyle/>
          <a:p>
            <a:r>
              <a:rPr lang="en-US" smtClean="0"/>
              <a:t>Design Templates</a:t>
            </a:r>
          </a:p>
        </p:txBody>
      </p:sp>
      <p:sp>
        <p:nvSpPr>
          <p:cNvPr id="821251" name="Rectangle 3"/>
          <p:cNvSpPr>
            <a:spLocks noGrp="1" noChangeArrowheads="1"/>
          </p:cNvSpPr>
          <p:nvPr>
            <p:ph idx="1"/>
          </p:nvPr>
        </p:nvSpPr>
        <p:spPr/>
        <p:txBody>
          <a:bodyPr/>
          <a:lstStyle/>
          <a:p>
            <a:r>
              <a:rPr lang="en-US" smtClean="0"/>
              <a:t>Four design templates are used in the PSP to cover the four design views. </a:t>
            </a:r>
          </a:p>
          <a:p>
            <a:pPr lvl="1"/>
            <a:r>
              <a:rPr lang="en-US" smtClean="0"/>
              <a:t>operational specification template </a:t>
            </a:r>
          </a:p>
          <a:p>
            <a:pPr lvl="1"/>
            <a:r>
              <a:rPr lang="en-US" smtClean="0"/>
              <a:t>functional specification template</a:t>
            </a:r>
          </a:p>
          <a:p>
            <a:pPr lvl="1"/>
            <a:r>
              <a:rPr lang="en-US" smtClean="0"/>
              <a:t>state specification template </a:t>
            </a:r>
          </a:p>
          <a:p>
            <a:pPr lvl="1"/>
            <a:r>
              <a:rPr lang="en-US" smtClean="0"/>
              <a:t>logic specification template</a:t>
            </a:r>
          </a:p>
          <a:p>
            <a:endParaRPr lang="en-US" smtClean="0"/>
          </a:p>
          <a:p>
            <a:r>
              <a:rPr lang="en-US" smtClean="0"/>
              <a:t>These four templates provide the framework for completely and precisely recording a software design.</a:t>
            </a:r>
          </a:p>
        </p:txBody>
      </p:sp>
    </p:spTree>
    <p:extLst>
      <p:ext uri="{BB962C8B-B14F-4D97-AF65-F5344CB8AC3E}">
        <p14:creationId xmlns:p14="http://schemas.microsoft.com/office/powerpoint/2010/main" val="178766337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en-US" smtClean="0"/>
              <a:t>Mapping Templates to Views</a:t>
            </a:r>
          </a:p>
        </p:txBody>
      </p:sp>
      <p:pic>
        <p:nvPicPr>
          <p:cNvPr id="49154" name="Picture 17" descr="s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6338" y="1078925"/>
            <a:ext cx="6789737" cy="3900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8383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3074"/>
          <p:cNvSpPr>
            <a:spLocks noGrp="1" noChangeArrowheads="1"/>
          </p:cNvSpPr>
          <p:nvPr>
            <p:ph type="title"/>
          </p:nvPr>
        </p:nvSpPr>
        <p:spPr/>
        <p:txBody>
          <a:bodyPr/>
          <a:lstStyle/>
          <a:p>
            <a:r>
              <a:rPr lang="en-US" smtClean="0"/>
              <a:t>Operational Template</a:t>
            </a:r>
          </a:p>
        </p:txBody>
      </p:sp>
      <p:sp>
        <p:nvSpPr>
          <p:cNvPr id="825347" name="Rectangle 3075"/>
          <p:cNvSpPr>
            <a:spLocks noGrp="1" noChangeArrowheads="1"/>
          </p:cNvSpPr>
          <p:nvPr>
            <p:ph idx="1"/>
          </p:nvPr>
        </p:nvSpPr>
        <p:spPr/>
        <p:txBody>
          <a:bodyPr/>
          <a:lstStyle/>
          <a:p>
            <a:r>
              <a:rPr lang="en-US" smtClean="0"/>
              <a:t>The operational specification template describes the users</a:t>
            </a:r>
            <a:r>
              <a:rPr lang="ja-JP" altLang="en-US" smtClean="0"/>
              <a:t>’</a:t>
            </a:r>
            <a:r>
              <a:rPr lang="en-US" smtClean="0"/>
              <a:t> normal and abnormal interactions with the system.</a:t>
            </a:r>
          </a:p>
          <a:p>
            <a:endParaRPr lang="en-US" smtClean="0"/>
          </a:p>
          <a:p>
            <a:r>
              <a:rPr lang="en-US" smtClean="0"/>
              <a:t>It contains the</a:t>
            </a:r>
          </a:p>
          <a:p>
            <a:pPr lvl="1"/>
            <a:r>
              <a:rPr lang="en-US" smtClean="0"/>
              <a:t>principal user actions and system responses </a:t>
            </a:r>
          </a:p>
          <a:p>
            <a:pPr lvl="1"/>
            <a:r>
              <a:rPr lang="en-US" smtClean="0"/>
              <a:t>anticipated error and recovery conditions</a:t>
            </a:r>
          </a:p>
          <a:p>
            <a:pPr lvl="1"/>
            <a:endParaRPr lang="en-US" smtClean="0"/>
          </a:p>
          <a:p>
            <a:r>
              <a:rPr lang="en-US" smtClean="0"/>
              <a:t>The operational specification template can be used to</a:t>
            </a:r>
          </a:p>
          <a:p>
            <a:pPr lvl="1"/>
            <a:r>
              <a:rPr lang="en-US" smtClean="0"/>
              <a:t>define test scenarios and test cases</a:t>
            </a:r>
          </a:p>
          <a:p>
            <a:pPr lvl="1"/>
            <a:r>
              <a:rPr lang="en-US" smtClean="0"/>
              <a:t>resolve development questions about operational issues</a:t>
            </a:r>
          </a:p>
          <a:p>
            <a:pPr lvl="1"/>
            <a:r>
              <a:rPr lang="en-US" smtClean="0"/>
              <a:t>resolve requirements discussions with users</a:t>
            </a:r>
          </a:p>
        </p:txBody>
      </p:sp>
      <p:pic>
        <p:nvPicPr>
          <p:cNvPr id="51203" name="Picture 3087" descr="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7845" y="71165"/>
            <a:ext cx="1377950" cy="98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228562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4098"/>
          <p:cNvSpPr>
            <a:spLocks noGrp="1" noChangeArrowheads="1"/>
          </p:cNvSpPr>
          <p:nvPr>
            <p:ph type="title"/>
          </p:nvPr>
        </p:nvSpPr>
        <p:spPr/>
        <p:txBody>
          <a:bodyPr/>
          <a:lstStyle/>
          <a:p>
            <a:r>
              <a:rPr lang="en-US" smtClean="0"/>
              <a:t>Example Operational Template</a:t>
            </a:r>
          </a:p>
        </p:txBody>
      </p:sp>
      <p:graphicFrame>
        <p:nvGraphicFramePr>
          <p:cNvPr id="53250" name="Object 4111"/>
          <p:cNvGraphicFramePr>
            <a:graphicFrameLocks noGrp="1" noChangeAspect="1"/>
          </p:cNvGraphicFramePr>
          <p:nvPr>
            <p:ph idx="1"/>
            <p:extLst>
              <p:ext uri="{D42A27DB-BD31-4B8C-83A1-F6EECF244321}">
                <p14:modId xmlns:p14="http://schemas.microsoft.com/office/powerpoint/2010/main" val="4247527224"/>
              </p:ext>
            </p:extLst>
          </p:nvPr>
        </p:nvGraphicFramePr>
        <p:xfrm>
          <a:off x="388938" y="654050"/>
          <a:ext cx="7826375" cy="4949825"/>
        </p:xfrm>
        <a:graphic>
          <a:graphicData uri="http://schemas.openxmlformats.org/presentationml/2006/ole">
            <mc:AlternateContent xmlns:mc="http://schemas.openxmlformats.org/markup-compatibility/2006">
              <mc:Choice xmlns:v="urn:schemas-microsoft-com:vml" Requires="v">
                <p:oleObj spid="_x0000_s50189" name="Document" r:id="rId5" imgW="5696842" imgH="3603983" progId="Word.Document.8">
                  <p:embed/>
                </p:oleObj>
              </mc:Choice>
              <mc:Fallback>
                <p:oleObj name="Document" r:id="rId5" imgW="5696842" imgH="3603983"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938" y="654050"/>
                        <a:ext cx="7826375" cy="4949825"/>
                      </a:xfrm>
                      <a:prstGeom prst="rect">
                        <a:avLst/>
                      </a:prstGeom>
                      <a:noFill/>
                      <a:ln>
                        <a:noFill/>
                      </a:ln>
                      <a:effectLst/>
                    </p:spPr>
                  </p:pic>
                </p:oleObj>
              </mc:Fallback>
            </mc:AlternateContent>
          </a:graphicData>
        </a:graphic>
      </p:graphicFrame>
      <p:pic>
        <p:nvPicPr>
          <p:cNvPr id="5" name="Picture 3087" descr="E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07845" y="71165"/>
            <a:ext cx="1377950" cy="98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761264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078" y="398469"/>
            <a:ext cx="8320035" cy="5014243"/>
          </a:xfrm>
        </p:spPr>
        <p:txBody>
          <a:bodyPr>
            <a:normAutofit/>
          </a:bodyPr>
          <a:lstStyle/>
          <a:p>
            <a:r>
              <a:rPr lang="en-US" sz="1000" dirty="0">
                <a:latin typeface="Times New Roman" panose="02020603050405020304" pitchFamily="18" charset="0"/>
                <a:cs typeface="Times New Roman" panose="02020603050405020304" pitchFamily="18" charset="0"/>
              </a:rPr>
              <a:t>Copyright 2017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[Distribution Statement A] This material has been approved for public release and unlimited distribution. Please see Copyright notice for non-US Government use and distribution.</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distributed by the Software Engineering Institute (SEI) only to course attendees for their own individual study. Except for the U.S. government purposes described below, this material SHALL NOT be reproduced or used in any other manner without requesting formal permission from the Software Engineering Institute at permission@sei.cmu.edu.</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The U.S. Government's rights to use, modify, reproduce, release, perform, display, or disclose this material are restricted by the Rights in Technical Data-Noncommercial Items clauses (DFAR 252-227.7013 and DFAR 252-227.7013 Alternate I) contained in the above identified contract. Any reproduction of this material or portions thereof marked with this legend must also reproduce the disclaimers contained on this slide.</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Although the rights granted by contract do not require course attendance to use this material for U.S. Government purposes, the SEI recommends attendance to ensure proper understanding.</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PSP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Team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and TSP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are service marks of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DM-0004449</a:t>
            </a:r>
          </a:p>
        </p:txBody>
      </p:sp>
    </p:spTree>
    <p:extLst>
      <p:ext uri="{BB962C8B-B14F-4D97-AF65-F5344CB8AC3E}">
        <p14:creationId xmlns:p14="http://schemas.microsoft.com/office/powerpoint/2010/main" val="18022161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p:txBody>
          <a:bodyPr/>
          <a:lstStyle/>
          <a:p>
            <a:r>
              <a:rPr lang="en-US" dirty="0" smtClean="0"/>
              <a:t>Operational Template Class Exercise -1</a:t>
            </a:r>
          </a:p>
        </p:txBody>
      </p:sp>
      <p:sp>
        <p:nvSpPr>
          <p:cNvPr id="975875" name="Rectangle 3"/>
          <p:cNvSpPr>
            <a:spLocks noGrp="1" noChangeArrowheads="1"/>
          </p:cNvSpPr>
          <p:nvPr>
            <p:ph idx="1"/>
          </p:nvPr>
        </p:nvSpPr>
        <p:spPr/>
        <p:txBody>
          <a:bodyPr/>
          <a:lstStyle/>
          <a:p>
            <a:r>
              <a:rPr lang="en-US" smtClean="0"/>
              <a:t>For this exercise, as a class, we will produce an operational scenario template for program 5.</a:t>
            </a:r>
          </a:p>
        </p:txBody>
      </p:sp>
      <p:graphicFrame>
        <p:nvGraphicFramePr>
          <p:cNvPr id="55300" name="Object 11"/>
          <p:cNvGraphicFramePr>
            <a:graphicFrameLocks noChangeAspect="1"/>
          </p:cNvGraphicFramePr>
          <p:nvPr>
            <p:extLst>
              <p:ext uri="{D42A27DB-BD31-4B8C-83A1-F6EECF244321}">
                <p14:modId xmlns:p14="http://schemas.microsoft.com/office/powerpoint/2010/main" val="1023932267"/>
              </p:ext>
            </p:extLst>
          </p:nvPr>
        </p:nvGraphicFramePr>
        <p:xfrm>
          <a:off x="-206386" y="2017678"/>
          <a:ext cx="8918585" cy="4260140"/>
        </p:xfrm>
        <a:graphic>
          <a:graphicData uri="http://schemas.openxmlformats.org/presentationml/2006/ole">
            <mc:AlternateContent xmlns:mc="http://schemas.openxmlformats.org/markup-compatibility/2006">
              <mc:Choice xmlns:v="urn:schemas-microsoft-com:vml" Requires="v">
                <p:oleObj spid="_x0000_s52237" name="Document" r:id="rId5" imgW="6584475" imgH="3140616" progId="Word.Document.8">
                  <p:embed/>
                </p:oleObj>
              </mc:Choice>
              <mc:Fallback>
                <p:oleObj name="Document" r:id="rId5" imgW="6584475" imgH="3140616"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86" y="2017678"/>
                        <a:ext cx="8918585" cy="4260140"/>
                      </a:xfrm>
                      <a:prstGeom prst="rect">
                        <a:avLst/>
                      </a:prstGeom>
                      <a:noFill/>
                      <a:ln>
                        <a:noFill/>
                      </a:ln>
                      <a:effectLst/>
                    </p:spPr>
                  </p:pic>
                </p:oleObj>
              </mc:Fallback>
            </mc:AlternateContent>
          </a:graphicData>
        </a:graphic>
      </p:graphicFrame>
      <p:pic>
        <p:nvPicPr>
          <p:cNvPr id="8" name="Picture 3087" descr="E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07845" y="71165"/>
            <a:ext cx="1377950" cy="98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378175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p:txBody>
          <a:bodyPr/>
          <a:lstStyle/>
          <a:p>
            <a:r>
              <a:rPr lang="en-US" smtClean="0"/>
              <a:t>Functional Template </a:t>
            </a:r>
          </a:p>
        </p:txBody>
      </p:sp>
      <p:sp>
        <p:nvSpPr>
          <p:cNvPr id="831491" name="Rectangle 3"/>
          <p:cNvSpPr>
            <a:spLocks noGrp="1" noChangeArrowheads="1"/>
          </p:cNvSpPr>
          <p:nvPr>
            <p:ph idx="1"/>
          </p:nvPr>
        </p:nvSpPr>
        <p:spPr/>
        <p:txBody>
          <a:bodyPr/>
          <a:lstStyle/>
          <a:p>
            <a:r>
              <a:rPr lang="en-US" smtClean="0"/>
              <a:t>The functional specification template allows you to unambiguously define the external functions provided by the product.</a:t>
            </a:r>
          </a:p>
          <a:p>
            <a:pPr lvl="1"/>
            <a:r>
              <a:rPr lang="en-US" smtClean="0"/>
              <a:t>classes and inheritance </a:t>
            </a:r>
          </a:p>
          <a:p>
            <a:pPr lvl="1"/>
            <a:r>
              <a:rPr lang="en-US" smtClean="0"/>
              <a:t>externally visible attributes</a:t>
            </a:r>
          </a:p>
          <a:p>
            <a:pPr lvl="1"/>
            <a:r>
              <a:rPr lang="en-US" smtClean="0"/>
              <a:t>external functions provided</a:t>
            </a:r>
          </a:p>
          <a:p>
            <a:pPr lvl="1"/>
            <a:r>
              <a:rPr lang="en-US" smtClean="0"/>
              <a:t>relationships with other classes or parts</a:t>
            </a:r>
          </a:p>
          <a:p>
            <a:pPr lvl="1"/>
            <a:endParaRPr lang="en-US" smtClean="0"/>
          </a:p>
          <a:p>
            <a:r>
              <a:rPr lang="en-US" smtClean="0"/>
              <a:t>Where possible, specify the behavior of each function or method with a formal notation.</a:t>
            </a:r>
          </a:p>
        </p:txBody>
      </p:sp>
      <p:pic>
        <p:nvPicPr>
          <p:cNvPr id="57347" name="Picture 16" descr="ED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6783" y="74606"/>
            <a:ext cx="1377950" cy="98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366651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p:txBody>
          <a:bodyPr/>
          <a:lstStyle/>
          <a:p>
            <a:r>
              <a:rPr lang="en-US" smtClean="0"/>
              <a:t>Example Functional Template</a:t>
            </a:r>
          </a:p>
        </p:txBody>
      </p:sp>
      <p:graphicFrame>
        <p:nvGraphicFramePr>
          <p:cNvPr id="59394" name="Object 19"/>
          <p:cNvGraphicFramePr>
            <a:graphicFrameLocks noGrp="1" noChangeAspect="1"/>
          </p:cNvGraphicFramePr>
          <p:nvPr>
            <p:ph idx="1"/>
            <p:extLst>
              <p:ext uri="{D42A27DB-BD31-4B8C-83A1-F6EECF244321}">
                <p14:modId xmlns:p14="http://schemas.microsoft.com/office/powerpoint/2010/main" val="2976214947"/>
              </p:ext>
            </p:extLst>
          </p:nvPr>
        </p:nvGraphicFramePr>
        <p:xfrm>
          <a:off x="388938" y="1106488"/>
          <a:ext cx="5697537" cy="4965700"/>
        </p:xfrm>
        <a:graphic>
          <a:graphicData uri="http://schemas.openxmlformats.org/presentationml/2006/ole">
            <mc:AlternateContent xmlns:mc="http://schemas.openxmlformats.org/markup-compatibility/2006">
              <mc:Choice xmlns:v="urn:schemas-microsoft-com:vml" Requires="v">
                <p:oleObj spid="_x0000_s56333" name="Document" r:id="rId5" imgW="5696786" imgH="4965961" progId="Word.Document.8">
                  <p:embed/>
                </p:oleObj>
              </mc:Choice>
              <mc:Fallback>
                <p:oleObj name="Document" r:id="rId5" imgW="5696786" imgH="4965961"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938" y="1106488"/>
                        <a:ext cx="5697537" cy="4965700"/>
                      </a:xfrm>
                      <a:prstGeom prst="rect">
                        <a:avLst/>
                      </a:prstGeom>
                      <a:noFill/>
                      <a:ln>
                        <a:noFill/>
                      </a:ln>
                      <a:effectLst/>
                    </p:spPr>
                  </p:pic>
                </p:oleObj>
              </mc:Fallback>
            </mc:AlternateContent>
          </a:graphicData>
        </a:graphic>
      </p:graphicFrame>
      <p:pic>
        <p:nvPicPr>
          <p:cNvPr id="5" name="Picture 16" descr="ED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06783" y="74606"/>
            <a:ext cx="1377950" cy="98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698567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smtClean="0"/>
              <a:t>Producing the Functional Template</a:t>
            </a:r>
          </a:p>
        </p:txBody>
      </p:sp>
      <p:sp>
        <p:nvSpPr>
          <p:cNvPr id="961539" name="Rectangle 3"/>
          <p:cNvSpPr>
            <a:spLocks noGrp="1" noChangeArrowheads="1"/>
          </p:cNvSpPr>
          <p:nvPr>
            <p:ph idx="1"/>
          </p:nvPr>
        </p:nvSpPr>
        <p:spPr/>
        <p:txBody>
          <a:bodyPr/>
          <a:lstStyle/>
          <a:p>
            <a:r>
              <a:rPr lang="en-US" smtClean="0"/>
              <a:t>To produce a functional template, you must</a:t>
            </a:r>
          </a:p>
          <a:p>
            <a:pPr lvl="1"/>
            <a:r>
              <a:rPr lang="en-US" smtClean="0"/>
              <a:t>decide how to build the product</a:t>
            </a:r>
          </a:p>
          <a:p>
            <a:pPr lvl="1"/>
            <a:r>
              <a:rPr lang="en-US" smtClean="0"/>
              <a:t>define the product</a:t>
            </a:r>
            <a:r>
              <a:rPr lang="ja-JP" altLang="en-US" smtClean="0"/>
              <a:t>’</a:t>
            </a:r>
            <a:r>
              <a:rPr lang="en-US" smtClean="0"/>
              <a:t>s functions</a:t>
            </a:r>
          </a:p>
          <a:p>
            <a:pPr lvl="1"/>
            <a:r>
              <a:rPr lang="en-US" smtClean="0"/>
              <a:t>define the key product attributes</a:t>
            </a:r>
          </a:p>
          <a:p>
            <a:endParaRPr lang="en-US" smtClean="0"/>
          </a:p>
          <a:p>
            <a:r>
              <a:rPr lang="en-US" smtClean="0"/>
              <a:t>The functional specification is usually developed in steps.</a:t>
            </a:r>
          </a:p>
          <a:p>
            <a:pPr lvl="1"/>
            <a:r>
              <a:rPr lang="en-US" smtClean="0"/>
              <a:t>Produce an initial design.</a:t>
            </a:r>
          </a:p>
          <a:p>
            <a:pPr lvl="1"/>
            <a:r>
              <a:rPr lang="en-US" smtClean="0"/>
              <a:t>Refine the elements of that design.</a:t>
            </a:r>
          </a:p>
          <a:p>
            <a:pPr lvl="1"/>
            <a:r>
              <a:rPr lang="en-US" smtClean="0"/>
              <a:t>Revise the functional specification template as you better understand how to build the product.</a:t>
            </a:r>
          </a:p>
          <a:p>
            <a:endParaRPr lang="en-US" smtClean="0"/>
          </a:p>
          <a:p>
            <a:endParaRPr lang="en-US" smtClean="0"/>
          </a:p>
          <a:p>
            <a:endParaRPr lang="en-US" smtClean="0"/>
          </a:p>
        </p:txBody>
      </p:sp>
      <p:pic>
        <p:nvPicPr>
          <p:cNvPr id="7" name="Picture 16" descr="ED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6783" y="74606"/>
            <a:ext cx="1377950" cy="98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263242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p:txBody>
          <a:bodyPr/>
          <a:lstStyle/>
          <a:p>
            <a:r>
              <a:rPr lang="en-US" smtClean="0"/>
              <a:t>Functional Template Class Exercise -1 </a:t>
            </a:r>
          </a:p>
        </p:txBody>
      </p:sp>
      <p:sp>
        <p:nvSpPr>
          <p:cNvPr id="959491" name="Rectangle 3"/>
          <p:cNvSpPr>
            <a:spLocks noGrp="1" noChangeArrowheads="1"/>
          </p:cNvSpPr>
          <p:nvPr>
            <p:ph idx="1"/>
          </p:nvPr>
        </p:nvSpPr>
        <p:spPr/>
        <p:txBody>
          <a:bodyPr/>
          <a:lstStyle/>
          <a:p>
            <a:r>
              <a:rPr lang="en-US" smtClean="0"/>
              <a:t>For this exercise, as a class, we will produce a functional specification template for program 5.</a:t>
            </a:r>
          </a:p>
          <a:p>
            <a:endParaRPr lang="en-US" smtClean="0"/>
          </a:p>
          <a:p>
            <a:r>
              <a:rPr lang="en-US" smtClean="0"/>
              <a:t>We</a:t>
            </a:r>
            <a:r>
              <a:rPr lang="ja-JP" altLang="en-US" smtClean="0"/>
              <a:t>’</a:t>
            </a:r>
            <a:r>
              <a:rPr lang="en-US" smtClean="0"/>
              <a:t>ll start by quickly sketching out a design of program 5.</a:t>
            </a:r>
          </a:p>
          <a:p>
            <a:endParaRPr lang="en-US" smtClean="0"/>
          </a:p>
        </p:txBody>
      </p:sp>
      <p:pic>
        <p:nvPicPr>
          <p:cNvPr id="5" name="Picture 16" descr="ED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6783" y="74606"/>
            <a:ext cx="1377950" cy="98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923875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2"/>
          <p:cNvSpPr>
            <a:spLocks noGrp="1" noChangeArrowheads="1"/>
          </p:cNvSpPr>
          <p:nvPr>
            <p:ph type="title"/>
          </p:nvPr>
        </p:nvSpPr>
        <p:spPr/>
        <p:txBody>
          <a:bodyPr/>
          <a:lstStyle/>
          <a:p>
            <a:r>
              <a:rPr lang="en-US" smtClean="0"/>
              <a:t>Functional Template Class Exercise -2 </a:t>
            </a:r>
          </a:p>
        </p:txBody>
      </p:sp>
      <p:sp>
        <p:nvSpPr>
          <p:cNvPr id="1017859" name="Rectangle 3"/>
          <p:cNvSpPr>
            <a:spLocks noGrp="1" noChangeArrowheads="1"/>
          </p:cNvSpPr>
          <p:nvPr>
            <p:ph idx="1"/>
          </p:nvPr>
        </p:nvSpPr>
        <p:spPr/>
        <p:txBody>
          <a:bodyPr/>
          <a:lstStyle/>
          <a:p>
            <a:r>
              <a:rPr lang="en-US" smtClean="0"/>
              <a:t>Next, we will produce a functional specification template for program 5.</a:t>
            </a:r>
          </a:p>
        </p:txBody>
      </p:sp>
      <p:graphicFrame>
        <p:nvGraphicFramePr>
          <p:cNvPr id="65540" name="Object 410"/>
          <p:cNvGraphicFramePr>
            <a:graphicFrameLocks noChangeAspect="1"/>
          </p:cNvGraphicFramePr>
          <p:nvPr>
            <p:extLst>
              <p:ext uri="{D42A27DB-BD31-4B8C-83A1-F6EECF244321}">
                <p14:modId xmlns:p14="http://schemas.microsoft.com/office/powerpoint/2010/main" val="1293269100"/>
              </p:ext>
            </p:extLst>
          </p:nvPr>
        </p:nvGraphicFramePr>
        <p:xfrm>
          <a:off x="388938" y="1949956"/>
          <a:ext cx="7243100" cy="4198441"/>
        </p:xfrm>
        <a:graphic>
          <a:graphicData uri="http://schemas.openxmlformats.org/presentationml/2006/ole">
            <mc:AlternateContent xmlns:mc="http://schemas.openxmlformats.org/markup-compatibility/2006">
              <mc:Choice xmlns:v="urn:schemas-microsoft-com:vml" Requires="v">
                <p:oleObj spid="_x0000_s62477" name="Document" r:id="rId5" imgW="6566808" imgH="3806338" progId="Word.Document.8">
                  <p:embed/>
                </p:oleObj>
              </mc:Choice>
              <mc:Fallback>
                <p:oleObj name="Document" r:id="rId5" imgW="6566808" imgH="3806338"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938" y="1949956"/>
                        <a:ext cx="7243100" cy="4198441"/>
                      </a:xfrm>
                      <a:prstGeom prst="rect">
                        <a:avLst/>
                      </a:prstGeom>
                      <a:noFill/>
                      <a:ln>
                        <a:noFill/>
                      </a:ln>
                      <a:effectLst/>
                    </p:spPr>
                  </p:pic>
                </p:oleObj>
              </mc:Fallback>
            </mc:AlternateContent>
          </a:graphicData>
        </a:graphic>
      </p:graphicFrame>
      <p:pic>
        <p:nvPicPr>
          <p:cNvPr id="6" name="Picture 16" descr="ED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06783" y="74606"/>
            <a:ext cx="1377950" cy="98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106877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p:txBody>
          <a:bodyPr/>
          <a:lstStyle/>
          <a:p>
            <a:r>
              <a:rPr lang="en-US" smtClean="0"/>
              <a:t>State Specification Template -1</a:t>
            </a:r>
          </a:p>
        </p:txBody>
      </p:sp>
      <p:sp>
        <p:nvSpPr>
          <p:cNvPr id="844803" name="Rectangle 3"/>
          <p:cNvSpPr>
            <a:spLocks noGrp="1" noChangeArrowheads="1"/>
          </p:cNvSpPr>
          <p:nvPr>
            <p:ph idx="1"/>
          </p:nvPr>
        </p:nvSpPr>
        <p:spPr/>
        <p:txBody>
          <a:bodyPr/>
          <a:lstStyle/>
          <a:p>
            <a:r>
              <a:rPr lang="en-US" smtClean="0"/>
              <a:t>The state specification template (SST) precisely defines</a:t>
            </a:r>
          </a:p>
          <a:p>
            <a:pPr lvl="1"/>
            <a:r>
              <a:rPr lang="en-US" smtClean="0"/>
              <a:t>the program states required</a:t>
            </a:r>
          </a:p>
          <a:p>
            <a:pPr lvl="1"/>
            <a:r>
              <a:rPr lang="en-US" smtClean="0"/>
              <a:t>transitions among the states</a:t>
            </a:r>
          </a:p>
          <a:p>
            <a:pPr lvl="1"/>
            <a:r>
              <a:rPr lang="en-US" smtClean="0"/>
              <a:t>actions taken with each transition</a:t>
            </a:r>
          </a:p>
          <a:p>
            <a:endParaRPr lang="en-US" smtClean="0"/>
          </a:p>
          <a:p>
            <a:r>
              <a:rPr lang="en-US" smtClean="0"/>
              <a:t>With the SST, you can </a:t>
            </a:r>
          </a:p>
          <a:p>
            <a:pPr lvl="1"/>
            <a:r>
              <a:rPr lang="en-US" smtClean="0"/>
              <a:t>define state machine structure</a:t>
            </a:r>
          </a:p>
          <a:p>
            <a:pPr lvl="1"/>
            <a:r>
              <a:rPr lang="en-US" smtClean="0"/>
              <a:t>analyze the state machine design</a:t>
            </a:r>
          </a:p>
          <a:p>
            <a:pPr lvl="1"/>
            <a:r>
              <a:rPr lang="en-US" smtClean="0"/>
              <a:t>recognize mistakes and omissions</a:t>
            </a:r>
          </a:p>
        </p:txBody>
      </p:sp>
      <p:pic>
        <p:nvPicPr>
          <p:cNvPr id="67587" name="Picture 15" descr="I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6783" y="70107"/>
            <a:ext cx="1377950" cy="98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875085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ChangeArrowheads="1"/>
          </p:cNvSpPr>
          <p:nvPr>
            <p:ph type="title"/>
          </p:nvPr>
        </p:nvSpPr>
        <p:spPr/>
        <p:txBody>
          <a:bodyPr/>
          <a:lstStyle/>
          <a:p>
            <a:r>
              <a:rPr lang="en-US" smtClean="0"/>
              <a:t>State Specification Template -2</a:t>
            </a:r>
          </a:p>
        </p:txBody>
      </p:sp>
      <p:sp>
        <p:nvSpPr>
          <p:cNvPr id="985091" name="Rectangle 3"/>
          <p:cNvSpPr>
            <a:spLocks noGrp="1" noChangeArrowheads="1"/>
          </p:cNvSpPr>
          <p:nvPr>
            <p:ph idx="1"/>
          </p:nvPr>
        </p:nvSpPr>
        <p:spPr/>
        <p:txBody>
          <a:bodyPr/>
          <a:lstStyle/>
          <a:p>
            <a:r>
              <a:rPr lang="en-US" smtClean="0"/>
              <a:t>The SST specifies</a:t>
            </a:r>
          </a:p>
          <a:p>
            <a:pPr lvl="1"/>
            <a:r>
              <a:rPr lang="en-US" smtClean="0"/>
              <a:t>the name of every state </a:t>
            </a:r>
          </a:p>
          <a:p>
            <a:pPr lvl="1"/>
            <a:r>
              <a:rPr lang="en-US" smtClean="0"/>
              <a:t>a brief description of each state</a:t>
            </a:r>
          </a:p>
          <a:p>
            <a:pPr lvl="1"/>
            <a:r>
              <a:rPr lang="en-US" smtClean="0"/>
              <a:t>the name and description of any functions or parameters used in the SST</a:t>
            </a:r>
          </a:p>
          <a:p>
            <a:pPr lvl="1"/>
            <a:r>
              <a:rPr lang="en-US" smtClean="0"/>
              <a:t>the conditions that cause transitions from the state to itself or to any other state</a:t>
            </a:r>
          </a:p>
          <a:p>
            <a:pPr lvl="1"/>
            <a:r>
              <a:rPr lang="en-US" smtClean="0"/>
              <a:t>the conditions that cause transitions from any other state to this state</a:t>
            </a:r>
          </a:p>
          <a:p>
            <a:pPr lvl="1"/>
            <a:r>
              <a:rPr lang="en-US" smtClean="0"/>
              <a:t>the actions taken during each transition</a:t>
            </a:r>
          </a:p>
        </p:txBody>
      </p:sp>
      <p:pic>
        <p:nvPicPr>
          <p:cNvPr id="5" name="Picture 15" descr="I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6783" y="70107"/>
            <a:ext cx="1377950" cy="98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473347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Grp="1" noChangeArrowheads="1"/>
          </p:cNvSpPr>
          <p:nvPr>
            <p:ph type="title"/>
          </p:nvPr>
        </p:nvSpPr>
        <p:spPr/>
        <p:txBody>
          <a:bodyPr/>
          <a:lstStyle/>
          <a:p>
            <a:r>
              <a:rPr lang="en-US" smtClean="0"/>
              <a:t>Example State Template </a:t>
            </a:r>
          </a:p>
        </p:txBody>
      </p:sp>
      <p:graphicFrame>
        <p:nvGraphicFramePr>
          <p:cNvPr id="71682" name="Object 3"/>
          <p:cNvGraphicFramePr>
            <a:graphicFrameLocks noGrp="1" noChangeAspect="1"/>
          </p:cNvGraphicFramePr>
          <p:nvPr>
            <p:ph idx="1"/>
          </p:nvPr>
        </p:nvGraphicFramePr>
        <p:xfrm>
          <a:off x="2112963" y="1081088"/>
          <a:ext cx="4895850" cy="5014912"/>
        </p:xfrm>
        <a:graphic>
          <a:graphicData uri="http://schemas.openxmlformats.org/presentationml/2006/ole">
            <mc:AlternateContent xmlns:mc="http://schemas.openxmlformats.org/markup-compatibility/2006">
              <mc:Choice xmlns:v="urn:schemas-microsoft-com:vml" Requires="v">
                <p:oleObj spid="_x0000_s68621" name="Document" r:id="rId5" imgW="5696842" imgH="5835895" progId="Word.Document.8">
                  <p:embed/>
                </p:oleObj>
              </mc:Choice>
              <mc:Fallback>
                <p:oleObj name="Document" r:id="rId5" imgW="5696842" imgH="5835895"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963" y="1081088"/>
                        <a:ext cx="4895850" cy="50149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pic>
        <p:nvPicPr>
          <p:cNvPr id="7" name="Picture 15" descr="I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06783" y="70107"/>
            <a:ext cx="1377950" cy="98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787602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p:txBody>
          <a:bodyPr/>
          <a:lstStyle/>
          <a:p>
            <a:r>
              <a:rPr lang="en-US" smtClean="0"/>
              <a:t>Logic Specification Template -1</a:t>
            </a:r>
          </a:p>
        </p:txBody>
      </p:sp>
      <p:sp>
        <p:nvSpPr>
          <p:cNvPr id="857091" name="Rectangle 3"/>
          <p:cNvSpPr>
            <a:spLocks noGrp="1" noChangeArrowheads="1"/>
          </p:cNvSpPr>
          <p:nvPr>
            <p:ph idx="1"/>
          </p:nvPr>
        </p:nvSpPr>
        <p:spPr/>
        <p:txBody>
          <a:bodyPr/>
          <a:lstStyle/>
          <a:p>
            <a:r>
              <a:rPr lang="en-US" smtClean="0"/>
              <a:t>The logic specification template precisely defines the program</a:t>
            </a:r>
            <a:r>
              <a:rPr lang="ja-JP" altLang="en-US" smtClean="0"/>
              <a:t>’</a:t>
            </a:r>
            <a:r>
              <a:rPr lang="en-US" smtClean="0"/>
              <a:t>s internal logic.</a:t>
            </a:r>
          </a:p>
          <a:p>
            <a:endParaRPr lang="en-US" smtClean="0"/>
          </a:p>
          <a:p>
            <a:r>
              <a:rPr lang="en-US" smtClean="0"/>
              <a:t>Its objective is to describe the logic in a concise and convenient notation.</a:t>
            </a:r>
          </a:p>
          <a:p>
            <a:pPr lvl="1"/>
            <a:r>
              <a:rPr lang="en-US" smtClean="0"/>
              <a:t>A pseudocode compatible with the implementation language is often appropriate.</a:t>
            </a:r>
          </a:p>
          <a:p>
            <a:pPr lvl="1"/>
            <a:r>
              <a:rPr lang="en-US" smtClean="0"/>
              <a:t>Formal notation is also appropriate.</a:t>
            </a:r>
          </a:p>
          <a:p>
            <a:pPr lvl="1"/>
            <a:r>
              <a:rPr lang="en-US" smtClean="0"/>
              <a:t>Both the designers and the implementers must be familiar with the notation used.</a:t>
            </a:r>
          </a:p>
        </p:txBody>
      </p:sp>
      <p:pic>
        <p:nvPicPr>
          <p:cNvPr id="73731" name="Picture 15" desc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0013" y="76722"/>
            <a:ext cx="1377950" cy="98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997739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r>
              <a:rPr lang="en-US" smtClean="0"/>
              <a:t>Lecture Topics</a:t>
            </a:r>
          </a:p>
        </p:txBody>
      </p:sp>
      <p:sp>
        <p:nvSpPr>
          <p:cNvPr id="787459" name="Rectangle 3"/>
          <p:cNvSpPr>
            <a:spLocks noGrp="1" noChangeArrowheads="1"/>
          </p:cNvSpPr>
          <p:nvPr>
            <p:ph sz="half" idx="2"/>
          </p:nvPr>
        </p:nvSpPr>
        <p:spPr/>
        <p:txBody>
          <a:bodyPr>
            <a:normAutofit fontScale="92500" lnSpcReduction="10000"/>
          </a:bodyPr>
          <a:lstStyle/>
          <a:p>
            <a:r>
              <a:rPr lang="en-US" smtClean="0"/>
              <a:t>The design framework</a:t>
            </a:r>
          </a:p>
          <a:p>
            <a:endParaRPr lang="en-US" smtClean="0"/>
          </a:p>
          <a:p>
            <a:r>
              <a:rPr lang="en-US" smtClean="0"/>
              <a:t>Design completeness</a:t>
            </a:r>
          </a:p>
          <a:p>
            <a:endParaRPr lang="en-US" smtClean="0"/>
          </a:p>
          <a:p>
            <a:r>
              <a:rPr lang="en-US" smtClean="0"/>
              <a:t>Design representation</a:t>
            </a:r>
          </a:p>
          <a:p>
            <a:endParaRPr lang="en-US" smtClean="0"/>
          </a:p>
          <a:p>
            <a:r>
              <a:rPr lang="en-US" smtClean="0"/>
              <a:t>The PSP design templates</a:t>
            </a:r>
          </a:p>
          <a:p>
            <a:pPr lvl="1"/>
            <a:r>
              <a:rPr lang="en-US" smtClean="0"/>
              <a:t>operational specification</a:t>
            </a:r>
          </a:p>
          <a:p>
            <a:pPr lvl="1"/>
            <a:r>
              <a:rPr lang="en-US" smtClean="0"/>
              <a:t>functional specification</a:t>
            </a:r>
          </a:p>
          <a:p>
            <a:pPr lvl="1"/>
            <a:r>
              <a:rPr lang="en-US" smtClean="0"/>
              <a:t>state specification</a:t>
            </a:r>
          </a:p>
          <a:p>
            <a:pPr lvl="1"/>
            <a:r>
              <a:rPr lang="en-US" smtClean="0"/>
              <a:t>logic specification</a:t>
            </a:r>
          </a:p>
          <a:p>
            <a:endParaRPr lang="en-US" smtClean="0"/>
          </a:p>
          <a:p>
            <a:r>
              <a:rPr lang="en-US" smtClean="0"/>
              <a:t>The design hierarchy</a:t>
            </a:r>
          </a:p>
        </p:txBody>
      </p:sp>
    </p:spTree>
    <p:extLst>
      <p:ext uri="{BB962C8B-B14F-4D97-AF65-F5344CB8AC3E}">
        <p14:creationId xmlns:p14="http://schemas.microsoft.com/office/powerpoint/2010/main" val="207891218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p:txBody>
          <a:bodyPr/>
          <a:lstStyle/>
          <a:p>
            <a:r>
              <a:rPr lang="en-US" smtClean="0"/>
              <a:t>Logic Specification Template -2</a:t>
            </a:r>
          </a:p>
        </p:txBody>
      </p:sp>
      <p:sp>
        <p:nvSpPr>
          <p:cNvPr id="859139" name="Rectangle 3"/>
          <p:cNvSpPr>
            <a:spLocks noGrp="1" noChangeArrowheads="1"/>
          </p:cNvSpPr>
          <p:nvPr>
            <p:ph idx="1"/>
          </p:nvPr>
        </p:nvSpPr>
        <p:spPr/>
        <p:txBody>
          <a:bodyPr/>
          <a:lstStyle/>
          <a:p>
            <a:r>
              <a:rPr lang="en-US" smtClean="0"/>
              <a:t>The logic specification template should specify</a:t>
            </a:r>
          </a:p>
          <a:p>
            <a:pPr lvl="1"/>
            <a:r>
              <a:rPr lang="en-US" smtClean="0"/>
              <a:t>the logic for each item or method, each part and class, and the overall program</a:t>
            </a:r>
          </a:p>
          <a:p>
            <a:pPr lvl="1"/>
            <a:r>
              <a:rPr lang="en-US" smtClean="0"/>
              <a:t>the precise call to each program, part, or method </a:t>
            </a:r>
          </a:p>
          <a:p>
            <a:pPr lvl="1"/>
            <a:r>
              <a:rPr lang="en-US" smtClean="0"/>
              <a:t>any external references</a:t>
            </a:r>
          </a:p>
          <a:p>
            <a:pPr lvl="1"/>
            <a:r>
              <a:rPr lang="en-US" smtClean="0"/>
              <a:t>special data types and data definitions</a:t>
            </a:r>
          </a:p>
        </p:txBody>
      </p:sp>
      <p:pic>
        <p:nvPicPr>
          <p:cNvPr id="5" name="Picture 15" desc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0013" y="76722"/>
            <a:ext cx="1377950" cy="98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424237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p:txBody>
          <a:bodyPr/>
          <a:lstStyle/>
          <a:p>
            <a:r>
              <a:rPr lang="en-US" smtClean="0"/>
              <a:t>Example Logic Template </a:t>
            </a:r>
          </a:p>
        </p:txBody>
      </p:sp>
      <p:graphicFrame>
        <p:nvGraphicFramePr>
          <p:cNvPr id="77826" name="Object 22"/>
          <p:cNvGraphicFramePr>
            <a:graphicFrameLocks noGrp="1" noChangeAspect="1"/>
          </p:cNvGraphicFramePr>
          <p:nvPr>
            <p:ph idx="1"/>
          </p:nvPr>
        </p:nvGraphicFramePr>
        <p:xfrm>
          <a:off x="1712913" y="1490663"/>
          <a:ext cx="5697537" cy="4197350"/>
        </p:xfrm>
        <a:graphic>
          <a:graphicData uri="http://schemas.openxmlformats.org/presentationml/2006/ole">
            <mc:AlternateContent xmlns:mc="http://schemas.openxmlformats.org/markup-compatibility/2006">
              <mc:Choice xmlns:v="urn:schemas-microsoft-com:vml" Requires="v">
                <p:oleObj spid="_x0000_s74765" name="Document" r:id="rId5" imgW="5696786" imgH="4197073" progId="Word.Document.8">
                  <p:embed/>
                </p:oleObj>
              </mc:Choice>
              <mc:Fallback>
                <p:oleObj name="Document" r:id="rId5" imgW="5696786" imgH="4197073"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2913" y="1490663"/>
                        <a:ext cx="5697537" cy="41973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pic>
        <p:nvPicPr>
          <p:cNvPr id="5" name="Picture 15" descr="I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20013" y="76722"/>
            <a:ext cx="1377950" cy="98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04654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p:txBody>
          <a:bodyPr/>
          <a:lstStyle/>
          <a:p>
            <a:r>
              <a:rPr lang="en-US" smtClean="0"/>
              <a:t>Using Pseudocode</a:t>
            </a:r>
          </a:p>
        </p:txBody>
      </p:sp>
      <p:sp>
        <p:nvSpPr>
          <p:cNvPr id="950275" name="Rectangle 3"/>
          <p:cNvSpPr>
            <a:spLocks noGrp="1" noChangeArrowheads="1"/>
          </p:cNvSpPr>
          <p:nvPr>
            <p:ph idx="1"/>
          </p:nvPr>
        </p:nvSpPr>
        <p:spPr/>
        <p:txBody>
          <a:bodyPr>
            <a:normAutofit fontScale="92500"/>
          </a:bodyPr>
          <a:lstStyle/>
          <a:p>
            <a:r>
              <a:rPr lang="en-US" smtClean="0"/>
              <a:t>In producing pseudocode designs </a:t>
            </a:r>
          </a:p>
          <a:p>
            <a:pPr lvl="1"/>
            <a:r>
              <a:rPr lang="en-US" smtClean="0"/>
              <a:t>use spoken language </a:t>
            </a:r>
          </a:p>
          <a:p>
            <a:pPr lvl="1"/>
            <a:r>
              <a:rPr lang="en-US" smtClean="0"/>
              <a:t>where possible, avoid programming constructs</a:t>
            </a:r>
          </a:p>
          <a:p>
            <a:pPr lvl="1"/>
            <a:r>
              <a:rPr lang="en-US" smtClean="0"/>
              <a:t>where unavoidable, use constructs from the implementation language</a:t>
            </a:r>
          </a:p>
          <a:p>
            <a:pPr lvl="1"/>
            <a:r>
              <a:rPr lang="en-US" smtClean="0"/>
              <a:t>where the program</a:t>
            </a:r>
            <a:r>
              <a:rPr lang="ja-JP" altLang="en-US" smtClean="0"/>
              <a:t>’</a:t>
            </a:r>
            <a:r>
              <a:rPr lang="en-US" smtClean="0"/>
              <a:t>s action is clear, make a brief note</a:t>
            </a:r>
          </a:p>
          <a:p>
            <a:pPr lvl="1"/>
            <a:r>
              <a:rPr lang="en-US" smtClean="0"/>
              <a:t>be more specific about complex constructs, loops, and state-machine structures</a:t>
            </a:r>
          </a:p>
          <a:p>
            <a:endParaRPr lang="en-US" smtClean="0"/>
          </a:p>
          <a:p>
            <a:r>
              <a:rPr lang="en-US" smtClean="0"/>
              <a:t>Consider writing the pseudocode in your development environment.</a:t>
            </a:r>
          </a:p>
          <a:p>
            <a:endParaRPr lang="en-US" smtClean="0"/>
          </a:p>
          <a:p>
            <a:r>
              <a:rPr lang="en-US" smtClean="0"/>
              <a:t>Later, when implementing the program, include the pseudocode in the comments.</a:t>
            </a:r>
          </a:p>
          <a:p>
            <a:endParaRPr lang="en-US" smtClean="0"/>
          </a:p>
        </p:txBody>
      </p:sp>
      <p:pic>
        <p:nvPicPr>
          <p:cNvPr id="5" name="Picture 15" desc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0013" y="76722"/>
            <a:ext cx="1377950" cy="98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56549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p:txBody>
          <a:bodyPr/>
          <a:lstStyle/>
          <a:p>
            <a:r>
              <a:rPr lang="en-US" smtClean="0"/>
              <a:t>Logic Template Class Exercise -1 </a:t>
            </a:r>
          </a:p>
        </p:txBody>
      </p:sp>
      <p:sp>
        <p:nvSpPr>
          <p:cNvPr id="964611" name="Rectangle 3"/>
          <p:cNvSpPr>
            <a:spLocks noGrp="1" noChangeArrowheads="1"/>
          </p:cNvSpPr>
          <p:nvPr>
            <p:ph idx="1"/>
          </p:nvPr>
        </p:nvSpPr>
        <p:spPr/>
        <p:txBody>
          <a:bodyPr/>
          <a:lstStyle/>
          <a:p>
            <a:r>
              <a:rPr lang="en-US" smtClean="0"/>
              <a:t>For this exercise, as a class, we will produce a logic specification template for a function in program 5.</a:t>
            </a:r>
          </a:p>
          <a:p>
            <a:endParaRPr lang="en-US" smtClean="0"/>
          </a:p>
        </p:txBody>
      </p:sp>
      <p:graphicFrame>
        <p:nvGraphicFramePr>
          <p:cNvPr id="81924" name="Object 31"/>
          <p:cNvGraphicFramePr>
            <a:graphicFrameLocks noChangeAspect="1"/>
          </p:cNvGraphicFramePr>
          <p:nvPr>
            <p:extLst>
              <p:ext uri="{D42A27DB-BD31-4B8C-83A1-F6EECF244321}">
                <p14:modId xmlns:p14="http://schemas.microsoft.com/office/powerpoint/2010/main" val="2892114324"/>
              </p:ext>
            </p:extLst>
          </p:nvPr>
        </p:nvGraphicFramePr>
        <p:xfrm>
          <a:off x="459500" y="1944781"/>
          <a:ext cx="7371638" cy="4154159"/>
        </p:xfrm>
        <a:graphic>
          <a:graphicData uri="http://schemas.openxmlformats.org/presentationml/2006/ole">
            <mc:AlternateContent xmlns:mc="http://schemas.openxmlformats.org/markup-compatibility/2006">
              <mc:Choice xmlns:v="urn:schemas-microsoft-com:vml" Requires="v">
                <p:oleObj spid="_x0000_s78861" name="Document" r:id="rId5" imgW="6584475" imgH="3761406" progId="Word.Document.8">
                  <p:embed/>
                </p:oleObj>
              </mc:Choice>
              <mc:Fallback>
                <p:oleObj name="Document" r:id="rId5" imgW="6584475" imgH="3761406"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500" y="1944781"/>
                        <a:ext cx="7371638" cy="4154159"/>
                      </a:xfrm>
                      <a:prstGeom prst="rect">
                        <a:avLst/>
                      </a:prstGeom>
                      <a:noFill/>
                      <a:ln>
                        <a:noFill/>
                      </a:ln>
                      <a:effectLst/>
                    </p:spPr>
                  </p:pic>
                </p:oleObj>
              </mc:Fallback>
            </mc:AlternateContent>
          </a:graphicData>
        </a:graphic>
      </p:graphicFrame>
      <p:pic>
        <p:nvPicPr>
          <p:cNvPr id="6" name="Picture 15" descr="I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20013" y="76722"/>
            <a:ext cx="1377950" cy="98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204646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ChangeArrowheads="1"/>
          </p:cNvSpPr>
          <p:nvPr>
            <p:ph type="title"/>
          </p:nvPr>
        </p:nvSpPr>
        <p:spPr/>
        <p:txBody>
          <a:bodyPr/>
          <a:lstStyle/>
          <a:p>
            <a:r>
              <a:rPr lang="en-US" smtClean="0"/>
              <a:t>Using Design Templates</a:t>
            </a:r>
          </a:p>
        </p:txBody>
      </p:sp>
      <p:sp>
        <p:nvSpPr>
          <p:cNvPr id="952323" name="Rectangle 3"/>
          <p:cNvSpPr>
            <a:spLocks noGrp="1" noChangeArrowheads="1"/>
          </p:cNvSpPr>
          <p:nvPr>
            <p:ph idx="1"/>
          </p:nvPr>
        </p:nvSpPr>
        <p:spPr/>
        <p:txBody>
          <a:bodyPr/>
          <a:lstStyle/>
          <a:p>
            <a:r>
              <a:rPr lang="en-US" smtClean="0"/>
              <a:t>The PSP design templates provide one way to represent a design.</a:t>
            </a:r>
          </a:p>
          <a:p>
            <a:pPr lvl="1"/>
            <a:r>
              <a:rPr lang="en-US" smtClean="0"/>
              <a:t>They are precise, unambiguous, non-redundant, and complete.</a:t>
            </a:r>
          </a:p>
          <a:p>
            <a:pPr lvl="1"/>
            <a:r>
              <a:rPr lang="en-US" smtClean="0"/>
              <a:t>Use the PSP design templates in conjunction with your other design methods.</a:t>
            </a:r>
          </a:p>
          <a:p>
            <a:endParaRPr lang="en-US" smtClean="0"/>
          </a:p>
          <a:p>
            <a:r>
              <a:rPr lang="en-US" smtClean="0"/>
              <a:t>Other representations may be substituted if they are equally precise, unambiguous, non-redundant, and complete.</a:t>
            </a:r>
          </a:p>
        </p:txBody>
      </p:sp>
    </p:spTree>
    <p:extLst>
      <p:ext uri="{BB962C8B-B14F-4D97-AF65-F5344CB8AC3E}">
        <p14:creationId xmlns:p14="http://schemas.microsoft.com/office/powerpoint/2010/main" val="210980475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p:txBody>
          <a:bodyPr/>
          <a:lstStyle/>
          <a:p>
            <a:r>
              <a:rPr lang="en-US" smtClean="0"/>
              <a:t>Design Guidelines</a:t>
            </a:r>
          </a:p>
        </p:txBody>
      </p:sp>
      <p:sp>
        <p:nvSpPr>
          <p:cNvPr id="954371" name="Rectangle 3"/>
          <p:cNvSpPr>
            <a:spLocks noGrp="1" noChangeArrowheads="1"/>
          </p:cNvSpPr>
          <p:nvPr>
            <p:ph idx="1"/>
          </p:nvPr>
        </p:nvSpPr>
        <p:spPr/>
        <p:txBody>
          <a:bodyPr/>
          <a:lstStyle/>
          <a:p>
            <a:r>
              <a:rPr lang="en-US" smtClean="0"/>
              <a:t>When designing large programs, use a dynamic design strategy that allows for uncertainty.</a:t>
            </a:r>
          </a:p>
          <a:p>
            <a:endParaRPr lang="en-US" smtClean="0"/>
          </a:p>
          <a:p>
            <a:r>
              <a:rPr lang="en-US" smtClean="0"/>
              <a:t>Some design problems cannot be resolved without first building and testing a potential solution.  For these cases, use prototyping.</a:t>
            </a:r>
          </a:p>
          <a:p>
            <a:endParaRPr lang="en-US" smtClean="0"/>
          </a:p>
          <a:p>
            <a:r>
              <a:rPr lang="en-US" smtClean="0"/>
              <a:t>When modifying or enhancing an existing system without a documented design, use the design templates to record the design as you decipher it.</a:t>
            </a:r>
          </a:p>
        </p:txBody>
      </p:sp>
    </p:spTree>
    <p:extLst>
      <p:ext uri="{BB962C8B-B14F-4D97-AF65-F5344CB8AC3E}">
        <p14:creationId xmlns:p14="http://schemas.microsoft.com/office/powerpoint/2010/main" val="16725846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p:txBody>
          <a:bodyPr/>
          <a:lstStyle/>
          <a:p>
            <a:r>
              <a:rPr lang="en-US" smtClean="0"/>
              <a:t>The Design Hierarchy</a:t>
            </a:r>
          </a:p>
        </p:txBody>
      </p:sp>
      <p:sp>
        <p:nvSpPr>
          <p:cNvPr id="865283" name="Rectangle 3"/>
          <p:cNvSpPr>
            <a:spLocks noGrp="1" noChangeArrowheads="1"/>
          </p:cNvSpPr>
          <p:nvPr>
            <p:ph idx="1"/>
          </p:nvPr>
        </p:nvSpPr>
        <p:spPr/>
        <p:txBody>
          <a:bodyPr/>
          <a:lstStyle/>
          <a:p>
            <a:r>
              <a:rPr lang="en-US" smtClean="0"/>
              <a:t>You can use the design templates to refine the specification and design of large or small software products.</a:t>
            </a:r>
          </a:p>
          <a:p>
            <a:pPr lvl="1"/>
            <a:r>
              <a:rPr lang="en-US" smtClean="0"/>
              <a:t>system</a:t>
            </a:r>
          </a:p>
          <a:p>
            <a:pPr lvl="1"/>
            <a:r>
              <a:rPr lang="en-US" smtClean="0"/>
              <a:t>program</a:t>
            </a:r>
          </a:p>
          <a:p>
            <a:pPr lvl="1"/>
            <a:r>
              <a:rPr lang="en-US" smtClean="0"/>
              <a:t>component</a:t>
            </a:r>
          </a:p>
          <a:p>
            <a:pPr lvl="1"/>
            <a:r>
              <a:rPr lang="en-US" smtClean="0"/>
              <a:t>module</a:t>
            </a:r>
          </a:p>
          <a:p>
            <a:endParaRPr lang="en-US" smtClean="0"/>
          </a:p>
          <a:p>
            <a:r>
              <a:rPr lang="en-US" smtClean="0"/>
              <a:t>Starting with requirements, produce a set of design templates to describe the highest-level product.</a:t>
            </a:r>
          </a:p>
          <a:p>
            <a:endParaRPr lang="en-US" smtClean="0"/>
          </a:p>
          <a:p>
            <a:r>
              <a:rPr lang="en-US" smtClean="0"/>
              <a:t>Use these design templates as the requirements for producing the design templates for the next product level.</a:t>
            </a:r>
          </a:p>
        </p:txBody>
      </p:sp>
    </p:spTree>
    <p:extLst>
      <p:ext uri="{BB962C8B-B14F-4D97-AF65-F5344CB8AC3E}">
        <p14:creationId xmlns:p14="http://schemas.microsoft.com/office/powerpoint/2010/main" val="5631346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p:txBody>
          <a:bodyPr/>
          <a:lstStyle/>
          <a:p>
            <a:r>
              <a:rPr lang="en-US" smtClean="0"/>
              <a:t>Program Design</a:t>
            </a:r>
          </a:p>
        </p:txBody>
      </p:sp>
      <p:pic>
        <p:nvPicPr>
          <p:cNvPr id="88066" name="Picture 16" descr="s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9350" y="1123950"/>
            <a:ext cx="6851650" cy="4727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743447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66" name="Rectangle 14"/>
          <p:cNvSpPr>
            <a:spLocks noGrp="1" noChangeArrowheads="1"/>
          </p:cNvSpPr>
          <p:nvPr>
            <p:ph type="title"/>
          </p:nvPr>
        </p:nvSpPr>
        <p:spPr/>
        <p:txBody>
          <a:bodyPr/>
          <a:lstStyle/>
          <a:p>
            <a:r>
              <a:rPr lang="en-US" smtClean="0"/>
              <a:t>Module Design</a:t>
            </a:r>
          </a:p>
        </p:txBody>
      </p:sp>
      <p:pic>
        <p:nvPicPr>
          <p:cNvPr id="90114" name="Picture 16" descr="s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950" y="1123950"/>
            <a:ext cx="6896100" cy="4727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429918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p:txBody>
          <a:bodyPr/>
          <a:lstStyle/>
          <a:p>
            <a:r>
              <a:rPr lang="en-US" smtClean="0"/>
              <a:t>Messages to Remember</a:t>
            </a:r>
          </a:p>
        </p:txBody>
      </p:sp>
      <p:sp>
        <p:nvSpPr>
          <p:cNvPr id="955395" name="Rectangle 3"/>
          <p:cNvSpPr>
            <a:spLocks noGrp="1" noChangeArrowheads="1"/>
          </p:cNvSpPr>
          <p:nvPr>
            <p:ph idx="1"/>
          </p:nvPr>
        </p:nvSpPr>
        <p:spPr/>
        <p:txBody>
          <a:bodyPr/>
          <a:lstStyle/>
          <a:p>
            <a:r>
              <a:rPr lang="en-US" dirty="0" smtClean="0"/>
              <a:t>While design is a creative process, its routine aspects can </a:t>
            </a:r>
            <a:br>
              <a:rPr lang="en-US" dirty="0" smtClean="0"/>
            </a:br>
            <a:r>
              <a:rPr lang="en-US" dirty="0" smtClean="0"/>
              <a:t>be defined.</a:t>
            </a:r>
          </a:p>
          <a:p>
            <a:endParaRPr lang="en-US" dirty="0" smtClean="0"/>
          </a:p>
          <a:p>
            <a:r>
              <a:rPr lang="en-US" dirty="0" smtClean="0"/>
              <a:t>A good design notation will reduce design defects.</a:t>
            </a:r>
          </a:p>
          <a:p>
            <a:endParaRPr lang="en-US" dirty="0" smtClean="0"/>
          </a:p>
          <a:p>
            <a:r>
              <a:rPr lang="en-US" dirty="0" smtClean="0"/>
              <a:t>Using precise design specifications and formats will improve design quality.</a:t>
            </a:r>
          </a:p>
          <a:p>
            <a:endParaRPr lang="en-US" dirty="0" smtClean="0"/>
          </a:p>
          <a:p>
            <a:r>
              <a:rPr lang="en-US" dirty="0" smtClean="0"/>
              <a:t>Use the PSP design templates in the course exercises, and whenever you can do so in your work.</a:t>
            </a:r>
          </a:p>
          <a:p>
            <a:endParaRPr lang="en-US" dirty="0" smtClean="0"/>
          </a:p>
        </p:txBody>
      </p:sp>
    </p:spTree>
    <p:extLst>
      <p:ext uri="{BB962C8B-B14F-4D97-AF65-F5344CB8AC3E}">
        <p14:creationId xmlns:p14="http://schemas.microsoft.com/office/powerpoint/2010/main" val="158543277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r>
              <a:rPr lang="en-US" smtClean="0"/>
              <a:t>Design is a Learning Process</a:t>
            </a:r>
          </a:p>
        </p:txBody>
      </p:sp>
      <p:sp>
        <p:nvSpPr>
          <p:cNvPr id="793603" name="Rectangle 3"/>
          <p:cNvSpPr>
            <a:spLocks noGrp="1" noChangeArrowheads="1"/>
          </p:cNvSpPr>
          <p:nvPr>
            <p:ph idx="1"/>
          </p:nvPr>
        </p:nvSpPr>
        <p:spPr/>
        <p:txBody>
          <a:bodyPr/>
          <a:lstStyle/>
          <a:p>
            <a:r>
              <a:rPr lang="en-US" smtClean="0"/>
              <a:t>Design involves discovery, invention, and intuitive leaps from one abstraction level to another.</a:t>
            </a:r>
          </a:p>
          <a:p>
            <a:endParaRPr lang="en-US" smtClean="0"/>
          </a:p>
          <a:p>
            <a:r>
              <a:rPr lang="en-US" smtClean="0"/>
              <a:t>While the design must reflect the requirements, requirements usually are not stable until the product has been used, if then.</a:t>
            </a:r>
          </a:p>
          <a:p>
            <a:endParaRPr lang="en-US" smtClean="0"/>
          </a:p>
          <a:p>
            <a:r>
              <a:rPr lang="en-US" smtClean="0"/>
              <a:t>Design work is iterative, and it must be driven by feedback from all involved parties.</a:t>
            </a:r>
          </a:p>
          <a:p>
            <a:endParaRPr lang="en-US" smtClean="0"/>
          </a:p>
          <a:p>
            <a:r>
              <a:rPr lang="en-US" smtClean="0"/>
              <a:t>The critical problem is knowing when to freeze the design to produce the next iteration.</a:t>
            </a:r>
          </a:p>
        </p:txBody>
      </p:sp>
    </p:spTree>
    <p:extLst>
      <p:ext uri="{BB962C8B-B14F-4D97-AF65-F5344CB8AC3E}">
        <p14:creationId xmlns:p14="http://schemas.microsoft.com/office/powerpoint/2010/main" val="23766531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r>
              <a:rPr lang="en-US" smtClean="0"/>
              <a:t>The Design Framework</a:t>
            </a:r>
          </a:p>
        </p:txBody>
      </p:sp>
      <p:pic>
        <p:nvPicPr>
          <p:cNvPr id="10242" name="Picture 26" descr="s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3500" y="1024727"/>
            <a:ext cx="6483350" cy="5037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189426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701" name="Rectangle 5"/>
          <p:cNvSpPr>
            <a:spLocks noGrp="1" noChangeArrowheads="1"/>
          </p:cNvSpPr>
          <p:nvPr>
            <p:ph type="title"/>
          </p:nvPr>
        </p:nvSpPr>
        <p:spPr/>
        <p:txBody>
          <a:bodyPr/>
          <a:lstStyle/>
          <a:p>
            <a:r>
              <a:rPr lang="en-US" smtClean="0"/>
              <a:t>Development Framework</a:t>
            </a:r>
          </a:p>
        </p:txBody>
      </p:sp>
      <p:pic>
        <p:nvPicPr>
          <p:cNvPr id="12290" name="Picture 42" descr="s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9381" y="1123950"/>
            <a:ext cx="6351588" cy="466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68676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p:txBody>
          <a:bodyPr/>
          <a:lstStyle/>
          <a:p>
            <a:r>
              <a:rPr lang="en-US" smtClean="0"/>
              <a:t>Design Quality</a:t>
            </a:r>
          </a:p>
        </p:txBody>
      </p:sp>
      <p:sp>
        <p:nvSpPr>
          <p:cNvPr id="799747" name="Rectangle 3"/>
          <p:cNvSpPr>
            <a:spLocks noGrp="1" noChangeArrowheads="1"/>
          </p:cNvSpPr>
          <p:nvPr>
            <p:ph idx="1"/>
          </p:nvPr>
        </p:nvSpPr>
        <p:spPr/>
        <p:txBody>
          <a:bodyPr/>
          <a:lstStyle/>
          <a:p>
            <a:r>
              <a:rPr lang="en-US" smtClean="0"/>
              <a:t>Design is a defect prevention activity.</a:t>
            </a:r>
          </a:p>
          <a:p>
            <a:endParaRPr lang="en-US" smtClean="0"/>
          </a:p>
          <a:p>
            <a:r>
              <a:rPr lang="en-US" smtClean="0"/>
              <a:t>Poor quality designs are a major source of rework, maintenance, and user dissatisfaction.</a:t>
            </a:r>
          </a:p>
          <a:p>
            <a:endParaRPr lang="en-US" smtClean="0"/>
          </a:p>
          <a:p>
            <a:r>
              <a:rPr lang="en-US" smtClean="0"/>
              <a:t>A quality design</a:t>
            </a:r>
          </a:p>
          <a:p>
            <a:pPr lvl="1"/>
            <a:r>
              <a:rPr lang="en-US" smtClean="0"/>
              <a:t>is complete and precise</a:t>
            </a:r>
          </a:p>
          <a:p>
            <a:pPr lvl="1"/>
            <a:r>
              <a:rPr lang="en-US" smtClean="0"/>
              <a:t>meets the user</a:t>
            </a:r>
            <a:r>
              <a:rPr lang="ja-JP" altLang="en-US" smtClean="0"/>
              <a:t>’</a:t>
            </a:r>
            <a:r>
              <a:rPr lang="en-US" smtClean="0"/>
              <a:t>s needs</a:t>
            </a:r>
          </a:p>
          <a:p>
            <a:pPr lvl="1"/>
            <a:r>
              <a:rPr lang="en-US" smtClean="0"/>
              <a:t>precisely guides implementation</a:t>
            </a:r>
          </a:p>
        </p:txBody>
      </p:sp>
    </p:spTree>
    <p:extLst>
      <p:ext uri="{BB962C8B-B14F-4D97-AF65-F5344CB8AC3E}">
        <p14:creationId xmlns:p14="http://schemas.microsoft.com/office/powerpoint/2010/main" val="2195596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p:txBody>
          <a:bodyPr/>
          <a:lstStyle/>
          <a:p>
            <a:pPr eaLnBrk="1" hangingPunct="1">
              <a:defRPr/>
            </a:pPr>
            <a:r>
              <a:rPr lang="en-US" smtClean="0">
                <a:cs typeface="+mj-cs"/>
              </a:rPr>
              <a:t>Design Levels</a:t>
            </a:r>
          </a:p>
        </p:txBody>
      </p:sp>
      <p:sp>
        <p:nvSpPr>
          <p:cNvPr id="2" name="Content Placeholder 1"/>
          <p:cNvSpPr>
            <a:spLocks noGrp="1"/>
          </p:cNvSpPr>
          <p:nvPr>
            <p:ph sz="half" idx="1"/>
          </p:nvPr>
        </p:nvSpPr>
        <p:spPr/>
        <p:txBody>
          <a:bodyPr>
            <a:normAutofit/>
          </a:bodyPr>
          <a:lstStyle/>
          <a:p>
            <a:pPr>
              <a:defRPr/>
            </a:pPr>
            <a:r>
              <a:rPr lang="en-US" dirty="0"/>
              <a:t>Design work is an inverted pyramid in which each level</a:t>
            </a:r>
          </a:p>
          <a:p>
            <a:pPr lvl="1">
              <a:defRPr/>
            </a:pPr>
            <a:r>
              <a:rPr lang="en-US" dirty="0"/>
              <a:t>provides a foundation for the following levels</a:t>
            </a:r>
          </a:p>
          <a:p>
            <a:pPr lvl="1">
              <a:defRPr/>
            </a:pPr>
            <a:r>
              <a:rPr lang="en-US" dirty="0"/>
              <a:t>debugs the preceding levels</a:t>
            </a:r>
          </a:p>
          <a:p>
            <a:pPr>
              <a:defRPr/>
            </a:pPr>
            <a:endParaRPr lang="en-US" dirty="0"/>
          </a:p>
          <a:p>
            <a:pPr>
              <a:defRPr/>
            </a:pPr>
            <a:r>
              <a:rPr lang="en-US" dirty="0"/>
              <a:t>To save time and prevent defects, document all design decisions at all levels when they are made</a:t>
            </a:r>
            <a:r>
              <a:rPr lang="en-US" dirty="0" smtClean="0"/>
              <a:t>.</a:t>
            </a:r>
            <a:endParaRPr lang="en-US" dirty="0"/>
          </a:p>
        </p:txBody>
      </p:sp>
      <p:pic>
        <p:nvPicPr>
          <p:cNvPr id="15363" name="Picture 11" descr="s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8" y="1123950"/>
            <a:ext cx="4106862" cy="20568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7140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SEI_Template">
  <a:themeElements>
    <a:clrScheme name="Paul_palette">
      <a:dk1>
        <a:sysClr val="windowText" lastClr="000000"/>
      </a:dk1>
      <a:lt1>
        <a:sysClr val="window" lastClr="FFFFFF"/>
      </a:lt1>
      <a:dk2>
        <a:srgbClr val="005695"/>
      </a:dk2>
      <a:lt2>
        <a:srgbClr val="8D9BA9"/>
      </a:lt2>
      <a:accent1>
        <a:srgbClr val="005694"/>
      </a:accent1>
      <a:accent2>
        <a:srgbClr val="FCAC12"/>
      </a:accent2>
      <a:accent3>
        <a:srgbClr val="43AE38"/>
      </a:accent3>
      <a:accent4>
        <a:srgbClr val="FF6E00"/>
      </a:accent4>
      <a:accent5>
        <a:srgbClr val="6C137D"/>
      </a:accent5>
      <a:accent6>
        <a:srgbClr val="E1041B"/>
      </a:accent6>
      <a:hlink>
        <a:srgbClr val="0A50E1"/>
      </a:hlink>
      <a:folHlink>
        <a:srgbClr val="6EB2E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200" dirty="0" smtClean="0">
            <a:latin typeface="Arial"/>
            <a:cs typeface="Arial"/>
          </a:defRPr>
        </a:defPPr>
      </a:lstStyle>
    </a:txDef>
  </a:objectDefaults>
  <a:extraClrSchemeLst/>
  <a:extLst>
    <a:ext uri="{05A4C25C-085E-4340-85A3-A5531E510DB2}">
      <thm15:themeFamily xmlns:thm15="http://schemas.microsoft.com/office/thememl/2012/main" name="Template.potx" id="{6350BFF4-E8D7-47FD-AABE-126769806450}" vid="{26473FC7-0B68-46E0-BC14-81CE8A24CB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114</TotalTime>
  <Words>1901</Words>
  <Application>Microsoft Office PowerPoint</Application>
  <PresentationFormat>On-screen Show (4:3)</PresentationFormat>
  <Paragraphs>354</Paragraphs>
  <Slides>49</Slides>
  <Notes>41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7" baseType="lpstr">
      <vt:lpstr>MS PGothic</vt:lpstr>
      <vt:lpstr>Arial</vt:lpstr>
      <vt:lpstr>Calibri</vt:lpstr>
      <vt:lpstr>Courier New</vt:lpstr>
      <vt:lpstr>Symbol</vt:lpstr>
      <vt:lpstr>Times New Roman</vt:lpstr>
      <vt:lpstr>SEI_Template</vt:lpstr>
      <vt:lpstr>Document</vt:lpstr>
      <vt:lpstr>Software Design I</vt:lpstr>
      <vt:lpstr>PowerPoint Presentation</vt:lpstr>
      <vt:lpstr>PowerPoint Presentation</vt:lpstr>
      <vt:lpstr>Lecture Topics</vt:lpstr>
      <vt:lpstr>Design is a Learning Process</vt:lpstr>
      <vt:lpstr>The Design Framework</vt:lpstr>
      <vt:lpstr>Development Framework</vt:lpstr>
      <vt:lpstr>Design Quality</vt:lpstr>
      <vt:lpstr>Design Levels</vt:lpstr>
      <vt:lpstr>Structuring the Design Process</vt:lpstr>
      <vt:lpstr>The Design Hierarchy</vt:lpstr>
      <vt:lpstr>The PSP Design Process </vt:lpstr>
      <vt:lpstr>Design Completeness</vt:lpstr>
      <vt:lpstr>Design Representation</vt:lpstr>
      <vt:lpstr>Design Methods and Notations</vt:lpstr>
      <vt:lpstr>Poor Design Notations Cause Defects</vt:lpstr>
      <vt:lpstr>Design Notation Requirements </vt:lpstr>
      <vt:lpstr>Using Formal Notation </vt:lpstr>
      <vt:lpstr>Mathematical Notation</vt:lpstr>
      <vt:lpstr>Program Functional Statements</vt:lpstr>
      <vt:lpstr>Notation Examples -1</vt:lpstr>
      <vt:lpstr>Notation Examples -2</vt:lpstr>
      <vt:lpstr>Users of Design Information</vt:lpstr>
      <vt:lpstr>Essential Design Information</vt:lpstr>
      <vt:lpstr>Design Views</vt:lpstr>
      <vt:lpstr>Design Templates</vt:lpstr>
      <vt:lpstr>Mapping Templates to Views</vt:lpstr>
      <vt:lpstr>Operational Template</vt:lpstr>
      <vt:lpstr>Example Operational Template</vt:lpstr>
      <vt:lpstr>Operational Template Class Exercise -1</vt:lpstr>
      <vt:lpstr>Functional Template </vt:lpstr>
      <vt:lpstr>Example Functional Template</vt:lpstr>
      <vt:lpstr>Producing the Functional Template</vt:lpstr>
      <vt:lpstr>Functional Template Class Exercise -1 </vt:lpstr>
      <vt:lpstr>Functional Template Class Exercise -2 </vt:lpstr>
      <vt:lpstr>State Specification Template -1</vt:lpstr>
      <vt:lpstr>State Specification Template -2</vt:lpstr>
      <vt:lpstr>Example State Template </vt:lpstr>
      <vt:lpstr>Logic Specification Template -1</vt:lpstr>
      <vt:lpstr>Logic Specification Template -2</vt:lpstr>
      <vt:lpstr>Example Logic Template </vt:lpstr>
      <vt:lpstr>Using Pseudocode</vt:lpstr>
      <vt:lpstr>Logic Template Class Exercise -1 </vt:lpstr>
      <vt:lpstr>Using Design Templates</vt:lpstr>
      <vt:lpstr>Design Guidelines</vt:lpstr>
      <vt:lpstr>The Design Hierarchy</vt:lpstr>
      <vt:lpstr>Program Design</vt:lpstr>
      <vt:lpstr>Module Design</vt:lpstr>
      <vt:lpstr>Messages to Remember</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khess</dc:creator>
  <cp:lastModifiedBy>wrn_loc_adm</cp:lastModifiedBy>
  <cp:revision>24</cp:revision>
  <cp:lastPrinted>2015-11-05T19:18:24Z</cp:lastPrinted>
  <dcterms:created xsi:type="dcterms:W3CDTF">2016-03-14T18:33:10Z</dcterms:created>
  <dcterms:modified xsi:type="dcterms:W3CDTF">2018-09-06T00:13:26Z</dcterms:modified>
</cp:coreProperties>
</file>