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54"/>
  </p:notesMasterIdLst>
  <p:handoutMasterIdLst>
    <p:handoutMasterId r:id="rId55"/>
  </p:handoutMasterIdLst>
  <p:sldIdLst>
    <p:sldId id="256" r:id="rId2"/>
    <p:sldId id="310"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pos="5488">
          <p15:clr>
            <a:srgbClr val="A4A3A4"/>
          </p15:clr>
        </p15:guide>
        <p15:guide id="3" pos="2873">
          <p15:clr>
            <a:srgbClr val="A4A3A4"/>
          </p15:clr>
        </p15:guide>
        <p15:guide id="4" pos="245">
          <p15:clr>
            <a:srgbClr val="A4A3A4"/>
          </p15:clr>
        </p15:guide>
        <p15:guide id="5" pos="25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78" autoAdjust="0"/>
    <p:restoredTop sz="94660"/>
  </p:normalViewPr>
  <p:slideViewPr>
    <p:cSldViewPr snapToGrid="0" showGuides="1">
      <p:cViewPr varScale="1">
        <p:scale>
          <a:sx n="89" d="100"/>
          <a:sy n="89" d="100"/>
        </p:scale>
        <p:origin x="53" y="232"/>
      </p:cViewPr>
      <p:guideLst>
        <p:guide orient="horz" pos="708"/>
        <p:guide pos="5488"/>
        <p:guide pos="2873"/>
        <p:guide pos="245"/>
        <p:guide pos="2549"/>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2CA900D-40A2-2D4F-9FA7-47DF4A7A39E5}" type="slidenum">
              <a:rPr lang="en-US"/>
              <a:pPr>
                <a:defRPr/>
              </a:pPr>
              <a:t>11</a:t>
            </a:fld>
            <a:endParaRPr lang="en-US"/>
          </a:p>
        </p:txBody>
      </p:sp>
      <p:sp>
        <p:nvSpPr>
          <p:cNvPr id="1113090" name="Rectangle 2"/>
          <p:cNvSpPr>
            <a:spLocks noGrp="1" noRot="1" noChangeAspect="1" noChangeArrowheads="1" noTextEdit="1"/>
          </p:cNvSpPr>
          <p:nvPr>
            <p:ph type="sldImg"/>
          </p:nvPr>
        </p:nvSpPr>
        <p:spPr>
          <a:xfrm>
            <a:off x="1266825" y="725488"/>
            <a:ext cx="4783138" cy="3587750"/>
          </a:xfrm>
          <a:ln/>
          <a:extLst>
            <a:ext uri="{FAA26D3D-D897-4be2-8F04-BA451C77F1D7}">
              <ma14:placeholderFlag xmlns:ma14="http://schemas.microsoft.com/office/mac/drawingml/2011/main" xmlns="" val="1"/>
            </a:ext>
          </a:extLst>
        </p:spPr>
      </p:sp>
      <p:sp>
        <p:nvSpPr>
          <p:cNvPr id="1113091" name="Rectangle 3"/>
          <p:cNvSpPr>
            <a:spLocks noGrp="1" noChangeArrowheads="1"/>
          </p:cNvSpPr>
          <p:nvPr>
            <p:ph type="body" idx="1"/>
          </p:nvPr>
        </p:nvSpPr>
        <p:spPr>
          <a:xfrm>
            <a:off x="976119" y="4558635"/>
            <a:ext cx="5362964" cy="4321508"/>
          </a:xfrm>
        </p:spPr>
        <p:txBody>
          <a:bodyPr/>
          <a:lstStyle/>
          <a:p>
            <a:pPr defTabSz="967457">
              <a:defRPr/>
            </a:pPr>
            <a:endParaRPr lang="en-US" smtClean="0">
              <a:cs typeface="+mn-cs"/>
            </a:endParaRPr>
          </a:p>
        </p:txBody>
      </p:sp>
    </p:spTree>
    <p:extLst>
      <p:ext uri="{BB962C8B-B14F-4D97-AF65-F5344CB8AC3E}">
        <p14:creationId xmlns:p14="http://schemas.microsoft.com/office/powerpoint/2010/main" val="1615088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8C83808-97E3-224B-97E7-082CF5C90166}" type="slidenum">
              <a:rPr lang="en-US"/>
              <a:pPr>
                <a:defRPr/>
              </a:pPr>
              <a:t>12</a:t>
            </a:fld>
            <a:endParaRPr lang="en-US"/>
          </a:p>
        </p:txBody>
      </p:sp>
      <p:sp>
        <p:nvSpPr>
          <p:cNvPr id="1115138" name="Rectangle 2"/>
          <p:cNvSpPr>
            <a:spLocks noGrp="1" noRot="1" noChangeAspect="1" noChangeArrowheads="1" noTextEdit="1"/>
          </p:cNvSpPr>
          <p:nvPr>
            <p:ph type="sldImg"/>
          </p:nvPr>
        </p:nvSpPr>
        <p:spPr>
          <a:xfrm>
            <a:off x="1266825" y="725488"/>
            <a:ext cx="4783138" cy="3587750"/>
          </a:xfrm>
          <a:ln/>
          <a:extLst>
            <a:ext uri="{FAA26D3D-D897-4be2-8F04-BA451C77F1D7}">
              <ma14:placeholderFlag xmlns:ma14="http://schemas.microsoft.com/office/mac/drawingml/2011/main" xmlns="" val="1"/>
            </a:ext>
          </a:extLst>
        </p:spPr>
      </p:sp>
      <p:sp>
        <p:nvSpPr>
          <p:cNvPr id="1115139" name="Rectangle 3"/>
          <p:cNvSpPr>
            <a:spLocks noGrp="1" noChangeArrowheads="1"/>
          </p:cNvSpPr>
          <p:nvPr>
            <p:ph type="body" idx="1"/>
          </p:nvPr>
        </p:nvSpPr>
        <p:spPr>
          <a:xfrm>
            <a:off x="976119" y="4558635"/>
            <a:ext cx="5362964" cy="4321508"/>
          </a:xfrm>
        </p:spPr>
        <p:txBody>
          <a:bodyPr/>
          <a:lstStyle/>
          <a:p>
            <a:pPr defTabSz="967457">
              <a:defRPr/>
            </a:pPr>
            <a:r>
              <a:rPr lang="en-US" smtClean="0">
                <a:cs typeface="+mn-cs"/>
              </a:rPr>
              <a:t>This is a VERY simple (the simplest?) Use Case Diagram. The external actors (both people and other systems) are shown as stick figures linked by a relationship line with Use Case bubbles. Relationships between Use Cases can also be represented but good general advice is to keep Use Case diagram simple.</a:t>
            </a:r>
          </a:p>
        </p:txBody>
      </p:sp>
    </p:spTree>
    <p:extLst>
      <p:ext uri="{BB962C8B-B14F-4D97-AF65-F5344CB8AC3E}">
        <p14:creationId xmlns:p14="http://schemas.microsoft.com/office/powerpoint/2010/main" val="4245695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94E41D5-611D-7D42-90D9-E22D25668CB0}" type="slidenum">
              <a:rPr lang="en-US"/>
              <a:pPr>
                <a:defRPr/>
              </a:pPr>
              <a:t>13</a:t>
            </a:fld>
            <a:endParaRPr lang="en-US"/>
          </a:p>
        </p:txBody>
      </p:sp>
      <p:sp>
        <p:nvSpPr>
          <p:cNvPr id="1117186" name="Rectangle 2"/>
          <p:cNvSpPr>
            <a:spLocks noGrp="1" noRot="1" noChangeAspect="1" noChangeArrowheads="1" noTextEdit="1"/>
          </p:cNvSpPr>
          <p:nvPr>
            <p:ph type="sldImg"/>
          </p:nvPr>
        </p:nvSpPr>
        <p:spPr>
          <a:xfrm>
            <a:off x="1266825" y="725488"/>
            <a:ext cx="4783138" cy="3587750"/>
          </a:xfrm>
          <a:ln/>
          <a:extLst>
            <a:ext uri="{FAA26D3D-D897-4be2-8F04-BA451C77F1D7}">
              <ma14:placeholderFlag xmlns:ma14="http://schemas.microsoft.com/office/mac/drawingml/2011/main" xmlns="" val="1"/>
            </a:ext>
          </a:extLst>
        </p:spPr>
      </p:sp>
      <p:sp>
        <p:nvSpPr>
          <p:cNvPr id="1117187" name="Rectangle 3"/>
          <p:cNvSpPr>
            <a:spLocks noGrp="1" noChangeArrowheads="1"/>
          </p:cNvSpPr>
          <p:nvPr>
            <p:ph type="body" idx="1"/>
          </p:nvPr>
        </p:nvSpPr>
        <p:spPr>
          <a:xfrm>
            <a:off x="976119" y="4558635"/>
            <a:ext cx="5362964" cy="4321508"/>
          </a:xfrm>
        </p:spPr>
        <p:txBody>
          <a:bodyPr/>
          <a:lstStyle/>
          <a:p>
            <a:pPr defTabSz="967457">
              <a:defRPr/>
            </a:pPr>
            <a:r>
              <a:rPr lang="en-US" smtClean="0">
                <a:cs typeface="+mn-cs"/>
              </a:rPr>
              <a:t>The description is a necessary accompaniment to the Use Case diagram. This is just an example format (there are no accepted standards).</a:t>
            </a:r>
          </a:p>
          <a:p>
            <a:pPr defTabSz="967457">
              <a:defRPr/>
            </a:pPr>
            <a:r>
              <a:rPr lang="en-US" smtClean="0">
                <a:cs typeface="+mn-cs"/>
              </a:rPr>
              <a:t>Note that this description contain information equivalent to the PSP Scenario template. </a:t>
            </a:r>
          </a:p>
        </p:txBody>
      </p:sp>
    </p:spTree>
    <p:extLst>
      <p:ext uri="{BB962C8B-B14F-4D97-AF65-F5344CB8AC3E}">
        <p14:creationId xmlns:p14="http://schemas.microsoft.com/office/powerpoint/2010/main" val="2169944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36887C4-B02E-D241-97FE-3C232EC2437A}" type="slidenum">
              <a:rPr lang="en-US"/>
              <a:pPr>
                <a:defRPr/>
              </a:pPr>
              <a:t>14</a:t>
            </a:fld>
            <a:endParaRPr lang="en-US"/>
          </a:p>
        </p:txBody>
      </p:sp>
      <p:sp>
        <p:nvSpPr>
          <p:cNvPr id="1119234" name="Rectangle 2"/>
          <p:cNvSpPr>
            <a:spLocks noGrp="1" noRot="1" noChangeAspect="1" noChangeArrowheads="1" noTextEdit="1"/>
          </p:cNvSpPr>
          <p:nvPr>
            <p:ph type="sldImg"/>
          </p:nvPr>
        </p:nvSpPr>
        <p:spPr>
          <a:xfrm>
            <a:off x="1266825" y="725488"/>
            <a:ext cx="4783138" cy="3587750"/>
          </a:xfrm>
          <a:ln/>
          <a:extLst>
            <a:ext uri="{FAA26D3D-D897-4be2-8F04-BA451C77F1D7}">
              <ma14:placeholderFlag xmlns:ma14="http://schemas.microsoft.com/office/mac/drawingml/2011/main" xmlns="" val="1"/>
            </a:ext>
          </a:extLst>
        </p:spPr>
      </p:sp>
      <p:sp>
        <p:nvSpPr>
          <p:cNvPr id="1119235" name="Rectangle 3"/>
          <p:cNvSpPr>
            <a:spLocks noGrp="1" noChangeArrowheads="1"/>
          </p:cNvSpPr>
          <p:nvPr>
            <p:ph type="body" idx="1"/>
          </p:nvPr>
        </p:nvSpPr>
        <p:spPr>
          <a:xfrm>
            <a:off x="976119" y="4558635"/>
            <a:ext cx="5362964" cy="4321508"/>
          </a:xfrm>
        </p:spPr>
        <p:txBody>
          <a:bodyPr/>
          <a:lstStyle/>
          <a:p>
            <a:pPr defTabSz="967457">
              <a:defRPr/>
            </a:pPr>
            <a:endParaRPr lang="en-US" smtClean="0">
              <a:cs typeface="+mn-cs"/>
            </a:endParaRPr>
          </a:p>
        </p:txBody>
      </p:sp>
    </p:spTree>
    <p:extLst>
      <p:ext uri="{BB962C8B-B14F-4D97-AF65-F5344CB8AC3E}">
        <p14:creationId xmlns:p14="http://schemas.microsoft.com/office/powerpoint/2010/main" val="531309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681E564-E8E6-DD4A-8F88-A741C00140C4}" type="slidenum">
              <a:rPr lang="en-US"/>
              <a:pPr>
                <a:defRPr/>
              </a:pPr>
              <a:t>15</a:t>
            </a:fld>
            <a:endParaRPr lang="en-US"/>
          </a:p>
        </p:txBody>
      </p:sp>
      <p:sp>
        <p:nvSpPr>
          <p:cNvPr id="1121282" name="Rectangle 2"/>
          <p:cNvSpPr>
            <a:spLocks noGrp="1" noRot="1" noChangeAspect="1" noChangeArrowheads="1" noTextEdit="1"/>
          </p:cNvSpPr>
          <p:nvPr>
            <p:ph type="sldImg"/>
          </p:nvPr>
        </p:nvSpPr>
        <p:spPr>
          <a:xfrm>
            <a:off x="1266825" y="725488"/>
            <a:ext cx="4783138" cy="3587750"/>
          </a:xfrm>
          <a:ln/>
          <a:extLst>
            <a:ext uri="{FAA26D3D-D897-4be2-8F04-BA451C77F1D7}">
              <ma14:placeholderFlag xmlns:ma14="http://schemas.microsoft.com/office/mac/drawingml/2011/main" xmlns="" val="1"/>
            </a:ext>
          </a:extLst>
        </p:spPr>
      </p:sp>
      <p:sp>
        <p:nvSpPr>
          <p:cNvPr id="1121283" name="Rectangle 3"/>
          <p:cNvSpPr>
            <a:spLocks noGrp="1" noChangeArrowheads="1"/>
          </p:cNvSpPr>
          <p:nvPr>
            <p:ph type="body" idx="1"/>
          </p:nvPr>
        </p:nvSpPr>
        <p:spPr>
          <a:xfrm>
            <a:off x="976119" y="4558635"/>
            <a:ext cx="5362964" cy="4321508"/>
          </a:xfrm>
        </p:spPr>
        <p:txBody>
          <a:bodyPr/>
          <a:lstStyle/>
          <a:p>
            <a:pPr defTabSz="967457">
              <a:defRPr/>
            </a:pPr>
            <a:r>
              <a:rPr lang="en-US" smtClean="0">
                <a:cs typeface="+mn-cs"/>
              </a:rPr>
              <a:t>Objects are lists along the top (both external actors and component parts of the system). The vertical axis represents time with the dotted line below each object called its timeline. The horizontal arrows represent messages sent between objects and they are annotated with method names. "Calculate" is a message sent to the same object (self).</a:t>
            </a:r>
          </a:p>
        </p:txBody>
      </p:sp>
    </p:spTree>
    <p:extLst>
      <p:ext uri="{BB962C8B-B14F-4D97-AF65-F5344CB8AC3E}">
        <p14:creationId xmlns:p14="http://schemas.microsoft.com/office/powerpoint/2010/main" val="3707126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9DB21CE-50A7-FB46-A978-6C73CA760DDE}" type="slidenum">
              <a:rPr lang="en-US"/>
              <a:pPr>
                <a:defRPr/>
              </a:pPr>
              <a:t>16</a:t>
            </a:fld>
            <a:endParaRPr lang="en-US"/>
          </a:p>
        </p:txBody>
      </p:sp>
      <p:sp>
        <p:nvSpPr>
          <p:cNvPr id="1123330" name="Rectangle 2"/>
          <p:cNvSpPr>
            <a:spLocks noGrp="1" noRot="1" noChangeAspect="1" noChangeArrowheads="1" noTextEdit="1"/>
          </p:cNvSpPr>
          <p:nvPr>
            <p:ph type="sldImg"/>
          </p:nvPr>
        </p:nvSpPr>
        <p:spPr>
          <a:xfrm>
            <a:off x="1266825" y="725488"/>
            <a:ext cx="4783138" cy="3587750"/>
          </a:xfrm>
          <a:ln/>
          <a:extLst>
            <a:ext uri="{FAA26D3D-D897-4be2-8F04-BA451C77F1D7}">
              <ma14:placeholderFlag xmlns:ma14="http://schemas.microsoft.com/office/mac/drawingml/2011/main" xmlns="" val="1"/>
            </a:ext>
          </a:extLst>
        </p:spPr>
      </p:sp>
      <p:sp>
        <p:nvSpPr>
          <p:cNvPr id="1123331" name="Rectangle 3"/>
          <p:cNvSpPr>
            <a:spLocks noGrp="1" noChangeArrowheads="1"/>
          </p:cNvSpPr>
          <p:nvPr>
            <p:ph type="body" idx="1"/>
          </p:nvPr>
        </p:nvSpPr>
        <p:spPr>
          <a:xfrm>
            <a:off x="976119" y="4558635"/>
            <a:ext cx="5362964" cy="4321508"/>
          </a:xfrm>
        </p:spPr>
        <p:txBody>
          <a:bodyPr/>
          <a:lstStyle/>
          <a:p>
            <a:pPr defTabSz="967457">
              <a:defRPr/>
            </a:pPr>
            <a:endParaRPr lang="en-US" smtClean="0">
              <a:cs typeface="+mn-cs"/>
            </a:endParaRPr>
          </a:p>
        </p:txBody>
      </p:sp>
    </p:spTree>
    <p:extLst>
      <p:ext uri="{BB962C8B-B14F-4D97-AF65-F5344CB8AC3E}">
        <p14:creationId xmlns:p14="http://schemas.microsoft.com/office/powerpoint/2010/main" val="396205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E9BB9DF-A3F9-C248-A050-DF6E4FAD987A}" type="slidenum">
              <a:rPr lang="en-US"/>
              <a:pPr>
                <a:defRPr/>
              </a:pPr>
              <a:t>17</a:t>
            </a:fld>
            <a:endParaRPr lang="en-US"/>
          </a:p>
        </p:txBody>
      </p:sp>
      <p:sp>
        <p:nvSpPr>
          <p:cNvPr id="1125378" name="Rectangle 2"/>
          <p:cNvSpPr>
            <a:spLocks noGrp="1" noRot="1" noChangeAspect="1" noChangeArrowheads="1" noTextEdit="1"/>
          </p:cNvSpPr>
          <p:nvPr>
            <p:ph type="sldImg"/>
          </p:nvPr>
        </p:nvSpPr>
        <p:spPr>
          <a:xfrm>
            <a:off x="1266825" y="725488"/>
            <a:ext cx="4783138" cy="3587750"/>
          </a:xfrm>
          <a:ln/>
          <a:extLst>
            <a:ext uri="{FAA26D3D-D897-4be2-8F04-BA451C77F1D7}">
              <ma14:placeholderFlag xmlns:ma14="http://schemas.microsoft.com/office/mac/drawingml/2011/main" xmlns="" val="1"/>
            </a:ext>
          </a:extLst>
        </p:spPr>
      </p:sp>
      <p:sp>
        <p:nvSpPr>
          <p:cNvPr id="1125379" name="Rectangle 3"/>
          <p:cNvSpPr>
            <a:spLocks noGrp="1" noChangeArrowheads="1"/>
          </p:cNvSpPr>
          <p:nvPr>
            <p:ph type="body" idx="1"/>
          </p:nvPr>
        </p:nvSpPr>
        <p:spPr>
          <a:xfrm>
            <a:off x="976119" y="4558635"/>
            <a:ext cx="5362964" cy="4321508"/>
          </a:xfrm>
        </p:spPr>
        <p:txBody>
          <a:bodyPr/>
          <a:lstStyle/>
          <a:p>
            <a:pPr defTabSz="967457">
              <a:defRPr/>
            </a:pPr>
            <a:r>
              <a:rPr lang="en-US" smtClean="0">
                <a:cs typeface="+mn-cs"/>
              </a:rPr>
              <a:t>This simple diagram shows the relationship between three classes (aggregation, indicated by the diamond, meaning that an object of type "Mean&amp;SD" has a components of type" DataFile" and another of type "List"). The names of methods are provided for each class. Attributes could be named in the middle part of the class box. Other association types and inheritance relationships as well as constraints on these relationships can be included in class diagrams.</a:t>
            </a:r>
          </a:p>
        </p:txBody>
      </p:sp>
    </p:spTree>
    <p:extLst>
      <p:ext uri="{BB962C8B-B14F-4D97-AF65-F5344CB8AC3E}">
        <p14:creationId xmlns:p14="http://schemas.microsoft.com/office/powerpoint/2010/main" val="833517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1A9D270-A3DD-EA40-8E0C-A249FF745EDC}" type="slidenum">
              <a:rPr lang="en-US"/>
              <a:pPr>
                <a:defRPr/>
              </a:pPr>
              <a:t>18</a:t>
            </a:fld>
            <a:endParaRPr lang="en-US"/>
          </a:p>
        </p:txBody>
      </p:sp>
      <p:sp>
        <p:nvSpPr>
          <p:cNvPr id="1127426" name="Rectangle 2"/>
          <p:cNvSpPr>
            <a:spLocks noGrp="1" noRot="1" noChangeAspect="1" noChangeArrowheads="1" noTextEdit="1"/>
          </p:cNvSpPr>
          <p:nvPr>
            <p:ph type="sldImg"/>
          </p:nvPr>
        </p:nvSpPr>
        <p:spPr>
          <a:xfrm>
            <a:off x="1266825" y="725488"/>
            <a:ext cx="4783138" cy="3587750"/>
          </a:xfrm>
          <a:ln/>
          <a:extLst>
            <a:ext uri="{FAA26D3D-D897-4be2-8F04-BA451C77F1D7}">
              <ma14:placeholderFlag xmlns:ma14="http://schemas.microsoft.com/office/mac/drawingml/2011/main" xmlns="" val="1"/>
            </a:ext>
          </a:extLst>
        </p:spPr>
      </p:sp>
      <p:sp>
        <p:nvSpPr>
          <p:cNvPr id="1127427" name="Rectangle 3"/>
          <p:cNvSpPr>
            <a:spLocks noGrp="1" noChangeArrowheads="1"/>
          </p:cNvSpPr>
          <p:nvPr>
            <p:ph type="body" idx="1"/>
          </p:nvPr>
        </p:nvSpPr>
        <p:spPr>
          <a:xfrm>
            <a:off x="976119" y="4558635"/>
            <a:ext cx="5362964" cy="4321508"/>
          </a:xfrm>
        </p:spPr>
        <p:txBody>
          <a:bodyPr/>
          <a:lstStyle/>
          <a:p>
            <a:pPr defTabSz="967457">
              <a:defRPr/>
            </a:pPr>
            <a:endParaRPr lang="en-US" smtClean="0">
              <a:cs typeface="+mn-cs"/>
            </a:endParaRPr>
          </a:p>
        </p:txBody>
      </p:sp>
    </p:spTree>
    <p:extLst>
      <p:ext uri="{BB962C8B-B14F-4D97-AF65-F5344CB8AC3E}">
        <p14:creationId xmlns:p14="http://schemas.microsoft.com/office/powerpoint/2010/main" val="3440349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B58F6FA-F1AB-674F-9510-BED678787CD7}" type="slidenum">
              <a:rPr lang="en-US"/>
              <a:pPr>
                <a:defRPr/>
              </a:pPr>
              <a:t>19</a:t>
            </a:fld>
            <a:endParaRPr lang="en-US"/>
          </a:p>
        </p:txBody>
      </p:sp>
      <p:sp>
        <p:nvSpPr>
          <p:cNvPr id="1129474" name="Rectangle 2"/>
          <p:cNvSpPr>
            <a:spLocks noGrp="1" noRot="1" noChangeAspect="1" noChangeArrowheads="1" noTextEdit="1"/>
          </p:cNvSpPr>
          <p:nvPr>
            <p:ph type="sldImg"/>
          </p:nvPr>
        </p:nvSpPr>
        <p:spPr>
          <a:xfrm>
            <a:off x="1266825" y="725488"/>
            <a:ext cx="4783138" cy="3587750"/>
          </a:xfrm>
          <a:ln/>
          <a:extLst>
            <a:ext uri="{FAA26D3D-D897-4be2-8F04-BA451C77F1D7}">
              <ma14:placeholderFlag xmlns:ma14="http://schemas.microsoft.com/office/mac/drawingml/2011/main" xmlns="" val="1"/>
            </a:ext>
          </a:extLst>
        </p:spPr>
      </p:sp>
      <p:sp>
        <p:nvSpPr>
          <p:cNvPr id="1129475" name="Rectangle 3"/>
          <p:cNvSpPr>
            <a:spLocks noGrp="1" noChangeArrowheads="1"/>
          </p:cNvSpPr>
          <p:nvPr>
            <p:ph type="body" idx="1"/>
          </p:nvPr>
        </p:nvSpPr>
        <p:spPr>
          <a:xfrm>
            <a:off x="976119" y="4558635"/>
            <a:ext cx="5362964" cy="4321508"/>
          </a:xfrm>
        </p:spPr>
        <p:txBody>
          <a:bodyPr/>
          <a:lstStyle/>
          <a:p>
            <a:pPr defTabSz="967457">
              <a:defRPr/>
            </a:pPr>
            <a:r>
              <a:rPr lang="en-US" smtClean="0">
                <a:cs typeface="+mn-cs"/>
              </a:rPr>
              <a:t>Here is the earlier diagram drawn using the UML statechart conventions. The black circle represents the initial or starting state. Details of the transitions (constraints and actions) should be added to each arc between states.</a:t>
            </a:r>
          </a:p>
        </p:txBody>
      </p:sp>
    </p:spTree>
    <p:extLst>
      <p:ext uri="{BB962C8B-B14F-4D97-AF65-F5344CB8AC3E}">
        <p14:creationId xmlns:p14="http://schemas.microsoft.com/office/powerpoint/2010/main" val="198079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12BBE31-B17E-394F-9714-1BCC91655416}" type="slidenum">
              <a:rPr lang="en-US"/>
              <a:pPr>
                <a:defRPr/>
              </a:pPr>
              <a:t>20</a:t>
            </a:fld>
            <a:endParaRPr lang="en-US"/>
          </a:p>
        </p:txBody>
      </p:sp>
      <p:sp>
        <p:nvSpPr>
          <p:cNvPr id="1131522" name="Rectangle 2"/>
          <p:cNvSpPr>
            <a:spLocks noGrp="1" noChangeArrowheads="1"/>
          </p:cNvSpPr>
          <p:nvPr>
            <p:ph type="body" idx="1"/>
          </p:nvPr>
        </p:nvSpPr>
        <p:spPr>
          <a:xfrm>
            <a:off x="610683" y="2935851"/>
            <a:ext cx="6108452" cy="6078179"/>
          </a:xfrm>
          <a:ln w="25400" cap="flat">
            <a:solidFill>
              <a:schemeClr val="tx1"/>
            </a:solidFill>
            <a:prstDash val="sysDot"/>
            <a:miter lim="800000"/>
            <a:headEnd/>
            <a:tailEnd/>
          </a:ln>
        </p:spPr>
        <p:txBody>
          <a:bodyPr lIns="99787" tIns="51676" rIns="99787" bIns="51676"/>
          <a:lstStyle/>
          <a:p>
            <a:pPr defTabSz="1003049">
              <a:defRPr/>
            </a:pPr>
            <a:endParaRPr lang="en-US" smtClean="0">
              <a:cs typeface="+mn-cs"/>
            </a:endParaRPr>
          </a:p>
        </p:txBody>
      </p:sp>
      <p:sp>
        <p:nvSpPr>
          <p:cNvPr id="1131523" name="Rectangle 3"/>
          <p:cNvSpPr>
            <a:spLocks noGrp="1" noRot="1" noChangeAspect="1" noChangeArrowheads="1" noTextEdit="1"/>
          </p:cNvSpPr>
          <p:nvPr>
            <p:ph type="sldImg"/>
          </p:nvPr>
        </p:nvSpPr>
        <p:spPr>
          <a:xfrm>
            <a:off x="2085975" y="627063"/>
            <a:ext cx="2921000"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998872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BA63B1D-1B81-8B4F-B7A7-9D938961C74D}" type="slidenum">
              <a:rPr lang="en-US"/>
              <a:pPr>
                <a:defRPr/>
              </a:pPr>
              <a:t>3</a:t>
            </a:fld>
            <a:endParaRPr lang="en-US"/>
          </a:p>
        </p:txBody>
      </p:sp>
      <p:sp>
        <p:nvSpPr>
          <p:cNvPr id="788482"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471145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1A36C21-D2DF-8745-BBA0-F9D4BAC0DFD6}" type="slidenum">
              <a:rPr lang="en-US"/>
              <a:pPr>
                <a:defRPr/>
              </a:pPr>
              <a:t>21</a:t>
            </a:fld>
            <a:endParaRPr lang="en-US"/>
          </a:p>
        </p:txBody>
      </p:sp>
      <p:sp>
        <p:nvSpPr>
          <p:cNvPr id="1133570" name="Rectangle 2"/>
          <p:cNvSpPr>
            <a:spLocks noGrp="1" noChangeArrowheads="1"/>
          </p:cNvSpPr>
          <p:nvPr>
            <p:ph type="body" idx="1"/>
          </p:nvPr>
        </p:nvSpPr>
        <p:spPr>
          <a:xfrm>
            <a:off x="610683" y="2935851"/>
            <a:ext cx="6108452" cy="6078179"/>
          </a:xfrm>
          <a:ln w="25400" cap="flat">
            <a:solidFill>
              <a:schemeClr val="tx1"/>
            </a:solidFill>
            <a:prstDash val="sysDot"/>
            <a:miter lim="800000"/>
            <a:headEnd/>
            <a:tailEnd/>
          </a:ln>
        </p:spPr>
        <p:txBody>
          <a:bodyPr lIns="99787" tIns="51676" rIns="99787" bIns="51676"/>
          <a:lstStyle/>
          <a:p>
            <a:pPr defTabSz="1003049">
              <a:defRPr/>
            </a:pPr>
            <a:endParaRPr lang="en-US" smtClean="0">
              <a:cs typeface="+mn-cs"/>
            </a:endParaRPr>
          </a:p>
        </p:txBody>
      </p:sp>
      <p:sp>
        <p:nvSpPr>
          <p:cNvPr id="1133571" name="Rectangle 3"/>
          <p:cNvSpPr>
            <a:spLocks noGrp="1" noRot="1" noChangeAspect="1" noChangeArrowheads="1" noTextEdit="1"/>
          </p:cNvSpPr>
          <p:nvPr>
            <p:ph type="sldImg"/>
          </p:nvPr>
        </p:nvSpPr>
        <p:spPr>
          <a:xfrm>
            <a:off x="2085975" y="627063"/>
            <a:ext cx="2921000"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93807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908F0E5-2B2C-7241-B255-8A183CB5D420}" type="slidenum">
              <a:rPr lang="en-US"/>
              <a:pPr>
                <a:defRPr/>
              </a:pPr>
              <a:t>22</a:t>
            </a:fld>
            <a:endParaRPr lang="en-US"/>
          </a:p>
        </p:txBody>
      </p:sp>
      <p:sp>
        <p:nvSpPr>
          <p:cNvPr id="1135618" name="Rectangle 2"/>
          <p:cNvSpPr>
            <a:spLocks noGrp="1" noRot="1" noChangeAspect="1" noChangeArrowheads="1" noTextEdit="1"/>
          </p:cNvSpPr>
          <p:nvPr>
            <p:ph type="sldImg"/>
          </p:nvPr>
        </p:nvSpPr>
        <p:spPr>
          <a:xfrm>
            <a:off x="1266825" y="725488"/>
            <a:ext cx="4783138" cy="3587750"/>
          </a:xfrm>
          <a:ln/>
          <a:extLst>
            <a:ext uri="{FAA26D3D-D897-4be2-8F04-BA451C77F1D7}">
              <ma14:placeholderFlag xmlns:ma14="http://schemas.microsoft.com/office/mac/drawingml/2011/main" xmlns="" val="1"/>
            </a:ext>
          </a:extLst>
        </p:spPr>
      </p:sp>
      <p:sp>
        <p:nvSpPr>
          <p:cNvPr id="1135619" name="Rectangle 3"/>
          <p:cNvSpPr>
            <a:spLocks noGrp="1" noChangeArrowheads="1"/>
          </p:cNvSpPr>
          <p:nvPr>
            <p:ph type="body" idx="1"/>
          </p:nvPr>
        </p:nvSpPr>
        <p:spPr>
          <a:xfrm>
            <a:off x="976119" y="4558635"/>
            <a:ext cx="5362964" cy="4321508"/>
          </a:xfrm>
        </p:spPr>
        <p:txBody>
          <a:bodyPr/>
          <a:lstStyle/>
          <a:p>
            <a:pPr defTabSz="967457">
              <a:defRPr/>
            </a:pPr>
            <a:endParaRPr lang="en-US" smtClean="0">
              <a:cs typeface="+mn-cs"/>
            </a:endParaRPr>
          </a:p>
        </p:txBody>
      </p:sp>
    </p:spTree>
    <p:extLst>
      <p:ext uri="{BB962C8B-B14F-4D97-AF65-F5344CB8AC3E}">
        <p14:creationId xmlns:p14="http://schemas.microsoft.com/office/powerpoint/2010/main" val="2029014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1718AD18-F18C-F24F-B6F5-D417BBD187D1}" type="slidenum">
              <a:rPr lang="en-US"/>
              <a:pPr>
                <a:defRPr/>
              </a:pPr>
              <a:t>24</a:t>
            </a:fld>
            <a:endParaRPr lang="en-US"/>
          </a:p>
        </p:txBody>
      </p:sp>
      <p:sp>
        <p:nvSpPr>
          <p:cNvPr id="912386"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54800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6DDEE222-462D-0A4E-A10E-992CC32EE67F}" type="slidenum">
              <a:rPr lang="en-US"/>
              <a:pPr>
                <a:defRPr/>
              </a:pPr>
              <a:t>25</a:t>
            </a:fld>
            <a:endParaRPr lang="en-US"/>
          </a:p>
        </p:txBody>
      </p:sp>
      <p:sp>
        <p:nvSpPr>
          <p:cNvPr id="914434"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016402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24543F3-2D28-A742-A0FF-CF72DA721DD8}" type="slidenum">
              <a:rPr lang="en-US"/>
              <a:pPr>
                <a:defRPr/>
              </a:pPr>
              <a:t>26</a:t>
            </a:fld>
            <a:endParaRPr lang="en-US"/>
          </a:p>
        </p:txBody>
      </p:sp>
      <p:sp>
        <p:nvSpPr>
          <p:cNvPr id="916482"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489967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A743AE1F-972C-D848-B0AA-DAA0B1945197}" type="slidenum">
              <a:rPr lang="en-US"/>
              <a:pPr>
                <a:defRPr/>
              </a:pPr>
              <a:t>27</a:t>
            </a:fld>
            <a:endParaRPr lang="en-US"/>
          </a:p>
        </p:txBody>
      </p:sp>
      <p:sp>
        <p:nvSpPr>
          <p:cNvPr id="922626"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553798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416FA10B-A785-AB41-9548-EA859715A9ED}" type="slidenum">
              <a:rPr lang="en-US"/>
              <a:pPr>
                <a:defRPr/>
              </a:pPr>
              <a:t>28</a:t>
            </a:fld>
            <a:endParaRPr lang="en-US"/>
          </a:p>
        </p:txBody>
      </p:sp>
      <p:sp>
        <p:nvSpPr>
          <p:cNvPr id="924674"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714066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D05093CD-EE9C-5045-A863-5AD55FBF3C19}" type="slidenum">
              <a:rPr lang="en-US"/>
              <a:pPr>
                <a:defRPr/>
              </a:pPr>
              <a:t>29</a:t>
            </a:fld>
            <a:endParaRPr lang="en-US"/>
          </a:p>
        </p:txBody>
      </p:sp>
      <p:sp>
        <p:nvSpPr>
          <p:cNvPr id="926722"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32417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B8D10DF-25B3-0E40-87A7-E065EC169F2F}" type="slidenum">
              <a:rPr lang="en-US"/>
              <a:pPr>
                <a:defRPr/>
              </a:pPr>
              <a:t>30</a:t>
            </a:fld>
            <a:endParaRPr lang="en-US"/>
          </a:p>
        </p:txBody>
      </p:sp>
      <p:sp>
        <p:nvSpPr>
          <p:cNvPr id="964610"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148371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4407B49-69DA-2E42-8E1F-B79B7C99FF32}" type="slidenum">
              <a:rPr lang="en-US"/>
              <a:pPr>
                <a:defRPr/>
              </a:pPr>
              <a:t>31</a:t>
            </a:fld>
            <a:endParaRPr lang="en-US"/>
          </a:p>
        </p:txBody>
      </p:sp>
      <p:sp>
        <p:nvSpPr>
          <p:cNvPr id="1006594"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433124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66130365-0469-8D4A-A669-99DFB570A941}" type="slidenum">
              <a:rPr lang="en-US"/>
              <a:pPr>
                <a:defRPr/>
              </a:pPr>
              <a:t>4</a:t>
            </a:fld>
            <a:endParaRPr lang="en-US"/>
          </a:p>
        </p:txBody>
      </p:sp>
      <p:sp>
        <p:nvSpPr>
          <p:cNvPr id="790530"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548726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813E4538-BE3A-1649-A4B2-E0D9A55824F5}" type="slidenum">
              <a:rPr lang="en-US"/>
              <a:pPr>
                <a:defRPr/>
              </a:pPr>
              <a:t>32</a:t>
            </a:fld>
            <a:endParaRPr lang="en-US"/>
          </a:p>
        </p:txBody>
      </p:sp>
      <p:sp>
        <p:nvSpPr>
          <p:cNvPr id="966658"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117993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B1BEAAC-2E55-5448-8FB7-58F9F74E7468}" type="slidenum">
              <a:rPr lang="en-US"/>
              <a:pPr>
                <a:defRPr/>
              </a:pPr>
              <a:t>33</a:t>
            </a:fld>
            <a:endParaRPr lang="en-US"/>
          </a:p>
        </p:txBody>
      </p:sp>
      <p:sp>
        <p:nvSpPr>
          <p:cNvPr id="1075202"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621255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150B42A-A5B5-4349-B544-B5F646693CC8}" type="slidenum">
              <a:rPr lang="en-US"/>
              <a:pPr>
                <a:defRPr/>
              </a:pPr>
              <a:t>34</a:t>
            </a:fld>
            <a:endParaRPr lang="en-US"/>
          </a:p>
        </p:txBody>
      </p:sp>
      <p:sp>
        <p:nvSpPr>
          <p:cNvPr id="928770"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388330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5DF36BC7-94C3-6F4C-8638-B1036B282E22}" type="slidenum">
              <a:rPr lang="en-US"/>
              <a:pPr>
                <a:defRPr/>
              </a:pPr>
              <a:t>35</a:t>
            </a:fld>
            <a:endParaRPr lang="en-US"/>
          </a:p>
        </p:txBody>
      </p:sp>
      <p:sp>
        <p:nvSpPr>
          <p:cNvPr id="845826"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887431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87D308D5-A84E-7A45-A759-9F854E7D059F}" type="slidenum">
              <a:rPr lang="en-US"/>
              <a:pPr>
                <a:defRPr/>
              </a:pPr>
              <a:t>36</a:t>
            </a:fld>
            <a:endParaRPr lang="en-US"/>
          </a:p>
        </p:txBody>
      </p:sp>
      <p:sp>
        <p:nvSpPr>
          <p:cNvPr id="1043458"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3095857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32618D8A-6D00-084D-95EB-B948D6B7EF1C}" type="slidenum">
              <a:rPr lang="en-US"/>
              <a:pPr>
                <a:defRPr/>
              </a:pPr>
              <a:t>37</a:t>
            </a:fld>
            <a:endParaRPr lang="en-US"/>
          </a:p>
        </p:txBody>
      </p:sp>
      <p:sp>
        <p:nvSpPr>
          <p:cNvPr id="932866"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845089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CB52EB2-B670-1C43-8E1C-CB8C2EF84EAE}" type="slidenum">
              <a:rPr lang="en-US"/>
              <a:pPr>
                <a:defRPr/>
              </a:pPr>
              <a:t>38</a:t>
            </a:fld>
            <a:endParaRPr lang="en-US"/>
          </a:p>
        </p:txBody>
      </p:sp>
      <p:sp>
        <p:nvSpPr>
          <p:cNvPr id="856066"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685559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A4F4263-B441-7D4B-8249-B5872DEBAF1E}" type="slidenum">
              <a:rPr lang="en-US"/>
              <a:pPr>
                <a:defRPr/>
              </a:pPr>
              <a:t>39</a:t>
            </a:fld>
            <a:endParaRPr lang="en-US"/>
          </a:p>
        </p:txBody>
      </p:sp>
      <p:sp>
        <p:nvSpPr>
          <p:cNvPr id="987138" name="Rectangle 1026"/>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0170683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B159CAB-FA90-F645-8D95-0D4AFB2DF3D8}" type="slidenum">
              <a:rPr lang="en-US"/>
              <a:pPr>
                <a:defRPr/>
              </a:pPr>
              <a:t>41</a:t>
            </a:fld>
            <a:endParaRPr lang="en-US"/>
          </a:p>
        </p:txBody>
      </p:sp>
      <p:sp>
        <p:nvSpPr>
          <p:cNvPr id="972802"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8572525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8D05B918-5753-4D48-B1A5-65F664156DDB}" type="slidenum">
              <a:rPr lang="en-US"/>
              <a:pPr>
                <a:defRPr/>
              </a:pPr>
              <a:t>42</a:t>
            </a:fld>
            <a:endParaRPr lang="en-US"/>
          </a:p>
        </p:txBody>
      </p:sp>
      <p:sp>
        <p:nvSpPr>
          <p:cNvPr id="974850"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12205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ED1F7EAE-A454-8940-987F-54D6B04A13D1}" type="slidenum">
              <a:rPr lang="en-US"/>
              <a:pPr>
                <a:defRPr/>
              </a:pPr>
              <a:t>5</a:t>
            </a:fld>
            <a:endParaRPr lang="en-US"/>
          </a:p>
        </p:txBody>
      </p:sp>
      <p:sp>
        <p:nvSpPr>
          <p:cNvPr id="1089538"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1622912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41F7A0C-D3C4-CC41-B4DD-307229231534}" type="slidenum">
              <a:rPr lang="en-US"/>
              <a:pPr>
                <a:defRPr/>
              </a:pPr>
              <a:t>43</a:t>
            </a:fld>
            <a:endParaRPr lang="en-US"/>
          </a:p>
        </p:txBody>
      </p:sp>
      <p:sp>
        <p:nvSpPr>
          <p:cNvPr id="989186"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068341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31EC0FFD-9ECA-C143-9C93-A69C43ED19D8}" type="slidenum">
              <a:rPr lang="en-US"/>
              <a:pPr>
                <a:defRPr/>
              </a:pPr>
              <a:t>44</a:t>
            </a:fld>
            <a:endParaRPr lang="en-US"/>
          </a:p>
        </p:txBody>
      </p:sp>
      <p:sp>
        <p:nvSpPr>
          <p:cNvPr id="1048578"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835148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2525174-181C-C049-81F1-3C30B72F6AA7}" type="slidenum">
              <a:rPr lang="en-US"/>
              <a:pPr>
                <a:defRPr/>
              </a:pPr>
              <a:t>45</a:t>
            </a:fld>
            <a:endParaRPr lang="en-US"/>
          </a:p>
        </p:txBody>
      </p:sp>
      <p:sp>
        <p:nvSpPr>
          <p:cNvPr id="993282"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3382744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3C237F74-3F4E-F54D-80E8-EACE42A1C812}" type="slidenum">
              <a:rPr lang="en-US"/>
              <a:pPr>
                <a:defRPr/>
              </a:pPr>
              <a:t>46</a:t>
            </a:fld>
            <a:endParaRPr lang="en-US"/>
          </a:p>
        </p:txBody>
      </p:sp>
      <p:sp>
        <p:nvSpPr>
          <p:cNvPr id="1078274"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4399228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B96665A2-5A16-9140-8848-7DF3E65CCB0C}" type="slidenum">
              <a:rPr lang="en-US"/>
              <a:pPr>
                <a:defRPr/>
              </a:pPr>
              <a:t>47</a:t>
            </a:fld>
            <a:endParaRPr lang="en-US"/>
          </a:p>
        </p:txBody>
      </p:sp>
      <p:sp>
        <p:nvSpPr>
          <p:cNvPr id="1081346"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719933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D334EF7-C8EA-D74D-8BC8-D3432D65585F}" type="slidenum">
              <a:rPr lang="en-US"/>
              <a:pPr>
                <a:defRPr/>
              </a:pPr>
              <a:t>48</a:t>
            </a:fld>
            <a:endParaRPr lang="en-US"/>
          </a:p>
        </p:txBody>
      </p:sp>
      <p:sp>
        <p:nvSpPr>
          <p:cNvPr id="1051650"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9783304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EB3A9B30-9223-474C-AE39-D540E684658B}" type="slidenum">
              <a:rPr lang="en-US"/>
              <a:pPr>
                <a:defRPr/>
              </a:pPr>
              <a:t>49</a:t>
            </a:fld>
            <a:endParaRPr lang="en-US"/>
          </a:p>
        </p:txBody>
      </p:sp>
      <p:sp>
        <p:nvSpPr>
          <p:cNvPr id="1015810"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51504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778CF38-E82C-9B47-9909-A240FCD0AA31}" type="slidenum">
              <a:rPr lang="en-US"/>
              <a:pPr>
                <a:defRPr/>
              </a:pPr>
              <a:t>52</a:t>
            </a:fld>
            <a:endParaRPr lang="en-US"/>
          </a:p>
        </p:txBody>
      </p:sp>
      <p:sp>
        <p:nvSpPr>
          <p:cNvPr id="874498" name="Rectangle 2"/>
          <p:cNvSpPr>
            <a:spLocks noGrp="1" noRot="1" noChangeAspect="1" noChangeArrowheads="1" noTextEdit="1"/>
          </p:cNvSpPr>
          <p:nvPr>
            <p:ph type="sldImg"/>
          </p:nvPr>
        </p:nvSpPr>
        <p:spPr>
          <a:xfrm>
            <a:off x="2084388" y="627063"/>
            <a:ext cx="2922587"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253268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D282CD3-C81C-A24E-BD9F-74A112862D7A}" type="slidenum">
              <a:rPr lang="en-US"/>
              <a:pPr>
                <a:defRPr/>
              </a:pPr>
              <a:t>6</a:t>
            </a:fld>
            <a:endParaRPr lang="en-US"/>
          </a:p>
        </p:txBody>
      </p:sp>
      <p:sp>
        <p:nvSpPr>
          <p:cNvPr id="1095682" name="Rectangle 2"/>
          <p:cNvSpPr>
            <a:spLocks noGrp="1" noChangeArrowheads="1"/>
          </p:cNvSpPr>
          <p:nvPr>
            <p:ph type="body" idx="1"/>
          </p:nvPr>
        </p:nvSpPr>
        <p:spPr>
          <a:xfrm>
            <a:off x="610683" y="2935851"/>
            <a:ext cx="6106828" cy="6078179"/>
          </a:xfrm>
          <a:ln w="25400">
            <a:pattFill prst="pct25">
              <a:fgClr>
                <a:schemeClr val="tx1"/>
              </a:fgClr>
              <a:bgClr>
                <a:schemeClr val="bg1"/>
              </a:bgClr>
            </a:pattFill>
            <a:miter lim="800000"/>
            <a:headEnd/>
            <a:tailEnd/>
          </a:ln>
        </p:spPr>
        <p:txBody>
          <a:bodyPr lIns="94901" tIns="46618" rIns="94901" bIns="46618"/>
          <a:lstStyle/>
          <a:p>
            <a:pPr eaLnBrk="1" hangingPunct="1">
              <a:defRPr/>
            </a:pPr>
            <a:r>
              <a:rPr lang="en-US" smtClean="0">
                <a:cs typeface="+mn-cs"/>
              </a:rPr>
              <a:t>See note for following slide.</a:t>
            </a:r>
          </a:p>
        </p:txBody>
      </p:sp>
      <p:sp>
        <p:nvSpPr>
          <p:cNvPr id="1095683" name="Rectangle 3"/>
          <p:cNvSpPr>
            <a:spLocks noGrp="1" noRot="1" noChangeAspect="1" noChangeArrowheads="1" noTextEdit="1"/>
          </p:cNvSpPr>
          <p:nvPr>
            <p:ph type="sldImg"/>
          </p:nvPr>
        </p:nvSpPr>
        <p:spPr>
          <a:xfrm>
            <a:off x="2079625" y="623888"/>
            <a:ext cx="2928938" cy="2195512"/>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194196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7A23AC6-9C70-F24C-9D5E-5CC5C6A08FEF}" type="slidenum">
              <a:rPr lang="en-US"/>
              <a:pPr>
                <a:defRPr/>
              </a:pPr>
              <a:t>7</a:t>
            </a:fld>
            <a:endParaRPr lang="en-US"/>
          </a:p>
        </p:txBody>
      </p:sp>
      <p:sp>
        <p:nvSpPr>
          <p:cNvPr id="1097730" name="Rectangle 2"/>
          <p:cNvSpPr>
            <a:spLocks noGrp="1" noChangeArrowheads="1"/>
          </p:cNvSpPr>
          <p:nvPr>
            <p:ph type="body" idx="1"/>
          </p:nvPr>
        </p:nvSpPr>
        <p:spPr>
          <a:xfrm>
            <a:off x="610683" y="2935851"/>
            <a:ext cx="6106828" cy="6078179"/>
          </a:xfrm>
          <a:ln w="25400">
            <a:pattFill prst="pct25">
              <a:fgClr>
                <a:schemeClr val="tx1"/>
              </a:fgClr>
              <a:bgClr>
                <a:schemeClr val="bg1"/>
              </a:bgClr>
            </a:pattFill>
            <a:miter lim="800000"/>
            <a:headEnd/>
            <a:tailEnd/>
          </a:ln>
        </p:spPr>
        <p:txBody>
          <a:bodyPr lIns="94901" tIns="46618" rIns="94901" bIns="46618"/>
          <a:lstStyle/>
          <a:p>
            <a:pPr eaLnBrk="1" hangingPunct="1">
              <a:defRPr/>
            </a:pPr>
            <a:r>
              <a:rPr lang="en-US" smtClean="0">
                <a:cs typeface="+mn-cs"/>
              </a:rPr>
              <a:t>From the overall database of 8,100 programs written by 810 engineers in PSP training courses, the developers for 80 of the programs spent between 100 and 150% of coding time in design time.  Those who spent more time were omitted because their excessive design time was often due to poor design practices or requirements misunderstandings.  Of this same group, 151 had design times of less than 25% of coding time.</a:t>
            </a:r>
          </a:p>
          <a:p>
            <a:pPr eaLnBrk="1" hangingPunct="1">
              <a:defRPr/>
            </a:pPr>
            <a:endParaRPr lang="en-US" smtClean="0">
              <a:cs typeface="+mn-cs"/>
            </a:endParaRPr>
          </a:p>
          <a:p>
            <a:pPr eaLnBrk="1" hangingPunct="1">
              <a:defRPr/>
            </a:pPr>
            <a:r>
              <a:rPr lang="en-US" smtClean="0">
                <a:cs typeface="+mn-cs"/>
              </a:rPr>
              <a:t>151 code intensive programs</a:t>
            </a:r>
          </a:p>
          <a:p>
            <a:pPr eaLnBrk="1" hangingPunct="1">
              <a:defRPr/>
            </a:pPr>
            <a:r>
              <a:rPr lang="en-US" smtClean="0">
                <a:cs typeface="+mn-cs"/>
              </a:rPr>
              <a:t>80 design intensive programs</a:t>
            </a:r>
          </a:p>
          <a:p>
            <a:pPr eaLnBrk="1" hangingPunct="1">
              <a:defRPr/>
            </a:pPr>
            <a:r>
              <a:rPr lang="en-US" smtClean="0">
                <a:cs typeface="+mn-cs"/>
              </a:rPr>
              <a:t>Average development time increase for design-intensive programs is 53%.</a:t>
            </a:r>
          </a:p>
          <a:p>
            <a:pPr eaLnBrk="1" hangingPunct="1">
              <a:defRPr/>
            </a:pPr>
            <a:endParaRPr lang="en-US" smtClean="0">
              <a:cs typeface="+mn-cs"/>
            </a:endParaRPr>
          </a:p>
        </p:txBody>
      </p:sp>
      <p:sp>
        <p:nvSpPr>
          <p:cNvPr id="1097731" name="Rectangle 3"/>
          <p:cNvSpPr>
            <a:spLocks noGrp="1" noRot="1" noChangeAspect="1" noChangeArrowheads="1" noTextEdit="1"/>
          </p:cNvSpPr>
          <p:nvPr>
            <p:ph type="sldImg"/>
          </p:nvPr>
        </p:nvSpPr>
        <p:spPr>
          <a:xfrm>
            <a:off x="2079625" y="623888"/>
            <a:ext cx="2928938" cy="2195512"/>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94298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7457B94-7CC8-9C48-BF9C-CA10F29836AF}" type="slidenum">
              <a:rPr lang="en-US"/>
              <a:pPr>
                <a:defRPr/>
              </a:pPr>
              <a:t>8</a:t>
            </a:fld>
            <a:endParaRPr lang="en-US"/>
          </a:p>
        </p:txBody>
      </p:sp>
      <p:sp>
        <p:nvSpPr>
          <p:cNvPr id="1106946" name="Rectangle 2"/>
          <p:cNvSpPr>
            <a:spLocks noGrp="1" noRot="1" noChangeAspect="1" noChangeArrowheads="1" noTextEdit="1"/>
          </p:cNvSpPr>
          <p:nvPr>
            <p:ph type="sldImg"/>
          </p:nvPr>
        </p:nvSpPr>
        <p:spPr>
          <a:xfrm>
            <a:off x="1266825" y="725488"/>
            <a:ext cx="4783138" cy="3587750"/>
          </a:xfrm>
          <a:ln/>
          <a:extLst>
            <a:ext uri="{FAA26D3D-D897-4be2-8F04-BA451C77F1D7}">
              <ma14:placeholderFlag xmlns:ma14="http://schemas.microsoft.com/office/mac/drawingml/2011/main" xmlns="" val="1"/>
            </a:ext>
          </a:extLst>
        </p:spPr>
      </p:sp>
      <p:sp>
        <p:nvSpPr>
          <p:cNvPr id="1106947" name="Rectangle 3"/>
          <p:cNvSpPr>
            <a:spLocks noGrp="1" noChangeArrowheads="1"/>
          </p:cNvSpPr>
          <p:nvPr>
            <p:ph type="body" idx="1"/>
          </p:nvPr>
        </p:nvSpPr>
        <p:spPr>
          <a:xfrm>
            <a:off x="976119" y="4558635"/>
            <a:ext cx="5362964" cy="4321508"/>
          </a:xfrm>
        </p:spPr>
        <p:txBody>
          <a:bodyPr/>
          <a:lstStyle/>
          <a:p>
            <a:pPr defTabSz="967457">
              <a:defRPr/>
            </a:pPr>
            <a:endParaRPr lang="en-US" smtClean="0">
              <a:cs typeface="+mn-cs"/>
            </a:endParaRPr>
          </a:p>
        </p:txBody>
      </p:sp>
    </p:spTree>
    <p:extLst>
      <p:ext uri="{BB962C8B-B14F-4D97-AF65-F5344CB8AC3E}">
        <p14:creationId xmlns:p14="http://schemas.microsoft.com/office/powerpoint/2010/main" val="2555673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DB70232-9426-3240-BDD6-8AE9BAEFD8F6}" type="slidenum">
              <a:rPr lang="en-US"/>
              <a:pPr>
                <a:defRPr/>
              </a:pPr>
              <a:t>9</a:t>
            </a:fld>
            <a:endParaRPr lang="en-US"/>
          </a:p>
        </p:txBody>
      </p:sp>
      <p:sp>
        <p:nvSpPr>
          <p:cNvPr id="1108994" name="Rectangle 2"/>
          <p:cNvSpPr>
            <a:spLocks noGrp="1" noRot="1" noChangeAspect="1" noChangeArrowheads="1" noTextEdit="1"/>
          </p:cNvSpPr>
          <p:nvPr>
            <p:ph type="sldImg"/>
          </p:nvPr>
        </p:nvSpPr>
        <p:spPr>
          <a:xfrm>
            <a:off x="1266825" y="725488"/>
            <a:ext cx="4783138" cy="3587750"/>
          </a:xfrm>
          <a:ln/>
          <a:extLst>
            <a:ext uri="{FAA26D3D-D897-4be2-8F04-BA451C77F1D7}">
              <ma14:placeholderFlag xmlns:ma14="http://schemas.microsoft.com/office/mac/drawingml/2011/main" xmlns="" val="1"/>
            </a:ext>
          </a:extLst>
        </p:spPr>
      </p:sp>
      <p:sp>
        <p:nvSpPr>
          <p:cNvPr id="1108995" name="Rectangle 3"/>
          <p:cNvSpPr>
            <a:spLocks noGrp="1" noChangeArrowheads="1"/>
          </p:cNvSpPr>
          <p:nvPr>
            <p:ph type="body" idx="1"/>
          </p:nvPr>
        </p:nvSpPr>
        <p:spPr>
          <a:xfrm>
            <a:off x="976119" y="4558635"/>
            <a:ext cx="5362964" cy="4321508"/>
          </a:xfrm>
        </p:spPr>
        <p:txBody>
          <a:bodyPr/>
          <a:lstStyle/>
          <a:p>
            <a:pPr defTabSz="967457">
              <a:defRPr/>
            </a:pPr>
            <a:r>
              <a:rPr lang="en-US" smtClean="0">
                <a:cs typeface="+mn-cs"/>
              </a:rPr>
              <a:t>In this lecture, we describe a subset of UML that (partially) satisfies the PSP design notation criteria.</a:t>
            </a:r>
          </a:p>
          <a:p>
            <a:pPr defTabSz="967457">
              <a:defRPr/>
            </a:pPr>
            <a:endParaRPr lang="en-US" smtClean="0">
              <a:cs typeface="+mn-cs"/>
            </a:endParaRPr>
          </a:p>
        </p:txBody>
      </p:sp>
    </p:spTree>
    <p:extLst>
      <p:ext uri="{BB962C8B-B14F-4D97-AF65-F5344CB8AC3E}">
        <p14:creationId xmlns:p14="http://schemas.microsoft.com/office/powerpoint/2010/main" val="2400222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3BB01466-8AB0-C843-8560-BA5C9E89992D}" type="slidenum">
              <a:rPr lang="en-US"/>
              <a:pPr>
                <a:defRPr/>
              </a:pPr>
              <a:t>10</a:t>
            </a:fld>
            <a:endParaRPr lang="en-US"/>
          </a:p>
        </p:txBody>
      </p:sp>
      <p:sp>
        <p:nvSpPr>
          <p:cNvPr id="1111042" name="Rectangle 2"/>
          <p:cNvSpPr>
            <a:spLocks noGrp="1" noRot="1" noChangeAspect="1" noChangeArrowheads="1" noTextEdit="1"/>
          </p:cNvSpPr>
          <p:nvPr>
            <p:ph type="sldImg"/>
          </p:nvPr>
        </p:nvSpPr>
        <p:spPr>
          <a:xfrm>
            <a:off x="2085975" y="627063"/>
            <a:ext cx="2921000" cy="2190750"/>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188862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pic>
        <p:nvPicPr>
          <p:cNvPr id="14"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16" name="Rectangle 15"/>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7" name="TextBox 16"/>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8" name="Rectangle 17"/>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20" name="Rectangle 73"/>
          <p:cNvSpPr>
            <a:spLocks noChangeArrowheads="1"/>
          </p:cNvSpPr>
          <p:nvPr userDrawn="1"/>
        </p:nvSpPr>
        <p:spPr bwMode="white">
          <a:xfrm>
            <a:off x="4413250" y="6411779"/>
            <a:ext cx="2065908"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21" name="TextBox 20"/>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2980031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157819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6652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1645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9830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11463537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7578956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637529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865499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133750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653918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42574620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3659707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1534907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5118115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95222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4492026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0021694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2633112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6654387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6362007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842606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73230103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7361854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7252389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749577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1038374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5076724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5169852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3360323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1609396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04698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208715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01284605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43355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2569078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7931490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3879372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8162033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9684644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9124884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7510083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1381350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437843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82196827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7690158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942354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6608080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4009018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3578878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6702048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57849863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
        <p:nvSpPr>
          <p:cNvPr id="9" name="Rectangle 8"/>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7" name="Rectangle 1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9" name="TextBox 18"/>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3177692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078554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6179307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62"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536109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5" r:id="rId42"/>
    <p:sldLayoutId id="2147483726" r:id="rId43"/>
    <p:sldLayoutId id="2147483727" r:id="rId44"/>
    <p:sldLayoutId id="2147483728" r:id="rId45"/>
    <p:sldLayoutId id="2147483729" r:id="rId46"/>
    <p:sldLayoutId id="2147483730" r:id="rId47"/>
    <p:sldLayoutId id="2147483731" r:id="rId48"/>
    <p:sldLayoutId id="2147483732" r:id="rId49"/>
    <p:sldLayoutId id="2147483733" r:id="rId50"/>
    <p:sldLayoutId id="2147483734" r:id="rId51"/>
    <p:sldLayoutId id="2147483735" r:id="rId52"/>
    <p:sldLayoutId id="2147483736" r:id="rId53"/>
    <p:sldLayoutId id="2147483737" r:id="rId54"/>
    <p:sldLayoutId id="2147483664" r:id="rId55"/>
    <p:sldLayoutId id="2147483672" r:id="rId56"/>
    <p:sldLayoutId id="2147483673" r:id="rId57"/>
    <p:sldLayoutId id="2147483677" r:id="rId58"/>
    <p:sldLayoutId id="2147483674" r:id="rId59"/>
    <p:sldLayoutId id="2147483675" r:id="rId60"/>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168" userDrawn="1">
          <p15:clr>
            <a:srgbClr val="A4A3A4"/>
          </p15:clr>
        </p15:guide>
        <p15:guide id="0" pos="240" userDrawn="1">
          <p15:clr>
            <a:srgbClr val="A4A3A4"/>
          </p15:clr>
        </p15:guide>
        <p15:guide id="0" pos="600" userDrawn="1">
          <p15:clr>
            <a:srgbClr val="A4A3A4"/>
          </p15:clr>
        </p15:guide>
        <p15:guide id="0" pos="696" userDrawn="1">
          <p15:clr>
            <a:srgbClr val="A4A3A4"/>
          </p15:clr>
        </p15:guide>
        <p15:guide id="0" pos="1056" userDrawn="1">
          <p15:clr>
            <a:srgbClr val="A4A3A4"/>
          </p15:clr>
        </p15:guide>
        <p15:guide id="0" pos="1152" userDrawn="1">
          <p15:clr>
            <a:srgbClr val="A4A3A4"/>
          </p15:clr>
        </p15:guide>
        <p15:guide id="0" pos="1488" userDrawn="1">
          <p15:clr>
            <a:srgbClr val="A4A3A4"/>
          </p15:clr>
        </p15:guide>
        <p15:guide id="0" pos="1584" userDrawn="1">
          <p15:clr>
            <a:srgbClr val="A4A3A4"/>
          </p15:clr>
        </p15:guide>
        <p15:guide id="0" pos="1944" userDrawn="1">
          <p15:clr>
            <a:srgbClr val="A4A3A4"/>
          </p15:clr>
        </p15:guide>
        <p15:guide id="0" pos="2040" userDrawn="1">
          <p15:clr>
            <a:srgbClr val="A4A3A4"/>
          </p15:clr>
        </p15:guide>
        <p15:guide id="0" pos="2376" userDrawn="1">
          <p15:clr>
            <a:srgbClr val="A4A3A4"/>
          </p15:clr>
        </p15:guide>
        <p15:guide id="0" pos="2472" userDrawn="1">
          <p15:clr>
            <a:srgbClr val="A4A3A4"/>
          </p15:clr>
        </p15:guide>
        <p15:guide id="0" pos="2832" userDrawn="1">
          <p15:clr>
            <a:srgbClr val="A4A3A4"/>
          </p15:clr>
        </p15:guide>
        <p15:guide id="0" pos="2928" userDrawn="1">
          <p15:clr>
            <a:srgbClr val="A4A3A4"/>
          </p15:clr>
        </p15:guide>
        <p15:guide id="0" pos="3264" userDrawn="1">
          <p15:clr>
            <a:srgbClr val="A4A3A4"/>
          </p15:clr>
        </p15:guide>
        <p15:guide id="0" pos="3360" userDrawn="1">
          <p15:clr>
            <a:srgbClr val="A4A3A4"/>
          </p15:clr>
        </p15:guide>
        <p15:guide id="0" pos="3720" userDrawn="1">
          <p15:clr>
            <a:srgbClr val="A4A3A4"/>
          </p15:clr>
        </p15:guide>
        <p15:guide id="0" pos="3816" userDrawn="1">
          <p15:clr>
            <a:srgbClr val="A4A3A4"/>
          </p15:clr>
        </p15:guide>
        <p15:guide id="0" pos="4176" userDrawn="1">
          <p15:clr>
            <a:srgbClr val="A4A3A4"/>
          </p15:clr>
        </p15:guide>
        <p15:guide id="0" pos="4272" userDrawn="1">
          <p15:clr>
            <a:srgbClr val="A4A3A4"/>
          </p15:clr>
        </p15:guide>
        <p15:guide id="0" pos="4608" userDrawn="1">
          <p15:clr>
            <a:srgbClr val="A4A3A4"/>
          </p15:clr>
        </p15:guide>
        <p15:guide id="0" pos="4704" userDrawn="1">
          <p15:clr>
            <a:srgbClr val="A4A3A4"/>
          </p15:clr>
        </p15:guide>
        <p15:guide id="0" pos="5040" userDrawn="1">
          <p15:clr>
            <a:srgbClr val="A4A3A4"/>
          </p15:clr>
        </p15:guide>
        <p15:guide id="0" pos="5136" userDrawn="1">
          <p15:clr>
            <a:srgbClr val="A4A3A4"/>
          </p15:clr>
        </p15:guide>
        <p15:guide id="0" pos="5496" userDrawn="1">
          <p15:clr>
            <a:srgbClr val="A4A3A4"/>
          </p15:clr>
        </p15:guide>
        <p15:guide id="0" orient="horz" pos="600" userDrawn="1">
          <p15:clr>
            <a:srgbClr val="A4A3A4"/>
          </p15:clr>
        </p15:guide>
        <p15:guide id="0" orient="horz" pos="720" userDrawn="1">
          <p15:clr>
            <a:srgbClr val="A4A3A4"/>
          </p15:clr>
        </p15:guide>
        <p15:guide id="0" orient="horz" pos="1104" userDrawn="1">
          <p15:clr>
            <a:srgbClr val="A4A3A4"/>
          </p15:clr>
        </p15:guide>
        <p15:guide id="0" orient="horz" pos="1200" userDrawn="1">
          <p15:clr>
            <a:srgbClr val="A4A3A4"/>
          </p15:clr>
        </p15:guide>
        <p15:guide id="0" orient="horz" pos="1560" userDrawn="1">
          <p15:clr>
            <a:srgbClr val="A4A3A4"/>
          </p15:clr>
        </p15:guide>
        <p15:guide id="0" orient="horz" pos="1656" userDrawn="1">
          <p15:clr>
            <a:srgbClr val="A4A3A4"/>
          </p15:clr>
        </p15:guide>
        <p15:guide id="0" orient="horz" pos="2016" userDrawn="1">
          <p15:clr>
            <a:srgbClr val="A4A3A4"/>
          </p15:clr>
        </p15:guide>
        <p15:guide id="0" orient="horz" pos="2112" userDrawn="1">
          <p15:clr>
            <a:srgbClr val="A4A3A4"/>
          </p15:clr>
        </p15:guide>
        <p15:guide id="0" orient="horz" pos="2472" userDrawn="1">
          <p15:clr>
            <a:srgbClr val="A4A3A4"/>
          </p15:clr>
        </p15:guide>
        <p15:guide id="0" orient="horz" pos="2568" userDrawn="1">
          <p15:clr>
            <a:srgbClr val="A4A3A4"/>
          </p15:clr>
        </p15:guide>
        <p15:guide id="0" orient="horz" pos="2928" userDrawn="1">
          <p15:clr>
            <a:srgbClr val="A4A3A4"/>
          </p15:clr>
        </p15:guide>
        <p15:guide id="0" orient="horz" pos="3024" userDrawn="1">
          <p15:clr>
            <a:srgbClr val="A4A3A4"/>
          </p15:clr>
        </p15:guide>
        <p15:guide id="0" orient="horz" pos="3384" userDrawn="1">
          <p15:clr>
            <a:srgbClr val="A4A3A4"/>
          </p15:clr>
        </p15:guide>
        <p15:guide id="0" orient="horz" pos="3480" userDrawn="1">
          <p15:clr>
            <a:srgbClr val="A4A3A4"/>
          </p15:clr>
        </p15:guide>
        <p15:guide id="0" orient="horz" pos="3840" userDrawn="1">
          <p15:clr>
            <a:srgbClr val="A4A3A4"/>
          </p15:clr>
        </p15:guide>
        <p15:guide id="0" pos="2880" userDrawn="1">
          <p15:clr>
            <a:srgbClr val="F26B43"/>
          </p15:clr>
        </p15:guide>
        <p15:guide id="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3.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oleObject" Target="../embeddings/Microsoft_Word_97_-_2003_Document1.doc"/><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9.xml"/><Relationship Id="rId1" Type="http://schemas.openxmlformats.org/officeDocument/2006/relationships/vmlDrawing" Target="../drawings/vmlDrawing2.vml"/><Relationship Id="rId6" Type="http://schemas.openxmlformats.org/officeDocument/2006/relationships/image" Target="../media/image24.emf"/><Relationship Id="rId5" Type="http://schemas.openxmlformats.org/officeDocument/2006/relationships/oleObject" Target="../embeddings/Microsoft_Word_97_-_2003_Document2.doc"/><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4.xml"/></Relationships>
</file>

<file path=ppt/slides/_rels/slide4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39.xml"/><Relationship Id="rId1" Type="http://schemas.openxmlformats.org/officeDocument/2006/relationships/slideLayout" Target="../slideLayouts/slideLayout4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7.xml"/></Relationships>
</file>

<file path=ppt/slides/_rels/slide4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notesSlide" Target="../notesSlides/notesSlide42.xml"/><Relationship Id="rId7" Type="http://schemas.openxmlformats.org/officeDocument/2006/relationships/oleObject" Target="../embeddings/Microsoft_Word_97_-_2003_Document3.doc"/><Relationship Id="rId2" Type="http://schemas.openxmlformats.org/officeDocument/2006/relationships/slideLayout" Target="../slideLayouts/slideLayout48.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5.emf"/><Relationship Id="rId4" Type="http://schemas.openxmlformats.org/officeDocument/2006/relationships/oleObject" Target="../embeddings/oleObject3.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9.xml"/><Relationship Id="rId1" Type="http://schemas.openxmlformats.org/officeDocument/2006/relationships/vmlDrawing" Target="../drawings/vmlDrawing4.vml"/><Relationship Id="rId6" Type="http://schemas.openxmlformats.org/officeDocument/2006/relationships/image" Target="../media/image27.emf"/><Relationship Id="rId5" Type="http://schemas.openxmlformats.org/officeDocument/2006/relationships/oleObject" Target="../embeddings/Microsoft_Word_97_-_2003_Document4.doc"/><Relationship Id="rId4"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0.xml"/><Relationship Id="rId1" Type="http://schemas.openxmlformats.org/officeDocument/2006/relationships/vmlDrawing" Target="../drawings/vmlDrawing5.vml"/><Relationship Id="rId6" Type="http://schemas.openxmlformats.org/officeDocument/2006/relationships/image" Target="../media/image28.emf"/><Relationship Id="rId5" Type="http://schemas.openxmlformats.org/officeDocument/2006/relationships/oleObject" Target="../embeddings/Microsoft_Word_97_-_2003_Document5.doc"/><Relationship Id="rId4" Type="http://schemas.openxmlformats.org/officeDocument/2006/relationships/oleObject" Target="../embeddings/oleObject6.bin"/></Relationships>
</file>

<file path=ppt/slides/_rels/slide4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45.xml"/><Relationship Id="rId1" Type="http://schemas.openxmlformats.org/officeDocument/2006/relationships/slideLayout" Target="../slideLayouts/slideLayout51.xml"/></Relationships>
</file>

<file path=ppt/slides/_rels/slide4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3.xml"/><Relationship Id="rId1" Type="http://schemas.openxmlformats.org/officeDocument/2006/relationships/vmlDrawing" Target="../drawings/vmlDrawing6.vml"/><Relationship Id="rId5" Type="http://schemas.openxmlformats.org/officeDocument/2006/relationships/image" Target="../media/image31.emf"/><Relationship Id="rId4" Type="http://schemas.openxmlformats.org/officeDocument/2006/relationships/oleObject" Target="../embeddings/Microsoft_Word_97_-_2003_Document6.doc"/></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Design II</a:t>
            </a:r>
          </a:p>
        </p:txBody>
      </p:sp>
      <p:sp>
        <p:nvSpPr>
          <p:cNvPr id="3" name="Subtitle 2"/>
          <p:cNvSpPr>
            <a:spLocks noGrp="1"/>
          </p:cNvSpPr>
          <p:nvPr>
            <p:ph type="subTitle" idx="1"/>
          </p:nvPr>
        </p:nvSpPr>
        <p:spPr/>
        <p:txBody>
          <a:bodyPr/>
          <a:lstStyle/>
          <a:p>
            <a:r>
              <a:rPr lang="en-US" dirty="0"/>
              <a:t>Personal Software Process </a:t>
            </a:r>
            <a:r>
              <a:rPr lang="en-US" dirty="0" smtClean="0"/>
              <a:t/>
            </a:r>
            <a:br>
              <a:rPr lang="en-US" dirty="0" smtClean="0"/>
            </a:br>
            <a:r>
              <a:rPr lang="en-US" dirty="0" smtClean="0"/>
              <a:t>for </a:t>
            </a:r>
            <a:r>
              <a:rPr lang="en-US" dirty="0"/>
              <a:t>Engineers: Part </a:t>
            </a:r>
            <a:r>
              <a:rPr lang="en-US" dirty="0" smtClean="0"/>
              <a:t>II</a:t>
            </a:r>
            <a:endParaRPr lang="en-US" dirty="0"/>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p:txBody>
          <a:bodyPr/>
          <a:lstStyle/>
          <a:p>
            <a:r>
              <a:rPr lang="en-US" smtClean="0"/>
              <a:t>Mapping UML and PSP Views</a:t>
            </a:r>
          </a:p>
        </p:txBody>
      </p:sp>
      <p:pic>
        <p:nvPicPr>
          <p:cNvPr id="20482" name="Picture 3" descr="s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1752" y="1123950"/>
            <a:ext cx="7478272" cy="4275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288878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p:cNvSpPr>
            <a:spLocks noGrp="1" noChangeArrowheads="1"/>
          </p:cNvSpPr>
          <p:nvPr>
            <p:ph type="title"/>
          </p:nvPr>
        </p:nvSpPr>
        <p:spPr/>
        <p:txBody>
          <a:bodyPr/>
          <a:lstStyle/>
          <a:p>
            <a:r>
              <a:rPr lang="en-US" smtClean="0"/>
              <a:t>Use Cases</a:t>
            </a:r>
          </a:p>
        </p:txBody>
      </p:sp>
      <p:sp>
        <p:nvSpPr>
          <p:cNvPr id="1112067" name="Rectangle 3"/>
          <p:cNvSpPr>
            <a:spLocks noGrp="1" noChangeArrowheads="1"/>
          </p:cNvSpPr>
          <p:nvPr>
            <p:ph idx="1"/>
          </p:nvPr>
        </p:nvSpPr>
        <p:spPr/>
        <p:txBody>
          <a:bodyPr>
            <a:normAutofit lnSpcReduction="10000"/>
          </a:bodyPr>
          <a:lstStyle/>
          <a:p>
            <a:r>
              <a:rPr lang="en-US" smtClean="0"/>
              <a:t>Use-case diagrams link actors (external agents) with use cases.</a:t>
            </a:r>
          </a:p>
          <a:p>
            <a:endParaRPr lang="en-US" smtClean="0"/>
          </a:p>
          <a:p>
            <a:r>
              <a:rPr lang="en-US" smtClean="0"/>
              <a:t>Each use case describes a unit of functionality and is documented in text. (UML does not define a format.)</a:t>
            </a:r>
          </a:p>
          <a:p>
            <a:endParaRPr lang="en-US" smtClean="0"/>
          </a:p>
          <a:p>
            <a:r>
              <a:rPr lang="en-US" smtClean="0"/>
              <a:t>A use case describes sequences of normal and abnormal interactions among actors and the system. </a:t>
            </a:r>
          </a:p>
          <a:p>
            <a:endParaRPr lang="en-US" smtClean="0"/>
          </a:p>
          <a:p>
            <a:r>
              <a:rPr lang="en-US" smtClean="0"/>
              <a:t>A use-case description is an external perspective, with the system viewed as a </a:t>
            </a:r>
            <a:r>
              <a:rPr lang="ja-JP" altLang="en-US" smtClean="0"/>
              <a:t>“</a:t>
            </a:r>
            <a:r>
              <a:rPr lang="en-US" smtClean="0"/>
              <a:t>black box.</a:t>
            </a:r>
            <a:r>
              <a:rPr lang="ja-JP" altLang="en-US" smtClean="0"/>
              <a:t>”</a:t>
            </a:r>
            <a:endParaRPr lang="en-US" smtClean="0"/>
          </a:p>
          <a:p>
            <a:endParaRPr lang="en-US" smtClean="0"/>
          </a:p>
          <a:p>
            <a:r>
              <a:rPr lang="en-US" smtClean="0"/>
              <a:t>UML activity diagrams can also describe usage details.</a:t>
            </a:r>
          </a:p>
        </p:txBody>
      </p:sp>
      <p:pic>
        <p:nvPicPr>
          <p:cNvPr id="22531" name="Picture 4" descr="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9407" y="8881"/>
            <a:ext cx="1377950"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82064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p:cNvSpPr>
            <a:spLocks noGrp="1" noChangeArrowheads="1"/>
          </p:cNvSpPr>
          <p:nvPr>
            <p:ph type="title"/>
          </p:nvPr>
        </p:nvSpPr>
        <p:spPr/>
        <p:txBody>
          <a:bodyPr/>
          <a:lstStyle/>
          <a:p>
            <a:r>
              <a:rPr lang="en-US" smtClean="0"/>
              <a:t>Use-Case Diagram</a:t>
            </a:r>
          </a:p>
        </p:txBody>
      </p:sp>
      <p:pic>
        <p:nvPicPr>
          <p:cNvPr id="24578" name="Picture 3" descr="s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2938" y="2425700"/>
            <a:ext cx="5318125" cy="2005013"/>
          </a:xfrm>
          <a:prstGeom prst="rect">
            <a:avLst/>
          </a:prstGeom>
          <a:noFill/>
          <a:ln>
            <a:noFill/>
          </a:ln>
        </p:spPr>
      </p:pic>
      <p:pic>
        <p:nvPicPr>
          <p:cNvPr id="5" name="Picture 4" descr="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9407" y="8881"/>
            <a:ext cx="1377950"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98388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Grp="1" noChangeArrowheads="1"/>
          </p:cNvSpPr>
          <p:nvPr>
            <p:ph type="title"/>
          </p:nvPr>
        </p:nvSpPr>
        <p:spPr/>
        <p:txBody>
          <a:bodyPr/>
          <a:lstStyle/>
          <a:p>
            <a:r>
              <a:rPr lang="en-US" smtClean="0"/>
              <a:t>Use-Case Description Example</a:t>
            </a:r>
          </a:p>
        </p:txBody>
      </p:sp>
      <p:graphicFrame>
        <p:nvGraphicFramePr>
          <p:cNvPr id="26626" name="Object 3"/>
          <p:cNvGraphicFramePr>
            <a:graphicFrameLocks noChangeAspect="1"/>
          </p:cNvGraphicFramePr>
          <p:nvPr>
            <p:extLst>
              <p:ext uri="{D42A27DB-BD31-4B8C-83A1-F6EECF244321}">
                <p14:modId xmlns:p14="http://schemas.microsoft.com/office/powerpoint/2010/main" val="2312900526"/>
              </p:ext>
            </p:extLst>
          </p:nvPr>
        </p:nvGraphicFramePr>
        <p:xfrm>
          <a:off x="388938" y="1123950"/>
          <a:ext cx="6396037" cy="4722812"/>
        </p:xfrm>
        <a:graphic>
          <a:graphicData uri="http://schemas.openxmlformats.org/presentationml/2006/ole">
            <mc:AlternateContent xmlns:mc="http://schemas.openxmlformats.org/markup-compatibility/2006">
              <mc:Choice xmlns:v="urn:schemas-microsoft-com:vml" Requires="v">
                <p:oleObj spid="_x0000_s23565" name="Document" r:id="rId5" imgW="6688904" imgH="4933157" progId="Word.Document.8">
                  <p:embed/>
                </p:oleObj>
              </mc:Choice>
              <mc:Fallback>
                <p:oleObj name="Document" r:id="rId5" imgW="6688904" imgH="4933157"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938" y="1123950"/>
                        <a:ext cx="6396037" cy="4722812"/>
                      </a:xfrm>
                      <a:prstGeom prst="rect">
                        <a:avLst/>
                      </a:prstGeom>
                      <a:noFill/>
                      <a:ln>
                        <a:noFill/>
                      </a:ln>
                      <a:effectLst/>
                    </p:spPr>
                  </p:pic>
                </p:oleObj>
              </mc:Fallback>
            </mc:AlternateContent>
          </a:graphicData>
        </a:graphic>
      </p:graphicFrame>
      <p:pic>
        <p:nvPicPr>
          <p:cNvPr id="5" name="Picture 4" descr="E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39407" y="8881"/>
            <a:ext cx="1377950"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88257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Grp="1" noChangeArrowheads="1"/>
          </p:cNvSpPr>
          <p:nvPr>
            <p:ph type="title"/>
          </p:nvPr>
        </p:nvSpPr>
        <p:spPr/>
        <p:txBody>
          <a:bodyPr/>
          <a:lstStyle/>
          <a:p>
            <a:r>
              <a:rPr lang="en-US" smtClean="0"/>
              <a:t>Sequence Diagrams</a:t>
            </a:r>
          </a:p>
        </p:txBody>
      </p:sp>
      <p:sp>
        <p:nvSpPr>
          <p:cNvPr id="1118211" name="Rectangle 3"/>
          <p:cNvSpPr>
            <a:spLocks noGrp="1" noChangeArrowheads="1"/>
          </p:cNvSpPr>
          <p:nvPr>
            <p:ph idx="1"/>
          </p:nvPr>
        </p:nvSpPr>
        <p:spPr/>
        <p:txBody>
          <a:bodyPr/>
          <a:lstStyle/>
          <a:p>
            <a:r>
              <a:rPr lang="en-US" smtClean="0"/>
              <a:t>Sequence diagrams map the use case actions to the sequence of messages between objects and actors.</a:t>
            </a:r>
          </a:p>
          <a:p>
            <a:endParaRPr lang="en-US" smtClean="0"/>
          </a:p>
          <a:p>
            <a:r>
              <a:rPr lang="en-US" smtClean="0"/>
              <a:t>Sequence diagrams also specify the dynamic interactions among objects within a system.</a:t>
            </a:r>
          </a:p>
          <a:p>
            <a:endParaRPr lang="en-US" smtClean="0"/>
          </a:p>
          <a:p>
            <a:r>
              <a:rPr lang="en-US" smtClean="0"/>
              <a:t>Sequence diagrams describe the time ordering of the interactions. </a:t>
            </a:r>
          </a:p>
          <a:p>
            <a:endParaRPr lang="en-US" smtClean="0"/>
          </a:p>
          <a:p>
            <a:r>
              <a:rPr lang="en-US" smtClean="0"/>
              <a:t>UML also provides collaboration diagrams which describe the structural interconnections among objects.</a:t>
            </a:r>
          </a:p>
          <a:p>
            <a:endParaRPr lang="en-US" smtClean="0"/>
          </a:p>
        </p:txBody>
      </p:sp>
      <p:pic>
        <p:nvPicPr>
          <p:cNvPr id="7" name="Picture 4" descr="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9407" y="8881"/>
            <a:ext cx="1377950"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89972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p:cNvSpPr>
            <a:spLocks noGrp="1" noChangeArrowheads="1"/>
          </p:cNvSpPr>
          <p:nvPr>
            <p:ph type="title"/>
          </p:nvPr>
        </p:nvSpPr>
        <p:spPr/>
        <p:txBody>
          <a:bodyPr/>
          <a:lstStyle/>
          <a:p>
            <a:r>
              <a:rPr lang="en-US" smtClean="0"/>
              <a:t>Sequence Diagram Example</a:t>
            </a:r>
          </a:p>
        </p:txBody>
      </p:sp>
      <p:pic>
        <p:nvPicPr>
          <p:cNvPr id="112025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615" b="16356"/>
          <a:stretch/>
        </p:blipFill>
        <p:spPr bwMode="auto">
          <a:xfrm>
            <a:off x="388937" y="1030143"/>
            <a:ext cx="6538167" cy="5161966"/>
          </a:xfrm>
          <a:prstGeom prst="rect">
            <a:avLst/>
          </a:prstGeom>
          <a:noFill/>
          <a:ln>
            <a:noFill/>
          </a:ln>
          <a:effectLst/>
          <a:extLst/>
        </p:spPr>
      </p:pic>
      <p:pic>
        <p:nvPicPr>
          <p:cNvPr id="5" name="Picture 4" descr="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9407" y="8881"/>
            <a:ext cx="1377950"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63920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p:txBody>
          <a:bodyPr/>
          <a:lstStyle/>
          <a:p>
            <a:r>
              <a:rPr lang="en-US" smtClean="0"/>
              <a:t>Class Diagrams</a:t>
            </a:r>
          </a:p>
        </p:txBody>
      </p:sp>
      <p:sp>
        <p:nvSpPr>
          <p:cNvPr id="1122307" name="Rectangle 3"/>
          <p:cNvSpPr>
            <a:spLocks noGrp="1" noChangeArrowheads="1"/>
          </p:cNvSpPr>
          <p:nvPr>
            <p:ph idx="1"/>
          </p:nvPr>
        </p:nvSpPr>
        <p:spPr/>
        <p:txBody>
          <a:bodyPr/>
          <a:lstStyle/>
          <a:p>
            <a:r>
              <a:rPr lang="en-US" smtClean="0"/>
              <a:t>UML class diagrams describe the static relationships between a system and its classes, including associations and inheritance.</a:t>
            </a:r>
          </a:p>
          <a:p>
            <a:endParaRPr lang="en-US" smtClean="0"/>
          </a:p>
          <a:p>
            <a:r>
              <a:rPr lang="en-US" smtClean="0"/>
              <a:t>UML class diagrams also specify the methods and attributes of the class and the class external interfaces.</a:t>
            </a:r>
          </a:p>
          <a:p>
            <a:endParaRPr lang="en-US" smtClean="0"/>
          </a:p>
        </p:txBody>
      </p:sp>
      <p:pic>
        <p:nvPicPr>
          <p:cNvPr id="5" name="Picture 4" descr="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9407" y="8881"/>
            <a:ext cx="1377950"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4368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ChangeArrowheads="1"/>
          </p:cNvSpPr>
          <p:nvPr>
            <p:ph type="title"/>
          </p:nvPr>
        </p:nvSpPr>
        <p:spPr/>
        <p:txBody>
          <a:bodyPr/>
          <a:lstStyle/>
          <a:p>
            <a:r>
              <a:rPr lang="en-US" smtClean="0"/>
              <a:t>Class Diagram Example</a:t>
            </a:r>
          </a:p>
        </p:txBody>
      </p:sp>
      <p:pic>
        <p:nvPicPr>
          <p:cNvPr id="112435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573"/>
          <a:stretch/>
        </p:blipFill>
        <p:spPr bwMode="auto">
          <a:xfrm>
            <a:off x="266427" y="920500"/>
            <a:ext cx="7042556" cy="4852861"/>
          </a:xfrm>
          <a:prstGeom prst="rect">
            <a:avLst/>
          </a:prstGeom>
          <a:noFill/>
          <a:ln>
            <a:noFill/>
          </a:ln>
          <a:effectLst/>
          <a:extLst/>
        </p:spPr>
      </p:pic>
      <p:pic>
        <p:nvPicPr>
          <p:cNvPr id="5" name="Picture 4" descr="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9407" y="8881"/>
            <a:ext cx="1377950"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3624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Grp="1" noChangeArrowheads="1"/>
          </p:cNvSpPr>
          <p:nvPr>
            <p:ph type="title"/>
          </p:nvPr>
        </p:nvSpPr>
        <p:spPr/>
        <p:txBody>
          <a:bodyPr/>
          <a:lstStyle/>
          <a:p>
            <a:r>
              <a:rPr lang="en-US" smtClean="0"/>
              <a:t>Statechart Diagrams</a:t>
            </a:r>
          </a:p>
        </p:txBody>
      </p:sp>
      <p:sp>
        <p:nvSpPr>
          <p:cNvPr id="1126403" name="Rectangle 3"/>
          <p:cNvSpPr>
            <a:spLocks noGrp="1" noChangeArrowheads="1"/>
          </p:cNvSpPr>
          <p:nvPr>
            <p:ph idx="1"/>
          </p:nvPr>
        </p:nvSpPr>
        <p:spPr/>
        <p:txBody>
          <a:bodyPr/>
          <a:lstStyle/>
          <a:p>
            <a:r>
              <a:rPr lang="en-US" smtClean="0"/>
              <a:t>The UML statechart diagram describes all states that an object can have and the events that cause state transitions.</a:t>
            </a:r>
          </a:p>
          <a:p>
            <a:endParaRPr lang="en-US" smtClean="0"/>
          </a:p>
          <a:p>
            <a:r>
              <a:rPr lang="en-US" smtClean="0"/>
              <a:t>A statechart diagram identifies</a:t>
            </a:r>
          </a:p>
          <a:p>
            <a:pPr lvl="1"/>
            <a:r>
              <a:rPr lang="en-US" smtClean="0"/>
              <a:t>the states associated with an object</a:t>
            </a:r>
          </a:p>
          <a:p>
            <a:pPr lvl="1"/>
            <a:r>
              <a:rPr lang="en-US" smtClean="0"/>
              <a:t>its transitions (how an object changes state)</a:t>
            </a:r>
          </a:p>
          <a:p>
            <a:pPr lvl="1"/>
            <a:r>
              <a:rPr lang="en-US" smtClean="0"/>
              <a:t>its activities (what an object does in a state)</a:t>
            </a:r>
          </a:p>
          <a:p>
            <a:endParaRPr lang="en-US" smtClean="0"/>
          </a:p>
          <a:p>
            <a:endParaRPr lang="en-US" smtClean="0"/>
          </a:p>
        </p:txBody>
      </p:sp>
      <p:pic>
        <p:nvPicPr>
          <p:cNvPr id="9" name="Picture 4" descr="I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9407" y="8881"/>
            <a:ext cx="1377950"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62947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title"/>
          </p:nvPr>
        </p:nvSpPr>
        <p:spPr/>
        <p:txBody>
          <a:bodyPr/>
          <a:lstStyle/>
          <a:p>
            <a:r>
              <a:rPr lang="en-US" smtClean="0"/>
              <a:t>Statechart Diagram Example</a:t>
            </a:r>
          </a:p>
        </p:txBody>
      </p:sp>
      <p:pic>
        <p:nvPicPr>
          <p:cNvPr id="11284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8" y="901936"/>
            <a:ext cx="4904080" cy="5408968"/>
          </a:xfrm>
          <a:prstGeom prst="rect">
            <a:avLst/>
          </a:prstGeom>
          <a:noFill/>
          <a:ln>
            <a:noFill/>
          </a:ln>
          <a:effectLst/>
          <a:extLst/>
        </p:spPr>
      </p:pic>
      <p:pic>
        <p:nvPicPr>
          <p:cNvPr id="6" name="Picture 4" descr="I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9407" y="8881"/>
            <a:ext cx="1377950" cy="98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78484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p:cNvSpPr>
            <a:spLocks noGrp="1" noChangeArrowheads="1"/>
          </p:cNvSpPr>
          <p:nvPr>
            <p:ph type="title"/>
          </p:nvPr>
        </p:nvSpPr>
        <p:spPr/>
        <p:txBody>
          <a:bodyPr/>
          <a:lstStyle/>
          <a:p>
            <a:r>
              <a:rPr lang="en-US" smtClean="0"/>
              <a:t>High-level Design Using UML</a:t>
            </a:r>
          </a:p>
        </p:txBody>
      </p:sp>
      <p:pic>
        <p:nvPicPr>
          <p:cNvPr id="40962" name="Picture 4" descr="s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7" y="1123950"/>
            <a:ext cx="7053259" cy="4869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0229494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Rectangle 2"/>
          <p:cNvSpPr>
            <a:spLocks noGrp="1" noChangeArrowheads="1"/>
          </p:cNvSpPr>
          <p:nvPr>
            <p:ph type="title"/>
          </p:nvPr>
        </p:nvSpPr>
        <p:spPr/>
        <p:txBody>
          <a:bodyPr/>
          <a:lstStyle/>
          <a:p>
            <a:r>
              <a:rPr lang="en-US" smtClean="0"/>
              <a:t>Detail-level Design Using UML</a:t>
            </a:r>
          </a:p>
        </p:txBody>
      </p:sp>
      <p:pic>
        <p:nvPicPr>
          <p:cNvPr id="43010" name="Picture 4" descr="s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7" y="1123950"/>
            <a:ext cx="7106545" cy="48495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2409565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p:txBody>
          <a:bodyPr/>
          <a:lstStyle/>
          <a:p>
            <a:pPr eaLnBrk="1" hangingPunct="1">
              <a:defRPr/>
            </a:pPr>
            <a:r>
              <a:rPr lang="en-US" smtClean="0">
                <a:cs typeface="+mj-cs"/>
              </a:rPr>
              <a:t>UML and the PSP Templates -1</a:t>
            </a:r>
          </a:p>
        </p:txBody>
      </p:sp>
      <p:sp>
        <p:nvSpPr>
          <p:cNvPr id="1134595" name="Rectangle 3"/>
          <p:cNvSpPr>
            <a:spLocks noGrp="1" noChangeArrowheads="1"/>
          </p:cNvSpPr>
          <p:nvPr>
            <p:ph idx="1"/>
          </p:nvPr>
        </p:nvSpPr>
        <p:spPr/>
        <p:txBody>
          <a:bodyPr/>
          <a:lstStyle/>
          <a:p>
            <a:pPr marL="0" indent="0" eaLnBrk="1" hangingPunct="1">
              <a:defRPr/>
            </a:pPr>
            <a:r>
              <a:rPr lang="en-US" smtClean="0">
                <a:cs typeface="+mn-cs"/>
              </a:rPr>
              <a:t>The UML use case and sequence diagrams provide the same information as the PSP operational specification template.</a:t>
            </a:r>
          </a:p>
          <a:p>
            <a:pPr marL="0" indent="0" eaLnBrk="1" hangingPunct="1">
              <a:defRPr/>
            </a:pPr>
            <a:endParaRPr lang="en-US" smtClean="0">
              <a:cs typeface="+mn-cs"/>
            </a:endParaRPr>
          </a:p>
          <a:p>
            <a:pPr marL="0" indent="0" eaLnBrk="1" hangingPunct="1">
              <a:defRPr/>
            </a:pPr>
            <a:r>
              <a:rPr lang="en-US" smtClean="0">
                <a:cs typeface="+mn-cs"/>
              </a:rPr>
              <a:t>UML class and sequence diagrams provide relationship and interaction information that is not captured in the PSP templates.</a:t>
            </a:r>
          </a:p>
          <a:p>
            <a:pPr marL="0" indent="0" eaLnBrk="1" hangingPunct="1">
              <a:defRPr/>
            </a:pPr>
            <a:endParaRPr lang="en-US" smtClean="0">
              <a:cs typeface="+mn-cs"/>
            </a:endParaRPr>
          </a:p>
          <a:p>
            <a:pPr marL="0" indent="0" eaLnBrk="1" hangingPunct="1">
              <a:defRPr/>
            </a:pPr>
            <a:r>
              <a:rPr lang="en-US" smtClean="0">
                <a:cs typeface="+mn-cs"/>
              </a:rPr>
              <a:t>UML class diagrams record the method signature, but the behavioral specification should be documented with the PSP functional specification.</a:t>
            </a:r>
          </a:p>
          <a:p>
            <a:pPr marL="0" indent="0" eaLnBrk="1" hangingPunct="1">
              <a:defRPr/>
            </a:pPr>
            <a:endParaRPr lang="en-US" smtClean="0">
              <a:cs typeface="+mn-cs"/>
            </a:endParaRPr>
          </a:p>
          <a:p>
            <a:pPr marL="0" indent="0" eaLnBrk="1" hangingPunct="1">
              <a:defRPr/>
            </a:pPr>
            <a:endParaRPr lang="en-US" smtClean="0">
              <a:cs typeface="+mn-cs"/>
            </a:endParaRPr>
          </a:p>
        </p:txBody>
      </p:sp>
    </p:spTree>
    <p:extLst>
      <p:ext uri="{BB962C8B-B14F-4D97-AF65-F5344CB8AC3E}">
        <p14:creationId xmlns:p14="http://schemas.microsoft.com/office/powerpoint/2010/main" val="4262565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p:cNvSpPr>
            <a:spLocks noGrp="1" noChangeArrowheads="1"/>
          </p:cNvSpPr>
          <p:nvPr>
            <p:ph type="title"/>
          </p:nvPr>
        </p:nvSpPr>
        <p:spPr/>
        <p:txBody>
          <a:bodyPr/>
          <a:lstStyle/>
          <a:p>
            <a:pPr eaLnBrk="1" hangingPunct="1">
              <a:defRPr/>
            </a:pPr>
            <a:r>
              <a:rPr lang="en-US" smtClean="0">
                <a:cs typeface="+mj-cs"/>
              </a:rPr>
              <a:t>UML and the PSP Templates -2</a:t>
            </a:r>
          </a:p>
        </p:txBody>
      </p:sp>
      <p:sp>
        <p:nvSpPr>
          <p:cNvPr id="1136643" name="Rectangle 3"/>
          <p:cNvSpPr>
            <a:spLocks noGrp="1" noChangeArrowheads="1"/>
          </p:cNvSpPr>
          <p:nvPr>
            <p:ph idx="1"/>
          </p:nvPr>
        </p:nvSpPr>
        <p:spPr/>
        <p:txBody>
          <a:bodyPr/>
          <a:lstStyle/>
          <a:p>
            <a:pPr marL="0" indent="0" eaLnBrk="1" hangingPunct="1">
              <a:defRPr/>
            </a:pPr>
            <a:r>
              <a:rPr lang="en-US" dirty="0" smtClean="0">
                <a:cs typeface="+mn-cs"/>
              </a:rPr>
              <a:t>The PSP logic specification template has no UML equivalent, so </a:t>
            </a:r>
            <a:br>
              <a:rPr lang="en-US" dirty="0" smtClean="0">
                <a:cs typeface="+mn-cs"/>
              </a:rPr>
            </a:br>
            <a:r>
              <a:rPr lang="en-US" dirty="0" smtClean="0">
                <a:cs typeface="+mn-cs"/>
              </a:rPr>
              <a:t>it should be used to record program logic.</a:t>
            </a:r>
          </a:p>
          <a:p>
            <a:pPr marL="0" indent="0" eaLnBrk="1" hangingPunct="1">
              <a:defRPr/>
            </a:pPr>
            <a:endParaRPr lang="en-US" dirty="0" smtClean="0">
              <a:cs typeface="+mn-cs"/>
            </a:endParaRPr>
          </a:p>
          <a:p>
            <a:pPr marL="0" indent="0" eaLnBrk="1" hangingPunct="1">
              <a:defRPr/>
            </a:pPr>
            <a:r>
              <a:rPr lang="en-US" dirty="0" smtClean="0">
                <a:cs typeface="+mn-cs"/>
              </a:rPr>
              <a:t>The </a:t>
            </a:r>
            <a:r>
              <a:rPr lang="en-US" dirty="0" err="1" smtClean="0">
                <a:cs typeface="+mn-cs"/>
              </a:rPr>
              <a:t>statechart</a:t>
            </a:r>
            <a:r>
              <a:rPr lang="en-US" dirty="0" smtClean="0">
                <a:cs typeface="+mn-cs"/>
              </a:rPr>
              <a:t> and state diagram are equivalent.</a:t>
            </a:r>
          </a:p>
          <a:p>
            <a:pPr marL="0" indent="0" eaLnBrk="1" hangingPunct="1">
              <a:defRPr/>
            </a:pPr>
            <a:endParaRPr lang="en-US" dirty="0" smtClean="0">
              <a:cs typeface="+mn-cs"/>
            </a:endParaRPr>
          </a:p>
          <a:p>
            <a:pPr marL="0" indent="0" eaLnBrk="1" hangingPunct="1">
              <a:defRPr/>
            </a:pPr>
            <a:r>
              <a:rPr lang="en-US" dirty="0" smtClean="0">
                <a:cs typeface="+mn-cs"/>
              </a:rPr>
              <a:t>UML does not have an equivalent to the state </a:t>
            </a:r>
            <a:br>
              <a:rPr lang="en-US" dirty="0" smtClean="0">
                <a:cs typeface="+mn-cs"/>
              </a:rPr>
            </a:br>
            <a:r>
              <a:rPr lang="en-US" dirty="0" smtClean="0">
                <a:cs typeface="+mn-cs"/>
              </a:rPr>
              <a:t>specification template.</a:t>
            </a:r>
          </a:p>
          <a:p>
            <a:pPr marL="0" indent="0" eaLnBrk="1" hangingPunct="1">
              <a:defRPr/>
            </a:pPr>
            <a:endParaRPr lang="en-US" dirty="0" smtClean="0">
              <a:cs typeface="+mn-cs"/>
            </a:endParaRPr>
          </a:p>
          <a:p>
            <a:pPr marL="0" indent="0" eaLnBrk="1" hangingPunct="1">
              <a:defRPr/>
            </a:pPr>
            <a:r>
              <a:rPr lang="en-US" dirty="0" smtClean="0">
                <a:cs typeface="+mn-cs"/>
              </a:rPr>
              <a:t>In designing state machines with UML, record the finished design on the state specification template.</a:t>
            </a:r>
          </a:p>
          <a:p>
            <a:pPr marL="0" indent="0" eaLnBrk="1" hangingPunct="1">
              <a:defRPr/>
            </a:pPr>
            <a:endParaRPr lang="en-US" dirty="0" smtClean="0">
              <a:cs typeface="+mn-cs"/>
            </a:endParaRPr>
          </a:p>
        </p:txBody>
      </p:sp>
    </p:spTree>
    <p:extLst>
      <p:ext uri="{BB962C8B-B14F-4D97-AF65-F5344CB8AC3E}">
        <p14:creationId xmlns:p14="http://schemas.microsoft.com/office/powerpoint/2010/main" val="6283627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lstStyle/>
          <a:p>
            <a:r>
              <a:rPr lang="en-US" smtClean="0"/>
              <a:t>State Machines</a:t>
            </a:r>
          </a:p>
        </p:txBody>
      </p:sp>
      <p:sp>
        <p:nvSpPr>
          <p:cNvPr id="911363" name="Rectangle 3"/>
          <p:cNvSpPr>
            <a:spLocks noGrp="1" noChangeArrowheads="1"/>
          </p:cNvSpPr>
          <p:nvPr>
            <p:ph idx="1"/>
          </p:nvPr>
        </p:nvSpPr>
        <p:spPr/>
        <p:txBody>
          <a:bodyPr/>
          <a:lstStyle/>
          <a:p>
            <a:r>
              <a:rPr lang="en-US" dirty="0" smtClean="0"/>
              <a:t>A state machine has memory and its behavior depends on </a:t>
            </a:r>
            <a:br>
              <a:rPr lang="en-US" dirty="0" smtClean="0"/>
            </a:br>
            <a:r>
              <a:rPr lang="en-US" dirty="0" smtClean="0"/>
              <a:t>memory content.</a:t>
            </a:r>
          </a:p>
          <a:p>
            <a:endParaRPr lang="en-US" dirty="0" smtClean="0"/>
          </a:p>
          <a:p>
            <a:r>
              <a:rPr lang="en-US" dirty="0" smtClean="0"/>
              <a:t>All computers and many programs are state machines.</a:t>
            </a:r>
          </a:p>
          <a:p>
            <a:endParaRPr lang="en-US" dirty="0" smtClean="0"/>
          </a:p>
          <a:p>
            <a:r>
              <a:rPr lang="en-US" dirty="0" smtClean="0"/>
              <a:t>When module-sized programs contain state machines, the state-machine designs can be precisely defined and verified.</a:t>
            </a:r>
          </a:p>
          <a:p>
            <a:endParaRPr lang="en-US" dirty="0" smtClean="0"/>
          </a:p>
          <a:p>
            <a:r>
              <a:rPr lang="en-US" dirty="0" smtClean="0"/>
              <a:t>Without proper methods, it is rarely possible to understand or verify even modest-sized state machines.</a:t>
            </a:r>
          </a:p>
        </p:txBody>
      </p:sp>
    </p:spTree>
    <p:extLst>
      <p:ext uri="{BB962C8B-B14F-4D97-AF65-F5344CB8AC3E}">
        <p14:creationId xmlns:p14="http://schemas.microsoft.com/office/powerpoint/2010/main" val="307805559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en-US" smtClean="0"/>
              <a:t>An Example State Machine</a:t>
            </a:r>
          </a:p>
        </p:txBody>
      </p:sp>
      <p:sp>
        <p:nvSpPr>
          <p:cNvPr id="913411" name="Rectangle 3"/>
          <p:cNvSpPr>
            <a:spLocks noGrp="1" noChangeArrowheads="1"/>
          </p:cNvSpPr>
          <p:nvPr>
            <p:ph idx="1"/>
          </p:nvPr>
        </p:nvSpPr>
        <p:spPr/>
        <p:txBody>
          <a:bodyPr/>
          <a:lstStyle/>
          <a:p>
            <a:r>
              <a:rPr lang="en-US" dirty="0" smtClean="0"/>
              <a:t>The user login program is an example of a state machine.</a:t>
            </a:r>
          </a:p>
          <a:p>
            <a:endParaRPr lang="en-US" dirty="0" smtClean="0"/>
          </a:p>
          <a:p>
            <a:r>
              <a:rPr lang="en-US" dirty="0" smtClean="0"/>
              <a:t>The user is given several chances to provide a correct ID </a:t>
            </a:r>
            <a:br>
              <a:rPr lang="en-US" dirty="0" smtClean="0"/>
            </a:br>
            <a:r>
              <a:rPr lang="en-US" dirty="0" smtClean="0"/>
              <a:t>and password.</a:t>
            </a:r>
          </a:p>
          <a:p>
            <a:endParaRPr lang="en-US" dirty="0" smtClean="0"/>
          </a:p>
          <a:p>
            <a:r>
              <a:rPr lang="en-US" dirty="0" smtClean="0"/>
              <a:t>When a correct ID and password are provided, the user is </a:t>
            </a:r>
            <a:br>
              <a:rPr lang="en-US" dirty="0" smtClean="0"/>
            </a:br>
            <a:r>
              <a:rPr lang="en-US" dirty="0" smtClean="0"/>
              <a:t>logged in.</a:t>
            </a:r>
          </a:p>
          <a:p>
            <a:endParaRPr lang="en-US" dirty="0" smtClean="0"/>
          </a:p>
          <a:p>
            <a:r>
              <a:rPr lang="en-US" dirty="0" smtClean="0"/>
              <a:t>With too many ID or password errors, the login session </a:t>
            </a:r>
            <a:br>
              <a:rPr lang="en-US" dirty="0" smtClean="0"/>
            </a:br>
            <a:r>
              <a:rPr lang="en-US" dirty="0" smtClean="0"/>
              <a:t>is terminated.</a:t>
            </a:r>
          </a:p>
        </p:txBody>
      </p:sp>
    </p:spTree>
    <p:extLst>
      <p:ext uri="{BB962C8B-B14F-4D97-AF65-F5344CB8AC3E}">
        <p14:creationId xmlns:p14="http://schemas.microsoft.com/office/powerpoint/2010/main" val="392689850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3074"/>
          <p:cNvSpPr>
            <a:spLocks noGrp="1" noChangeArrowheads="1"/>
          </p:cNvSpPr>
          <p:nvPr>
            <p:ph type="title"/>
          </p:nvPr>
        </p:nvSpPr>
        <p:spPr/>
        <p:txBody>
          <a:bodyPr/>
          <a:lstStyle/>
          <a:p>
            <a:r>
              <a:rPr lang="en-US" smtClean="0"/>
              <a:t>The </a:t>
            </a:r>
            <a:r>
              <a:rPr lang="ja-JP" altLang="en-US" smtClean="0"/>
              <a:t>“</a:t>
            </a:r>
            <a:r>
              <a:rPr lang="en-US" smtClean="0"/>
              <a:t>LogIn</a:t>
            </a:r>
            <a:r>
              <a:rPr lang="ja-JP" altLang="en-US" smtClean="0"/>
              <a:t>”</a:t>
            </a:r>
            <a:r>
              <a:rPr lang="en-US" smtClean="0"/>
              <a:t> State Diagram</a:t>
            </a:r>
          </a:p>
        </p:txBody>
      </p:sp>
      <p:pic>
        <p:nvPicPr>
          <p:cNvPr id="9" name="Picture 308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732264" y="1123950"/>
            <a:ext cx="5657248" cy="5008691"/>
          </a:xfrm>
          <a:prstGeom prst="rect">
            <a:avLst/>
          </a:prstGeom>
          <a:extLs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81213277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4098"/>
          <p:cNvSpPr>
            <a:spLocks noGrp="1" noChangeArrowheads="1"/>
          </p:cNvSpPr>
          <p:nvPr>
            <p:ph type="title"/>
          </p:nvPr>
        </p:nvSpPr>
        <p:spPr/>
        <p:txBody>
          <a:bodyPr/>
          <a:lstStyle/>
          <a:p>
            <a:r>
              <a:rPr lang="en-US" smtClean="0"/>
              <a:t>Designing State Machines</a:t>
            </a:r>
          </a:p>
        </p:txBody>
      </p:sp>
      <p:sp>
        <p:nvSpPr>
          <p:cNvPr id="921603" name="Rectangle 4099"/>
          <p:cNvSpPr>
            <a:spLocks noGrp="1" noChangeArrowheads="1"/>
          </p:cNvSpPr>
          <p:nvPr>
            <p:ph idx="1"/>
          </p:nvPr>
        </p:nvSpPr>
        <p:spPr/>
        <p:txBody>
          <a:bodyPr/>
          <a:lstStyle/>
          <a:p>
            <a:r>
              <a:rPr lang="en-US" smtClean="0"/>
              <a:t>The steps in designing state machines are as follows.</a:t>
            </a:r>
          </a:p>
          <a:p>
            <a:pPr lvl="1"/>
            <a:r>
              <a:rPr lang="en-US" smtClean="0"/>
              <a:t>Define the problem.</a:t>
            </a:r>
          </a:p>
          <a:p>
            <a:pPr lvl="1"/>
            <a:r>
              <a:rPr lang="en-US" smtClean="0"/>
              <a:t>Devise a solution strategy.</a:t>
            </a:r>
          </a:p>
          <a:p>
            <a:pPr lvl="1"/>
            <a:r>
              <a:rPr lang="en-US" smtClean="0"/>
              <a:t>Define the decisions that the program must make.</a:t>
            </a:r>
          </a:p>
          <a:p>
            <a:pPr lvl="1"/>
            <a:r>
              <a:rPr lang="en-US" smtClean="0"/>
              <a:t>Identify the information needed to make these decisions.</a:t>
            </a:r>
          </a:p>
          <a:p>
            <a:pPr lvl="1"/>
            <a:r>
              <a:rPr lang="en-US" smtClean="0"/>
              <a:t>Determine the states required to store this information.</a:t>
            </a:r>
          </a:p>
          <a:p>
            <a:pPr lvl="1"/>
            <a:r>
              <a:rPr lang="en-US" smtClean="0"/>
              <a:t>Specify the transitions among the states.</a:t>
            </a:r>
          </a:p>
          <a:p>
            <a:endParaRPr lang="en-US" smtClean="0"/>
          </a:p>
        </p:txBody>
      </p:sp>
    </p:spTree>
    <p:extLst>
      <p:ext uri="{BB962C8B-B14F-4D97-AF65-F5344CB8AC3E}">
        <p14:creationId xmlns:p14="http://schemas.microsoft.com/office/powerpoint/2010/main" val="283800458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p:txBody>
          <a:bodyPr/>
          <a:lstStyle/>
          <a:p>
            <a:r>
              <a:rPr lang="en-US" smtClean="0"/>
              <a:t>Solution Strategy</a:t>
            </a:r>
          </a:p>
        </p:txBody>
      </p:sp>
      <p:sp>
        <p:nvSpPr>
          <p:cNvPr id="923651" name="Rectangle 3"/>
          <p:cNvSpPr>
            <a:spLocks noGrp="1" noChangeArrowheads="1"/>
          </p:cNvSpPr>
          <p:nvPr>
            <p:ph idx="1"/>
          </p:nvPr>
        </p:nvSpPr>
        <p:spPr/>
        <p:txBody>
          <a:bodyPr/>
          <a:lstStyle/>
          <a:p>
            <a:r>
              <a:rPr lang="en-US" smtClean="0"/>
              <a:t>The solution strategy outlines the approach to solving the problem.  It is usually sequential and often graphic.</a:t>
            </a:r>
          </a:p>
          <a:p>
            <a:endParaRPr lang="en-US" smtClean="0"/>
          </a:p>
          <a:p>
            <a:r>
              <a:rPr lang="en-US" smtClean="0"/>
              <a:t>An example strategy for LogIn is as follows.</a:t>
            </a:r>
          </a:p>
          <a:p>
            <a:pPr lvl="1"/>
            <a:r>
              <a:rPr lang="en-US" smtClean="0"/>
              <a:t>Check user ID.</a:t>
            </a:r>
          </a:p>
          <a:p>
            <a:pPr lvl="1"/>
            <a:r>
              <a:rPr lang="en-US" smtClean="0"/>
              <a:t>For security purposes, ask for PWs whether the ID is correct or not.</a:t>
            </a:r>
          </a:p>
          <a:p>
            <a:pPr lvl="1"/>
            <a:r>
              <a:rPr lang="en-US" smtClean="0"/>
              <a:t>If ID and password correct, LogIn the user.</a:t>
            </a:r>
          </a:p>
          <a:p>
            <a:pPr lvl="1"/>
            <a:r>
              <a:rPr lang="en-US" smtClean="0"/>
              <a:t>If password is incorrect, ask for IDs and passwords until they are both correct or the user makes too many errors.</a:t>
            </a:r>
          </a:p>
          <a:p>
            <a:pPr lvl="1"/>
            <a:r>
              <a:rPr lang="en-US" smtClean="0"/>
              <a:t>In all cases, if the user does not respond in time, timeout.</a:t>
            </a:r>
          </a:p>
          <a:p>
            <a:endParaRPr lang="en-US" smtClean="0"/>
          </a:p>
          <a:p>
            <a:endParaRPr lang="en-US" smtClean="0"/>
          </a:p>
        </p:txBody>
      </p:sp>
    </p:spTree>
    <p:extLst>
      <p:ext uri="{BB962C8B-B14F-4D97-AF65-F5344CB8AC3E}">
        <p14:creationId xmlns:p14="http://schemas.microsoft.com/office/powerpoint/2010/main" val="356590594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1026"/>
          <p:cNvSpPr>
            <a:spLocks noGrp="1" noChangeArrowheads="1"/>
          </p:cNvSpPr>
          <p:nvPr>
            <p:ph type="title"/>
          </p:nvPr>
        </p:nvSpPr>
        <p:spPr/>
        <p:txBody>
          <a:bodyPr/>
          <a:lstStyle/>
          <a:p>
            <a:r>
              <a:rPr lang="en-US" smtClean="0"/>
              <a:t>Decisions to Make</a:t>
            </a:r>
          </a:p>
        </p:txBody>
      </p:sp>
      <p:sp>
        <p:nvSpPr>
          <p:cNvPr id="925699" name="Rectangle 1027"/>
          <p:cNvSpPr>
            <a:spLocks noGrp="1" noChangeArrowheads="1"/>
          </p:cNvSpPr>
          <p:nvPr>
            <p:ph idx="1"/>
          </p:nvPr>
        </p:nvSpPr>
        <p:spPr/>
        <p:txBody>
          <a:bodyPr/>
          <a:lstStyle/>
          <a:p>
            <a:r>
              <a:rPr lang="en-US" smtClean="0"/>
              <a:t>To implement this strategy, the program must make the following decisions.</a:t>
            </a:r>
          </a:p>
          <a:p>
            <a:pPr lvl="1"/>
            <a:r>
              <a:rPr lang="en-US" smtClean="0"/>
              <a:t>Do I request an ID and password?</a:t>
            </a:r>
          </a:p>
          <a:p>
            <a:pPr lvl="1"/>
            <a:r>
              <a:rPr lang="en-US" smtClean="0"/>
              <a:t>Do I LogIn the user?</a:t>
            </a:r>
          </a:p>
          <a:p>
            <a:pPr lvl="1"/>
            <a:r>
              <a:rPr lang="en-US" smtClean="0"/>
              <a:t>Do I timeout the user?</a:t>
            </a:r>
          </a:p>
          <a:p>
            <a:pPr lvl="1"/>
            <a:r>
              <a:rPr lang="en-US" smtClean="0"/>
              <a:t>Do I terminate the user session?</a:t>
            </a:r>
          </a:p>
          <a:p>
            <a:pPr lvl="1"/>
            <a:endParaRPr lang="en-US" smtClean="0"/>
          </a:p>
          <a:p>
            <a:endParaRPr lang="en-US" smtClean="0"/>
          </a:p>
        </p:txBody>
      </p:sp>
    </p:spTree>
    <p:extLst>
      <p:ext uri="{BB962C8B-B14F-4D97-AF65-F5344CB8AC3E}">
        <p14:creationId xmlns:p14="http://schemas.microsoft.com/office/powerpoint/2010/main" val="36614298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r>
              <a:rPr lang="en-US" smtClean="0"/>
              <a:t>Lecture Topics</a:t>
            </a:r>
          </a:p>
        </p:txBody>
      </p:sp>
      <p:sp>
        <p:nvSpPr>
          <p:cNvPr id="787459" name="Rectangle 3"/>
          <p:cNvSpPr>
            <a:spLocks noGrp="1" noChangeArrowheads="1"/>
          </p:cNvSpPr>
          <p:nvPr>
            <p:ph sz="half" idx="2"/>
          </p:nvPr>
        </p:nvSpPr>
        <p:spPr/>
        <p:txBody>
          <a:bodyPr/>
          <a:lstStyle/>
          <a:p>
            <a:r>
              <a:rPr lang="en-US" smtClean="0"/>
              <a:t>The design process</a:t>
            </a:r>
          </a:p>
          <a:p>
            <a:endParaRPr lang="en-US" smtClean="0"/>
          </a:p>
          <a:p>
            <a:r>
              <a:rPr lang="en-US" smtClean="0"/>
              <a:t>UML and the PSP</a:t>
            </a:r>
          </a:p>
          <a:p>
            <a:endParaRPr lang="en-US" smtClean="0"/>
          </a:p>
          <a:p>
            <a:r>
              <a:rPr lang="en-US" smtClean="0"/>
              <a:t>Designing state machines</a:t>
            </a:r>
          </a:p>
          <a:p>
            <a:endParaRPr lang="en-US" smtClean="0"/>
          </a:p>
          <a:p>
            <a:r>
              <a:rPr lang="en-US" smtClean="0"/>
              <a:t>Verifying state machines</a:t>
            </a:r>
          </a:p>
        </p:txBody>
      </p:sp>
    </p:spTree>
    <p:extLst>
      <p:ext uri="{BB962C8B-B14F-4D97-AF65-F5344CB8AC3E}">
        <p14:creationId xmlns:p14="http://schemas.microsoft.com/office/powerpoint/2010/main" val="22983965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smtClean="0"/>
              <a:t>Information Required -1 </a:t>
            </a:r>
          </a:p>
        </p:txBody>
      </p:sp>
      <p:sp>
        <p:nvSpPr>
          <p:cNvPr id="963587" name="Rectangle 3"/>
          <p:cNvSpPr>
            <a:spLocks noGrp="1" noChangeArrowheads="1"/>
          </p:cNvSpPr>
          <p:nvPr>
            <p:ph idx="1"/>
          </p:nvPr>
        </p:nvSpPr>
        <p:spPr/>
        <p:txBody>
          <a:bodyPr/>
          <a:lstStyle/>
          <a:p>
            <a:r>
              <a:rPr lang="en-US" smtClean="0"/>
              <a:t>The information required to make these decisions is as follows.</a:t>
            </a:r>
          </a:p>
          <a:p>
            <a:endParaRPr lang="en-US" smtClean="0"/>
          </a:p>
          <a:p>
            <a:r>
              <a:rPr lang="en-US" smtClean="0"/>
              <a:t>Do I request an ID?</a:t>
            </a:r>
          </a:p>
          <a:p>
            <a:pPr lvl="1"/>
            <a:r>
              <a:rPr lang="en-US" smtClean="0"/>
              <a:t>Is this a new user?</a:t>
            </a:r>
          </a:p>
          <a:p>
            <a:pPr lvl="1"/>
            <a:r>
              <a:rPr lang="en-US" smtClean="0"/>
              <a:t>Has the user submitted an incorrect password?</a:t>
            </a:r>
          </a:p>
          <a:p>
            <a:pPr lvl="1"/>
            <a:r>
              <a:rPr lang="en-US" smtClean="0"/>
              <a:t>Has the user submitted too many incorrect IDs or passwords? </a:t>
            </a:r>
          </a:p>
          <a:p>
            <a:endParaRPr lang="en-US" smtClean="0"/>
          </a:p>
          <a:p>
            <a:r>
              <a:rPr lang="en-US" smtClean="0"/>
              <a:t>Do I request a password?</a:t>
            </a:r>
          </a:p>
          <a:p>
            <a:pPr lvl="1"/>
            <a:r>
              <a:rPr lang="en-US" smtClean="0"/>
              <a:t>Has the user submitted an ID?</a:t>
            </a:r>
          </a:p>
          <a:p>
            <a:endParaRPr lang="en-US" smtClean="0"/>
          </a:p>
        </p:txBody>
      </p:sp>
    </p:spTree>
    <p:extLst>
      <p:ext uri="{BB962C8B-B14F-4D97-AF65-F5344CB8AC3E}">
        <p14:creationId xmlns:p14="http://schemas.microsoft.com/office/powerpoint/2010/main" val="143980573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r>
              <a:rPr lang="en-US" smtClean="0"/>
              <a:t>Information Required -2 </a:t>
            </a:r>
          </a:p>
        </p:txBody>
      </p:sp>
      <p:sp>
        <p:nvSpPr>
          <p:cNvPr id="1005571" name="Rectangle 3"/>
          <p:cNvSpPr>
            <a:spLocks noGrp="1" noChangeArrowheads="1"/>
          </p:cNvSpPr>
          <p:nvPr>
            <p:ph idx="1"/>
          </p:nvPr>
        </p:nvSpPr>
        <p:spPr/>
        <p:txBody>
          <a:bodyPr/>
          <a:lstStyle/>
          <a:p>
            <a:r>
              <a:rPr lang="en-US" smtClean="0"/>
              <a:t>Do I LogIn the user?</a:t>
            </a:r>
          </a:p>
          <a:p>
            <a:pPr lvl="1"/>
            <a:r>
              <a:rPr lang="en-US" smtClean="0"/>
              <a:t>Were the most recent ID and password correct?</a:t>
            </a:r>
          </a:p>
          <a:p>
            <a:endParaRPr lang="en-US" smtClean="0"/>
          </a:p>
          <a:p>
            <a:r>
              <a:rPr lang="en-US" smtClean="0"/>
              <a:t>Do I timeout the user?</a:t>
            </a:r>
          </a:p>
          <a:p>
            <a:pPr lvl="1"/>
            <a:r>
              <a:rPr lang="en-US" smtClean="0"/>
              <a:t>Has the user taken too long to answer a request?</a:t>
            </a:r>
          </a:p>
          <a:p>
            <a:endParaRPr lang="en-US" smtClean="0"/>
          </a:p>
          <a:p>
            <a:r>
              <a:rPr lang="en-US" smtClean="0"/>
              <a:t>Do I terminate the user session?</a:t>
            </a:r>
          </a:p>
          <a:p>
            <a:pPr lvl="1"/>
            <a:r>
              <a:rPr lang="en-US" smtClean="0"/>
              <a:t>Has the user been timed out?</a:t>
            </a:r>
          </a:p>
          <a:p>
            <a:pPr lvl="1"/>
            <a:r>
              <a:rPr lang="en-US" smtClean="0"/>
              <a:t>Has the user made too many ID or password errors?</a:t>
            </a:r>
          </a:p>
          <a:p>
            <a:endParaRPr lang="en-US" smtClean="0"/>
          </a:p>
        </p:txBody>
      </p:sp>
    </p:spTree>
    <p:extLst>
      <p:ext uri="{BB962C8B-B14F-4D97-AF65-F5344CB8AC3E}">
        <p14:creationId xmlns:p14="http://schemas.microsoft.com/office/powerpoint/2010/main" val="2411254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smtClean="0"/>
              <a:t>System versus State Information</a:t>
            </a:r>
          </a:p>
        </p:txBody>
      </p:sp>
      <p:sp>
        <p:nvSpPr>
          <p:cNvPr id="965635" name="Rectangle 3"/>
          <p:cNvSpPr>
            <a:spLocks noGrp="1" noChangeArrowheads="1"/>
          </p:cNvSpPr>
          <p:nvPr>
            <p:ph idx="1"/>
          </p:nvPr>
        </p:nvSpPr>
        <p:spPr/>
        <p:txBody>
          <a:bodyPr/>
          <a:lstStyle/>
          <a:p>
            <a:r>
              <a:rPr lang="en-US" smtClean="0"/>
              <a:t>Some information results in the same action regardless of the state, and other information causes state-dependent actions.</a:t>
            </a:r>
          </a:p>
          <a:p>
            <a:endParaRPr lang="en-US" smtClean="0"/>
          </a:p>
          <a:p>
            <a:r>
              <a:rPr lang="en-US" smtClean="0"/>
              <a:t>Examples are</a:t>
            </a:r>
          </a:p>
          <a:p>
            <a:r>
              <a:rPr lang="en-US" smtClean="0"/>
              <a:t>  Timeout – regardless of state, session terminated</a:t>
            </a:r>
          </a:p>
          <a:p>
            <a:r>
              <a:rPr lang="en-US" smtClean="0"/>
              <a:t>  n &gt; nMax – regardless of state, session terminated</a:t>
            </a:r>
          </a:p>
          <a:p>
            <a:endParaRPr lang="en-US" smtClean="0"/>
          </a:p>
          <a:p>
            <a:r>
              <a:rPr lang="en-US" smtClean="0"/>
              <a:t>In these cases, the system takes identical action regardless of the state.</a:t>
            </a:r>
          </a:p>
        </p:txBody>
      </p:sp>
    </p:spTree>
    <p:extLst>
      <p:ext uri="{BB962C8B-B14F-4D97-AF65-F5344CB8AC3E}">
        <p14:creationId xmlns:p14="http://schemas.microsoft.com/office/powerpoint/2010/main" val="56419475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p:txBody>
          <a:bodyPr/>
          <a:lstStyle/>
          <a:p>
            <a:r>
              <a:rPr lang="en-US" smtClean="0"/>
              <a:t>Action Conditions</a:t>
            </a:r>
          </a:p>
        </p:txBody>
      </p:sp>
      <p:sp>
        <p:nvSpPr>
          <p:cNvPr id="1074179" name="Rectangle 3"/>
          <p:cNvSpPr>
            <a:spLocks noGrp="1" noChangeArrowheads="1"/>
          </p:cNvSpPr>
          <p:nvPr>
            <p:ph idx="1"/>
          </p:nvPr>
        </p:nvSpPr>
        <p:spPr/>
        <p:txBody>
          <a:bodyPr>
            <a:normAutofit fontScale="85000" lnSpcReduction="20000"/>
          </a:bodyPr>
          <a:lstStyle/>
          <a:p>
            <a:r>
              <a:rPr lang="en-US" dirty="0" smtClean="0"/>
              <a:t>To determine the number or required states, consider the following questions and resulting actions.</a:t>
            </a:r>
          </a:p>
          <a:p>
            <a:endParaRPr lang="en-US" sz="1000" dirty="0" smtClean="0"/>
          </a:p>
          <a:p>
            <a:r>
              <a:rPr lang="en-US" dirty="0" smtClean="0"/>
              <a:t>1.  Is this either a new user or one with an invalid password?</a:t>
            </a:r>
          </a:p>
          <a:p>
            <a:pPr lvl="1"/>
            <a:r>
              <a:rPr lang="en-US" dirty="0" smtClean="0"/>
              <a:t>Yes – get ID</a:t>
            </a:r>
          </a:p>
          <a:p>
            <a:pPr lvl="1"/>
            <a:r>
              <a:rPr lang="en-US" dirty="0" smtClean="0"/>
              <a:t>No – go to question 2</a:t>
            </a:r>
          </a:p>
          <a:p>
            <a:endParaRPr lang="en-US" sz="1000" dirty="0" smtClean="0"/>
          </a:p>
          <a:p>
            <a:r>
              <a:rPr lang="en-US" dirty="0" smtClean="0"/>
              <a:t>2.  Has the user submitted an ID or a password?</a:t>
            </a:r>
          </a:p>
          <a:p>
            <a:pPr lvl="1"/>
            <a:r>
              <a:rPr lang="en-US" dirty="0" smtClean="0"/>
              <a:t>ID – get password</a:t>
            </a:r>
          </a:p>
          <a:p>
            <a:pPr lvl="1"/>
            <a:r>
              <a:rPr lang="en-US" dirty="0" smtClean="0"/>
              <a:t>Password – go to question 3</a:t>
            </a:r>
          </a:p>
          <a:p>
            <a:pPr lvl="1"/>
            <a:r>
              <a:rPr lang="en-US" dirty="0" smtClean="0"/>
              <a:t>Neither – terminate the session</a:t>
            </a:r>
          </a:p>
          <a:p>
            <a:endParaRPr lang="en-US" sz="1000" dirty="0"/>
          </a:p>
          <a:p>
            <a:r>
              <a:rPr lang="en-US" dirty="0" smtClean="0"/>
              <a:t>3.  Are the ID and password correct?</a:t>
            </a:r>
          </a:p>
          <a:p>
            <a:pPr lvl="1"/>
            <a:r>
              <a:rPr lang="en-US" dirty="0" smtClean="0"/>
              <a:t>Yes – log in the user and exit</a:t>
            </a:r>
          </a:p>
          <a:p>
            <a:pPr lvl="1"/>
            <a:r>
              <a:rPr lang="en-US" dirty="0" smtClean="0"/>
              <a:t>No – go to question 1</a:t>
            </a:r>
          </a:p>
          <a:p>
            <a:endParaRPr lang="en-US" sz="1000" dirty="0" smtClean="0"/>
          </a:p>
          <a:p>
            <a:r>
              <a:rPr lang="en-US" dirty="0" smtClean="0"/>
              <a:t>In every case, check if n &gt; </a:t>
            </a:r>
            <a:r>
              <a:rPr lang="en-US" dirty="0" err="1" smtClean="0"/>
              <a:t>nMax</a:t>
            </a:r>
            <a:r>
              <a:rPr lang="en-US" dirty="0" smtClean="0"/>
              <a:t> or timeout.</a:t>
            </a:r>
          </a:p>
        </p:txBody>
      </p:sp>
    </p:spTree>
    <p:extLst>
      <p:ext uri="{BB962C8B-B14F-4D97-AF65-F5344CB8AC3E}">
        <p14:creationId xmlns:p14="http://schemas.microsoft.com/office/powerpoint/2010/main" val="274615900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p:txBody>
          <a:bodyPr/>
          <a:lstStyle/>
          <a:p>
            <a:r>
              <a:rPr lang="en-US" smtClean="0"/>
              <a:t>Required States</a:t>
            </a:r>
          </a:p>
        </p:txBody>
      </p:sp>
      <p:sp>
        <p:nvSpPr>
          <p:cNvPr id="927747" name="Rectangle 3"/>
          <p:cNvSpPr>
            <a:spLocks noGrp="1" noChangeArrowheads="1"/>
          </p:cNvSpPr>
          <p:nvPr>
            <p:ph idx="1"/>
          </p:nvPr>
        </p:nvSpPr>
        <p:spPr/>
        <p:txBody>
          <a:bodyPr/>
          <a:lstStyle/>
          <a:p>
            <a:r>
              <a:rPr lang="en-US" smtClean="0"/>
              <a:t>For our example state machine, four states are needed.</a:t>
            </a:r>
          </a:p>
          <a:p>
            <a:pPr lvl="1"/>
            <a:r>
              <a:rPr lang="en-US" smtClean="0"/>
              <a:t>Start or new-user state</a:t>
            </a:r>
          </a:p>
          <a:p>
            <a:pPr lvl="1"/>
            <a:r>
              <a:rPr lang="en-US" smtClean="0"/>
              <a:t>CheckID </a:t>
            </a:r>
          </a:p>
          <a:p>
            <a:pPr lvl="1"/>
            <a:r>
              <a:rPr lang="en-US" smtClean="0"/>
              <a:t>CheckPW</a:t>
            </a:r>
          </a:p>
          <a:p>
            <a:pPr lvl="1"/>
            <a:r>
              <a:rPr lang="en-US" smtClean="0"/>
              <a:t>End</a:t>
            </a:r>
          </a:p>
          <a:p>
            <a:endParaRPr lang="en-US" smtClean="0"/>
          </a:p>
        </p:txBody>
      </p:sp>
    </p:spTree>
    <p:extLst>
      <p:ext uri="{BB962C8B-B14F-4D97-AF65-F5344CB8AC3E}">
        <p14:creationId xmlns:p14="http://schemas.microsoft.com/office/powerpoint/2010/main" val="319173494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r>
              <a:rPr lang="en-US" smtClean="0"/>
              <a:t>State Specification Template</a:t>
            </a:r>
          </a:p>
        </p:txBody>
      </p:sp>
      <p:sp>
        <p:nvSpPr>
          <p:cNvPr id="844803" name="Rectangle 3"/>
          <p:cNvSpPr>
            <a:spLocks noGrp="1" noChangeArrowheads="1"/>
          </p:cNvSpPr>
          <p:nvPr>
            <p:ph idx="1"/>
          </p:nvPr>
        </p:nvSpPr>
        <p:spPr/>
        <p:txBody>
          <a:bodyPr/>
          <a:lstStyle/>
          <a:p>
            <a:r>
              <a:rPr lang="en-US" smtClean="0"/>
              <a:t>The next state-machine design steps are to specify the</a:t>
            </a:r>
          </a:p>
          <a:p>
            <a:pPr lvl="1"/>
            <a:r>
              <a:rPr lang="en-US" smtClean="0"/>
              <a:t>transitions among the states</a:t>
            </a:r>
          </a:p>
          <a:p>
            <a:pPr lvl="1"/>
            <a:r>
              <a:rPr lang="en-US" smtClean="0"/>
              <a:t>actions taken with each transition</a:t>
            </a:r>
          </a:p>
          <a:p>
            <a:endParaRPr lang="en-US" smtClean="0"/>
          </a:p>
          <a:p>
            <a:r>
              <a:rPr lang="en-US" smtClean="0"/>
              <a:t>PSP uses the state specification template (SST) to define state-machine states, transitions, and actions.</a:t>
            </a:r>
          </a:p>
          <a:p>
            <a:endParaRPr lang="en-US" smtClean="0"/>
          </a:p>
          <a:p>
            <a:r>
              <a:rPr lang="en-US" smtClean="0"/>
              <a:t>With the SST, you can </a:t>
            </a:r>
          </a:p>
          <a:p>
            <a:pPr lvl="1"/>
            <a:r>
              <a:rPr lang="en-US" smtClean="0"/>
              <a:t>define state machine structure</a:t>
            </a:r>
          </a:p>
          <a:p>
            <a:pPr lvl="1"/>
            <a:r>
              <a:rPr lang="en-US" smtClean="0"/>
              <a:t>analyze the state machine design</a:t>
            </a:r>
          </a:p>
          <a:p>
            <a:pPr lvl="1"/>
            <a:r>
              <a:rPr lang="en-US" smtClean="0"/>
              <a:t>recognize mistakes and omissions</a:t>
            </a:r>
          </a:p>
          <a:p>
            <a:endParaRPr lang="en-US" smtClean="0"/>
          </a:p>
        </p:txBody>
      </p:sp>
    </p:spTree>
    <p:extLst>
      <p:ext uri="{BB962C8B-B14F-4D97-AF65-F5344CB8AC3E}">
        <p14:creationId xmlns:p14="http://schemas.microsoft.com/office/powerpoint/2010/main" val="107827931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p:txBody>
          <a:bodyPr/>
          <a:lstStyle/>
          <a:p>
            <a:r>
              <a:rPr lang="en-US" smtClean="0"/>
              <a:t>Example State Template </a:t>
            </a:r>
          </a:p>
        </p:txBody>
      </p:sp>
      <p:graphicFrame>
        <p:nvGraphicFramePr>
          <p:cNvPr id="72706" name="Object 14"/>
          <p:cNvGraphicFramePr>
            <a:graphicFrameLocks noGrp="1" noChangeAspect="1"/>
          </p:cNvGraphicFramePr>
          <p:nvPr>
            <p:ph idx="1"/>
          </p:nvPr>
        </p:nvGraphicFramePr>
        <p:xfrm>
          <a:off x="2114550" y="1081088"/>
          <a:ext cx="4894263" cy="5014912"/>
        </p:xfrm>
        <a:graphic>
          <a:graphicData uri="http://schemas.openxmlformats.org/presentationml/2006/ole">
            <mc:AlternateContent xmlns:mc="http://schemas.openxmlformats.org/markup-compatibility/2006">
              <mc:Choice xmlns:v="urn:schemas-microsoft-com:vml" Requires="v">
                <p:oleObj spid="_x0000_s69646" name="Document" r:id="rId5" imgW="5696842" imgH="5838777" progId="Word.Document.8">
                  <p:embed/>
                </p:oleObj>
              </mc:Choice>
              <mc:Fallback>
                <p:oleObj name="Document" r:id="rId5" imgW="5696842" imgH="5838777"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4550" y="1081088"/>
                        <a:ext cx="4894263" cy="50149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20098803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smtClean="0"/>
              <a:t>Transition Conditions</a:t>
            </a:r>
          </a:p>
        </p:txBody>
      </p:sp>
      <p:sp>
        <p:nvSpPr>
          <p:cNvPr id="931843" name="Rectangle 3"/>
          <p:cNvSpPr>
            <a:spLocks noGrp="1" noChangeArrowheads="1"/>
          </p:cNvSpPr>
          <p:nvPr>
            <p:ph idx="1"/>
          </p:nvPr>
        </p:nvSpPr>
        <p:spPr/>
        <p:txBody>
          <a:bodyPr/>
          <a:lstStyle/>
          <a:p>
            <a:r>
              <a:rPr lang="en-US" smtClean="0"/>
              <a:t>Most transition conditions are simple.</a:t>
            </a:r>
          </a:p>
          <a:p>
            <a:endParaRPr lang="en-US" smtClean="0"/>
          </a:p>
          <a:p>
            <a:r>
              <a:rPr lang="en-US" smtClean="0"/>
              <a:t>The CheckID to CheckPW transition occurs after getting an ID. It happens whether the ID is correct or incorrect</a:t>
            </a:r>
          </a:p>
          <a:p>
            <a:endParaRPr lang="en-US" smtClean="0"/>
          </a:p>
          <a:p>
            <a:r>
              <a:rPr lang="en-US" smtClean="0"/>
              <a:t>The CheckID to End transition occurs when there is a timeout, setting Fail := true.</a:t>
            </a:r>
          </a:p>
          <a:p>
            <a:endParaRPr lang="en-US" smtClean="0"/>
          </a:p>
          <a:p>
            <a:endParaRPr lang="en-US" smtClean="0"/>
          </a:p>
        </p:txBody>
      </p:sp>
    </p:spTree>
    <p:extLst>
      <p:ext uri="{BB962C8B-B14F-4D97-AF65-F5344CB8AC3E}">
        <p14:creationId xmlns:p14="http://schemas.microsoft.com/office/powerpoint/2010/main" val="306800954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3" name="Rectangle 3"/>
          <p:cNvSpPr>
            <a:spLocks noGrp="1" noChangeArrowheads="1"/>
          </p:cNvSpPr>
          <p:nvPr>
            <p:ph type="title"/>
          </p:nvPr>
        </p:nvSpPr>
        <p:spPr/>
        <p:txBody>
          <a:bodyPr/>
          <a:lstStyle/>
          <a:p>
            <a:r>
              <a:rPr lang="en-US" smtClean="0"/>
              <a:t>Verifying State Machines</a:t>
            </a:r>
          </a:p>
        </p:txBody>
      </p:sp>
      <p:sp>
        <p:nvSpPr>
          <p:cNvPr id="855042" name="Rectangle 2"/>
          <p:cNvSpPr>
            <a:spLocks noGrp="1" noChangeArrowheads="1"/>
          </p:cNvSpPr>
          <p:nvPr>
            <p:ph idx="1"/>
          </p:nvPr>
        </p:nvSpPr>
        <p:spPr/>
        <p:txBody>
          <a:bodyPr/>
          <a:lstStyle/>
          <a:p>
            <a:r>
              <a:rPr lang="en-US" smtClean="0"/>
              <a:t>Specify all of the state machines in your programs.</a:t>
            </a:r>
          </a:p>
          <a:p>
            <a:pPr lvl="1"/>
            <a:r>
              <a:rPr lang="en-US" smtClean="0"/>
              <a:t>The trivial ones should be trivial to define.</a:t>
            </a:r>
          </a:p>
          <a:p>
            <a:pPr lvl="1"/>
            <a:r>
              <a:rPr lang="en-US" smtClean="0"/>
              <a:t>Seemingly simple state machines often are not simple.</a:t>
            </a:r>
          </a:p>
          <a:p>
            <a:pPr lvl="1"/>
            <a:r>
              <a:rPr lang="en-US" smtClean="0"/>
              <a:t>Without precise specifications, complex state machines are almost always defective.</a:t>
            </a:r>
          </a:p>
          <a:p>
            <a:endParaRPr lang="en-US" smtClean="0"/>
          </a:p>
          <a:p>
            <a:r>
              <a:rPr lang="en-US" smtClean="0"/>
              <a:t>Check for completeness and consistency.</a:t>
            </a:r>
          </a:p>
          <a:p>
            <a:pPr lvl="1"/>
            <a:r>
              <a:rPr lang="en-US" smtClean="0"/>
              <a:t>The set of transition conditions from any given state must be complete and orthogonal.</a:t>
            </a:r>
          </a:p>
          <a:p>
            <a:pPr lvl="1"/>
            <a:r>
              <a:rPr lang="en-US" smtClean="0"/>
              <a:t>The actions on each transition must be defined.</a:t>
            </a:r>
          </a:p>
        </p:txBody>
      </p:sp>
    </p:spTree>
    <p:extLst>
      <p:ext uri="{BB962C8B-B14F-4D97-AF65-F5344CB8AC3E}">
        <p14:creationId xmlns:p14="http://schemas.microsoft.com/office/powerpoint/2010/main" val="248592917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p:txBody>
          <a:bodyPr/>
          <a:lstStyle/>
          <a:p>
            <a:r>
              <a:rPr lang="en-US" smtClean="0"/>
              <a:t>A Proper State Machine </a:t>
            </a:r>
          </a:p>
        </p:txBody>
      </p:sp>
      <p:sp>
        <p:nvSpPr>
          <p:cNvPr id="986115" name="Rectangle 3"/>
          <p:cNvSpPr>
            <a:spLocks noGrp="1" noChangeArrowheads="1"/>
          </p:cNvSpPr>
          <p:nvPr>
            <p:ph idx="1"/>
          </p:nvPr>
        </p:nvSpPr>
        <p:spPr/>
        <p:txBody>
          <a:bodyPr/>
          <a:lstStyle/>
          <a:p>
            <a:r>
              <a:rPr lang="en-US" smtClean="0"/>
              <a:t>In a proper state machine, the state transitions are all complete and orthogonal.</a:t>
            </a:r>
          </a:p>
          <a:p>
            <a:pPr lvl="1"/>
            <a:r>
              <a:rPr lang="en-US" smtClean="0"/>
              <a:t>Complete Transitions: a transition is defined for every possible situation.</a:t>
            </a:r>
          </a:p>
          <a:p>
            <a:pPr lvl="1"/>
            <a:r>
              <a:rPr lang="en-US" smtClean="0"/>
              <a:t>Orthogonal Transitions: none of the transitions have overlapping conditions.</a:t>
            </a:r>
          </a:p>
          <a:p>
            <a:endParaRPr lang="en-US" smtClean="0"/>
          </a:p>
          <a:p>
            <a:r>
              <a:rPr lang="en-US" smtClean="0"/>
              <a:t>With a proper state machine</a:t>
            </a:r>
          </a:p>
          <a:p>
            <a:pPr lvl="1"/>
            <a:r>
              <a:rPr lang="en-US" smtClean="0"/>
              <a:t>a next state is defined for every possible condition</a:t>
            </a:r>
          </a:p>
          <a:p>
            <a:pPr lvl="1"/>
            <a:r>
              <a:rPr lang="en-US" smtClean="0"/>
              <a:t>the designated next state is unique</a:t>
            </a:r>
          </a:p>
        </p:txBody>
      </p:sp>
    </p:spTree>
    <p:extLst>
      <p:ext uri="{BB962C8B-B14F-4D97-AF65-F5344CB8AC3E}">
        <p14:creationId xmlns:p14="http://schemas.microsoft.com/office/powerpoint/2010/main" val="41941006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a:lstStyle/>
          <a:p>
            <a:r>
              <a:rPr lang="en-US" smtClean="0"/>
              <a:t>The Design Process</a:t>
            </a:r>
          </a:p>
        </p:txBody>
      </p:sp>
      <p:sp>
        <p:nvSpPr>
          <p:cNvPr id="789507" name="Rectangle 3"/>
          <p:cNvSpPr>
            <a:spLocks noGrp="1" noChangeArrowheads="1"/>
          </p:cNvSpPr>
          <p:nvPr>
            <p:ph idx="1"/>
          </p:nvPr>
        </p:nvSpPr>
        <p:spPr/>
        <p:txBody>
          <a:bodyPr/>
          <a:lstStyle/>
          <a:p>
            <a:r>
              <a:rPr lang="en-US" smtClean="0"/>
              <a:t>Software design is the creative process of producing a precise and effective solution to a poorly-defined problem.</a:t>
            </a:r>
          </a:p>
          <a:p>
            <a:endParaRPr lang="en-US" smtClean="0"/>
          </a:p>
          <a:p>
            <a:r>
              <a:rPr lang="en-US" smtClean="0"/>
              <a:t>The design process cannot be</a:t>
            </a:r>
          </a:p>
          <a:p>
            <a:pPr lvl="1"/>
            <a:r>
              <a:rPr lang="en-US" smtClean="0"/>
              <a:t>reduced to a routine procedure</a:t>
            </a:r>
          </a:p>
          <a:p>
            <a:pPr lvl="1"/>
            <a:r>
              <a:rPr lang="en-US" smtClean="0"/>
              <a:t>automated</a:t>
            </a:r>
          </a:p>
          <a:p>
            <a:pPr lvl="1"/>
            <a:r>
              <a:rPr lang="en-US" smtClean="0"/>
              <a:t>precisely controlled or predicted</a:t>
            </a:r>
          </a:p>
          <a:p>
            <a:endParaRPr lang="en-US" smtClean="0"/>
          </a:p>
          <a:p>
            <a:r>
              <a:rPr lang="en-US" smtClean="0"/>
              <a:t>The design process can be structured to</a:t>
            </a:r>
          </a:p>
          <a:p>
            <a:pPr lvl="1"/>
            <a:r>
              <a:rPr lang="en-US" smtClean="0"/>
              <a:t>separate the routine from the creative activities</a:t>
            </a:r>
          </a:p>
          <a:p>
            <a:pPr lvl="1"/>
            <a:r>
              <a:rPr lang="en-US" smtClean="0"/>
              <a:t>ensure that the design work is performed properly</a:t>
            </a:r>
          </a:p>
          <a:p>
            <a:pPr lvl="1"/>
            <a:r>
              <a:rPr lang="en-US" smtClean="0"/>
              <a:t>identify effective design tools and methods </a:t>
            </a:r>
          </a:p>
          <a:p>
            <a:endParaRPr lang="en-US" smtClean="0"/>
          </a:p>
        </p:txBody>
      </p:sp>
    </p:spTree>
    <p:extLst>
      <p:ext uri="{BB962C8B-B14F-4D97-AF65-F5344CB8AC3E}">
        <p14:creationId xmlns:p14="http://schemas.microsoft.com/office/powerpoint/2010/main" val="156984989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p:txBody>
          <a:bodyPr/>
          <a:lstStyle/>
          <a:p>
            <a:r>
              <a:rPr lang="en-US" smtClean="0"/>
              <a:t>State-machine Verification</a:t>
            </a:r>
          </a:p>
        </p:txBody>
      </p:sp>
      <p:sp>
        <p:nvSpPr>
          <p:cNvPr id="1044483" name="Rectangle 3"/>
          <p:cNvSpPr>
            <a:spLocks noGrp="1" noChangeArrowheads="1"/>
          </p:cNvSpPr>
          <p:nvPr>
            <p:ph idx="1"/>
          </p:nvPr>
        </p:nvSpPr>
        <p:spPr/>
        <p:txBody>
          <a:bodyPr/>
          <a:lstStyle/>
          <a:p>
            <a:r>
              <a:rPr lang="en-US" smtClean="0"/>
              <a:t>The state-machine verification steps are as follows.</a:t>
            </a:r>
          </a:p>
          <a:p>
            <a:pPr lvl="1"/>
            <a:r>
              <a:rPr lang="en-US" smtClean="0"/>
              <a:t>Check to ensure that the state machine has no hidden traps or loops.</a:t>
            </a:r>
          </a:p>
          <a:p>
            <a:pPr lvl="1"/>
            <a:r>
              <a:rPr lang="en-US" smtClean="0"/>
              <a:t>Check that the set of all transitions from every state is complete and orthogonal.</a:t>
            </a:r>
          </a:p>
          <a:p>
            <a:endParaRPr lang="en-US" smtClean="0"/>
          </a:p>
          <a:p>
            <a:r>
              <a:rPr lang="en-US" smtClean="0"/>
              <a:t>In addition to verifying state-machine correctness, also ensure that the program performs its intended functions.</a:t>
            </a:r>
          </a:p>
        </p:txBody>
      </p:sp>
    </p:spTree>
    <p:extLst>
      <p:ext uri="{BB962C8B-B14F-4D97-AF65-F5344CB8AC3E}">
        <p14:creationId xmlns:p14="http://schemas.microsoft.com/office/powerpoint/2010/main" val="35975535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p:txBody>
          <a:bodyPr/>
          <a:lstStyle/>
          <a:p>
            <a:r>
              <a:rPr lang="en-US" smtClean="0"/>
              <a:t>Hidden Traps or Loops -1</a:t>
            </a:r>
          </a:p>
        </p:txBody>
      </p:sp>
      <p:sp>
        <p:nvSpPr>
          <p:cNvPr id="971779" name="Rectangle 3"/>
          <p:cNvSpPr>
            <a:spLocks noGrp="1" noChangeArrowheads="1"/>
          </p:cNvSpPr>
          <p:nvPr>
            <p:ph idx="1"/>
          </p:nvPr>
        </p:nvSpPr>
        <p:spPr/>
        <p:txBody>
          <a:bodyPr/>
          <a:lstStyle/>
          <a:p>
            <a:r>
              <a:rPr lang="en-US" smtClean="0"/>
              <a:t>Check for hidden traps and loops by</a:t>
            </a:r>
          </a:p>
          <a:p>
            <a:pPr lvl="1"/>
            <a:r>
              <a:rPr lang="en-US" smtClean="0"/>
              <a:t>constructing the state template</a:t>
            </a:r>
          </a:p>
          <a:p>
            <a:pPr lvl="1"/>
            <a:r>
              <a:rPr lang="en-US" smtClean="0"/>
              <a:t>constructing a state machine diagram</a:t>
            </a:r>
          </a:p>
          <a:p>
            <a:pPr lvl="1"/>
            <a:r>
              <a:rPr lang="en-US" smtClean="0"/>
              <a:t>determining if any exit states are unreachable from any other states</a:t>
            </a:r>
          </a:p>
          <a:p>
            <a:endParaRPr lang="en-US" smtClean="0"/>
          </a:p>
          <a:p>
            <a:r>
              <a:rPr lang="en-US" smtClean="0"/>
              <a:t>If any state cannot reach an exit state, this is not</a:t>
            </a:r>
            <a:br>
              <a:rPr lang="en-US" smtClean="0"/>
            </a:br>
            <a:r>
              <a:rPr lang="en-US" smtClean="0"/>
              <a:t>a proper state machine. </a:t>
            </a:r>
          </a:p>
          <a:p>
            <a:endParaRPr lang="en-US" smtClean="0"/>
          </a:p>
          <a:p>
            <a:r>
              <a:rPr lang="en-US" smtClean="0"/>
              <a:t>If the state machine does not have an exit state, ensure that it contains no endless loops. </a:t>
            </a:r>
          </a:p>
        </p:txBody>
      </p:sp>
    </p:spTree>
    <p:extLst>
      <p:ext uri="{BB962C8B-B14F-4D97-AF65-F5344CB8AC3E}">
        <p14:creationId xmlns:p14="http://schemas.microsoft.com/office/powerpoint/2010/main" val="206504909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lstStyle/>
          <a:p>
            <a:r>
              <a:rPr lang="en-US" smtClean="0"/>
              <a:t>Hidden Traps or Loops -2</a:t>
            </a:r>
          </a:p>
        </p:txBody>
      </p:sp>
      <p:sp>
        <p:nvSpPr>
          <p:cNvPr id="973827" name="Rectangle 3"/>
          <p:cNvSpPr>
            <a:spLocks noGrp="1" noChangeArrowheads="1"/>
          </p:cNvSpPr>
          <p:nvPr>
            <p:ph idx="1"/>
          </p:nvPr>
        </p:nvSpPr>
        <p:spPr/>
        <p:txBody>
          <a:bodyPr/>
          <a:lstStyle/>
          <a:p>
            <a:r>
              <a:rPr lang="en-US" smtClean="0"/>
              <a:t>For example, consider the </a:t>
            </a:r>
            <a:r>
              <a:rPr lang="en-US" smtClean="0">
                <a:hlinkClick r:id="rId3" action="ppaction://hlinksldjump"/>
              </a:rPr>
              <a:t>LogIn</a:t>
            </a:r>
            <a:r>
              <a:rPr lang="en-US" smtClean="0"/>
              <a:t> state machine.</a:t>
            </a:r>
          </a:p>
          <a:p>
            <a:pPr lvl="1"/>
            <a:r>
              <a:rPr lang="en-US" smtClean="0"/>
              <a:t>There are four states: Start, CheckID, CheckPW, and End.</a:t>
            </a:r>
          </a:p>
          <a:p>
            <a:pPr lvl="1"/>
            <a:r>
              <a:rPr lang="en-US" smtClean="0"/>
              <a:t>There is a direct or indirect path from each state to End.</a:t>
            </a:r>
          </a:p>
          <a:p>
            <a:endParaRPr lang="en-US" smtClean="0"/>
          </a:p>
          <a:p>
            <a:r>
              <a:rPr lang="en-US" smtClean="0"/>
              <a:t>One possible loop is between CheckID and CheckPW.</a:t>
            </a:r>
          </a:p>
          <a:p>
            <a:endParaRPr lang="en-US" smtClean="0"/>
          </a:p>
          <a:p>
            <a:r>
              <a:rPr lang="en-US" smtClean="0"/>
              <a:t>Since n is increased by one for every cycle, n will ultimately exceed nMax and cause a transition to end.</a:t>
            </a:r>
          </a:p>
          <a:p>
            <a:endParaRPr lang="en-US" smtClean="0"/>
          </a:p>
          <a:p>
            <a:r>
              <a:rPr lang="en-US" smtClean="0"/>
              <a:t>Therefore, this state machine has no hidden traps or loops.</a:t>
            </a:r>
          </a:p>
        </p:txBody>
      </p:sp>
    </p:spTree>
    <p:extLst>
      <p:ext uri="{BB962C8B-B14F-4D97-AF65-F5344CB8AC3E}">
        <p14:creationId xmlns:p14="http://schemas.microsoft.com/office/powerpoint/2010/main" val="336098764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p:txBody>
          <a:bodyPr/>
          <a:lstStyle/>
          <a:p>
            <a:r>
              <a:rPr lang="en-US" smtClean="0"/>
              <a:t>State Transitions -1 </a:t>
            </a:r>
          </a:p>
        </p:txBody>
      </p:sp>
      <p:sp>
        <p:nvSpPr>
          <p:cNvPr id="988163" name="Rectangle 3"/>
          <p:cNvSpPr>
            <a:spLocks noGrp="1" noChangeArrowheads="1"/>
          </p:cNvSpPr>
          <p:nvPr>
            <p:ph idx="1"/>
          </p:nvPr>
        </p:nvSpPr>
        <p:spPr/>
        <p:txBody>
          <a:bodyPr/>
          <a:lstStyle/>
          <a:p>
            <a:r>
              <a:rPr lang="en-US" smtClean="0"/>
              <a:t>For LogIn, the transition from Start is always to CheckID. </a:t>
            </a:r>
          </a:p>
          <a:p>
            <a:endParaRPr lang="en-US" smtClean="0"/>
          </a:p>
          <a:p>
            <a:r>
              <a:rPr lang="en-US" smtClean="0"/>
              <a:t>From CheckID, the transitions are complete and orthogonal with no overlaps.  The transition conditions are</a:t>
            </a:r>
          </a:p>
          <a:p>
            <a:pPr lvl="1"/>
            <a:r>
              <a:rPr lang="en-US" smtClean="0"/>
              <a:t>Start: impossible</a:t>
            </a:r>
          </a:p>
          <a:p>
            <a:pPr lvl="1"/>
            <a:r>
              <a:rPr lang="en-US" smtClean="0"/>
              <a:t>Valid ID: to CheckPW</a:t>
            </a:r>
          </a:p>
          <a:p>
            <a:pPr lvl="1"/>
            <a:r>
              <a:rPr lang="en-US" smtClean="0"/>
              <a:t>!Valid ID: to CheckPW </a:t>
            </a:r>
          </a:p>
          <a:p>
            <a:pPr lvl="1"/>
            <a:r>
              <a:rPr lang="en-US" smtClean="0"/>
              <a:t>Timeout: to End</a:t>
            </a:r>
          </a:p>
        </p:txBody>
      </p:sp>
    </p:spTree>
    <p:extLst>
      <p:ext uri="{BB962C8B-B14F-4D97-AF65-F5344CB8AC3E}">
        <p14:creationId xmlns:p14="http://schemas.microsoft.com/office/powerpoint/2010/main" val="247645937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Grp="1" noChangeArrowheads="1"/>
          </p:cNvSpPr>
          <p:nvPr>
            <p:ph type="title"/>
          </p:nvPr>
        </p:nvSpPr>
        <p:spPr/>
        <p:txBody>
          <a:bodyPr/>
          <a:lstStyle/>
          <a:p>
            <a:r>
              <a:rPr lang="en-US" smtClean="0"/>
              <a:t>State Transitions -2 </a:t>
            </a:r>
          </a:p>
        </p:txBody>
      </p:sp>
      <p:sp>
        <p:nvSpPr>
          <p:cNvPr id="1047555" name="Rectangle 3"/>
          <p:cNvSpPr>
            <a:spLocks noGrp="1" noChangeArrowheads="1"/>
          </p:cNvSpPr>
          <p:nvPr>
            <p:ph idx="1"/>
          </p:nvPr>
        </p:nvSpPr>
        <p:spPr/>
        <p:txBody>
          <a:bodyPr/>
          <a:lstStyle/>
          <a:p>
            <a:r>
              <a:rPr lang="en-US" smtClean="0"/>
              <a:t>From CheckPW, the transitions are as follows.</a:t>
            </a:r>
          </a:p>
          <a:p>
            <a:pPr lvl="1"/>
            <a:r>
              <a:rPr lang="en-US" smtClean="0"/>
              <a:t>Start: impossible</a:t>
            </a:r>
          </a:p>
          <a:p>
            <a:pPr lvl="1"/>
            <a:r>
              <a:rPr lang="en-US" smtClean="0"/>
              <a:t>CheckID: !Valid ID or !Valid PW  </a:t>
            </a:r>
          </a:p>
          <a:p>
            <a:pPr lvl="1"/>
            <a:r>
              <a:rPr lang="en-US" smtClean="0"/>
              <a:t>End: Valid PW and Valid ID</a:t>
            </a:r>
          </a:p>
          <a:p>
            <a:pPr lvl="1"/>
            <a:r>
              <a:rPr lang="en-US" smtClean="0"/>
              <a:t>End: n &gt;= nMax or Timeout</a:t>
            </a:r>
          </a:p>
          <a:p>
            <a:endParaRPr lang="en-US" smtClean="0"/>
          </a:p>
          <a:p>
            <a:r>
              <a:rPr lang="en-US" smtClean="0"/>
              <a:t>Verifying the completeness and orthogonality of these conditions requires analysis.</a:t>
            </a:r>
          </a:p>
          <a:p>
            <a:endParaRPr lang="en-US" smtClean="0"/>
          </a:p>
          <a:p>
            <a:r>
              <a:rPr lang="en-US" smtClean="0"/>
              <a:t>A truth table is a useful way to make such an analyses.</a:t>
            </a:r>
          </a:p>
          <a:p>
            <a:endParaRPr lang="en-US" smtClean="0"/>
          </a:p>
        </p:txBody>
      </p:sp>
    </p:spTree>
    <p:extLst>
      <p:ext uri="{BB962C8B-B14F-4D97-AF65-F5344CB8AC3E}">
        <p14:creationId xmlns:p14="http://schemas.microsoft.com/office/powerpoint/2010/main" val="39160780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en-US" smtClean="0"/>
              <a:t>State Transitions -3 </a:t>
            </a:r>
          </a:p>
        </p:txBody>
      </p:sp>
      <p:graphicFrame>
        <p:nvGraphicFramePr>
          <p:cNvPr id="20" name="Object 52"/>
          <p:cNvGraphicFramePr>
            <a:graphicFrameLocks noGrp="1" noChangeAspect="1"/>
          </p:cNvGraphicFramePr>
          <p:nvPr>
            <p:ph idx="1"/>
            <p:extLst>
              <p:ext uri="{D42A27DB-BD31-4B8C-83A1-F6EECF244321}">
                <p14:modId xmlns:p14="http://schemas.microsoft.com/office/powerpoint/2010/main" val="3767924214"/>
              </p:ext>
            </p:extLst>
          </p:nvPr>
        </p:nvGraphicFramePr>
        <p:xfrm>
          <a:off x="388938" y="4521200"/>
          <a:ext cx="8323262" cy="1539875"/>
        </p:xfrm>
        <a:graphic>
          <a:graphicData uri="http://schemas.openxmlformats.org/presentationml/2006/ole">
            <mc:AlternateContent xmlns:mc="http://schemas.openxmlformats.org/markup-compatibility/2006">
              <mc:Choice xmlns:v="urn:schemas-microsoft-com:vml" Requires="v">
                <p:oleObj spid="_x0000_s87067" name="Document" r:id="rId4" imgW="5494568" imgH="1016175" progId="Word.Document.8">
                  <p:embed/>
                </p:oleObj>
              </mc:Choice>
              <mc:Fallback>
                <p:oleObj name="Document" r:id="rId4" imgW="5494568" imgH="101617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938" y="4521200"/>
                        <a:ext cx="8323262" cy="1539875"/>
                      </a:xfrm>
                      <a:prstGeom prst="rect">
                        <a:avLst/>
                      </a:prstGeom>
                      <a:noFill/>
                      <a:ln>
                        <a:noFill/>
                      </a:ln>
                      <a:effectLst/>
                    </p:spPr>
                  </p:pic>
                </p:oleObj>
              </mc:Fallback>
            </mc:AlternateContent>
          </a:graphicData>
        </a:graphic>
      </p:graphicFrame>
      <p:graphicFrame>
        <p:nvGraphicFramePr>
          <p:cNvPr id="21" name="Object 55"/>
          <p:cNvGraphicFramePr>
            <a:graphicFrameLocks noGrp="1" noChangeAspect="1"/>
          </p:cNvGraphicFramePr>
          <p:nvPr>
            <p:ph sz="quarter" idx="4294967295"/>
            <p:extLst>
              <p:ext uri="{D42A27DB-BD31-4B8C-83A1-F6EECF244321}">
                <p14:modId xmlns:p14="http://schemas.microsoft.com/office/powerpoint/2010/main" val="4050347796"/>
              </p:ext>
            </p:extLst>
          </p:nvPr>
        </p:nvGraphicFramePr>
        <p:xfrm>
          <a:off x="0" y="1641475"/>
          <a:ext cx="7827963" cy="2274888"/>
        </p:xfrm>
        <a:graphic>
          <a:graphicData uri="http://schemas.openxmlformats.org/presentationml/2006/ole">
            <mc:AlternateContent xmlns:mc="http://schemas.openxmlformats.org/markup-compatibility/2006">
              <mc:Choice xmlns:v="urn:schemas-microsoft-com:vml" Requires="v">
                <p:oleObj spid="_x0000_s87068" name="Document" r:id="rId7" imgW="6378598" imgH="1854822" progId="Word.Document.8">
                  <p:embed/>
                </p:oleObj>
              </mc:Choice>
              <mc:Fallback>
                <p:oleObj name="Document" r:id="rId7" imgW="6378598" imgH="1854822"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641475"/>
                        <a:ext cx="7827963" cy="2274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19" name="Rectangle 3"/>
          <p:cNvSpPr txBox="1">
            <a:spLocks noChangeArrowheads="1"/>
          </p:cNvSpPr>
          <p:nvPr/>
        </p:nvSpPr>
        <p:spPr>
          <a:xfrm>
            <a:off x="388938" y="1044027"/>
            <a:ext cx="7440612" cy="44291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smtClean="0">
                <a:cs typeface="+mn-cs"/>
              </a:rPr>
              <a:t>Transitions from </a:t>
            </a:r>
            <a:r>
              <a:rPr lang="en-US" dirty="0" err="1" smtClean="0">
                <a:cs typeface="+mn-cs"/>
              </a:rPr>
              <a:t>CheckPW</a:t>
            </a:r>
            <a:r>
              <a:rPr lang="en-US" dirty="0" smtClean="0">
                <a:cs typeface="+mn-cs"/>
              </a:rPr>
              <a:t> are as follows.</a:t>
            </a:r>
          </a:p>
        </p:txBody>
      </p:sp>
      <p:sp>
        <p:nvSpPr>
          <p:cNvPr id="22" name="Text Box 57"/>
          <p:cNvSpPr txBox="1">
            <a:spLocks noChangeArrowheads="1"/>
          </p:cNvSpPr>
          <p:nvPr/>
        </p:nvSpPr>
        <p:spPr bwMode="auto">
          <a:xfrm>
            <a:off x="388938" y="4055260"/>
            <a:ext cx="832326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0" tIns="0" rIns="0" bIns="0">
            <a:spAutoFit/>
          </a:bodyPr>
          <a:lstStyle/>
          <a:p>
            <a:pPr>
              <a:buFontTx/>
              <a:buNone/>
              <a:defRPr/>
            </a:pPr>
            <a:r>
              <a:rPr lang="en-US" sz="2200" dirty="0">
                <a:latin typeface="Arial"/>
                <a:cs typeface="Arial"/>
              </a:rPr>
              <a:t>The A, B, and C conditions are as follows.</a:t>
            </a:r>
          </a:p>
        </p:txBody>
      </p:sp>
    </p:spTree>
    <p:extLst>
      <p:ext uri="{BB962C8B-B14F-4D97-AF65-F5344CB8AC3E}">
        <p14:creationId xmlns:p14="http://schemas.microsoft.com/office/powerpoint/2010/main" val="42657938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p:txBody>
          <a:bodyPr/>
          <a:lstStyle/>
          <a:p>
            <a:r>
              <a:rPr lang="en-US" smtClean="0"/>
              <a:t>State Transitions -4 </a:t>
            </a:r>
          </a:p>
        </p:txBody>
      </p:sp>
      <p:sp>
        <p:nvSpPr>
          <p:cNvPr id="12" name="Content Placeholder 11"/>
          <p:cNvSpPr>
            <a:spLocks noGrp="1"/>
          </p:cNvSpPr>
          <p:nvPr>
            <p:ph idx="1"/>
          </p:nvPr>
        </p:nvSpPr>
        <p:spPr/>
        <p:txBody>
          <a:bodyPr>
            <a:normAutofit/>
          </a:bodyPr>
          <a:lstStyle/>
          <a:p>
            <a:pPr>
              <a:defRPr/>
            </a:pPr>
            <a:r>
              <a:rPr lang="en-US" dirty="0"/>
              <a:t>The End transition has two indeterminate cases.</a:t>
            </a:r>
          </a:p>
          <a:p>
            <a:pPr>
              <a:buFontTx/>
              <a:buChar char="•"/>
              <a:defRPr/>
            </a:pPr>
            <a:r>
              <a:rPr lang="en-US" dirty="0"/>
              <a:t>  n = </a:t>
            </a:r>
            <a:r>
              <a:rPr lang="en-US" dirty="0" err="1"/>
              <a:t>nMax</a:t>
            </a:r>
            <a:r>
              <a:rPr lang="en-US" dirty="0"/>
              <a:t> and valid PW and valid ID</a:t>
            </a:r>
          </a:p>
          <a:p>
            <a:pPr>
              <a:buFontTx/>
              <a:buChar char="•"/>
              <a:defRPr/>
            </a:pPr>
            <a:r>
              <a:rPr lang="en-US" dirty="0"/>
              <a:t>  n &gt; </a:t>
            </a:r>
            <a:r>
              <a:rPr lang="en-US" dirty="0" err="1"/>
              <a:t>nMax</a:t>
            </a:r>
            <a:r>
              <a:rPr lang="en-US" dirty="0"/>
              <a:t> and valid PW and valid ID</a:t>
            </a:r>
          </a:p>
          <a:p>
            <a:pPr>
              <a:defRPr/>
            </a:pPr>
            <a:endParaRPr lang="en-US" dirty="0"/>
          </a:p>
          <a:p>
            <a:pPr>
              <a:defRPr/>
            </a:pPr>
            <a:r>
              <a:rPr lang="en-US" dirty="0"/>
              <a:t>These cases are possible, depending on the implementation and should be prevented.</a:t>
            </a:r>
          </a:p>
          <a:p>
            <a:pPr>
              <a:defRPr/>
            </a:pPr>
            <a:endParaRPr lang="en-US" dirty="0"/>
          </a:p>
          <a:p>
            <a:pPr>
              <a:defRPr/>
            </a:pPr>
            <a:r>
              <a:rPr lang="en-US" dirty="0"/>
              <a:t>This can be done by changing the C </a:t>
            </a:r>
            <a:r>
              <a:rPr lang="en-US" dirty="0" smtClean="0"/>
              <a:t>equation</a:t>
            </a:r>
            <a:endParaRPr lang="en-US" dirty="0"/>
          </a:p>
        </p:txBody>
      </p:sp>
      <p:sp>
        <p:nvSpPr>
          <p:cNvPr id="16" name="Rectangle 3"/>
          <p:cNvSpPr txBox="1">
            <a:spLocks noChangeArrowheads="1"/>
          </p:cNvSpPr>
          <p:nvPr/>
        </p:nvSpPr>
        <p:spPr>
          <a:xfrm>
            <a:off x="2252033" y="2553389"/>
            <a:ext cx="7364412" cy="4592637"/>
          </a:xfrm>
          <a:prstGeom prst="rect">
            <a:avLst/>
          </a:prstGeom>
        </p:spPr>
        <p:txBody>
          <a:bodyPr vert="horz" lIns="109538" tIns="52388" rIns="109538" bIns="52388"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dirty="0" smtClean="0">
              <a:cs typeface="+mn-cs"/>
            </a:endParaRPr>
          </a:p>
        </p:txBody>
      </p:sp>
      <p:graphicFrame>
        <p:nvGraphicFramePr>
          <p:cNvPr id="17" name="Object 17"/>
          <p:cNvGraphicFramePr>
            <a:graphicFrameLocks noChangeAspect="1"/>
          </p:cNvGraphicFramePr>
          <p:nvPr>
            <p:extLst>
              <p:ext uri="{D42A27DB-BD31-4B8C-83A1-F6EECF244321}">
                <p14:modId xmlns:p14="http://schemas.microsoft.com/office/powerpoint/2010/main" val="1424630637"/>
              </p:ext>
            </p:extLst>
          </p:nvPr>
        </p:nvGraphicFramePr>
        <p:xfrm>
          <a:off x="388939" y="4935695"/>
          <a:ext cx="9229080" cy="1208050"/>
        </p:xfrm>
        <a:graphic>
          <a:graphicData uri="http://schemas.openxmlformats.org/presentationml/2006/ole">
            <mc:AlternateContent xmlns:mc="http://schemas.openxmlformats.org/markup-compatibility/2006">
              <mc:Choice xmlns:v="urn:schemas-microsoft-com:vml" Requires="v">
                <p:oleObj spid="_x0000_s89102" name="Document" r:id="rId5" imgW="5494568" imgH="719356" progId="Word.Document.8">
                  <p:embed/>
                </p:oleObj>
              </mc:Choice>
              <mc:Fallback>
                <p:oleObj name="Document" r:id="rId5" imgW="5494568" imgH="719356"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939" y="4935695"/>
                        <a:ext cx="9229080" cy="12080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3792597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p:txBody>
          <a:bodyPr/>
          <a:lstStyle/>
          <a:p>
            <a:r>
              <a:rPr lang="en-US" smtClean="0"/>
              <a:t>Corrected LogIn State Template</a:t>
            </a:r>
          </a:p>
        </p:txBody>
      </p:sp>
      <p:graphicFrame>
        <p:nvGraphicFramePr>
          <p:cNvPr id="94210" name="Object 11"/>
          <p:cNvGraphicFramePr>
            <a:graphicFrameLocks noGrp="1" noChangeAspect="1"/>
          </p:cNvGraphicFramePr>
          <p:nvPr>
            <p:ph idx="1"/>
          </p:nvPr>
        </p:nvGraphicFramePr>
        <p:xfrm>
          <a:off x="2252663" y="1081088"/>
          <a:ext cx="4616450" cy="5014912"/>
        </p:xfrm>
        <a:graphic>
          <a:graphicData uri="http://schemas.openxmlformats.org/presentationml/2006/ole">
            <mc:AlternateContent xmlns:mc="http://schemas.openxmlformats.org/markup-compatibility/2006">
              <mc:Choice xmlns:v="urn:schemas-microsoft-com:vml" Requires="v">
                <p:oleObj spid="_x0000_s91150" name="Document" r:id="rId5" imgW="5925797" imgH="6437819" progId="Word.Document.8">
                  <p:embed/>
                </p:oleObj>
              </mc:Choice>
              <mc:Fallback>
                <p:oleObj name="Document" r:id="rId5" imgW="5925797" imgH="6437819"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2663" y="1081088"/>
                        <a:ext cx="4616450" cy="50149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59071311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ChangeArrowheads="1"/>
          </p:cNvSpPr>
          <p:nvPr>
            <p:ph type="title"/>
          </p:nvPr>
        </p:nvSpPr>
        <p:spPr/>
        <p:txBody>
          <a:bodyPr/>
          <a:lstStyle/>
          <a:p>
            <a:r>
              <a:rPr lang="en-US" smtClean="0"/>
              <a:t>Verification Exercise</a:t>
            </a:r>
          </a:p>
        </p:txBody>
      </p:sp>
      <p:sp>
        <p:nvSpPr>
          <p:cNvPr id="1050627" name="Rectangle 3"/>
          <p:cNvSpPr>
            <a:spLocks noGrp="1" noChangeArrowheads="1"/>
          </p:cNvSpPr>
          <p:nvPr>
            <p:ph idx="1"/>
          </p:nvPr>
        </p:nvSpPr>
        <p:spPr/>
        <p:txBody>
          <a:bodyPr/>
          <a:lstStyle/>
          <a:p>
            <a:r>
              <a:rPr lang="en-US" dirty="0"/>
              <a:t>Using the methods just discussed, verify the stopwatch state-machine design in the State Machine Verification Exercise. This can be found in the File Repository below. </a:t>
            </a:r>
          </a:p>
          <a:p>
            <a:endParaRPr lang="en-US" dirty="0" smtClean="0"/>
          </a:p>
          <a:p>
            <a:r>
              <a:rPr lang="en-US" dirty="0" smtClean="0"/>
              <a:t>Pair up again and take 20 minutes to verify the correctness of the state template for the stopwatch state machine.</a:t>
            </a:r>
          </a:p>
          <a:p>
            <a:endParaRPr lang="en-US" dirty="0" smtClean="0"/>
          </a:p>
        </p:txBody>
      </p:sp>
      <p:sp>
        <p:nvSpPr>
          <p:cNvPr id="1050629" name="Rectangle 5"/>
          <p:cNvSpPr>
            <a:spLocks noChangeArrowheads="1"/>
          </p:cNvSpPr>
          <p:nvPr/>
        </p:nvSpPr>
        <p:spPr bwMode="auto">
          <a:xfrm>
            <a:off x="4203700" y="4439895"/>
            <a:ext cx="1781175" cy="433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52375" rIns="104749" bIns="52375">
            <a:spAutoFit/>
          </a:bodyPr>
          <a:lstStyle/>
          <a:p>
            <a:pPr defTabSz="1033463" eaLnBrk="0" hangingPunct="0">
              <a:lnSpc>
                <a:spcPct val="90000"/>
              </a:lnSpc>
              <a:spcBef>
                <a:spcPct val="30000"/>
              </a:spcBef>
              <a:buFontTx/>
              <a:buChar char=" "/>
              <a:defRPr/>
            </a:pPr>
            <a:r>
              <a:rPr lang="en-US" sz="2400" b="1">
                <a:cs typeface="+mn-cs"/>
              </a:rPr>
              <a:t>20 minutes</a:t>
            </a:r>
          </a:p>
        </p:txBody>
      </p:sp>
      <p:pic>
        <p:nvPicPr>
          <p:cNvPr id="105063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6613" y="4155732"/>
            <a:ext cx="649287" cy="879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95963900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p:txBody>
          <a:bodyPr/>
          <a:lstStyle/>
          <a:p>
            <a:r>
              <a:rPr lang="en-US" smtClean="0"/>
              <a:t>Exercise: State Diagram</a:t>
            </a:r>
          </a:p>
        </p:txBody>
      </p:sp>
      <p:pic>
        <p:nvPicPr>
          <p:cNvPr id="98306" name="Picture 25" descr="s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5513" y="1123950"/>
            <a:ext cx="7292975" cy="4795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5249783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2"/>
          <p:cNvSpPr>
            <a:spLocks noGrp="1" noChangeArrowheads="1"/>
          </p:cNvSpPr>
          <p:nvPr>
            <p:ph type="title"/>
          </p:nvPr>
        </p:nvSpPr>
        <p:spPr/>
        <p:txBody>
          <a:bodyPr/>
          <a:lstStyle/>
          <a:p>
            <a:r>
              <a:rPr lang="en-US" smtClean="0"/>
              <a:t>Design as an Investment</a:t>
            </a:r>
          </a:p>
        </p:txBody>
      </p:sp>
      <p:sp>
        <p:nvSpPr>
          <p:cNvPr id="1088515" name="Rectangle 3"/>
          <p:cNvSpPr>
            <a:spLocks noGrp="1" noChangeArrowheads="1"/>
          </p:cNvSpPr>
          <p:nvPr>
            <p:ph idx="1"/>
          </p:nvPr>
        </p:nvSpPr>
        <p:spPr/>
        <p:txBody>
          <a:bodyPr>
            <a:normAutofit lnSpcReduction="10000"/>
          </a:bodyPr>
          <a:lstStyle/>
          <a:p>
            <a:r>
              <a:rPr lang="en-US" dirty="0" smtClean="0"/>
              <a:t>Experienced programmers do not need to produce designs to write most small programs.</a:t>
            </a:r>
          </a:p>
          <a:p>
            <a:endParaRPr lang="en-US" dirty="0" smtClean="0"/>
          </a:p>
          <a:p>
            <a:r>
              <a:rPr lang="en-US" dirty="0" smtClean="0"/>
              <a:t>Designs are needed when small programs are to be used as parts of larger systems or when quality is critical.</a:t>
            </a:r>
          </a:p>
          <a:p>
            <a:endParaRPr lang="en-US" dirty="0" smtClean="0"/>
          </a:p>
          <a:p>
            <a:r>
              <a:rPr lang="en-US" dirty="0" smtClean="0"/>
              <a:t>Based on data from 8,100 PSP programs, programmers who produced designs</a:t>
            </a:r>
          </a:p>
          <a:p>
            <a:pPr lvl="1"/>
            <a:r>
              <a:rPr lang="en-US" dirty="0" smtClean="0"/>
              <a:t> spent 53% more time than those who did not</a:t>
            </a:r>
          </a:p>
          <a:p>
            <a:pPr lvl="1"/>
            <a:r>
              <a:rPr lang="en-US" dirty="0" smtClean="0"/>
              <a:t> wrote programs that were 46% smaller</a:t>
            </a:r>
          </a:p>
          <a:p>
            <a:endParaRPr lang="en-US" dirty="0" smtClean="0"/>
          </a:p>
          <a:p>
            <a:r>
              <a:rPr lang="en-US" dirty="0" smtClean="0"/>
              <a:t>Most programmers know how to write small programs.  The critical skill is for developing large programs.</a:t>
            </a:r>
          </a:p>
        </p:txBody>
      </p:sp>
    </p:spTree>
    <p:extLst>
      <p:ext uri="{BB962C8B-B14F-4D97-AF65-F5344CB8AC3E}">
        <p14:creationId xmlns:p14="http://schemas.microsoft.com/office/powerpoint/2010/main" val="119788267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lstStyle/>
          <a:p>
            <a:pPr eaLnBrk="1" hangingPunct="1">
              <a:defRPr/>
            </a:pPr>
            <a:r>
              <a:rPr lang="en-US" smtClean="0">
                <a:cs typeface="+mj-cs"/>
              </a:rPr>
              <a:t>Exercise Comments</a:t>
            </a:r>
          </a:p>
        </p:txBody>
      </p:sp>
      <p:sp>
        <p:nvSpPr>
          <p:cNvPr id="1056771" name="Rectangle 3"/>
          <p:cNvSpPr>
            <a:spLocks noGrp="1" noChangeArrowheads="1"/>
          </p:cNvSpPr>
          <p:nvPr>
            <p:ph idx="1"/>
          </p:nvPr>
        </p:nvSpPr>
        <p:spPr/>
        <p:txBody>
          <a:bodyPr/>
          <a:lstStyle/>
          <a:p>
            <a:pPr marL="0" indent="0" eaLnBrk="1" hangingPunct="1">
              <a:defRPr/>
            </a:pPr>
            <a:r>
              <a:rPr lang="en-US" smtClean="0">
                <a:cs typeface="+mn-cs"/>
              </a:rPr>
              <a:t>This stopwatch state machine design is incomplete.  </a:t>
            </a:r>
          </a:p>
          <a:p>
            <a:pPr marL="0" indent="0" eaLnBrk="1" hangingPunct="1">
              <a:defRPr/>
            </a:pPr>
            <a:endParaRPr lang="en-US" smtClean="0">
              <a:cs typeface="+mn-cs"/>
            </a:endParaRPr>
          </a:p>
          <a:p>
            <a:pPr marL="0" indent="0" eaLnBrk="1" hangingPunct="1">
              <a:defRPr/>
            </a:pPr>
            <a:r>
              <a:rPr lang="en-US" smtClean="0">
                <a:cs typeface="+mn-cs"/>
              </a:rPr>
              <a:t>The SST does not specify what happens when you press</a:t>
            </a:r>
          </a:p>
          <a:p>
            <a:pPr lvl="1" eaLnBrk="1" hangingPunct="1">
              <a:defRPr/>
            </a:pPr>
            <a:r>
              <a:rPr lang="en-US" smtClean="0"/>
              <a:t>hold in zero</a:t>
            </a:r>
          </a:p>
          <a:p>
            <a:pPr lvl="1" eaLnBrk="1" hangingPunct="1">
              <a:defRPr/>
            </a:pPr>
            <a:r>
              <a:rPr lang="en-US" smtClean="0"/>
              <a:t>reset in zero</a:t>
            </a:r>
          </a:p>
          <a:p>
            <a:pPr lvl="1" eaLnBrk="1" hangingPunct="1">
              <a:defRPr/>
            </a:pPr>
            <a:r>
              <a:rPr lang="en-US" smtClean="0"/>
              <a:t>hold when stopped</a:t>
            </a:r>
          </a:p>
          <a:p>
            <a:pPr marL="0" indent="0" eaLnBrk="1" hangingPunct="1">
              <a:defRPr/>
            </a:pPr>
            <a:endParaRPr lang="en-US" smtClean="0">
              <a:cs typeface="+mn-cs"/>
            </a:endParaRPr>
          </a:p>
          <a:p>
            <a:pPr marL="0" indent="0" eaLnBrk="1" hangingPunct="1">
              <a:defRPr/>
            </a:pPr>
            <a:r>
              <a:rPr lang="en-US" smtClean="0">
                <a:cs typeface="+mn-cs"/>
              </a:rPr>
              <a:t>Also, are transitions possible from Zero to On-hold or Stopped, or from Stopped to On-hold?</a:t>
            </a:r>
          </a:p>
          <a:p>
            <a:pPr marL="0" indent="0" eaLnBrk="1" hangingPunct="1">
              <a:defRPr/>
            </a:pPr>
            <a:endParaRPr lang="en-US" smtClean="0">
              <a:cs typeface="+mn-cs"/>
            </a:endParaRPr>
          </a:p>
          <a:p>
            <a:pPr marL="0" indent="0" eaLnBrk="1" hangingPunct="1">
              <a:defRPr/>
            </a:pPr>
            <a:r>
              <a:rPr lang="en-US" smtClean="0">
                <a:cs typeface="+mn-cs"/>
              </a:rPr>
              <a:t>When these transitions and actions are properly defined, the state machine will be also.</a:t>
            </a:r>
          </a:p>
        </p:txBody>
      </p:sp>
    </p:spTree>
    <p:extLst>
      <p:ext uri="{BB962C8B-B14F-4D97-AF65-F5344CB8AC3E}">
        <p14:creationId xmlns:p14="http://schemas.microsoft.com/office/powerpoint/2010/main" val="34087250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2"/>
          <p:cNvSpPr>
            <a:spLocks noGrp="1" noChangeArrowheads="1"/>
          </p:cNvSpPr>
          <p:nvPr>
            <p:ph type="title"/>
          </p:nvPr>
        </p:nvSpPr>
        <p:spPr/>
        <p:txBody>
          <a:bodyPr/>
          <a:lstStyle/>
          <a:p>
            <a:r>
              <a:rPr lang="en-US" smtClean="0"/>
              <a:t>Corrected State Template</a:t>
            </a:r>
          </a:p>
        </p:txBody>
      </p:sp>
      <p:graphicFrame>
        <p:nvGraphicFramePr>
          <p:cNvPr id="9" name="Object 5"/>
          <p:cNvGraphicFramePr>
            <a:graphicFrameLocks noChangeAspect="1"/>
          </p:cNvGraphicFramePr>
          <p:nvPr>
            <p:extLst>
              <p:ext uri="{D42A27DB-BD31-4B8C-83A1-F6EECF244321}">
                <p14:modId xmlns:p14="http://schemas.microsoft.com/office/powerpoint/2010/main" val="3584187747"/>
              </p:ext>
            </p:extLst>
          </p:nvPr>
        </p:nvGraphicFramePr>
        <p:xfrm>
          <a:off x="936625" y="884175"/>
          <a:ext cx="7504113" cy="4935537"/>
        </p:xfrm>
        <a:graphic>
          <a:graphicData uri="http://schemas.openxmlformats.org/presentationml/2006/ole">
            <mc:AlternateContent xmlns:mc="http://schemas.openxmlformats.org/markup-compatibility/2006">
              <mc:Choice xmlns:v="urn:schemas-microsoft-com:vml" Requires="v">
                <p:oleObj spid="_x0000_s98317" name="Document" r:id="rId4" imgW="5684167" imgH="3739119" progId="Word.Document.8">
                  <p:embed/>
                </p:oleObj>
              </mc:Choice>
              <mc:Fallback>
                <p:oleObj name="Document" r:id="rId4" imgW="5684167" imgH="373911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625" y="884175"/>
                        <a:ext cx="7504113" cy="49355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196554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p:txBody>
          <a:bodyPr/>
          <a:lstStyle/>
          <a:p>
            <a:r>
              <a:rPr lang="en-US" smtClean="0"/>
              <a:t>Messages to Remember</a:t>
            </a:r>
          </a:p>
        </p:txBody>
      </p:sp>
      <p:sp>
        <p:nvSpPr>
          <p:cNvPr id="873475" name="Rectangle 3"/>
          <p:cNvSpPr>
            <a:spLocks noGrp="1" noChangeArrowheads="1"/>
          </p:cNvSpPr>
          <p:nvPr>
            <p:ph idx="1"/>
          </p:nvPr>
        </p:nvSpPr>
        <p:spPr/>
        <p:txBody>
          <a:bodyPr>
            <a:normAutofit/>
          </a:bodyPr>
          <a:lstStyle/>
          <a:p>
            <a:pPr>
              <a:spcBef>
                <a:spcPts val="2200"/>
              </a:spcBef>
            </a:pPr>
            <a:r>
              <a:rPr lang="en-US" dirty="0" smtClean="0"/>
              <a:t>A precise design notation helps you to produce clear and </a:t>
            </a:r>
            <a:br>
              <a:rPr lang="en-US" dirty="0" smtClean="0"/>
            </a:br>
            <a:r>
              <a:rPr lang="en-US" dirty="0" smtClean="0"/>
              <a:t>correct designs.</a:t>
            </a:r>
          </a:p>
          <a:p>
            <a:pPr>
              <a:spcBef>
                <a:spcPts val="2200"/>
              </a:spcBef>
            </a:pPr>
            <a:r>
              <a:rPr lang="en-US" dirty="0" smtClean="0"/>
              <a:t>UML provides design information that is not in the PSP templates and the templates have design information that is not shown with current UML methods.</a:t>
            </a:r>
          </a:p>
          <a:p>
            <a:pPr>
              <a:spcBef>
                <a:spcPts val="2200"/>
              </a:spcBef>
            </a:pPr>
            <a:r>
              <a:rPr lang="en-US" dirty="0" smtClean="0"/>
              <a:t>Since state machines are complex, state-machine implementations often contain errors.</a:t>
            </a:r>
          </a:p>
          <a:p>
            <a:pPr>
              <a:spcBef>
                <a:spcPts val="2200"/>
              </a:spcBef>
            </a:pPr>
            <a:r>
              <a:rPr lang="en-US" dirty="0" smtClean="0"/>
              <a:t>Identify the state machines in your programs and use the state template to design and verify them.</a:t>
            </a:r>
          </a:p>
          <a:p>
            <a:pPr>
              <a:spcBef>
                <a:spcPts val="2200"/>
              </a:spcBef>
            </a:pPr>
            <a:r>
              <a:rPr lang="en-US" dirty="0" smtClean="0"/>
              <a:t>State machine defects are exceedingly difficult to find and fix </a:t>
            </a:r>
            <a:br>
              <a:rPr lang="en-US" dirty="0" smtClean="0"/>
            </a:br>
            <a:r>
              <a:rPr lang="en-US" dirty="0" smtClean="0"/>
              <a:t>in test. </a:t>
            </a:r>
          </a:p>
        </p:txBody>
      </p:sp>
    </p:spTree>
    <p:extLst>
      <p:ext uri="{BB962C8B-B14F-4D97-AF65-F5344CB8AC3E}">
        <p14:creationId xmlns:p14="http://schemas.microsoft.com/office/powerpoint/2010/main" val="34156581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65" name="Rectangle 9"/>
          <p:cNvSpPr>
            <a:spLocks noGrp="1" noChangeArrowheads="1"/>
          </p:cNvSpPr>
          <p:nvPr>
            <p:ph type="title"/>
          </p:nvPr>
        </p:nvSpPr>
        <p:spPr/>
        <p:txBody>
          <a:bodyPr/>
          <a:lstStyle/>
          <a:p>
            <a:pPr eaLnBrk="1" hangingPunct="1">
              <a:defRPr/>
            </a:pPr>
            <a:r>
              <a:rPr lang="en-US" smtClean="0">
                <a:cs typeface="+mj-cs"/>
              </a:rPr>
              <a:t>Designed Programs are Smaller</a:t>
            </a:r>
          </a:p>
        </p:txBody>
      </p:sp>
      <p:pic>
        <p:nvPicPr>
          <p:cNvPr id="12290" name="Picture 10" descr="s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51052"/>
            <a:ext cx="8526628" cy="5023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2693752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13" name="Rectangle 9"/>
          <p:cNvSpPr>
            <a:spLocks noGrp="1" noChangeArrowheads="1"/>
          </p:cNvSpPr>
          <p:nvPr>
            <p:ph type="title"/>
          </p:nvPr>
        </p:nvSpPr>
        <p:spPr/>
        <p:txBody>
          <a:bodyPr/>
          <a:lstStyle/>
          <a:p>
            <a:pPr eaLnBrk="1" hangingPunct="1">
              <a:defRPr/>
            </a:pPr>
            <a:r>
              <a:rPr lang="en-US" smtClean="0">
                <a:cs typeface="+mj-cs"/>
              </a:rPr>
              <a:t>Design Takes Longer</a:t>
            </a:r>
          </a:p>
        </p:txBody>
      </p:sp>
      <p:pic>
        <p:nvPicPr>
          <p:cNvPr id="14338" name="Picture 10" descr="s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874" y="1049464"/>
            <a:ext cx="8527626" cy="50290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5120944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p:txBody>
          <a:bodyPr/>
          <a:lstStyle/>
          <a:p>
            <a:pPr eaLnBrk="1" hangingPunct="1">
              <a:defRPr/>
            </a:pPr>
            <a:r>
              <a:rPr lang="en-US" smtClean="0">
                <a:cs typeface="+mj-cs"/>
              </a:rPr>
              <a:t>UML and the PSP -1</a:t>
            </a:r>
          </a:p>
        </p:txBody>
      </p:sp>
      <p:sp>
        <p:nvSpPr>
          <p:cNvPr id="1105923" name="Rectangle 3"/>
          <p:cNvSpPr>
            <a:spLocks noGrp="1" noChangeArrowheads="1"/>
          </p:cNvSpPr>
          <p:nvPr>
            <p:ph idx="1"/>
          </p:nvPr>
        </p:nvSpPr>
        <p:spPr/>
        <p:txBody>
          <a:bodyPr/>
          <a:lstStyle/>
          <a:p>
            <a:pPr marL="0" indent="0" eaLnBrk="1" hangingPunct="1">
              <a:defRPr/>
            </a:pPr>
            <a:r>
              <a:rPr lang="en-US" smtClean="0">
                <a:cs typeface="+mn-cs"/>
              </a:rPr>
              <a:t>The Unified Modeling Language (UML) provides a graphical notation for describing software system behavior.</a:t>
            </a:r>
          </a:p>
          <a:p>
            <a:pPr marL="0" indent="0" eaLnBrk="1" hangingPunct="1">
              <a:defRPr/>
            </a:pPr>
            <a:endParaRPr lang="en-US" smtClean="0">
              <a:cs typeface="+mn-cs"/>
            </a:endParaRPr>
          </a:p>
          <a:p>
            <a:pPr marL="0" indent="0" eaLnBrk="1" hangingPunct="1">
              <a:defRPr/>
            </a:pPr>
            <a:r>
              <a:rPr lang="en-US" smtClean="0">
                <a:cs typeface="+mn-cs"/>
              </a:rPr>
              <a:t>UML is based on notations developed by Booch, Rumbaugh, and Jacobson. </a:t>
            </a:r>
          </a:p>
          <a:p>
            <a:pPr marL="0" indent="0" eaLnBrk="1" hangingPunct="1">
              <a:defRPr/>
            </a:pPr>
            <a:endParaRPr lang="en-US" smtClean="0">
              <a:cs typeface="+mn-cs"/>
            </a:endParaRPr>
          </a:p>
          <a:p>
            <a:pPr marL="0" indent="0" eaLnBrk="1" hangingPunct="1">
              <a:defRPr/>
            </a:pPr>
            <a:r>
              <a:rPr lang="en-US" smtClean="0">
                <a:cs typeface="+mn-cs"/>
              </a:rPr>
              <a:t>Standardization by the Object Management Group (OMG) has led to UML</a:t>
            </a:r>
            <a:r>
              <a:rPr lang="ja-JP" altLang="en-US" smtClean="0">
                <a:latin typeface="Arial"/>
                <a:cs typeface="+mn-cs"/>
              </a:rPr>
              <a:t>’</a:t>
            </a:r>
            <a:r>
              <a:rPr lang="en-US" smtClean="0">
                <a:cs typeface="+mn-cs"/>
              </a:rPr>
              <a:t>s widespread acceptance.</a:t>
            </a:r>
          </a:p>
          <a:p>
            <a:pPr marL="0" indent="0" eaLnBrk="1" hangingPunct="1">
              <a:defRPr/>
            </a:pPr>
            <a:endParaRPr lang="en-US" smtClean="0">
              <a:cs typeface="+mn-cs"/>
            </a:endParaRPr>
          </a:p>
          <a:p>
            <a:pPr marL="0" indent="0" eaLnBrk="1" hangingPunct="1">
              <a:defRPr/>
            </a:pPr>
            <a:r>
              <a:rPr lang="en-US" smtClean="0">
                <a:cs typeface="+mn-cs"/>
              </a:rPr>
              <a:t>Since UML has many formats and methods, users typically work with (small) UML subsets.</a:t>
            </a:r>
          </a:p>
          <a:p>
            <a:pPr marL="0" indent="0" eaLnBrk="1" hangingPunct="1">
              <a:defRPr/>
            </a:pPr>
            <a:endParaRPr lang="en-US" smtClean="0">
              <a:cs typeface="+mn-cs"/>
            </a:endParaRPr>
          </a:p>
        </p:txBody>
      </p:sp>
    </p:spTree>
    <p:extLst>
      <p:ext uri="{BB962C8B-B14F-4D97-AF65-F5344CB8AC3E}">
        <p14:creationId xmlns:p14="http://schemas.microsoft.com/office/powerpoint/2010/main" val="1626487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p:txBody>
          <a:bodyPr/>
          <a:lstStyle/>
          <a:p>
            <a:pPr eaLnBrk="1" hangingPunct="1">
              <a:defRPr/>
            </a:pPr>
            <a:r>
              <a:rPr lang="en-US" smtClean="0">
                <a:cs typeface="+mj-cs"/>
              </a:rPr>
              <a:t>UML and the PSP -2</a:t>
            </a:r>
          </a:p>
        </p:txBody>
      </p:sp>
      <p:sp>
        <p:nvSpPr>
          <p:cNvPr id="1107971" name="Rectangle 3"/>
          <p:cNvSpPr>
            <a:spLocks noGrp="1" noChangeArrowheads="1"/>
          </p:cNvSpPr>
          <p:nvPr>
            <p:ph idx="1"/>
          </p:nvPr>
        </p:nvSpPr>
        <p:spPr/>
        <p:txBody>
          <a:bodyPr/>
          <a:lstStyle/>
          <a:p>
            <a:pPr marL="0" indent="0" eaLnBrk="1" hangingPunct="1">
              <a:defRPr/>
            </a:pPr>
            <a:r>
              <a:rPr lang="en-US" smtClean="0">
                <a:cs typeface="+mn-cs"/>
              </a:rPr>
              <a:t>UML and the PSP templates are complementary.</a:t>
            </a:r>
          </a:p>
          <a:p>
            <a:pPr lvl="1" eaLnBrk="1" hangingPunct="1">
              <a:defRPr/>
            </a:pPr>
            <a:r>
              <a:rPr lang="en-US" smtClean="0"/>
              <a:t>UML covers the logical and physical construction of a software system.</a:t>
            </a:r>
          </a:p>
          <a:p>
            <a:pPr lvl="1" eaLnBrk="1" hangingPunct="1">
              <a:defRPr/>
            </a:pPr>
            <a:r>
              <a:rPr lang="en-US" smtClean="0"/>
              <a:t>The PSP templates focus on precise descriptions of interfaces and system and component behavior.</a:t>
            </a:r>
          </a:p>
          <a:p>
            <a:pPr marL="0" indent="0" eaLnBrk="1" hangingPunct="1">
              <a:defRPr/>
            </a:pPr>
            <a:endParaRPr lang="en-US" smtClean="0">
              <a:cs typeface="+mn-cs"/>
            </a:endParaRPr>
          </a:p>
          <a:p>
            <a:pPr marL="0" indent="0" eaLnBrk="1" hangingPunct="1">
              <a:defRPr/>
            </a:pPr>
            <a:r>
              <a:rPr lang="en-US" smtClean="0">
                <a:cs typeface="+mn-cs"/>
              </a:rPr>
              <a:t>OCL (Object Constraint Language) is being developed to augment UML with a precise language for describing behavior.  It is not yet widely used.</a:t>
            </a:r>
          </a:p>
        </p:txBody>
      </p:sp>
    </p:spTree>
    <p:extLst>
      <p:ext uri="{BB962C8B-B14F-4D97-AF65-F5344CB8AC3E}">
        <p14:creationId xmlns:p14="http://schemas.microsoft.com/office/powerpoint/2010/main" val="146254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120</TotalTime>
  <Words>2415</Words>
  <Application>Microsoft Office PowerPoint</Application>
  <PresentationFormat>On-screen Show (4:3)</PresentationFormat>
  <Paragraphs>365</Paragraphs>
  <Slides>52</Slides>
  <Notes>47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7" baseType="lpstr">
      <vt:lpstr>MS PGothic</vt:lpstr>
      <vt:lpstr>Arial</vt:lpstr>
      <vt:lpstr>Calibri</vt:lpstr>
      <vt:lpstr>SEI_Template</vt:lpstr>
      <vt:lpstr>Document</vt:lpstr>
      <vt:lpstr>Software Design II</vt:lpstr>
      <vt:lpstr>PowerPoint Presentation</vt:lpstr>
      <vt:lpstr>Lecture Topics</vt:lpstr>
      <vt:lpstr>The Design Process</vt:lpstr>
      <vt:lpstr>Design as an Investment</vt:lpstr>
      <vt:lpstr>Designed Programs are Smaller</vt:lpstr>
      <vt:lpstr>Design Takes Longer</vt:lpstr>
      <vt:lpstr>UML and the PSP -1</vt:lpstr>
      <vt:lpstr>UML and the PSP -2</vt:lpstr>
      <vt:lpstr>Mapping UML and PSP Views</vt:lpstr>
      <vt:lpstr>Use Cases</vt:lpstr>
      <vt:lpstr>Use-Case Diagram</vt:lpstr>
      <vt:lpstr>Use-Case Description Example</vt:lpstr>
      <vt:lpstr>Sequence Diagrams</vt:lpstr>
      <vt:lpstr>Sequence Diagram Example</vt:lpstr>
      <vt:lpstr>Class Diagrams</vt:lpstr>
      <vt:lpstr>Class Diagram Example</vt:lpstr>
      <vt:lpstr>Statechart Diagrams</vt:lpstr>
      <vt:lpstr>Statechart Diagram Example</vt:lpstr>
      <vt:lpstr>High-level Design Using UML</vt:lpstr>
      <vt:lpstr>Detail-level Design Using UML</vt:lpstr>
      <vt:lpstr>UML and the PSP Templates -1</vt:lpstr>
      <vt:lpstr>UML and the PSP Templates -2</vt:lpstr>
      <vt:lpstr>State Machines</vt:lpstr>
      <vt:lpstr>An Example State Machine</vt:lpstr>
      <vt:lpstr>The “LogIn” State Diagram</vt:lpstr>
      <vt:lpstr>Designing State Machines</vt:lpstr>
      <vt:lpstr>Solution Strategy</vt:lpstr>
      <vt:lpstr>Decisions to Make</vt:lpstr>
      <vt:lpstr>Information Required -1 </vt:lpstr>
      <vt:lpstr>Information Required -2 </vt:lpstr>
      <vt:lpstr>System versus State Information</vt:lpstr>
      <vt:lpstr>Action Conditions</vt:lpstr>
      <vt:lpstr>Required States</vt:lpstr>
      <vt:lpstr>State Specification Template</vt:lpstr>
      <vt:lpstr>Example State Template </vt:lpstr>
      <vt:lpstr>Transition Conditions</vt:lpstr>
      <vt:lpstr>Verifying State Machines</vt:lpstr>
      <vt:lpstr>A Proper State Machine </vt:lpstr>
      <vt:lpstr>State-machine Verification</vt:lpstr>
      <vt:lpstr>Hidden Traps or Loops -1</vt:lpstr>
      <vt:lpstr>Hidden Traps or Loops -2</vt:lpstr>
      <vt:lpstr>State Transitions -1 </vt:lpstr>
      <vt:lpstr>State Transitions -2 </vt:lpstr>
      <vt:lpstr>State Transitions -3 </vt:lpstr>
      <vt:lpstr>State Transitions -4 </vt:lpstr>
      <vt:lpstr>Corrected LogIn State Template</vt:lpstr>
      <vt:lpstr>Verification Exercise</vt:lpstr>
      <vt:lpstr>Exercise: State Diagram</vt:lpstr>
      <vt:lpstr>Exercise Comments</vt:lpstr>
      <vt:lpstr>Corrected State Template</vt:lpstr>
      <vt:lpstr>Messages to Remember</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24</cp:revision>
  <cp:lastPrinted>2015-11-05T19:18:24Z</cp:lastPrinted>
  <dcterms:created xsi:type="dcterms:W3CDTF">2016-03-14T18:33:10Z</dcterms:created>
  <dcterms:modified xsi:type="dcterms:W3CDTF">2018-09-06T00:13:29Z</dcterms:modified>
</cp:coreProperties>
</file>