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51"/>
  </p:notesMasterIdLst>
  <p:handoutMasterIdLst>
    <p:handoutMasterId r:id="rId52"/>
  </p:handoutMasterIdLst>
  <p:sldIdLst>
    <p:sldId id="256" r:id="rId2"/>
    <p:sldId id="305" r:id="rId3"/>
    <p:sldId id="30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88">
          <p15:clr>
            <a:srgbClr val="A4A3A4"/>
          </p15:clr>
        </p15:guide>
        <p15:guide id="3" pos="2549">
          <p15:clr>
            <a:srgbClr val="A4A3A4"/>
          </p15:clr>
        </p15:guide>
        <p15:guide id="4"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708"/>
        <p:guide pos="5488"/>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CC7997E-EF11-9D4E-9DC3-82E37B8E033B}" type="slidenum">
              <a:rPr lang="en-US"/>
              <a:pPr>
                <a:defRPr/>
              </a:pPr>
              <a:t>12</a:t>
            </a:fld>
            <a:endParaRPr lang="en-US"/>
          </a:p>
        </p:txBody>
      </p:sp>
      <p:sp>
        <p:nvSpPr>
          <p:cNvPr id="1036290"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504044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19C590D-A16F-F544-8551-DE1B166BC014}" type="slidenum">
              <a:rPr lang="en-US"/>
              <a:pPr>
                <a:defRPr/>
              </a:pPr>
              <a:t>13</a:t>
            </a:fld>
            <a:endParaRPr lang="en-US"/>
          </a:p>
        </p:txBody>
      </p:sp>
      <p:sp>
        <p:nvSpPr>
          <p:cNvPr id="1038338"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378891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C8B4D64-3B41-C34D-A66B-17E782D2F5AA}" type="slidenum">
              <a:rPr lang="en-US"/>
              <a:pPr>
                <a:defRPr/>
              </a:pPr>
              <a:t>14</a:t>
            </a:fld>
            <a:endParaRPr lang="en-US"/>
          </a:p>
        </p:txBody>
      </p:sp>
      <p:sp>
        <p:nvSpPr>
          <p:cNvPr id="961538" name="Rectangle 2"/>
          <p:cNvSpPr>
            <a:spLocks noGrp="1" noRot="1" noChangeAspect="1" noChangeArrowheads="1" noTextEdit="1"/>
          </p:cNvSpPr>
          <p:nvPr>
            <p:ph type="sldImg"/>
          </p:nvPr>
        </p:nvSpPr>
        <p:spPr>
          <a:xfrm>
            <a:off x="2143125" y="673100"/>
            <a:ext cx="2801938" cy="2101850"/>
          </a:xfrm>
          <a:ln cap="flat"/>
          <a:extLst>
            <a:ext uri="{FAA26D3D-D897-4be2-8F04-BA451C77F1D7}">
              <ma14:placeholderFlag xmlns:ma14="http://schemas.microsoft.com/office/mac/drawingml/2011/main" xmlns="" val="1"/>
            </a:ext>
          </a:extLst>
        </p:spPr>
      </p:sp>
      <p:sp>
        <p:nvSpPr>
          <p:cNvPr id="961539" name="Rectangle 3"/>
          <p:cNvSpPr>
            <a:spLocks noGrp="1" noChangeArrowheads="1"/>
          </p:cNvSpPr>
          <p:nvPr>
            <p:ph type="body" idx="1"/>
          </p:nvPr>
        </p:nvSpPr>
        <p:spPr>
          <a:xfrm>
            <a:off x="596053" y="2922322"/>
            <a:ext cx="6136640" cy="6105447"/>
          </a:xfrm>
          <a:ln/>
        </p:spPr>
        <p:txBody>
          <a:bodyPr lIns="99793" tIns="51679" rIns="99793" bIns="51679"/>
          <a:lstStyle/>
          <a:p>
            <a:pPr defTabSz="1042222">
              <a:defRPr/>
            </a:pPr>
            <a:endParaRPr lang="en-AU" smtClean="0">
              <a:cs typeface="+mn-cs"/>
            </a:endParaRPr>
          </a:p>
        </p:txBody>
      </p:sp>
    </p:spTree>
    <p:extLst>
      <p:ext uri="{BB962C8B-B14F-4D97-AF65-F5344CB8AC3E}">
        <p14:creationId xmlns:p14="http://schemas.microsoft.com/office/powerpoint/2010/main" val="914211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3FF9B49-06E1-1B43-826B-E1799AEDB738}" type="slidenum">
              <a:rPr lang="en-US"/>
              <a:pPr>
                <a:defRPr/>
              </a:pPr>
              <a:t>15</a:t>
            </a:fld>
            <a:endParaRPr lang="en-US"/>
          </a:p>
        </p:txBody>
      </p:sp>
      <p:sp>
        <p:nvSpPr>
          <p:cNvPr id="963586" name="Rectangle 2"/>
          <p:cNvSpPr>
            <a:spLocks noGrp="1" noRot="1" noChangeAspect="1" noChangeArrowheads="1" noTextEdit="1"/>
          </p:cNvSpPr>
          <p:nvPr>
            <p:ph type="sldImg"/>
          </p:nvPr>
        </p:nvSpPr>
        <p:spPr>
          <a:xfrm>
            <a:off x="2143125" y="673100"/>
            <a:ext cx="2801938" cy="2101850"/>
          </a:xfrm>
          <a:ln cap="flat"/>
          <a:extLst>
            <a:ext uri="{FAA26D3D-D897-4be2-8F04-BA451C77F1D7}">
              <ma14:placeholderFlag xmlns:ma14="http://schemas.microsoft.com/office/mac/drawingml/2011/main" xmlns="" val="1"/>
            </a:ext>
          </a:extLst>
        </p:spPr>
      </p:sp>
      <p:sp>
        <p:nvSpPr>
          <p:cNvPr id="963587" name="Rectangle 3"/>
          <p:cNvSpPr>
            <a:spLocks noGrp="1" noChangeArrowheads="1"/>
          </p:cNvSpPr>
          <p:nvPr>
            <p:ph type="body" idx="1"/>
          </p:nvPr>
        </p:nvSpPr>
        <p:spPr>
          <a:xfrm>
            <a:off x="596053" y="2922322"/>
            <a:ext cx="6136640" cy="6105447"/>
          </a:xfrm>
          <a:ln/>
        </p:spPr>
        <p:txBody>
          <a:bodyPr lIns="99793" tIns="51679" rIns="99793" bIns="51679"/>
          <a:lstStyle/>
          <a:p>
            <a:pPr defTabSz="1042222">
              <a:defRPr/>
            </a:pPr>
            <a:endParaRPr lang="en-AU" smtClean="0">
              <a:cs typeface="+mn-cs"/>
            </a:endParaRPr>
          </a:p>
        </p:txBody>
      </p:sp>
    </p:spTree>
    <p:extLst>
      <p:ext uri="{BB962C8B-B14F-4D97-AF65-F5344CB8AC3E}">
        <p14:creationId xmlns:p14="http://schemas.microsoft.com/office/powerpoint/2010/main" val="1218848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6F5D43C-4782-E44D-89BE-C453C16EF2C8}" type="slidenum">
              <a:rPr lang="en-US"/>
              <a:pPr>
                <a:defRPr/>
              </a:pPr>
              <a:t>16</a:t>
            </a:fld>
            <a:endParaRPr lang="en-US"/>
          </a:p>
        </p:txBody>
      </p:sp>
      <p:sp>
        <p:nvSpPr>
          <p:cNvPr id="965634"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435676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52BBE10-0FEF-7048-93F7-817EA7BBFA45}" type="slidenum">
              <a:rPr lang="en-US"/>
              <a:pPr>
                <a:defRPr/>
              </a:pPr>
              <a:t>17</a:t>
            </a:fld>
            <a:endParaRPr lang="en-US"/>
          </a:p>
        </p:txBody>
      </p:sp>
      <p:sp>
        <p:nvSpPr>
          <p:cNvPr id="1084418"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040544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90E66DC-1E32-004C-8752-0600307D3D44}" type="slidenum">
              <a:rPr lang="en-US"/>
              <a:pPr>
                <a:defRPr/>
              </a:pPr>
              <a:t>18</a:t>
            </a:fld>
            <a:endParaRPr lang="en-US"/>
          </a:p>
        </p:txBody>
      </p:sp>
      <p:sp>
        <p:nvSpPr>
          <p:cNvPr id="1086466"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67084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C389A64-2BFF-944D-B1CA-3C707C20D777}" type="slidenum">
              <a:rPr lang="en-US"/>
              <a:pPr>
                <a:defRPr/>
              </a:pPr>
              <a:t>19</a:t>
            </a:fld>
            <a:endParaRPr lang="en-US"/>
          </a:p>
        </p:txBody>
      </p:sp>
      <p:sp>
        <p:nvSpPr>
          <p:cNvPr id="1088514"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129729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1124FD5-9D6D-DD4A-9C0C-975D1424F30B}" type="slidenum">
              <a:rPr lang="en-US"/>
              <a:pPr>
                <a:defRPr/>
              </a:pPr>
              <a:t>20</a:t>
            </a:fld>
            <a:endParaRPr lang="en-US"/>
          </a:p>
        </p:txBody>
      </p:sp>
      <p:sp>
        <p:nvSpPr>
          <p:cNvPr id="1090562"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691214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9D95AA2-0530-224E-B2F5-E071A9F0BA20}" type="slidenum">
              <a:rPr lang="en-US"/>
              <a:pPr>
                <a:defRPr/>
              </a:pPr>
              <a:t>21</a:t>
            </a:fld>
            <a:endParaRPr lang="en-US"/>
          </a:p>
        </p:txBody>
      </p:sp>
      <p:sp>
        <p:nvSpPr>
          <p:cNvPr id="1092610"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167908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5B62C45-A08A-9B46-B434-FDB936B1B121}" type="slidenum">
              <a:rPr lang="en-US"/>
              <a:pPr>
                <a:defRPr/>
              </a:pPr>
              <a:t>4</a:t>
            </a:fld>
            <a:endParaRPr lang="en-US"/>
          </a:p>
        </p:txBody>
      </p:sp>
      <p:sp>
        <p:nvSpPr>
          <p:cNvPr id="909314"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019553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9E8D1BF1-3204-AB41-91ED-E32AAAB2F03F}" type="slidenum">
              <a:rPr lang="en-US"/>
              <a:pPr>
                <a:defRPr/>
              </a:pPr>
              <a:t>22</a:t>
            </a:fld>
            <a:endParaRPr lang="en-US"/>
          </a:p>
        </p:txBody>
      </p:sp>
      <p:sp>
        <p:nvSpPr>
          <p:cNvPr id="1108994"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14780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B4295BB-6626-7F4E-BEAE-949B0336CA86}" type="slidenum">
              <a:rPr lang="en-US"/>
              <a:pPr>
                <a:defRPr/>
              </a:pPr>
              <a:t>23</a:t>
            </a:fld>
            <a:endParaRPr lang="en-US"/>
          </a:p>
        </p:txBody>
      </p:sp>
      <p:sp>
        <p:nvSpPr>
          <p:cNvPr id="1094658"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780903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137533F-0C50-A74D-AD6A-D7DEE944A843}" type="slidenum">
              <a:rPr lang="en-US"/>
              <a:pPr>
                <a:defRPr/>
              </a:pPr>
              <a:t>24</a:t>
            </a:fld>
            <a:endParaRPr lang="en-US"/>
          </a:p>
        </p:txBody>
      </p:sp>
      <p:sp>
        <p:nvSpPr>
          <p:cNvPr id="1100802"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73269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7AB81AE-F3AC-BA4D-ACA4-701E4EDB1FB1}" type="slidenum">
              <a:rPr lang="en-US"/>
              <a:pPr>
                <a:defRPr/>
              </a:pPr>
              <a:t>25</a:t>
            </a:fld>
            <a:endParaRPr lang="en-US"/>
          </a:p>
        </p:txBody>
      </p:sp>
      <p:sp>
        <p:nvSpPr>
          <p:cNvPr id="967682" name="Rectangle 1026"/>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204920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2190B36-1646-4043-ADCA-8A9D59E9425A}" type="slidenum">
              <a:rPr lang="en-US"/>
              <a:pPr>
                <a:defRPr/>
              </a:pPr>
              <a:t>26</a:t>
            </a:fld>
            <a:endParaRPr lang="en-US"/>
          </a:p>
        </p:txBody>
      </p:sp>
      <p:sp>
        <p:nvSpPr>
          <p:cNvPr id="1102850"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41717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9A84DAD-7961-D74D-BB9C-AA9A132D4A40}" type="slidenum">
              <a:rPr lang="en-US"/>
              <a:pPr>
                <a:defRPr/>
              </a:pPr>
              <a:t>27</a:t>
            </a:fld>
            <a:endParaRPr lang="en-US"/>
          </a:p>
        </p:txBody>
      </p:sp>
      <p:sp>
        <p:nvSpPr>
          <p:cNvPr id="1111042"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778793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DC55D45-BCB9-4041-9241-72B4AB416644}" type="slidenum">
              <a:rPr lang="en-US"/>
              <a:pPr>
                <a:defRPr/>
              </a:pPr>
              <a:t>28</a:t>
            </a:fld>
            <a:endParaRPr lang="en-US"/>
          </a:p>
        </p:txBody>
      </p:sp>
      <p:sp>
        <p:nvSpPr>
          <p:cNvPr id="1131522"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650970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4A3DEB9-353D-BB4A-B520-6623C34B8F73}" type="slidenum">
              <a:rPr lang="en-US"/>
              <a:pPr>
                <a:defRPr/>
              </a:pPr>
              <a:t>29</a:t>
            </a:fld>
            <a:endParaRPr lang="en-US"/>
          </a:p>
        </p:txBody>
      </p:sp>
      <p:sp>
        <p:nvSpPr>
          <p:cNvPr id="1048578"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441062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F90A429-2757-6946-8131-F71E2B858DB6}" type="slidenum">
              <a:rPr lang="en-US"/>
              <a:pPr>
                <a:defRPr/>
              </a:pPr>
              <a:t>30</a:t>
            </a:fld>
            <a:endParaRPr lang="en-US"/>
          </a:p>
        </p:txBody>
      </p:sp>
      <p:sp>
        <p:nvSpPr>
          <p:cNvPr id="1134594"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59456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510CA1C-3F3E-064C-B287-5DAD96B2CB2A}" type="slidenum">
              <a:rPr lang="en-US"/>
              <a:pPr>
                <a:defRPr/>
              </a:pPr>
              <a:t>31</a:t>
            </a:fld>
            <a:endParaRPr lang="en-US"/>
          </a:p>
        </p:txBody>
      </p:sp>
      <p:sp>
        <p:nvSpPr>
          <p:cNvPr id="1136642"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75364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36E2278-AA5E-8F43-ADBC-F91CD5D3D049}" type="slidenum">
              <a:rPr lang="en-US"/>
              <a:pPr>
                <a:defRPr/>
              </a:pPr>
              <a:t>5</a:t>
            </a:fld>
            <a:endParaRPr lang="en-US"/>
          </a:p>
        </p:txBody>
      </p:sp>
      <p:sp>
        <p:nvSpPr>
          <p:cNvPr id="911362"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622972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91750EE1-4EF8-8D44-966B-EE15C65EC878}" type="slidenum">
              <a:rPr lang="en-US"/>
              <a:pPr>
                <a:defRPr/>
              </a:pPr>
              <a:t>32</a:t>
            </a:fld>
            <a:endParaRPr lang="en-US"/>
          </a:p>
        </p:txBody>
      </p:sp>
      <p:sp>
        <p:nvSpPr>
          <p:cNvPr id="971778"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470056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4E03E07-E0BB-A14B-8625-645C540ABF60}" type="slidenum">
              <a:rPr lang="en-US"/>
              <a:pPr>
                <a:defRPr/>
              </a:pPr>
              <a:t>33</a:t>
            </a:fld>
            <a:endParaRPr lang="en-US"/>
          </a:p>
        </p:txBody>
      </p:sp>
      <p:sp>
        <p:nvSpPr>
          <p:cNvPr id="1138690"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775090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61CE498-C398-284C-9985-6650CC4D6167}" type="slidenum">
              <a:rPr lang="en-US"/>
              <a:pPr>
                <a:defRPr/>
              </a:pPr>
              <a:t>34</a:t>
            </a:fld>
            <a:endParaRPr lang="en-US"/>
          </a:p>
        </p:txBody>
      </p:sp>
      <p:sp>
        <p:nvSpPr>
          <p:cNvPr id="992258" name="Rectangle 1026"/>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330672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C4678F3-DAD1-914F-AF7F-67525B862159}" type="slidenum">
              <a:rPr lang="en-US"/>
              <a:pPr>
                <a:defRPr/>
              </a:pPr>
              <a:t>35</a:t>
            </a:fld>
            <a:endParaRPr lang="en-US"/>
          </a:p>
        </p:txBody>
      </p:sp>
      <p:sp>
        <p:nvSpPr>
          <p:cNvPr id="1000450"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254515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BBEB6CE-9760-424E-91B4-3E2F8C986E3D}" type="slidenum">
              <a:rPr lang="en-US"/>
              <a:pPr>
                <a:defRPr/>
              </a:pPr>
              <a:t>36</a:t>
            </a:fld>
            <a:endParaRPr lang="en-US"/>
          </a:p>
        </p:txBody>
      </p:sp>
      <p:sp>
        <p:nvSpPr>
          <p:cNvPr id="1002498"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21239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F637B9D-F8B7-DC48-92A3-98AB0D6FD4E9}" type="slidenum">
              <a:rPr lang="en-US"/>
              <a:pPr>
                <a:defRPr/>
              </a:pPr>
              <a:t>37</a:t>
            </a:fld>
            <a:endParaRPr lang="en-US"/>
          </a:p>
        </p:txBody>
      </p:sp>
      <p:sp>
        <p:nvSpPr>
          <p:cNvPr id="1004546"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660998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7A68356-625B-1648-B14D-3A29B9632C8C}" type="slidenum">
              <a:rPr lang="en-US"/>
              <a:pPr>
                <a:defRPr/>
              </a:pPr>
              <a:t>38</a:t>
            </a:fld>
            <a:endParaRPr lang="en-US"/>
          </a:p>
        </p:txBody>
      </p:sp>
      <p:sp>
        <p:nvSpPr>
          <p:cNvPr id="1006594" name="Rectangle 1026"/>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685887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C6D1D5E-AFD6-F94B-84C2-95B42F9F363C}" type="slidenum">
              <a:rPr lang="en-US"/>
              <a:pPr>
                <a:defRPr/>
              </a:pPr>
              <a:t>39</a:t>
            </a:fld>
            <a:endParaRPr lang="en-US"/>
          </a:p>
        </p:txBody>
      </p:sp>
      <p:sp>
        <p:nvSpPr>
          <p:cNvPr id="1008642"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377163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CBDB8CC-D850-3E4A-A1DC-782544E7223F}" type="slidenum">
              <a:rPr lang="en-US"/>
              <a:pPr>
                <a:defRPr/>
              </a:pPr>
              <a:t>40</a:t>
            </a:fld>
            <a:endParaRPr lang="en-US"/>
          </a:p>
        </p:txBody>
      </p:sp>
      <p:sp>
        <p:nvSpPr>
          <p:cNvPr id="1010690"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673628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E3E8287-600C-194A-A1D6-E1E1E01DBD72}" type="slidenum">
              <a:rPr lang="en-US"/>
              <a:pPr>
                <a:defRPr/>
              </a:pPr>
              <a:t>46</a:t>
            </a:fld>
            <a:endParaRPr lang="en-US"/>
          </a:p>
        </p:txBody>
      </p:sp>
      <p:sp>
        <p:nvSpPr>
          <p:cNvPr id="1016834"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95374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9D69B64-920C-5445-81C2-F0742E3C8382}" type="slidenum">
              <a:rPr lang="en-US"/>
              <a:pPr>
                <a:defRPr/>
              </a:pPr>
              <a:t>6</a:t>
            </a:fld>
            <a:endParaRPr lang="en-US"/>
          </a:p>
        </p:txBody>
      </p:sp>
      <p:sp>
        <p:nvSpPr>
          <p:cNvPr id="913410"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548556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E08F5DE-4794-1C4A-BC52-11FE78DC487F}" type="slidenum">
              <a:rPr lang="en-US"/>
              <a:pPr>
                <a:defRPr/>
              </a:pPr>
              <a:t>49</a:t>
            </a:fld>
            <a:endParaRPr lang="en-US"/>
          </a:p>
        </p:txBody>
      </p:sp>
      <p:sp>
        <p:nvSpPr>
          <p:cNvPr id="1018882"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10125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959ED70-CFB6-7B44-B401-5DFD8EF67930}" type="slidenum">
              <a:rPr lang="en-US"/>
              <a:pPr>
                <a:defRPr/>
              </a:pPr>
              <a:t>7</a:t>
            </a:fld>
            <a:endParaRPr lang="en-US"/>
          </a:p>
        </p:txBody>
      </p:sp>
      <p:sp>
        <p:nvSpPr>
          <p:cNvPr id="915458"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00558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2944C43-9611-014C-9585-5FED16903DBF}" type="slidenum">
              <a:rPr lang="en-US"/>
              <a:pPr>
                <a:defRPr/>
              </a:pPr>
              <a:t>8</a:t>
            </a:fld>
            <a:endParaRPr lang="en-US"/>
          </a:p>
        </p:txBody>
      </p:sp>
      <p:sp>
        <p:nvSpPr>
          <p:cNvPr id="917506"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554383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970E9DB-3A37-444F-B115-16A17EA767CD}" type="slidenum">
              <a:rPr lang="en-US"/>
              <a:pPr>
                <a:defRPr/>
              </a:pPr>
              <a:t>9</a:t>
            </a:fld>
            <a:endParaRPr lang="en-US"/>
          </a:p>
        </p:txBody>
      </p:sp>
      <p:sp>
        <p:nvSpPr>
          <p:cNvPr id="1030146"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489329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1DE6E00-22BD-6545-ADDE-DC1BD73ED3D8}" type="slidenum">
              <a:rPr lang="en-US"/>
              <a:pPr>
                <a:defRPr/>
              </a:pPr>
              <a:t>10</a:t>
            </a:fld>
            <a:endParaRPr lang="en-US"/>
          </a:p>
        </p:txBody>
      </p:sp>
      <p:sp>
        <p:nvSpPr>
          <p:cNvPr id="1032194"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61666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03B9DF3-6C07-5A42-9D6C-C7418CBF1CF2}" type="slidenum">
              <a:rPr lang="en-US"/>
              <a:pPr>
                <a:defRPr/>
              </a:pPr>
              <a:t>11</a:t>
            </a:fld>
            <a:endParaRPr lang="en-US"/>
          </a:p>
        </p:txBody>
      </p:sp>
      <p:sp>
        <p:nvSpPr>
          <p:cNvPr id="1034242" name="Rectangle 2"/>
          <p:cNvSpPr>
            <a:spLocks noGrp="1" noRot="1" noChangeAspect="1" noChangeArrowheads="1" noTextEdit="1"/>
          </p:cNvSpPr>
          <p:nvPr>
            <p:ph type="sldImg"/>
          </p:nvPr>
        </p:nvSpPr>
        <p:spPr>
          <a:xfrm>
            <a:off x="2084388"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810360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50" y="6411779"/>
            <a:ext cx="2065908"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TextBox 20"/>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2014700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40300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8845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488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5672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46203763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91021701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641397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5060786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2822468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113551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5743736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279580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4245957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060554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8303114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8372952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58704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6365890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413154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5989933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85621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52996995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5287260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59036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7845220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6940354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4449819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848962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550321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8489208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701121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637526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666037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8440115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1335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00129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1642345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8741370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0235289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7156503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8211462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0182622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697775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8488993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1892814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908994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7504350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0125915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4864076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9676309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6590625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982797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485744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553240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99828631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702048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1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9" name="TextBox 18"/>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2660266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617948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6048593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67"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70675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 id="2147483676" r:id="rId59"/>
    <p:sldLayoutId id="2147483664" r:id="rId60"/>
    <p:sldLayoutId id="2147483672" r:id="rId61"/>
    <p:sldLayoutId id="2147483673" r:id="rId62"/>
    <p:sldLayoutId id="2147483677" r:id="rId63"/>
    <p:sldLayoutId id="2147483674" r:id="rId64"/>
    <p:sldLayoutId id="2147483675" r:id="rId65"/>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1.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3.xml"/><Relationship Id="rId1" Type="http://schemas.openxmlformats.org/officeDocument/2006/relationships/vmlDrawing" Target="../drawings/vmlDrawing2.vml"/><Relationship Id="rId6" Type="http://schemas.openxmlformats.org/officeDocument/2006/relationships/image" Target="../media/image14.emf"/><Relationship Id="rId5" Type="http://schemas.openxmlformats.org/officeDocument/2006/relationships/oleObject" Target="../embeddings/Microsoft_Word_97_-_2003_Document2.doc"/><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4.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Microsoft_Word_97_-_2003_Document3.doc"/><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6.xml"/><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3.xml"/><Relationship Id="rId1" Type="http://schemas.openxmlformats.org/officeDocument/2006/relationships/vmlDrawing" Target="../drawings/vmlDrawing4.vml"/><Relationship Id="rId5" Type="http://schemas.openxmlformats.org/officeDocument/2006/relationships/image" Target="../media/image21.emf"/><Relationship Id="rId4" Type="http://schemas.openxmlformats.org/officeDocument/2006/relationships/oleObject" Target="../embeddings/Microsoft_Word_97_-_2003_Document4.doc"/></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Verification</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a:t>
            </a:r>
            <a:r>
              <a:rPr lang="en-US" dirty="0" smtClean="0"/>
              <a:t>II</a:t>
            </a:r>
            <a:endParaRPr lang="en-US" dirty="0"/>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p:txBody>
          <a:bodyPr/>
          <a:lstStyle/>
          <a:p>
            <a:r>
              <a:rPr lang="en-US" smtClean="0"/>
              <a:t>Symbolic Execution -2</a:t>
            </a:r>
          </a:p>
        </p:txBody>
      </p:sp>
      <p:sp>
        <p:nvSpPr>
          <p:cNvPr id="1031171" name="Rectangle 3"/>
          <p:cNvSpPr>
            <a:spLocks noGrp="1" noChangeArrowheads="1"/>
          </p:cNvSpPr>
          <p:nvPr>
            <p:ph idx="1"/>
          </p:nvPr>
        </p:nvSpPr>
        <p:spPr/>
        <p:txBody>
          <a:bodyPr/>
          <a:lstStyle/>
          <a:p>
            <a:r>
              <a:rPr lang="en-US" smtClean="0"/>
              <a:t>Some questions to ask are</a:t>
            </a:r>
          </a:p>
          <a:p>
            <a:pPr lvl="1"/>
            <a:r>
              <a:rPr lang="en-US" smtClean="0"/>
              <a:t>Does the program converge on a result?</a:t>
            </a:r>
          </a:p>
          <a:p>
            <a:pPr lvl="1"/>
            <a:r>
              <a:rPr lang="en-US" smtClean="0"/>
              <a:t>Does the program behave properly with both normal and abnormal input values?</a:t>
            </a:r>
          </a:p>
          <a:p>
            <a:pPr lvl="1"/>
            <a:r>
              <a:rPr lang="en-US" smtClean="0"/>
              <a:t>Does the program always produce the desired results?</a:t>
            </a:r>
          </a:p>
        </p:txBody>
      </p:sp>
    </p:spTree>
    <p:extLst>
      <p:ext uri="{BB962C8B-B14F-4D97-AF65-F5344CB8AC3E}">
        <p14:creationId xmlns:p14="http://schemas.microsoft.com/office/powerpoint/2010/main" val="30932607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p:txBody>
          <a:bodyPr/>
          <a:lstStyle/>
          <a:p>
            <a:r>
              <a:rPr lang="en-US" smtClean="0"/>
              <a:t>Symbolic Execution Example -1</a:t>
            </a:r>
          </a:p>
        </p:txBody>
      </p:sp>
      <p:sp>
        <p:nvSpPr>
          <p:cNvPr id="1033219" name="Rectangle 3"/>
          <p:cNvSpPr>
            <a:spLocks noGrp="1" noChangeArrowheads="1"/>
          </p:cNvSpPr>
          <p:nvPr>
            <p:ph idx="1"/>
          </p:nvPr>
        </p:nvSpPr>
        <p:spPr/>
        <p:txBody>
          <a:bodyPr/>
          <a:lstStyle/>
          <a:p>
            <a:r>
              <a:rPr lang="en-US" smtClean="0"/>
              <a:t>Examine the following program segment.</a:t>
            </a:r>
          </a:p>
        </p:txBody>
      </p:sp>
      <p:sp>
        <p:nvSpPr>
          <p:cNvPr id="1033220" name="Text Box 4"/>
          <p:cNvSpPr txBox="1">
            <a:spLocks noChangeArrowheads="1"/>
          </p:cNvSpPr>
          <p:nvPr/>
        </p:nvSpPr>
        <p:spPr bwMode="auto">
          <a:xfrm>
            <a:off x="388938" y="3714409"/>
            <a:ext cx="7539038"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spcBef>
                <a:spcPct val="50000"/>
              </a:spcBef>
              <a:buFontTx/>
              <a:buNone/>
              <a:defRPr/>
            </a:pPr>
            <a:r>
              <a:rPr lang="en-US" sz="2200" dirty="0">
                <a:latin typeface="Arial"/>
                <a:cs typeface="Arial"/>
              </a:rPr>
              <a:t>What would be the result for various values of X and Y ?</a:t>
            </a:r>
          </a:p>
          <a:p>
            <a:pPr>
              <a:spcBef>
                <a:spcPct val="50000"/>
              </a:spcBef>
              <a:buFontTx/>
              <a:buNone/>
              <a:defRPr/>
            </a:pPr>
            <a:endParaRPr lang="en-US" sz="2200" dirty="0">
              <a:latin typeface="Arial"/>
              <a:cs typeface="Arial"/>
            </a:endParaRPr>
          </a:p>
          <a:p>
            <a:pPr>
              <a:spcBef>
                <a:spcPct val="50000"/>
              </a:spcBef>
              <a:buFontTx/>
              <a:buNone/>
              <a:defRPr/>
            </a:pPr>
            <a:r>
              <a:rPr lang="en-US" sz="2200" dirty="0">
                <a:latin typeface="Arial"/>
                <a:cs typeface="Arial"/>
              </a:rPr>
              <a:t>Note: This simple example merely illustrates how symbolic execution can reveal non-obvious functionality.</a:t>
            </a:r>
          </a:p>
        </p:txBody>
      </p:sp>
      <p:pic>
        <p:nvPicPr>
          <p:cNvPr id="20484" name="Picture 6" descr="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250" y="1846168"/>
            <a:ext cx="5638800" cy="153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690738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7" name="Rectangle 3"/>
          <p:cNvSpPr>
            <a:spLocks noGrp="1" noChangeArrowheads="1"/>
          </p:cNvSpPr>
          <p:nvPr>
            <p:ph type="title"/>
          </p:nvPr>
        </p:nvSpPr>
        <p:spPr/>
        <p:txBody>
          <a:bodyPr/>
          <a:lstStyle/>
          <a:p>
            <a:r>
              <a:rPr lang="en-US" smtClean="0"/>
              <a:t>Symbolic Execution Example -2</a:t>
            </a:r>
          </a:p>
        </p:txBody>
      </p:sp>
      <p:sp>
        <p:nvSpPr>
          <p:cNvPr id="1035266" name="Rectangle 2"/>
          <p:cNvSpPr>
            <a:spLocks noGrp="1" noChangeArrowheads="1"/>
          </p:cNvSpPr>
          <p:nvPr>
            <p:ph idx="1"/>
          </p:nvPr>
        </p:nvSpPr>
        <p:spPr/>
        <p:txBody>
          <a:bodyPr/>
          <a:lstStyle/>
          <a:p>
            <a:r>
              <a:rPr lang="en-US" smtClean="0"/>
              <a:t>The program steps for this example are as follows.</a:t>
            </a:r>
          </a:p>
        </p:txBody>
      </p:sp>
      <p:sp>
        <p:nvSpPr>
          <p:cNvPr id="1035297" name="Text Box 33"/>
          <p:cNvSpPr txBox="1">
            <a:spLocks noChangeArrowheads="1"/>
          </p:cNvSpPr>
          <p:nvPr/>
        </p:nvSpPr>
        <p:spPr bwMode="auto">
          <a:xfrm>
            <a:off x="388938" y="4974538"/>
            <a:ext cx="74549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buFontTx/>
              <a:buNone/>
              <a:defRPr/>
            </a:pPr>
            <a:r>
              <a:rPr lang="en-US" sz="2200" dirty="0">
                <a:latin typeface="Arial"/>
                <a:cs typeface="Arial"/>
              </a:rPr>
              <a:t>The result for inputs A and B is B and A.</a:t>
            </a:r>
          </a:p>
        </p:txBody>
      </p:sp>
      <p:pic>
        <p:nvPicPr>
          <p:cNvPr id="22532" name="Picture 34" descr="s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896764"/>
            <a:ext cx="6351531" cy="2644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296913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en-US" smtClean="0"/>
              <a:t>Symbolic Execution: Assessment</a:t>
            </a:r>
          </a:p>
        </p:txBody>
      </p:sp>
      <p:sp>
        <p:nvSpPr>
          <p:cNvPr id="1037315" name="Rectangle 3"/>
          <p:cNvSpPr>
            <a:spLocks noGrp="1" noChangeArrowheads="1"/>
          </p:cNvSpPr>
          <p:nvPr>
            <p:ph idx="1"/>
          </p:nvPr>
        </p:nvSpPr>
        <p:spPr/>
        <p:txBody>
          <a:bodyPr/>
          <a:lstStyle/>
          <a:p>
            <a:r>
              <a:rPr lang="en-US" smtClean="0"/>
              <a:t>Advantages:  symbolic proofs</a:t>
            </a:r>
          </a:p>
          <a:p>
            <a:pPr lvl="1"/>
            <a:r>
              <a:rPr lang="en-US" smtClean="0"/>
              <a:t>can be general</a:t>
            </a:r>
          </a:p>
          <a:p>
            <a:pPr lvl="1"/>
            <a:r>
              <a:rPr lang="en-US" smtClean="0"/>
              <a:t>typically involve less work than other methods</a:t>
            </a:r>
          </a:p>
          <a:p>
            <a:pPr lvl="1"/>
            <a:r>
              <a:rPr lang="en-US" smtClean="0"/>
              <a:t>are sometimes the only practical way to do a comprehensive verification </a:t>
            </a:r>
          </a:p>
          <a:p>
            <a:endParaRPr lang="en-US" smtClean="0"/>
          </a:p>
          <a:p>
            <a:r>
              <a:rPr lang="en-US" smtClean="0"/>
              <a:t>Disadvantages: symbolic execution </a:t>
            </a:r>
          </a:p>
          <a:p>
            <a:pPr lvl="1"/>
            <a:r>
              <a:rPr lang="en-US" smtClean="0"/>
              <a:t>is hard to use, except for algorithmic and substitution problems</a:t>
            </a:r>
          </a:p>
          <a:p>
            <a:pPr lvl="1"/>
            <a:r>
              <a:rPr lang="en-US" smtClean="0"/>
              <a:t>proofs are manual and error-prone</a:t>
            </a:r>
          </a:p>
          <a:p>
            <a:pPr lvl="1"/>
            <a:r>
              <a:rPr lang="en-US" smtClean="0"/>
              <a:t>is difficult to use with complex logic</a:t>
            </a:r>
          </a:p>
          <a:p>
            <a:endParaRPr lang="en-US" smtClean="0"/>
          </a:p>
        </p:txBody>
      </p:sp>
    </p:spTree>
    <p:extLst>
      <p:ext uri="{BB962C8B-B14F-4D97-AF65-F5344CB8AC3E}">
        <p14:creationId xmlns:p14="http://schemas.microsoft.com/office/powerpoint/2010/main" val="17410663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3074"/>
          <p:cNvSpPr>
            <a:spLocks noGrp="1" noChangeArrowheads="1"/>
          </p:cNvSpPr>
          <p:nvPr>
            <p:ph type="title"/>
          </p:nvPr>
        </p:nvSpPr>
        <p:spPr/>
        <p:txBody>
          <a:bodyPr/>
          <a:lstStyle/>
          <a:p>
            <a:r>
              <a:rPr lang="en-US" smtClean="0"/>
              <a:t>Execution Tables -1</a:t>
            </a:r>
          </a:p>
        </p:txBody>
      </p:sp>
      <p:sp>
        <p:nvSpPr>
          <p:cNvPr id="960515" name="Rectangle 3075"/>
          <p:cNvSpPr>
            <a:spLocks noGrp="1" noChangeArrowheads="1"/>
          </p:cNvSpPr>
          <p:nvPr>
            <p:ph idx="1"/>
          </p:nvPr>
        </p:nvSpPr>
        <p:spPr/>
        <p:txBody>
          <a:bodyPr/>
          <a:lstStyle/>
          <a:p>
            <a:r>
              <a:rPr lang="en-US" smtClean="0"/>
              <a:t>An execution table is an orderly way to trace program execution.</a:t>
            </a:r>
          </a:p>
          <a:p>
            <a:pPr lvl="1"/>
            <a:r>
              <a:rPr lang="en-US" smtClean="0"/>
              <a:t>It is a manual check of program flow.</a:t>
            </a:r>
          </a:p>
          <a:p>
            <a:pPr lvl="1"/>
            <a:r>
              <a:rPr lang="en-US" smtClean="0"/>
              <a:t>It starts with initial conditions.</a:t>
            </a:r>
          </a:p>
          <a:p>
            <a:pPr lvl="1"/>
            <a:r>
              <a:rPr lang="en-US" smtClean="0"/>
              <a:t>A set of variable values is selected.</a:t>
            </a:r>
          </a:p>
          <a:p>
            <a:pPr lvl="1"/>
            <a:r>
              <a:rPr lang="en-US" smtClean="0"/>
              <a:t>Each execution step is examined.</a:t>
            </a:r>
          </a:p>
          <a:p>
            <a:pPr lvl="1"/>
            <a:r>
              <a:rPr lang="en-US" smtClean="0"/>
              <a:t>Every change in variable values is entered.</a:t>
            </a:r>
          </a:p>
          <a:p>
            <a:pPr lvl="1"/>
            <a:r>
              <a:rPr lang="en-US" smtClean="0"/>
              <a:t>Program behavior is checked against the specification.</a:t>
            </a:r>
          </a:p>
        </p:txBody>
      </p:sp>
    </p:spTree>
    <p:extLst>
      <p:ext uri="{BB962C8B-B14F-4D97-AF65-F5344CB8AC3E}">
        <p14:creationId xmlns:p14="http://schemas.microsoft.com/office/powerpoint/2010/main" val="193467614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4098"/>
          <p:cNvSpPr>
            <a:spLocks noGrp="1" noChangeArrowheads="1"/>
          </p:cNvSpPr>
          <p:nvPr>
            <p:ph type="title"/>
          </p:nvPr>
        </p:nvSpPr>
        <p:spPr/>
        <p:txBody>
          <a:bodyPr/>
          <a:lstStyle/>
          <a:p>
            <a:r>
              <a:rPr lang="en-US" smtClean="0"/>
              <a:t>Execution Tables -2</a:t>
            </a:r>
          </a:p>
        </p:txBody>
      </p:sp>
      <p:sp>
        <p:nvSpPr>
          <p:cNvPr id="962563" name="Rectangle 4099"/>
          <p:cNvSpPr>
            <a:spLocks noGrp="1" noChangeArrowheads="1"/>
          </p:cNvSpPr>
          <p:nvPr>
            <p:ph idx="1"/>
          </p:nvPr>
        </p:nvSpPr>
        <p:spPr/>
        <p:txBody>
          <a:bodyPr/>
          <a:lstStyle/>
          <a:p>
            <a:r>
              <a:rPr lang="en-US" smtClean="0"/>
              <a:t>The advantages of execution tables are that they</a:t>
            </a:r>
          </a:p>
          <a:p>
            <a:pPr lvl="1"/>
            <a:r>
              <a:rPr lang="en-US" smtClean="0"/>
              <a:t>are simple</a:t>
            </a:r>
          </a:p>
          <a:p>
            <a:pPr lvl="1"/>
            <a:r>
              <a:rPr lang="en-US" smtClean="0"/>
              <a:t>give reliable results</a:t>
            </a:r>
          </a:p>
          <a:p>
            <a:endParaRPr lang="en-US" smtClean="0"/>
          </a:p>
          <a:p>
            <a:r>
              <a:rPr lang="en-US" smtClean="0"/>
              <a:t>The disadvantages of execution tables are that they</a:t>
            </a:r>
          </a:p>
          <a:p>
            <a:pPr lvl="1"/>
            <a:r>
              <a:rPr lang="en-US" smtClean="0"/>
              <a:t>check only one case at a time</a:t>
            </a:r>
          </a:p>
          <a:p>
            <a:pPr lvl="1"/>
            <a:r>
              <a:rPr lang="en-US" smtClean="0"/>
              <a:t>are time-consuming</a:t>
            </a:r>
          </a:p>
          <a:p>
            <a:pPr lvl="1"/>
            <a:r>
              <a:rPr lang="en-US" smtClean="0"/>
              <a:t>are subject to human error</a:t>
            </a:r>
          </a:p>
        </p:txBody>
      </p:sp>
    </p:spTree>
    <p:extLst>
      <p:ext uri="{BB962C8B-B14F-4D97-AF65-F5344CB8AC3E}">
        <p14:creationId xmlns:p14="http://schemas.microsoft.com/office/powerpoint/2010/main" val="11154817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smtClean="0"/>
              <a:t>Execution Table Procedure</a:t>
            </a:r>
          </a:p>
        </p:txBody>
      </p:sp>
      <p:sp>
        <p:nvSpPr>
          <p:cNvPr id="964611" name="Rectangle 3"/>
          <p:cNvSpPr>
            <a:spLocks noGrp="1" noChangeArrowheads="1"/>
          </p:cNvSpPr>
          <p:nvPr>
            <p:ph idx="1"/>
          </p:nvPr>
        </p:nvSpPr>
        <p:spPr/>
        <p:txBody>
          <a:bodyPr/>
          <a:lstStyle/>
          <a:p>
            <a:r>
              <a:rPr lang="en-US" smtClean="0"/>
              <a:t>To use an execution table</a:t>
            </a:r>
          </a:p>
          <a:p>
            <a:pPr lvl="1"/>
            <a:r>
              <a:rPr lang="en-US" smtClean="0"/>
              <a:t>identify the key program variables and enter them at the top of the table</a:t>
            </a:r>
          </a:p>
          <a:p>
            <a:pPr lvl="1"/>
            <a:r>
              <a:rPr lang="en-US" smtClean="0"/>
              <a:t>enter the principal program steps</a:t>
            </a:r>
          </a:p>
          <a:p>
            <a:pPr lvl="1"/>
            <a:r>
              <a:rPr lang="en-US" smtClean="0"/>
              <a:t>determine and enter the initial conditions</a:t>
            </a:r>
          </a:p>
          <a:p>
            <a:pPr lvl="1"/>
            <a:r>
              <a:rPr lang="en-US" smtClean="0"/>
              <a:t>trace the variable values through each program step</a:t>
            </a:r>
          </a:p>
          <a:p>
            <a:pPr lvl="1"/>
            <a:r>
              <a:rPr lang="en-US" smtClean="0"/>
              <a:t>use additional execution-table copies for each cyclic loop</a:t>
            </a:r>
          </a:p>
        </p:txBody>
      </p:sp>
    </p:spTree>
    <p:extLst>
      <p:ext uri="{BB962C8B-B14F-4D97-AF65-F5344CB8AC3E}">
        <p14:creationId xmlns:p14="http://schemas.microsoft.com/office/powerpoint/2010/main" val="150111298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1026"/>
          <p:cNvSpPr>
            <a:spLocks noGrp="1" noChangeArrowheads="1"/>
          </p:cNvSpPr>
          <p:nvPr>
            <p:ph type="title"/>
          </p:nvPr>
        </p:nvSpPr>
        <p:spPr/>
        <p:txBody>
          <a:bodyPr/>
          <a:lstStyle/>
          <a:p>
            <a:r>
              <a:rPr lang="en-US" smtClean="0"/>
              <a:t>Execution Table Exercise </a:t>
            </a:r>
          </a:p>
        </p:txBody>
      </p:sp>
      <p:sp>
        <p:nvSpPr>
          <p:cNvPr id="1083395" name="Rectangle 1027"/>
          <p:cNvSpPr>
            <a:spLocks noGrp="1" noChangeArrowheads="1"/>
          </p:cNvSpPr>
          <p:nvPr>
            <p:ph idx="1"/>
          </p:nvPr>
        </p:nvSpPr>
        <p:spPr/>
        <p:txBody>
          <a:bodyPr/>
          <a:lstStyle/>
          <a:p>
            <a:r>
              <a:rPr lang="en-US" dirty="0" smtClean="0"/>
              <a:t>In the Design Verification Exercise (found in the File Repository below), use the execution table to verify the correctness of the </a:t>
            </a:r>
            <a:r>
              <a:rPr lang="en-US" dirty="0" err="1" smtClean="0"/>
              <a:t>LogIn</a:t>
            </a:r>
            <a:r>
              <a:rPr lang="en-US" dirty="0" smtClean="0"/>
              <a:t> program.</a:t>
            </a:r>
          </a:p>
          <a:p>
            <a:endParaRPr lang="en-US" sz="800" dirty="0" smtClean="0"/>
          </a:p>
          <a:p>
            <a:r>
              <a:rPr lang="en-US" dirty="0" smtClean="0"/>
              <a:t>Check a two-cycle scenario: </a:t>
            </a:r>
          </a:p>
          <a:p>
            <a:pPr lvl="1"/>
            <a:r>
              <a:rPr lang="en-US" dirty="0" smtClean="0"/>
              <a:t>Valid ID &amp; !Valid PW</a:t>
            </a:r>
          </a:p>
          <a:p>
            <a:pPr lvl="1"/>
            <a:r>
              <a:rPr lang="en-US" dirty="0" smtClean="0"/>
              <a:t>ID timeout error &amp; Valid PW.</a:t>
            </a:r>
          </a:p>
          <a:p>
            <a:endParaRPr lang="en-US" sz="800" dirty="0" smtClean="0"/>
          </a:p>
          <a:p>
            <a:r>
              <a:rPr lang="en-US" dirty="0" smtClean="0"/>
              <a:t>Assume </a:t>
            </a:r>
            <a:r>
              <a:rPr lang="en-US" dirty="0" err="1" smtClean="0"/>
              <a:t>nMax</a:t>
            </a:r>
            <a:r>
              <a:rPr lang="en-US" dirty="0" smtClean="0"/>
              <a:t> = 3.</a:t>
            </a:r>
          </a:p>
          <a:p>
            <a:endParaRPr lang="en-US" sz="800" dirty="0" smtClean="0"/>
          </a:p>
          <a:p>
            <a:r>
              <a:rPr lang="en-US" dirty="0" smtClean="0"/>
              <a:t>Pair up and take 20 minutes to do the verification.  Blank execution tables are in the notebook.</a:t>
            </a:r>
          </a:p>
          <a:p>
            <a:endParaRPr lang="en-US" dirty="0" smtClean="0"/>
          </a:p>
        </p:txBody>
      </p:sp>
      <p:sp>
        <p:nvSpPr>
          <p:cNvPr id="1083397" name="Rectangle 1029"/>
          <p:cNvSpPr>
            <a:spLocks noChangeArrowheads="1"/>
          </p:cNvSpPr>
          <p:nvPr/>
        </p:nvSpPr>
        <p:spPr bwMode="auto">
          <a:xfrm>
            <a:off x="4508500" y="5450855"/>
            <a:ext cx="1781175" cy="433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52375" rIns="104749" bIns="52375">
            <a:spAutoFit/>
          </a:bodyPr>
          <a:lstStyle/>
          <a:p>
            <a:pPr defTabSz="1033463" eaLnBrk="0" hangingPunct="0">
              <a:lnSpc>
                <a:spcPct val="90000"/>
              </a:lnSpc>
              <a:spcBef>
                <a:spcPct val="30000"/>
              </a:spcBef>
              <a:buFontTx/>
              <a:buChar char=" "/>
              <a:defRPr/>
            </a:pPr>
            <a:r>
              <a:rPr lang="en-US" sz="2400" b="1">
                <a:cs typeface="+mn-cs"/>
              </a:rPr>
              <a:t>20 minutes</a:t>
            </a:r>
          </a:p>
        </p:txBody>
      </p:sp>
      <p:pic>
        <p:nvPicPr>
          <p:cNvPr id="1083398" name="Picture 10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1900" y="5185742"/>
            <a:ext cx="649288" cy="879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359771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smtClean="0"/>
              <a:t>LogIn Execution Table -1</a:t>
            </a:r>
          </a:p>
        </p:txBody>
      </p:sp>
      <p:graphicFrame>
        <p:nvGraphicFramePr>
          <p:cNvPr id="9" name="Object 5"/>
          <p:cNvGraphicFramePr>
            <a:graphicFrameLocks noChangeAspect="1"/>
          </p:cNvGraphicFramePr>
          <p:nvPr>
            <p:extLst>
              <p:ext uri="{D42A27DB-BD31-4B8C-83A1-F6EECF244321}">
                <p14:modId xmlns:p14="http://schemas.microsoft.com/office/powerpoint/2010/main" val="1368424645"/>
              </p:ext>
            </p:extLst>
          </p:nvPr>
        </p:nvGraphicFramePr>
        <p:xfrm>
          <a:off x="388938" y="1123949"/>
          <a:ext cx="8323262" cy="3992367"/>
        </p:xfrm>
        <a:graphic>
          <a:graphicData uri="http://schemas.openxmlformats.org/presentationml/2006/ole">
            <mc:AlternateContent xmlns:mc="http://schemas.openxmlformats.org/markup-compatibility/2006">
              <mc:Choice xmlns:v="urn:schemas-microsoft-com:vml" Requires="v">
                <p:oleObj spid="_x0000_s31756" name="Document" r:id="rId5" imgW="5695344" imgH="2732267" progId="Word.Document.8">
                  <p:embed/>
                </p:oleObj>
              </mc:Choice>
              <mc:Fallback>
                <p:oleObj name="Document" r:id="rId5" imgW="5695344" imgH="273226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8" y="1123949"/>
                        <a:ext cx="8323262" cy="399236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0235328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r>
              <a:rPr lang="en-US" smtClean="0"/>
              <a:t>LogIn Execution Table Discussion</a:t>
            </a:r>
          </a:p>
        </p:txBody>
      </p:sp>
      <p:sp>
        <p:nvSpPr>
          <p:cNvPr id="1087491" name="Rectangle 3"/>
          <p:cNvSpPr>
            <a:spLocks noGrp="1" noChangeArrowheads="1"/>
          </p:cNvSpPr>
          <p:nvPr>
            <p:ph idx="1"/>
          </p:nvPr>
        </p:nvSpPr>
        <p:spPr/>
        <p:txBody>
          <a:bodyPr/>
          <a:lstStyle/>
          <a:p>
            <a:r>
              <a:rPr lang="en-US" smtClean="0"/>
              <a:t>The program has an error.</a:t>
            </a:r>
          </a:p>
          <a:p>
            <a:endParaRPr lang="en-US" smtClean="0"/>
          </a:p>
          <a:p>
            <a:r>
              <a:rPr lang="en-US" smtClean="0"/>
              <a:t>Since the design does not require ID to be set to !Valid on a new cycle, the implementation could result in an error.</a:t>
            </a:r>
          </a:p>
          <a:p>
            <a:endParaRPr lang="en-US" smtClean="0"/>
          </a:p>
          <a:p>
            <a:r>
              <a:rPr lang="en-US" smtClean="0"/>
              <a:t>In the second cycle, a Valid PW could end the test with ID = Valid, PW = Valid, and Fail = true.</a:t>
            </a:r>
          </a:p>
          <a:p>
            <a:endParaRPr lang="en-US" smtClean="0"/>
          </a:p>
          <a:p>
            <a:r>
              <a:rPr lang="en-US" smtClean="0"/>
              <a:t>Depending on implementation, this design omission could result in an incorrect login.</a:t>
            </a:r>
          </a:p>
          <a:p>
            <a:endParaRPr lang="en-US" smtClean="0"/>
          </a:p>
        </p:txBody>
      </p:sp>
    </p:spTree>
    <p:extLst>
      <p:ext uri="{BB962C8B-B14F-4D97-AF65-F5344CB8AC3E}">
        <p14:creationId xmlns:p14="http://schemas.microsoft.com/office/powerpoint/2010/main" val="12115998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Grp="1" noChangeArrowheads="1"/>
          </p:cNvSpPr>
          <p:nvPr>
            <p:ph type="title"/>
          </p:nvPr>
        </p:nvSpPr>
        <p:spPr/>
        <p:txBody>
          <a:bodyPr/>
          <a:lstStyle/>
          <a:p>
            <a:r>
              <a:rPr lang="en-US" smtClean="0"/>
              <a:t>LogIn Execution Table -2</a:t>
            </a:r>
          </a:p>
        </p:txBody>
      </p:sp>
      <p:graphicFrame>
        <p:nvGraphicFramePr>
          <p:cNvPr id="7" name="Object 8"/>
          <p:cNvGraphicFramePr>
            <a:graphicFrameLocks noGrp="1" noChangeAspect="1"/>
          </p:cNvGraphicFramePr>
          <p:nvPr>
            <p:ph idx="1"/>
            <p:extLst>
              <p:ext uri="{D42A27DB-BD31-4B8C-83A1-F6EECF244321}">
                <p14:modId xmlns:p14="http://schemas.microsoft.com/office/powerpoint/2010/main" val="634637310"/>
              </p:ext>
            </p:extLst>
          </p:nvPr>
        </p:nvGraphicFramePr>
        <p:xfrm>
          <a:off x="388938" y="1123950"/>
          <a:ext cx="8323262" cy="3997325"/>
        </p:xfrm>
        <a:graphic>
          <a:graphicData uri="http://schemas.openxmlformats.org/presentationml/2006/ole">
            <mc:AlternateContent xmlns:mc="http://schemas.openxmlformats.org/markup-compatibility/2006">
              <mc:Choice xmlns:v="urn:schemas-microsoft-com:vml" Requires="v">
                <p:oleObj spid="_x0000_s35852" name="Document" r:id="rId5" imgW="5685970" imgH="2730829" progId="Word.Document.8">
                  <p:embed/>
                </p:oleObj>
              </mc:Choice>
              <mc:Fallback>
                <p:oleObj name="Document" r:id="rId5" imgW="5685970" imgH="2730829"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8" y="1123950"/>
                        <a:ext cx="8323262" cy="39973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2795562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p:cNvSpPr>
            <a:spLocks noGrp="1" noChangeArrowheads="1"/>
          </p:cNvSpPr>
          <p:nvPr>
            <p:ph type="title"/>
          </p:nvPr>
        </p:nvSpPr>
        <p:spPr/>
        <p:txBody>
          <a:bodyPr/>
          <a:lstStyle/>
          <a:p>
            <a:r>
              <a:rPr lang="en-US" smtClean="0"/>
              <a:t>LogIn Execution Table -3</a:t>
            </a:r>
          </a:p>
        </p:txBody>
      </p:sp>
      <p:graphicFrame>
        <p:nvGraphicFramePr>
          <p:cNvPr id="7" name="Object 8"/>
          <p:cNvGraphicFramePr>
            <a:graphicFrameLocks noGrp="1" noChangeAspect="1"/>
          </p:cNvGraphicFramePr>
          <p:nvPr>
            <p:ph idx="1"/>
            <p:extLst>
              <p:ext uri="{D42A27DB-BD31-4B8C-83A1-F6EECF244321}">
                <p14:modId xmlns:p14="http://schemas.microsoft.com/office/powerpoint/2010/main" val="1487142355"/>
              </p:ext>
            </p:extLst>
          </p:nvPr>
        </p:nvGraphicFramePr>
        <p:xfrm>
          <a:off x="388938" y="1123950"/>
          <a:ext cx="8323262" cy="3992563"/>
        </p:xfrm>
        <a:graphic>
          <a:graphicData uri="http://schemas.openxmlformats.org/presentationml/2006/ole">
            <mc:AlternateContent xmlns:mc="http://schemas.openxmlformats.org/markup-compatibility/2006">
              <mc:Choice xmlns:v="urn:schemas-microsoft-com:vml" Requires="v">
                <p:oleObj spid="_x0000_s37900" name="Document" r:id="rId5" imgW="5684167" imgH="2727594" progId="Word.Document.8">
                  <p:embed/>
                </p:oleObj>
              </mc:Choice>
              <mc:Fallback>
                <p:oleObj name="Document" r:id="rId5" imgW="5684167" imgH="2727594"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8" y="1123950"/>
                        <a:ext cx="8323262" cy="39925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9244283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p:txBody>
          <a:bodyPr/>
          <a:lstStyle/>
          <a:p>
            <a:r>
              <a:rPr lang="en-US" smtClean="0"/>
              <a:t>Case Checking </a:t>
            </a:r>
          </a:p>
        </p:txBody>
      </p:sp>
      <p:sp>
        <p:nvSpPr>
          <p:cNvPr id="1107971" name="Rectangle 3"/>
          <p:cNvSpPr>
            <a:spLocks noGrp="1" noChangeArrowheads="1"/>
          </p:cNvSpPr>
          <p:nvPr>
            <p:ph idx="1"/>
          </p:nvPr>
        </p:nvSpPr>
        <p:spPr/>
        <p:txBody>
          <a:bodyPr/>
          <a:lstStyle/>
          <a:p>
            <a:pPr marL="457200" indent="-457200">
              <a:buFont typeface="+mj-lt"/>
              <a:buAutoNum type="arabicPeriod"/>
            </a:pPr>
            <a:r>
              <a:rPr lang="en-US" dirty="0" smtClean="0"/>
              <a:t>Case checking involves the following five steps.</a:t>
            </a:r>
          </a:p>
          <a:p>
            <a:pPr marL="457200" indent="-457200">
              <a:buFont typeface="+mj-lt"/>
              <a:buAutoNum type="arabicPeriod"/>
            </a:pPr>
            <a:r>
              <a:rPr lang="en-US" dirty="0" smtClean="0"/>
              <a:t>Examine the program to determine its behavior categories.</a:t>
            </a:r>
          </a:p>
          <a:p>
            <a:pPr marL="457200" indent="-457200">
              <a:buFont typeface="+mj-lt"/>
              <a:buAutoNum type="arabicPeriod"/>
            </a:pPr>
            <a:r>
              <a:rPr lang="en-US" dirty="0" smtClean="0"/>
              <a:t>For these categories, identify the cases to check. </a:t>
            </a:r>
          </a:p>
          <a:p>
            <a:pPr marL="457200" indent="-457200">
              <a:buFont typeface="+mj-lt"/>
              <a:buAutoNum type="arabicPeriod"/>
            </a:pPr>
            <a:r>
              <a:rPr lang="en-US" dirty="0" smtClean="0"/>
              <a:t>Check the cases to ensure that they cover all possible situations. </a:t>
            </a:r>
          </a:p>
          <a:p>
            <a:pPr marL="457200" indent="-457200">
              <a:buFont typeface="+mj-lt"/>
              <a:buAutoNum type="arabicPeriod"/>
            </a:pPr>
            <a:r>
              <a:rPr lang="en-US" dirty="0" smtClean="0"/>
              <a:t>Examine program behavior for each case.</a:t>
            </a:r>
          </a:p>
          <a:p>
            <a:pPr marL="457200" indent="-457200">
              <a:buFont typeface="+mj-lt"/>
              <a:buAutoNum type="arabicPeriod"/>
            </a:pPr>
            <a:r>
              <a:rPr lang="en-US" dirty="0" smtClean="0"/>
              <a:t>Once every case has been verified, program behavior has been verified.</a:t>
            </a:r>
          </a:p>
        </p:txBody>
      </p:sp>
    </p:spTree>
    <p:extLst>
      <p:ext uri="{BB962C8B-B14F-4D97-AF65-F5344CB8AC3E}">
        <p14:creationId xmlns:p14="http://schemas.microsoft.com/office/powerpoint/2010/main" val="304500109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r>
              <a:rPr lang="en-US" smtClean="0"/>
              <a:t>Trace Tables</a:t>
            </a:r>
          </a:p>
        </p:txBody>
      </p:sp>
      <p:sp>
        <p:nvSpPr>
          <p:cNvPr id="1093635" name="Rectangle 3"/>
          <p:cNvSpPr>
            <a:spLocks noGrp="1" noChangeArrowheads="1"/>
          </p:cNvSpPr>
          <p:nvPr>
            <p:ph idx="1"/>
          </p:nvPr>
        </p:nvSpPr>
        <p:spPr/>
        <p:txBody>
          <a:bodyPr/>
          <a:lstStyle/>
          <a:p>
            <a:r>
              <a:rPr lang="en-US" smtClean="0"/>
              <a:t>Trace tables are similar to execution tables, but more general.</a:t>
            </a:r>
          </a:p>
          <a:p>
            <a:endParaRPr lang="en-US" smtClean="0"/>
          </a:p>
          <a:p>
            <a:r>
              <a:rPr lang="en-US" smtClean="0"/>
              <a:t>Trace tables examine general program behavior, rather than verifying individual cases.</a:t>
            </a:r>
          </a:p>
          <a:p>
            <a:endParaRPr lang="en-US" smtClean="0"/>
          </a:p>
          <a:p>
            <a:r>
              <a:rPr lang="en-US" smtClean="0"/>
              <a:t>Trace tables use</a:t>
            </a:r>
          </a:p>
          <a:p>
            <a:pPr lvl="1"/>
            <a:r>
              <a:rPr lang="en-US" smtClean="0"/>
              <a:t>symbolic execution</a:t>
            </a:r>
          </a:p>
          <a:p>
            <a:pPr lvl="1"/>
            <a:r>
              <a:rPr lang="en-US" smtClean="0"/>
              <a:t>case checking</a:t>
            </a:r>
          </a:p>
        </p:txBody>
      </p:sp>
    </p:spTree>
    <p:extLst>
      <p:ext uri="{BB962C8B-B14F-4D97-AF65-F5344CB8AC3E}">
        <p14:creationId xmlns:p14="http://schemas.microsoft.com/office/powerpoint/2010/main" val="74855278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p:txBody>
          <a:bodyPr/>
          <a:lstStyle/>
          <a:p>
            <a:r>
              <a:rPr lang="en-US" smtClean="0"/>
              <a:t>Trace Table Procedure</a:t>
            </a:r>
          </a:p>
        </p:txBody>
      </p:sp>
      <p:sp>
        <p:nvSpPr>
          <p:cNvPr id="1099779" name="Rectangle 3"/>
          <p:cNvSpPr>
            <a:spLocks noGrp="1" noChangeArrowheads="1"/>
          </p:cNvSpPr>
          <p:nvPr>
            <p:ph idx="1"/>
          </p:nvPr>
        </p:nvSpPr>
        <p:spPr/>
        <p:txBody>
          <a:bodyPr/>
          <a:lstStyle/>
          <a:p>
            <a:r>
              <a:rPr lang="en-US" dirty="0" smtClean="0"/>
              <a:t>The trace table procedure is the same as that for the execution table, plus three steps.</a:t>
            </a:r>
          </a:p>
          <a:p>
            <a:pPr marL="455613" lvl="1" indent="-455613">
              <a:buFont typeface="+mj-lt"/>
              <a:buAutoNum type="arabicPeriod"/>
            </a:pPr>
            <a:r>
              <a:rPr lang="en-US" dirty="0" smtClean="0"/>
              <a:t>Identify the key program variables and enter them at the top of the table.</a:t>
            </a:r>
          </a:p>
          <a:p>
            <a:pPr marL="455613" lvl="1" indent="-455613">
              <a:buFont typeface="+mj-lt"/>
              <a:buAutoNum type="arabicPeriod"/>
            </a:pPr>
            <a:r>
              <a:rPr lang="en-US" dirty="0" smtClean="0"/>
              <a:t>Enter the principal program steps.</a:t>
            </a:r>
          </a:p>
          <a:p>
            <a:pPr marL="455613" lvl="1" indent="-455613">
              <a:buFont typeface="+mj-lt"/>
              <a:buAutoNum type="arabicPeriod"/>
            </a:pPr>
            <a:r>
              <a:rPr lang="en-US" b="1" dirty="0" smtClean="0"/>
              <a:t>Identify symbolic execution possibilities.</a:t>
            </a:r>
          </a:p>
          <a:p>
            <a:pPr marL="455613" lvl="1" indent="-455613">
              <a:buFont typeface="+mj-lt"/>
              <a:buAutoNum type="arabicPeriod"/>
            </a:pPr>
            <a:r>
              <a:rPr lang="en-US" b="1" dirty="0" smtClean="0"/>
              <a:t>Define all of the possible cases and select those to check.</a:t>
            </a:r>
          </a:p>
          <a:p>
            <a:pPr marL="455613" lvl="1" indent="-455613">
              <a:buFont typeface="+mj-lt"/>
              <a:buAutoNum type="arabicPeriod"/>
            </a:pPr>
            <a:r>
              <a:rPr lang="en-US" dirty="0" smtClean="0"/>
              <a:t>Determine and enter the initial conditions.</a:t>
            </a:r>
          </a:p>
          <a:p>
            <a:pPr marL="455613" lvl="1" indent="-455613">
              <a:buFont typeface="+mj-lt"/>
              <a:buAutoNum type="arabicPeriod"/>
            </a:pPr>
            <a:r>
              <a:rPr lang="en-US" dirty="0" smtClean="0"/>
              <a:t>Trace the variable values through each program step.</a:t>
            </a:r>
          </a:p>
          <a:p>
            <a:pPr marL="455613" lvl="1" indent="-455613">
              <a:buFont typeface="+mj-lt"/>
              <a:buAutoNum type="arabicPeriod"/>
            </a:pPr>
            <a:r>
              <a:rPr lang="en-US" dirty="0" smtClean="0"/>
              <a:t>Use additional trace-table copies for each cyclic loop.</a:t>
            </a:r>
          </a:p>
          <a:p>
            <a:pPr marL="455613" lvl="1" indent="-455613">
              <a:buFont typeface="+mj-lt"/>
              <a:buAutoNum type="arabicPeriod"/>
            </a:pPr>
            <a:r>
              <a:rPr lang="en-US" b="1" dirty="0" smtClean="0"/>
              <a:t>For multi-cycle loops, group intermediate steps if their results are obvious.</a:t>
            </a:r>
          </a:p>
        </p:txBody>
      </p:sp>
    </p:spTree>
    <p:extLst>
      <p:ext uri="{BB962C8B-B14F-4D97-AF65-F5344CB8AC3E}">
        <p14:creationId xmlns:p14="http://schemas.microsoft.com/office/powerpoint/2010/main" val="4812036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smtClean="0"/>
              <a:t>Trace Table Example </a:t>
            </a:r>
          </a:p>
        </p:txBody>
      </p:sp>
      <p:sp>
        <p:nvSpPr>
          <p:cNvPr id="966659" name="Rectangle 3"/>
          <p:cNvSpPr>
            <a:spLocks noGrp="1" noChangeArrowheads="1"/>
          </p:cNvSpPr>
          <p:nvPr>
            <p:ph idx="1"/>
          </p:nvPr>
        </p:nvSpPr>
        <p:spPr/>
        <p:txBody>
          <a:bodyPr/>
          <a:lstStyle/>
          <a:p>
            <a:r>
              <a:rPr lang="en-US" dirty="0" smtClean="0"/>
              <a:t>The </a:t>
            </a:r>
            <a:r>
              <a:rPr lang="en-US" dirty="0" err="1" smtClean="0"/>
              <a:t>ClearSpaces</a:t>
            </a:r>
            <a:r>
              <a:rPr lang="en-US" dirty="0" smtClean="0"/>
              <a:t> routine clears leading and trailing spaces from an input string and sets the value of state.</a:t>
            </a:r>
          </a:p>
        </p:txBody>
      </p:sp>
      <p:sp>
        <p:nvSpPr>
          <p:cNvPr id="966672" name="Text Box 16"/>
          <p:cNvSpPr txBox="1">
            <a:spLocks noChangeArrowheads="1"/>
          </p:cNvSpPr>
          <p:nvPr/>
        </p:nvSpPr>
        <p:spPr bwMode="auto">
          <a:xfrm>
            <a:off x="388938" y="4853343"/>
            <a:ext cx="8291512"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0" tIns="0" rIns="0" bIns="0">
            <a:spAutoFit/>
          </a:bodyPr>
          <a:lstStyle/>
          <a:p>
            <a:pPr>
              <a:buFontTx/>
              <a:buNone/>
              <a:defRPr/>
            </a:pPr>
            <a:r>
              <a:rPr lang="en-US" sz="2200" dirty="0">
                <a:latin typeface="Arial"/>
                <a:cs typeface="Arial"/>
              </a:rPr>
              <a:t>The following example omits the Length = 0 test and clears trailing spaces.  It is in the textbook, Table 12.5 (page 264).</a:t>
            </a:r>
          </a:p>
        </p:txBody>
      </p:sp>
      <p:pic>
        <p:nvPicPr>
          <p:cNvPr id="49156" name="Picture 23" descr="s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999867"/>
            <a:ext cx="7723188" cy="255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318905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title"/>
          </p:nvPr>
        </p:nvSpPr>
        <p:spPr/>
        <p:txBody>
          <a:bodyPr/>
          <a:lstStyle/>
          <a:p>
            <a:r>
              <a:rPr lang="en-US" smtClean="0"/>
              <a:t>Trace Table Cases -1</a:t>
            </a:r>
          </a:p>
        </p:txBody>
      </p:sp>
      <p:sp>
        <p:nvSpPr>
          <p:cNvPr id="1101827" name="Rectangle 3"/>
          <p:cNvSpPr>
            <a:spLocks noGrp="1" noChangeArrowheads="1"/>
          </p:cNvSpPr>
          <p:nvPr>
            <p:ph idx="1"/>
          </p:nvPr>
        </p:nvSpPr>
        <p:spPr/>
        <p:txBody>
          <a:bodyPr/>
          <a:lstStyle/>
          <a:p>
            <a:r>
              <a:rPr lang="en-US" smtClean="0"/>
              <a:t>The symbolic execution parameters are as follows.</a:t>
            </a:r>
          </a:p>
          <a:p>
            <a:pPr lvl="1"/>
            <a:r>
              <a:rPr lang="en-US" smtClean="0"/>
              <a:t>string length: Length &gt; 0</a:t>
            </a:r>
          </a:p>
          <a:p>
            <a:pPr lvl="1"/>
            <a:r>
              <a:rPr lang="en-US" smtClean="0"/>
              <a:t>leading spaces: L</a:t>
            </a:r>
          </a:p>
          <a:p>
            <a:pPr lvl="1"/>
            <a:r>
              <a:rPr lang="en-US" smtClean="0"/>
              <a:t>non-space characters: N</a:t>
            </a:r>
          </a:p>
          <a:p>
            <a:pPr lvl="1"/>
            <a:r>
              <a:rPr lang="en-US" smtClean="0"/>
              <a:t>trailing spaces: T</a:t>
            </a:r>
          </a:p>
          <a:p>
            <a:endParaRPr lang="en-US" smtClean="0"/>
          </a:p>
          <a:p>
            <a:r>
              <a:rPr lang="en-US" smtClean="0"/>
              <a:t>The possible cases are</a:t>
            </a:r>
          </a:p>
          <a:p>
            <a:pPr lvl="1"/>
            <a:r>
              <a:rPr lang="en-US" smtClean="0"/>
              <a:t>L or N or T = 1 while the others = 0</a:t>
            </a:r>
          </a:p>
          <a:p>
            <a:pPr lvl="1"/>
            <a:r>
              <a:rPr lang="en-US" smtClean="0"/>
              <a:t>L or N or T &gt; 1 while the others = 0</a:t>
            </a:r>
          </a:p>
          <a:p>
            <a:pPr lvl="1"/>
            <a:r>
              <a:rPr lang="en-US" smtClean="0"/>
              <a:t>L or N or T = 0 while the others &gt; 0</a:t>
            </a:r>
          </a:p>
          <a:p>
            <a:pPr lvl="1"/>
            <a:r>
              <a:rPr lang="en-US" smtClean="0"/>
              <a:t>L and N and T &gt; 0</a:t>
            </a:r>
          </a:p>
        </p:txBody>
      </p:sp>
    </p:spTree>
    <p:extLst>
      <p:ext uri="{BB962C8B-B14F-4D97-AF65-F5344CB8AC3E}">
        <p14:creationId xmlns:p14="http://schemas.microsoft.com/office/powerpoint/2010/main" val="404765036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p:txBody>
          <a:bodyPr/>
          <a:lstStyle/>
          <a:p>
            <a:r>
              <a:rPr lang="en-US" smtClean="0"/>
              <a:t>Trace Table Cases -2</a:t>
            </a:r>
          </a:p>
        </p:txBody>
      </p:sp>
      <p:sp>
        <p:nvSpPr>
          <p:cNvPr id="1110019" name="Rectangle 3"/>
          <p:cNvSpPr>
            <a:spLocks noGrp="1" noChangeArrowheads="1"/>
          </p:cNvSpPr>
          <p:nvPr>
            <p:ph idx="1"/>
          </p:nvPr>
        </p:nvSpPr>
        <p:spPr/>
        <p:txBody>
          <a:bodyPr/>
          <a:lstStyle/>
          <a:p>
            <a:r>
              <a:rPr lang="en-US" smtClean="0"/>
              <a:t>A comprehensive test would check all cases.</a:t>
            </a:r>
          </a:p>
          <a:p>
            <a:endParaRPr lang="en-US" smtClean="0"/>
          </a:p>
          <a:p>
            <a:r>
              <a:rPr lang="en-US" smtClean="0"/>
              <a:t>It would also check for any limitations on the upper limit values of L, N, and T.</a:t>
            </a:r>
          </a:p>
          <a:p>
            <a:endParaRPr lang="en-US" smtClean="0"/>
          </a:p>
          <a:p>
            <a:r>
              <a:rPr lang="en-US" smtClean="0"/>
              <a:t>A common trace-table strategy is to pick a specific set of values for each case and then generalize the result.</a:t>
            </a:r>
          </a:p>
          <a:p>
            <a:endParaRPr lang="en-US" smtClean="0"/>
          </a:p>
          <a:p>
            <a:r>
              <a:rPr lang="en-US" smtClean="0"/>
              <a:t>The following example for trailing spaces shows the approach with L and N and T &gt; 0.</a:t>
            </a:r>
          </a:p>
        </p:txBody>
      </p:sp>
    </p:spTree>
    <p:extLst>
      <p:ext uri="{BB962C8B-B14F-4D97-AF65-F5344CB8AC3E}">
        <p14:creationId xmlns:p14="http://schemas.microsoft.com/office/powerpoint/2010/main" val="330653740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p:txBody>
          <a:bodyPr/>
          <a:lstStyle/>
          <a:p>
            <a:r>
              <a:rPr lang="en-US" smtClean="0"/>
              <a:t>Trailing Space Example -1 </a:t>
            </a:r>
          </a:p>
        </p:txBody>
      </p:sp>
      <p:grpSp>
        <p:nvGrpSpPr>
          <p:cNvPr id="55298" name="Group 3"/>
          <p:cNvGrpSpPr>
            <a:grpSpLocks/>
          </p:cNvGrpSpPr>
          <p:nvPr/>
        </p:nvGrpSpPr>
        <p:grpSpPr bwMode="auto">
          <a:xfrm>
            <a:off x="388938" y="1123950"/>
            <a:ext cx="7897812" cy="4933950"/>
            <a:chOff x="471" y="928"/>
            <a:chExt cx="4975" cy="3108"/>
          </a:xfrm>
        </p:grpSpPr>
        <p:sp>
          <p:nvSpPr>
            <p:cNvPr id="1130500" name="Rectangle 4"/>
            <p:cNvSpPr>
              <a:spLocks noChangeArrowheads="1"/>
            </p:cNvSpPr>
            <p:nvPr/>
          </p:nvSpPr>
          <p:spPr bwMode="auto">
            <a:xfrm>
              <a:off x="482" y="928"/>
              <a:ext cx="4932" cy="310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01" name="Line 5"/>
            <p:cNvSpPr>
              <a:spLocks noChangeShapeType="1"/>
            </p:cNvSpPr>
            <p:nvPr/>
          </p:nvSpPr>
          <p:spPr bwMode="auto">
            <a:xfrm>
              <a:off x="481" y="1192"/>
              <a:ext cx="49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02" name="Line 6"/>
            <p:cNvSpPr>
              <a:spLocks noChangeShapeType="1"/>
            </p:cNvSpPr>
            <p:nvPr/>
          </p:nvSpPr>
          <p:spPr bwMode="auto">
            <a:xfrm>
              <a:off x="481" y="1480"/>
              <a:ext cx="49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03" name="Line 7"/>
            <p:cNvSpPr>
              <a:spLocks noChangeShapeType="1"/>
            </p:cNvSpPr>
            <p:nvPr/>
          </p:nvSpPr>
          <p:spPr bwMode="auto">
            <a:xfrm>
              <a:off x="481" y="1875"/>
              <a:ext cx="49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04" name="Line 8"/>
            <p:cNvSpPr>
              <a:spLocks noChangeShapeType="1"/>
            </p:cNvSpPr>
            <p:nvPr/>
          </p:nvSpPr>
          <p:spPr bwMode="auto">
            <a:xfrm>
              <a:off x="481" y="2188"/>
              <a:ext cx="49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05" name="Line 9"/>
            <p:cNvSpPr>
              <a:spLocks noChangeShapeType="1"/>
            </p:cNvSpPr>
            <p:nvPr/>
          </p:nvSpPr>
          <p:spPr bwMode="auto">
            <a:xfrm>
              <a:off x="481" y="2512"/>
              <a:ext cx="49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06" name="Line 10"/>
            <p:cNvSpPr>
              <a:spLocks noChangeShapeType="1"/>
            </p:cNvSpPr>
            <p:nvPr/>
          </p:nvSpPr>
          <p:spPr bwMode="auto">
            <a:xfrm>
              <a:off x="481" y="3446"/>
              <a:ext cx="49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07" name="Line 11"/>
            <p:cNvSpPr>
              <a:spLocks noChangeShapeType="1"/>
            </p:cNvSpPr>
            <p:nvPr/>
          </p:nvSpPr>
          <p:spPr bwMode="auto">
            <a:xfrm>
              <a:off x="481" y="3760"/>
              <a:ext cx="49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08" name="Rectangle 12"/>
            <p:cNvSpPr>
              <a:spLocks noChangeArrowheads="1"/>
            </p:cNvSpPr>
            <p:nvPr/>
          </p:nvSpPr>
          <p:spPr bwMode="auto">
            <a:xfrm>
              <a:off x="592" y="964"/>
              <a:ext cx="1882"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Cycle 1: L = 1, N = 2, T = 1</a:t>
              </a:r>
            </a:p>
          </p:txBody>
        </p:sp>
        <p:sp>
          <p:nvSpPr>
            <p:cNvPr id="1130509" name="Rectangle 13"/>
            <p:cNvSpPr>
              <a:spLocks noChangeArrowheads="1"/>
            </p:cNvSpPr>
            <p:nvPr/>
          </p:nvSpPr>
          <p:spPr bwMode="auto">
            <a:xfrm>
              <a:off x="2568" y="969"/>
              <a:ext cx="287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ClearSpaces(var Input: string; State: int)</a:t>
              </a:r>
            </a:p>
          </p:txBody>
        </p:sp>
        <p:sp>
          <p:nvSpPr>
            <p:cNvPr id="1130510" name="Line 14"/>
            <p:cNvSpPr>
              <a:spLocks noChangeShapeType="1"/>
            </p:cNvSpPr>
            <p:nvPr/>
          </p:nvSpPr>
          <p:spPr bwMode="auto">
            <a:xfrm>
              <a:off x="761" y="1195"/>
              <a:ext cx="0" cy="284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11" name="Line 15"/>
            <p:cNvSpPr>
              <a:spLocks noChangeShapeType="1"/>
            </p:cNvSpPr>
            <p:nvPr/>
          </p:nvSpPr>
          <p:spPr bwMode="auto">
            <a:xfrm flipH="1">
              <a:off x="4965" y="1187"/>
              <a:ext cx="1" cy="28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12" name="Line 16"/>
            <p:cNvSpPr>
              <a:spLocks noChangeShapeType="1"/>
            </p:cNvSpPr>
            <p:nvPr/>
          </p:nvSpPr>
          <p:spPr bwMode="auto">
            <a:xfrm>
              <a:off x="4397" y="1195"/>
              <a:ext cx="0" cy="284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13" name="Line 17"/>
            <p:cNvSpPr>
              <a:spLocks noChangeShapeType="1"/>
            </p:cNvSpPr>
            <p:nvPr/>
          </p:nvSpPr>
          <p:spPr bwMode="auto">
            <a:xfrm>
              <a:off x="3834" y="1195"/>
              <a:ext cx="0" cy="284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14" name="Line 18"/>
            <p:cNvSpPr>
              <a:spLocks noChangeShapeType="1"/>
            </p:cNvSpPr>
            <p:nvPr/>
          </p:nvSpPr>
          <p:spPr bwMode="auto">
            <a:xfrm>
              <a:off x="3114" y="1195"/>
              <a:ext cx="0" cy="284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15" name="Rectangle 19"/>
            <p:cNvSpPr>
              <a:spLocks noChangeArrowheads="1"/>
            </p:cNvSpPr>
            <p:nvPr/>
          </p:nvSpPr>
          <p:spPr bwMode="auto">
            <a:xfrm>
              <a:off x="471" y="1249"/>
              <a:ext cx="1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a:t>
              </a:r>
            </a:p>
          </p:txBody>
        </p:sp>
        <p:sp>
          <p:nvSpPr>
            <p:cNvPr id="1130516" name="Rectangle 20"/>
            <p:cNvSpPr>
              <a:spLocks noChangeArrowheads="1"/>
            </p:cNvSpPr>
            <p:nvPr/>
          </p:nvSpPr>
          <p:spPr bwMode="auto">
            <a:xfrm>
              <a:off x="543" y="1573"/>
              <a:ext cx="1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1</a:t>
              </a:r>
            </a:p>
          </p:txBody>
        </p:sp>
        <p:sp>
          <p:nvSpPr>
            <p:cNvPr id="1130517" name="Rectangle 21"/>
            <p:cNvSpPr>
              <a:spLocks noChangeArrowheads="1"/>
            </p:cNvSpPr>
            <p:nvPr/>
          </p:nvSpPr>
          <p:spPr bwMode="auto">
            <a:xfrm>
              <a:off x="535" y="1917"/>
              <a:ext cx="1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2</a:t>
              </a:r>
            </a:p>
          </p:txBody>
        </p:sp>
        <p:sp>
          <p:nvSpPr>
            <p:cNvPr id="1130518" name="Rectangle 22"/>
            <p:cNvSpPr>
              <a:spLocks noChangeArrowheads="1"/>
            </p:cNvSpPr>
            <p:nvPr/>
          </p:nvSpPr>
          <p:spPr bwMode="auto">
            <a:xfrm>
              <a:off x="527" y="2241"/>
              <a:ext cx="1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3</a:t>
              </a:r>
            </a:p>
          </p:txBody>
        </p:sp>
        <p:sp>
          <p:nvSpPr>
            <p:cNvPr id="1130519" name="Rectangle 23"/>
            <p:cNvSpPr>
              <a:spLocks noChangeArrowheads="1"/>
            </p:cNvSpPr>
            <p:nvPr/>
          </p:nvSpPr>
          <p:spPr bwMode="auto">
            <a:xfrm>
              <a:off x="520" y="2553"/>
              <a:ext cx="1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4</a:t>
              </a:r>
            </a:p>
          </p:txBody>
        </p:sp>
        <p:sp>
          <p:nvSpPr>
            <p:cNvPr id="1130520" name="Rectangle 24"/>
            <p:cNvSpPr>
              <a:spLocks noChangeArrowheads="1"/>
            </p:cNvSpPr>
            <p:nvPr/>
          </p:nvSpPr>
          <p:spPr bwMode="auto">
            <a:xfrm>
              <a:off x="528" y="2885"/>
              <a:ext cx="1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5</a:t>
              </a:r>
            </a:p>
          </p:txBody>
        </p:sp>
        <p:sp>
          <p:nvSpPr>
            <p:cNvPr id="1130521" name="Rectangle 25"/>
            <p:cNvSpPr>
              <a:spLocks noChangeArrowheads="1"/>
            </p:cNvSpPr>
            <p:nvPr/>
          </p:nvSpPr>
          <p:spPr bwMode="auto">
            <a:xfrm>
              <a:off x="524" y="3169"/>
              <a:ext cx="1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6</a:t>
              </a:r>
            </a:p>
          </p:txBody>
        </p:sp>
        <p:sp>
          <p:nvSpPr>
            <p:cNvPr id="1130522" name="Rectangle 26"/>
            <p:cNvSpPr>
              <a:spLocks noChangeArrowheads="1"/>
            </p:cNvSpPr>
            <p:nvPr/>
          </p:nvSpPr>
          <p:spPr bwMode="auto">
            <a:xfrm>
              <a:off x="791" y="1257"/>
              <a:ext cx="942"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Instructions</a:t>
              </a:r>
            </a:p>
          </p:txBody>
        </p:sp>
        <p:sp>
          <p:nvSpPr>
            <p:cNvPr id="1130523" name="Rectangle 27"/>
            <p:cNvSpPr>
              <a:spLocks noChangeArrowheads="1"/>
            </p:cNvSpPr>
            <p:nvPr/>
          </p:nvSpPr>
          <p:spPr bwMode="auto">
            <a:xfrm>
              <a:off x="3084" y="1253"/>
              <a:ext cx="790"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Condition</a:t>
              </a:r>
            </a:p>
          </p:txBody>
        </p:sp>
        <p:sp>
          <p:nvSpPr>
            <p:cNvPr id="1130524" name="Rectangle 28"/>
            <p:cNvSpPr>
              <a:spLocks noChangeArrowheads="1"/>
            </p:cNvSpPr>
            <p:nvPr/>
          </p:nvSpPr>
          <p:spPr bwMode="auto">
            <a:xfrm>
              <a:off x="3876" y="1257"/>
              <a:ext cx="470"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Input</a:t>
              </a:r>
            </a:p>
          </p:txBody>
        </p:sp>
        <p:sp>
          <p:nvSpPr>
            <p:cNvPr id="1130525" name="Rectangle 29"/>
            <p:cNvSpPr>
              <a:spLocks noChangeArrowheads="1"/>
            </p:cNvSpPr>
            <p:nvPr/>
          </p:nvSpPr>
          <p:spPr bwMode="auto">
            <a:xfrm>
              <a:off x="4404" y="1253"/>
              <a:ext cx="5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Length</a:t>
              </a:r>
            </a:p>
          </p:txBody>
        </p:sp>
        <p:sp>
          <p:nvSpPr>
            <p:cNvPr id="1130526" name="Rectangle 30"/>
            <p:cNvSpPr>
              <a:spLocks noChangeArrowheads="1"/>
            </p:cNvSpPr>
            <p:nvPr/>
          </p:nvSpPr>
          <p:spPr bwMode="auto">
            <a:xfrm>
              <a:off x="4967" y="1257"/>
              <a:ext cx="470"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State</a:t>
              </a:r>
            </a:p>
          </p:txBody>
        </p:sp>
        <p:sp>
          <p:nvSpPr>
            <p:cNvPr id="1130527" name="Rectangle 31"/>
            <p:cNvSpPr>
              <a:spLocks noChangeArrowheads="1"/>
            </p:cNvSpPr>
            <p:nvPr/>
          </p:nvSpPr>
          <p:spPr bwMode="auto">
            <a:xfrm>
              <a:off x="768" y="1521"/>
              <a:ext cx="1690" cy="3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dirty="0">
                  <a:cs typeface="+mn-cs"/>
                </a:rPr>
                <a:t>Length := length(Input)</a:t>
              </a:r>
              <a:br>
                <a:rPr lang="en-US" sz="1800" b="1" dirty="0">
                  <a:cs typeface="+mn-cs"/>
                </a:rPr>
              </a:br>
              <a:r>
                <a:rPr lang="en-US" sz="1800" b="1" dirty="0">
                  <a:cs typeface="+mn-cs"/>
                </a:rPr>
                <a:t>State := 0</a:t>
              </a:r>
            </a:p>
          </p:txBody>
        </p:sp>
        <p:sp>
          <p:nvSpPr>
            <p:cNvPr id="1130528" name="Rectangle 32"/>
            <p:cNvSpPr>
              <a:spLocks noChangeArrowheads="1"/>
            </p:cNvSpPr>
            <p:nvPr/>
          </p:nvSpPr>
          <p:spPr bwMode="auto">
            <a:xfrm>
              <a:off x="3840" y="1597"/>
              <a:ext cx="486"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ja-JP" altLang="en-US" sz="1800" b="1">
                  <a:latin typeface="Arial"/>
                  <a:cs typeface="+mn-cs"/>
                </a:rPr>
                <a:t>‘</a:t>
              </a:r>
              <a:r>
                <a:rPr lang="en-US" sz="1800" b="1">
                  <a:cs typeface="+mn-cs"/>
                </a:rPr>
                <a:t> AB </a:t>
              </a:r>
              <a:r>
                <a:rPr lang="ja-JP" altLang="en-US" sz="1800" b="1">
                  <a:latin typeface="Arial"/>
                  <a:cs typeface="+mn-cs"/>
                </a:rPr>
                <a:t>‘</a:t>
              </a:r>
              <a:endParaRPr lang="en-US" sz="1800" b="1">
                <a:cs typeface="+mn-cs"/>
              </a:endParaRPr>
            </a:p>
          </p:txBody>
        </p:sp>
        <p:sp>
          <p:nvSpPr>
            <p:cNvPr id="1130529" name="Rectangle 33"/>
            <p:cNvSpPr>
              <a:spLocks noChangeArrowheads="1"/>
            </p:cNvSpPr>
            <p:nvPr/>
          </p:nvSpPr>
          <p:spPr bwMode="auto">
            <a:xfrm>
              <a:off x="4560" y="1593"/>
              <a:ext cx="1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4</a:t>
              </a:r>
            </a:p>
          </p:txBody>
        </p:sp>
        <p:sp>
          <p:nvSpPr>
            <p:cNvPr id="1130530" name="Rectangle 34"/>
            <p:cNvSpPr>
              <a:spLocks noChangeArrowheads="1"/>
            </p:cNvSpPr>
            <p:nvPr/>
          </p:nvSpPr>
          <p:spPr bwMode="auto">
            <a:xfrm>
              <a:off x="5075" y="1585"/>
              <a:ext cx="19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0</a:t>
              </a:r>
            </a:p>
          </p:txBody>
        </p:sp>
        <p:sp>
          <p:nvSpPr>
            <p:cNvPr id="1130531" name="Rectangle 35"/>
            <p:cNvSpPr>
              <a:spLocks noChangeArrowheads="1"/>
            </p:cNvSpPr>
            <p:nvPr/>
          </p:nvSpPr>
          <p:spPr bwMode="auto">
            <a:xfrm>
              <a:off x="764" y="1929"/>
              <a:ext cx="550"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repeat</a:t>
              </a:r>
            </a:p>
          </p:txBody>
        </p:sp>
        <p:sp>
          <p:nvSpPr>
            <p:cNvPr id="1130532" name="Rectangle 36"/>
            <p:cNvSpPr>
              <a:spLocks noChangeArrowheads="1"/>
            </p:cNvSpPr>
            <p:nvPr/>
          </p:nvSpPr>
          <p:spPr bwMode="auto">
            <a:xfrm>
              <a:off x="759" y="2241"/>
              <a:ext cx="1604" cy="3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if Input[Length] = </a:t>
              </a:r>
              <a:r>
                <a:rPr lang="ja-JP" altLang="en-US" sz="1800" b="1">
                  <a:latin typeface="Arial"/>
                  <a:cs typeface="+mn-cs"/>
                </a:rPr>
                <a:t>‘</a:t>
              </a:r>
              <a:r>
                <a:rPr lang="en-US" sz="1800" b="1">
                  <a:cs typeface="+mn-cs"/>
                </a:rPr>
                <a:t> </a:t>
              </a:r>
              <a:r>
                <a:rPr lang="ja-JP" altLang="en-US" sz="1800" b="1">
                  <a:latin typeface="Arial"/>
                  <a:cs typeface="+mn-cs"/>
                </a:rPr>
                <a:t>‘</a:t>
              </a:r>
              <a:endParaRPr lang="en-US" sz="1800" b="1">
                <a:cs typeface="+mn-cs"/>
              </a:endParaRPr>
            </a:p>
            <a:p>
              <a:pPr defTabSz="231775" eaLnBrk="0" hangingPunct="0">
                <a:lnSpc>
                  <a:spcPct val="90000"/>
                </a:lnSpc>
                <a:buFontTx/>
                <a:buNone/>
                <a:defRPr/>
              </a:pPr>
              <a:endParaRPr lang="en-US" sz="1800" b="1">
                <a:cs typeface="+mn-cs"/>
              </a:endParaRPr>
            </a:p>
          </p:txBody>
        </p:sp>
        <p:sp>
          <p:nvSpPr>
            <p:cNvPr id="1130533" name="Rectangle 37"/>
            <p:cNvSpPr>
              <a:spLocks noChangeArrowheads="1"/>
            </p:cNvSpPr>
            <p:nvPr/>
          </p:nvSpPr>
          <p:spPr bwMode="auto">
            <a:xfrm>
              <a:off x="758" y="2577"/>
              <a:ext cx="1790"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Length := Length - 1</a:t>
              </a:r>
            </a:p>
          </p:txBody>
        </p:sp>
        <p:sp>
          <p:nvSpPr>
            <p:cNvPr id="1130534" name="Rectangle 38"/>
            <p:cNvSpPr>
              <a:spLocks noChangeArrowheads="1"/>
            </p:cNvSpPr>
            <p:nvPr/>
          </p:nvSpPr>
          <p:spPr bwMode="auto">
            <a:xfrm>
              <a:off x="760" y="2877"/>
              <a:ext cx="2174"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if State &lt; 2 State:=State+1</a:t>
              </a:r>
            </a:p>
          </p:txBody>
        </p:sp>
        <p:sp>
          <p:nvSpPr>
            <p:cNvPr id="1130535" name="Rectangle 39"/>
            <p:cNvSpPr>
              <a:spLocks noChangeArrowheads="1"/>
            </p:cNvSpPr>
            <p:nvPr/>
          </p:nvSpPr>
          <p:spPr bwMode="auto">
            <a:xfrm>
              <a:off x="765" y="3173"/>
              <a:ext cx="1228"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else State := 3</a:t>
              </a:r>
            </a:p>
          </p:txBody>
        </p:sp>
        <p:sp>
          <p:nvSpPr>
            <p:cNvPr id="1130536" name="Rectangle 40"/>
            <p:cNvSpPr>
              <a:spLocks noChangeArrowheads="1"/>
            </p:cNvSpPr>
            <p:nvPr/>
          </p:nvSpPr>
          <p:spPr bwMode="auto">
            <a:xfrm>
              <a:off x="767" y="3485"/>
              <a:ext cx="1846"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until State=3 or Length=0</a:t>
              </a:r>
            </a:p>
          </p:txBody>
        </p:sp>
        <p:sp>
          <p:nvSpPr>
            <p:cNvPr id="1130537" name="Line 41"/>
            <p:cNvSpPr>
              <a:spLocks noChangeShapeType="1"/>
            </p:cNvSpPr>
            <p:nvPr/>
          </p:nvSpPr>
          <p:spPr bwMode="auto">
            <a:xfrm>
              <a:off x="481" y="3138"/>
              <a:ext cx="49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0538" name="Line 42"/>
            <p:cNvSpPr>
              <a:spLocks noChangeShapeType="1"/>
            </p:cNvSpPr>
            <p:nvPr/>
          </p:nvSpPr>
          <p:spPr bwMode="auto">
            <a:xfrm>
              <a:off x="481" y="2832"/>
              <a:ext cx="49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extLst>
      <p:ext uri="{BB962C8B-B14F-4D97-AF65-F5344CB8AC3E}">
        <p14:creationId xmlns:p14="http://schemas.microsoft.com/office/powerpoint/2010/main" val="226398918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title"/>
          </p:nvPr>
        </p:nvSpPr>
        <p:spPr/>
        <p:txBody>
          <a:bodyPr/>
          <a:lstStyle/>
          <a:p>
            <a:r>
              <a:rPr lang="en-US" smtClean="0"/>
              <a:t>Trailing Space Example -2</a:t>
            </a:r>
          </a:p>
        </p:txBody>
      </p:sp>
      <p:sp>
        <p:nvSpPr>
          <p:cNvPr id="1047555" name="Rectangle 3"/>
          <p:cNvSpPr>
            <a:spLocks noGrp="1" noChangeArrowheads="1"/>
          </p:cNvSpPr>
          <p:nvPr>
            <p:ph idx="1"/>
          </p:nvPr>
        </p:nvSpPr>
        <p:spPr/>
        <p:txBody>
          <a:bodyPr/>
          <a:lstStyle/>
          <a:p>
            <a:r>
              <a:rPr lang="en-US" smtClean="0"/>
              <a:t>In using a trace table, it is essential to determine precisely what the computer would do for each step.</a:t>
            </a:r>
          </a:p>
          <a:p>
            <a:endParaRPr lang="en-US" smtClean="0"/>
          </a:p>
          <a:p>
            <a:r>
              <a:rPr lang="en-US" smtClean="0"/>
              <a:t>In this example, the value of Input[Length] is indeterminate because the last character of the string is at Length - 1.</a:t>
            </a:r>
          </a:p>
          <a:p>
            <a:endParaRPr lang="en-US" smtClean="0"/>
          </a:p>
          <a:p>
            <a:r>
              <a:rPr lang="en-US" smtClean="0"/>
              <a:t>This is a defect.</a:t>
            </a:r>
          </a:p>
          <a:p>
            <a:endParaRPr lang="en-US" smtClean="0"/>
          </a:p>
          <a:p>
            <a:r>
              <a:rPr lang="en-US" smtClean="0"/>
              <a:t>After correcting this defect, the trace table is as shown in the next slide.</a:t>
            </a:r>
          </a:p>
        </p:txBody>
      </p:sp>
    </p:spTree>
    <p:extLst>
      <p:ext uri="{BB962C8B-B14F-4D97-AF65-F5344CB8AC3E}">
        <p14:creationId xmlns:p14="http://schemas.microsoft.com/office/powerpoint/2010/main" val="4266652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933" y="428614"/>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2017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DM-0004449</a:t>
            </a:r>
          </a:p>
        </p:txBody>
      </p:sp>
    </p:spTree>
    <p:extLst>
      <p:ext uri="{BB962C8B-B14F-4D97-AF65-F5344CB8AC3E}">
        <p14:creationId xmlns:p14="http://schemas.microsoft.com/office/powerpoint/2010/main" val="21465036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Grp="1" noChangeArrowheads="1"/>
          </p:cNvSpPr>
          <p:nvPr>
            <p:ph type="title"/>
          </p:nvPr>
        </p:nvSpPr>
        <p:spPr/>
        <p:txBody>
          <a:bodyPr/>
          <a:lstStyle/>
          <a:p>
            <a:r>
              <a:rPr lang="en-US" smtClean="0"/>
              <a:t>Trace Table Example:  Cycle 1</a:t>
            </a:r>
          </a:p>
        </p:txBody>
      </p:sp>
      <p:grpSp>
        <p:nvGrpSpPr>
          <p:cNvPr id="3" name="Group 2"/>
          <p:cNvGrpSpPr/>
          <p:nvPr/>
        </p:nvGrpSpPr>
        <p:grpSpPr>
          <a:xfrm>
            <a:off x="388938" y="1123950"/>
            <a:ext cx="7897812" cy="4933950"/>
            <a:chOff x="795338" y="1549400"/>
            <a:chExt cx="7897812" cy="4933950"/>
          </a:xfrm>
        </p:grpSpPr>
        <p:sp>
          <p:nvSpPr>
            <p:cNvPr id="1133571" name="Rectangle 3"/>
            <p:cNvSpPr>
              <a:spLocks noChangeArrowheads="1"/>
            </p:cNvSpPr>
            <p:nvPr/>
          </p:nvSpPr>
          <p:spPr bwMode="auto">
            <a:xfrm>
              <a:off x="812800" y="1549400"/>
              <a:ext cx="7829550" cy="49276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72" name="Line 4"/>
            <p:cNvSpPr>
              <a:spLocks noChangeShapeType="1"/>
            </p:cNvSpPr>
            <p:nvPr/>
          </p:nvSpPr>
          <p:spPr bwMode="auto">
            <a:xfrm>
              <a:off x="811213" y="19685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73" name="Line 5"/>
            <p:cNvSpPr>
              <a:spLocks noChangeShapeType="1"/>
            </p:cNvSpPr>
            <p:nvPr/>
          </p:nvSpPr>
          <p:spPr bwMode="auto">
            <a:xfrm>
              <a:off x="811213" y="24257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74" name="Line 6"/>
            <p:cNvSpPr>
              <a:spLocks noChangeShapeType="1"/>
            </p:cNvSpPr>
            <p:nvPr/>
          </p:nvSpPr>
          <p:spPr bwMode="auto">
            <a:xfrm>
              <a:off x="811213" y="3052763"/>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75" name="Line 7"/>
            <p:cNvSpPr>
              <a:spLocks noChangeShapeType="1"/>
            </p:cNvSpPr>
            <p:nvPr/>
          </p:nvSpPr>
          <p:spPr bwMode="auto">
            <a:xfrm>
              <a:off x="811213" y="354965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76" name="Line 8"/>
            <p:cNvSpPr>
              <a:spLocks noChangeShapeType="1"/>
            </p:cNvSpPr>
            <p:nvPr/>
          </p:nvSpPr>
          <p:spPr bwMode="auto">
            <a:xfrm>
              <a:off x="811213" y="40640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77" name="Line 9"/>
            <p:cNvSpPr>
              <a:spLocks noChangeShapeType="1"/>
            </p:cNvSpPr>
            <p:nvPr/>
          </p:nvSpPr>
          <p:spPr bwMode="auto">
            <a:xfrm>
              <a:off x="811213" y="5546725"/>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78" name="Line 10"/>
            <p:cNvSpPr>
              <a:spLocks noChangeShapeType="1"/>
            </p:cNvSpPr>
            <p:nvPr/>
          </p:nvSpPr>
          <p:spPr bwMode="auto">
            <a:xfrm>
              <a:off x="811213" y="60452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79" name="Rectangle 11"/>
            <p:cNvSpPr>
              <a:spLocks noChangeArrowheads="1"/>
            </p:cNvSpPr>
            <p:nvPr/>
          </p:nvSpPr>
          <p:spPr bwMode="auto">
            <a:xfrm>
              <a:off x="987425" y="1606550"/>
              <a:ext cx="298767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dirty="0">
                  <a:cs typeface="+mn-cs"/>
                </a:rPr>
                <a:t>Cycle 1: L = 1, N = 2, T = 1</a:t>
              </a:r>
            </a:p>
          </p:txBody>
        </p:sp>
        <p:sp>
          <p:nvSpPr>
            <p:cNvPr id="1133580" name="Rectangle 12"/>
            <p:cNvSpPr>
              <a:spLocks noChangeArrowheads="1"/>
            </p:cNvSpPr>
            <p:nvPr/>
          </p:nvSpPr>
          <p:spPr bwMode="auto">
            <a:xfrm>
              <a:off x="4124325" y="1600200"/>
              <a:ext cx="45688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dirty="0" err="1">
                  <a:cs typeface="+mn-cs"/>
                </a:rPr>
                <a:t>ClearSpaces</a:t>
              </a:r>
              <a:r>
                <a:rPr lang="en-US" sz="1800" b="1" dirty="0">
                  <a:cs typeface="+mn-cs"/>
                </a:rPr>
                <a:t>(</a:t>
              </a:r>
              <a:r>
                <a:rPr lang="en-US" sz="1800" b="1" dirty="0" err="1">
                  <a:cs typeface="+mn-cs"/>
                </a:rPr>
                <a:t>var</a:t>
              </a:r>
              <a:r>
                <a:rPr lang="en-US" sz="1800" b="1" dirty="0">
                  <a:cs typeface="+mn-cs"/>
                </a:rPr>
                <a:t> Input: string; State: </a:t>
              </a:r>
              <a:r>
                <a:rPr lang="en-US" sz="1800" b="1" dirty="0" err="1">
                  <a:cs typeface="+mn-cs"/>
                </a:rPr>
                <a:t>int</a:t>
              </a:r>
              <a:r>
                <a:rPr lang="en-US" sz="1800" b="1" dirty="0">
                  <a:cs typeface="+mn-cs"/>
                </a:rPr>
                <a:t>)</a:t>
              </a:r>
            </a:p>
          </p:txBody>
        </p:sp>
        <p:sp>
          <p:nvSpPr>
            <p:cNvPr id="1133581" name="Line 13"/>
            <p:cNvSpPr>
              <a:spLocks noChangeShapeType="1"/>
            </p:cNvSpPr>
            <p:nvPr/>
          </p:nvSpPr>
          <p:spPr bwMode="auto">
            <a:xfrm>
              <a:off x="1255713"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82" name="Line 14"/>
            <p:cNvSpPr>
              <a:spLocks noChangeShapeType="1"/>
            </p:cNvSpPr>
            <p:nvPr/>
          </p:nvSpPr>
          <p:spPr bwMode="auto">
            <a:xfrm flipH="1">
              <a:off x="7929563" y="1960563"/>
              <a:ext cx="1587" cy="44846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83" name="Line 15"/>
            <p:cNvSpPr>
              <a:spLocks noChangeShapeType="1"/>
            </p:cNvSpPr>
            <p:nvPr/>
          </p:nvSpPr>
          <p:spPr bwMode="auto">
            <a:xfrm>
              <a:off x="7027863"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84" name="Line 16"/>
            <p:cNvSpPr>
              <a:spLocks noChangeShapeType="1"/>
            </p:cNvSpPr>
            <p:nvPr/>
          </p:nvSpPr>
          <p:spPr bwMode="auto">
            <a:xfrm>
              <a:off x="6134100"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85" name="Line 17"/>
            <p:cNvSpPr>
              <a:spLocks noChangeShapeType="1"/>
            </p:cNvSpPr>
            <p:nvPr/>
          </p:nvSpPr>
          <p:spPr bwMode="auto">
            <a:xfrm>
              <a:off x="4991100"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586" name="Rectangle 18"/>
            <p:cNvSpPr>
              <a:spLocks noChangeArrowheads="1"/>
            </p:cNvSpPr>
            <p:nvPr/>
          </p:nvSpPr>
          <p:spPr bwMode="auto">
            <a:xfrm>
              <a:off x="795338" y="20589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a:t>
              </a:r>
            </a:p>
          </p:txBody>
        </p:sp>
        <p:sp>
          <p:nvSpPr>
            <p:cNvPr id="1133587" name="Rectangle 19"/>
            <p:cNvSpPr>
              <a:spLocks noChangeArrowheads="1"/>
            </p:cNvSpPr>
            <p:nvPr/>
          </p:nvSpPr>
          <p:spPr bwMode="auto">
            <a:xfrm>
              <a:off x="909638" y="25733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1</a:t>
              </a:r>
            </a:p>
          </p:txBody>
        </p:sp>
        <p:sp>
          <p:nvSpPr>
            <p:cNvPr id="1133588" name="Rectangle 20"/>
            <p:cNvSpPr>
              <a:spLocks noChangeArrowheads="1"/>
            </p:cNvSpPr>
            <p:nvPr/>
          </p:nvSpPr>
          <p:spPr bwMode="auto">
            <a:xfrm>
              <a:off x="896938" y="31194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2</a:t>
              </a:r>
            </a:p>
          </p:txBody>
        </p:sp>
        <p:sp>
          <p:nvSpPr>
            <p:cNvPr id="1133589" name="Rectangle 21"/>
            <p:cNvSpPr>
              <a:spLocks noChangeArrowheads="1"/>
            </p:cNvSpPr>
            <p:nvPr/>
          </p:nvSpPr>
          <p:spPr bwMode="auto">
            <a:xfrm>
              <a:off x="884238" y="36337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3</a:t>
              </a:r>
            </a:p>
          </p:txBody>
        </p:sp>
        <p:sp>
          <p:nvSpPr>
            <p:cNvPr id="1133590" name="Rectangle 22"/>
            <p:cNvSpPr>
              <a:spLocks noChangeArrowheads="1"/>
            </p:cNvSpPr>
            <p:nvPr/>
          </p:nvSpPr>
          <p:spPr bwMode="auto">
            <a:xfrm>
              <a:off x="873125" y="41290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4</a:t>
              </a:r>
            </a:p>
          </p:txBody>
        </p:sp>
        <p:sp>
          <p:nvSpPr>
            <p:cNvPr id="1133591" name="Rectangle 23"/>
            <p:cNvSpPr>
              <a:spLocks noChangeArrowheads="1"/>
            </p:cNvSpPr>
            <p:nvPr/>
          </p:nvSpPr>
          <p:spPr bwMode="auto">
            <a:xfrm>
              <a:off x="885825" y="46561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5</a:t>
              </a:r>
            </a:p>
          </p:txBody>
        </p:sp>
        <p:sp>
          <p:nvSpPr>
            <p:cNvPr id="1133592" name="Rectangle 24"/>
            <p:cNvSpPr>
              <a:spLocks noChangeArrowheads="1"/>
            </p:cNvSpPr>
            <p:nvPr/>
          </p:nvSpPr>
          <p:spPr bwMode="auto">
            <a:xfrm>
              <a:off x="879475" y="51069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6</a:t>
              </a:r>
            </a:p>
          </p:txBody>
        </p:sp>
        <p:sp>
          <p:nvSpPr>
            <p:cNvPr id="1133593" name="Rectangle 25"/>
            <p:cNvSpPr>
              <a:spLocks noChangeArrowheads="1"/>
            </p:cNvSpPr>
            <p:nvPr/>
          </p:nvSpPr>
          <p:spPr bwMode="auto">
            <a:xfrm>
              <a:off x="1303338" y="2071688"/>
              <a:ext cx="14954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Instructions</a:t>
              </a:r>
            </a:p>
          </p:txBody>
        </p:sp>
        <p:sp>
          <p:nvSpPr>
            <p:cNvPr id="1133594" name="Rectangle 26"/>
            <p:cNvSpPr>
              <a:spLocks noChangeArrowheads="1"/>
            </p:cNvSpPr>
            <p:nvPr/>
          </p:nvSpPr>
          <p:spPr bwMode="auto">
            <a:xfrm>
              <a:off x="4943475" y="2065338"/>
              <a:ext cx="1254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Condition</a:t>
              </a:r>
            </a:p>
          </p:txBody>
        </p:sp>
        <p:sp>
          <p:nvSpPr>
            <p:cNvPr id="1133595" name="Rectangle 27"/>
            <p:cNvSpPr>
              <a:spLocks noChangeArrowheads="1"/>
            </p:cNvSpPr>
            <p:nvPr/>
          </p:nvSpPr>
          <p:spPr bwMode="auto">
            <a:xfrm>
              <a:off x="6200775" y="2071688"/>
              <a:ext cx="746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Input</a:t>
              </a:r>
            </a:p>
          </p:txBody>
        </p:sp>
        <p:sp>
          <p:nvSpPr>
            <p:cNvPr id="1133596" name="Rectangle 28"/>
            <p:cNvSpPr>
              <a:spLocks noChangeArrowheads="1"/>
            </p:cNvSpPr>
            <p:nvPr/>
          </p:nvSpPr>
          <p:spPr bwMode="auto">
            <a:xfrm>
              <a:off x="7038975" y="2065338"/>
              <a:ext cx="949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Length</a:t>
              </a:r>
            </a:p>
          </p:txBody>
        </p:sp>
        <p:sp>
          <p:nvSpPr>
            <p:cNvPr id="1133597" name="Rectangle 29"/>
            <p:cNvSpPr>
              <a:spLocks noChangeArrowheads="1"/>
            </p:cNvSpPr>
            <p:nvPr/>
          </p:nvSpPr>
          <p:spPr bwMode="auto">
            <a:xfrm>
              <a:off x="7932738" y="2071688"/>
              <a:ext cx="746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State</a:t>
              </a:r>
            </a:p>
          </p:txBody>
        </p:sp>
        <p:sp>
          <p:nvSpPr>
            <p:cNvPr id="1133598" name="Rectangle 30"/>
            <p:cNvSpPr>
              <a:spLocks noChangeArrowheads="1"/>
            </p:cNvSpPr>
            <p:nvPr/>
          </p:nvSpPr>
          <p:spPr bwMode="auto">
            <a:xfrm>
              <a:off x="1266825" y="2490788"/>
              <a:ext cx="2682875"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Length := length(Input)</a:t>
              </a:r>
              <a:br>
                <a:rPr lang="en-US" sz="1800" b="1">
                  <a:cs typeface="+mn-cs"/>
                </a:rPr>
              </a:br>
              <a:r>
                <a:rPr lang="en-US" sz="1800" b="1">
                  <a:cs typeface="+mn-cs"/>
                </a:rPr>
                <a:t>State := 0</a:t>
              </a:r>
            </a:p>
          </p:txBody>
        </p:sp>
        <p:sp>
          <p:nvSpPr>
            <p:cNvPr id="1133599" name="Rectangle 31"/>
            <p:cNvSpPr>
              <a:spLocks noChangeArrowheads="1"/>
            </p:cNvSpPr>
            <p:nvPr/>
          </p:nvSpPr>
          <p:spPr bwMode="auto">
            <a:xfrm>
              <a:off x="6143625" y="2611438"/>
              <a:ext cx="7715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ja-JP" altLang="en-US" sz="1800" b="1">
                  <a:latin typeface="Arial"/>
                  <a:cs typeface="+mn-cs"/>
                </a:rPr>
                <a:t>‘</a:t>
              </a:r>
              <a:r>
                <a:rPr lang="en-US" sz="1800" b="1">
                  <a:cs typeface="+mn-cs"/>
                </a:rPr>
                <a:t> AB </a:t>
              </a:r>
              <a:r>
                <a:rPr lang="ja-JP" altLang="en-US" sz="1800" b="1">
                  <a:latin typeface="Arial"/>
                  <a:cs typeface="+mn-cs"/>
                </a:rPr>
                <a:t>‘</a:t>
              </a:r>
              <a:endParaRPr lang="en-US" sz="1800" b="1">
                <a:cs typeface="+mn-cs"/>
              </a:endParaRPr>
            </a:p>
          </p:txBody>
        </p:sp>
        <p:sp>
          <p:nvSpPr>
            <p:cNvPr id="1133600" name="Rectangle 32"/>
            <p:cNvSpPr>
              <a:spLocks noChangeArrowheads="1"/>
            </p:cNvSpPr>
            <p:nvPr/>
          </p:nvSpPr>
          <p:spPr bwMode="auto">
            <a:xfrm>
              <a:off x="7286625" y="26050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4</a:t>
              </a:r>
            </a:p>
          </p:txBody>
        </p:sp>
        <p:sp>
          <p:nvSpPr>
            <p:cNvPr id="1133601" name="Rectangle 33"/>
            <p:cNvSpPr>
              <a:spLocks noChangeArrowheads="1"/>
            </p:cNvSpPr>
            <p:nvPr/>
          </p:nvSpPr>
          <p:spPr bwMode="auto">
            <a:xfrm>
              <a:off x="8104188" y="25923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0</a:t>
              </a:r>
            </a:p>
          </p:txBody>
        </p:sp>
        <p:sp>
          <p:nvSpPr>
            <p:cNvPr id="1133602" name="Rectangle 34"/>
            <p:cNvSpPr>
              <a:spLocks noChangeArrowheads="1"/>
            </p:cNvSpPr>
            <p:nvPr/>
          </p:nvSpPr>
          <p:spPr bwMode="auto">
            <a:xfrm>
              <a:off x="1260475" y="3138488"/>
              <a:ext cx="873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repeat</a:t>
              </a:r>
            </a:p>
          </p:txBody>
        </p:sp>
        <p:sp>
          <p:nvSpPr>
            <p:cNvPr id="1133603" name="Rectangle 35"/>
            <p:cNvSpPr>
              <a:spLocks noChangeArrowheads="1"/>
            </p:cNvSpPr>
            <p:nvPr/>
          </p:nvSpPr>
          <p:spPr bwMode="auto">
            <a:xfrm>
              <a:off x="1252538" y="3633788"/>
              <a:ext cx="274955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if Input[Length-1] = </a:t>
              </a:r>
              <a:r>
                <a:rPr lang="ja-JP" altLang="en-US" sz="1800" b="1">
                  <a:latin typeface="Arial"/>
                  <a:cs typeface="+mn-cs"/>
                </a:rPr>
                <a:t>‘</a:t>
              </a:r>
              <a:r>
                <a:rPr lang="en-US" sz="1800" b="1">
                  <a:cs typeface="+mn-cs"/>
                </a:rPr>
                <a:t> </a:t>
              </a:r>
              <a:r>
                <a:rPr lang="ja-JP" altLang="en-US" sz="1800" b="1">
                  <a:latin typeface="Arial"/>
                  <a:cs typeface="+mn-cs"/>
                </a:rPr>
                <a:t>‘</a:t>
              </a:r>
              <a:endParaRPr lang="en-US" sz="1800" b="1">
                <a:cs typeface="+mn-cs"/>
              </a:endParaRPr>
            </a:p>
            <a:p>
              <a:pPr defTabSz="231775" eaLnBrk="0" hangingPunct="0">
                <a:lnSpc>
                  <a:spcPct val="90000"/>
                </a:lnSpc>
                <a:buFontTx/>
                <a:buNone/>
                <a:defRPr/>
              </a:pPr>
              <a:endParaRPr lang="en-US" sz="1800" b="1">
                <a:cs typeface="+mn-cs"/>
              </a:endParaRPr>
            </a:p>
          </p:txBody>
        </p:sp>
        <p:sp>
          <p:nvSpPr>
            <p:cNvPr id="1133604" name="Rectangle 36"/>
            <p:cNvSpPr>
              <a:spLocks noChangeArrowheads="1"/>
            </p:cNvSpPr>
            <p:nvPr/>
          </p:nvSpPr>
          <p:spPr bwMode="auto">
            <a:xfrm>
              <a:off x="1250950" y="4167188"/>
              <a:ext cx="28416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Length := Length - 1</a:t>
              </a:r>
            </a:p>
          </p:txBody>
        </p:sp>
        <p:sp>
          <p:nvSpPr>
            <p:cNvPr id="1133605" name="Rectangle 37"/>
            <p:cNvSpPr>
              <a:spLocks noChangeArrowheads="1"/>
            </p:cNvSpPr>
            <p:nvPr/>
          </p:nvSpPr>
          <p:spPr bwMode="auto">
            <a:xfrm>
              <a:off x="5203825" y="3640138"/>
              <a:ext cx="619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true</a:t>
              </a:r>
            </a:p>
          </p:txBody>
        </p:sp>
        <p:sp>
          <p:nvSpPr>
            <p:cNvPr id="1133606" name="Rectangle 38"/>
            <p:cNvSpPr>
              <a:spLocks noChangeArrowheads="1"/>
            </p:cNvSpPr>
            <p:nvPr/>
          </p:nvSpPr>
          <p:spPr bwMode="auto">
            <a:xfrm>
              <a:off x="1254125" y="4643438"/>
              <a:ext cx="34512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if State &lt; 2 State:=State+1</a:t>
              </a:r>
            </a:p>
          </p:txBody>
        </p:sp>
        <p:sp>
          <p:nvSpPr>
            <p:cNvPr id="1133607" name="Rectangle 39"/>
            <p:cNvSpPr>
              <a:spLocks noChangeArrowheads="1"/>
            </p:cNvSpPr>
            <p:nvPr/>
          </p:nvSpPr>
          <p:spPr bwMode="auto">
            <a:xfrm>
              <a:off x="1262063" y="5113338"/>
              <a:ext cx="194945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else State := 3</a:t>
              </a:r>
            </a:p>
          </p:txBody>
        </p:sp>
        <p:sp>
          <p:nvSpPr>
            <p:cNvPr id="1133608" name="Rectangle 40"/>
            <p:cNvSpPr>
              <a:spLocks noChangeArrowheads="1"/>
            </p:cNvSpPr>
            <p:nvPr/>
          </p:nvSpPr>
          <p:spPr bwMode="auto">
            <a:xfrm>
              <a:off x="7272338" y="4162425"/>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3</a:t>
              </a:r>
            </a:p>
          </p:txBody>
        </p:sp>
        <p:sp>
          <p:nvSpPr>
            <p:cNvPr id="1133609" name="Rectangle 41"/>
            <p:cNvSpPr>
              <a:spLocks noChangeArrowheads="1"/>
            </p:cNvSpPr>
            <p:nvPr/>
          </p:nvSpPr>
          <p:spPr bwMode="auto">
            <a:xfrm>
              <a:off x="5245100" y="4638675"/>
              <a:ext cx="619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true</a:t>
              </a:r>
            </a:p>
          </p:txBody>
        </p:sp>
        <p:sp>
          <p:nvSpPr>
            <p:cNvPr id="1133610" name="Rectangle 42"/>
            <p:cNvSpPr>
              <a:spLocks noChangeArrowheads="1"/>
            </p:cNvSpPr>
            <p:nvPr/>
          </p:nvSpPr>
          <p:spPr bwMode="auto">
            <a:xfrm>
              <a:off x="8116888" y="46434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1</a:t>
              </a:r>
            </a:p>
          </p:txBody>
        </p:sp>
        <p:sp>
          <p:nvSpPr>
            <p:cNvPr id="1133611" name="Rectangle 43"/>
            <p:cNvSpPr>
              <a:spLocks noChangeArrowheads="1"/>
            </p:cNvSpPr>
            <p:nvPr/>
          </p:nvSpPr>
          <p:spPr bwMode="auto">
            <a:xfrm>
              <a:off x="1265238" y="5608638"/>
              <a:ext cx="29305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until State=3 or Length=0</a:t>
              </a:r>
            </a:p>
          </p:txBody>
        </p:sp>
        <p:sp>
          <p:nvSpPr>
            <p:cNvPr id="1133612" name="Rectangle 44"/>
            <p:cNvSpPr>
              <a:spLocks noChangeArrowheads="1"/>
            </p:cNvSpPr>
            <p:nvPr/>
          </p:nvSpPr>
          <p:spPr bwMode="auto">
            <a:xfrm>
              <a:off x="5178425" y="5621338"/>
              <a:ext cx="7080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false</a:t>
              </a:r>
            </a:p>
          </p:txBody>
        </p:sp>
        <p:sp>
          <p:nvSpPr>
            <p:cNvPr id="1133613" name="Line 45"/>
            <p:cNvSpPr>
              <a:spLocks noChangeShapeType="1"/>
            </p:cNvSpPr>
            <p:nvPr/>
          </p:nvSpPr>
          <p:spPr bwMode="auto">
            <a:xfrm>
              <a:off x="811213" y="5057775"/>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614" name="Line 46"/>
            <p:cNvSpPr>
              <a:spLocks noChangeShapeType="1"/>
            </p:cNvSpPr>
            <p:nvPr/>
          </p:nvSpPr>
          <p:spPr bwMode="auto">
            <a:xfrm>
              <a:off x="811213" y="45720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3615" name="Rectangle 47"/>
            <p:cNvSpPr>
              <a:spLocks noChangeArrowheads="1"/>
            </p:cNvSpPr>
            <p:nvPr/>
          </p:nvSpPr>
          <p:spPr bwMode="auto">
            <a:xfrm>
              <a:off x="876300" y="5605463"/>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7</a:t>
              </a:r>
            </a:p>
          </p:txBody>
        </p:sp>
      </p:grpSp>
    </p:spTree>
    <p:extLst>
      <p:ext uri="{BB962C8B-B14F-4D97-AF65-F5344CB8AC3E}">
        <p14:creationId xmlns:p14="http://schemas.microsoft.com/office/powerpoint/2010/main" val="335156428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p:txBody>
          <a:bodyPr/>
          <a:lstStyle/>
          <a:p>
            <a:r>
              <a:rPr lang="en-US" smtClean="0"/>
              <a:t>Trace Table Example:  Cycle 2</a:t>
            </a:r>
          </a:p>
        </p:txBody>
      </p:sp>
      <p:grpSp>
        <p:nvGrpSpPr>
          <p:cNvPr id="2" name="Group 1"/>
          <p:cNvGrpSpPr/>
          <p:nvPr/>
        </p:nvGrpSpPr>
        <p:grpSpPr>
          <a:xfrm>
            <a:off x="388938" y="1123950"/>
            <a:ext cx="7897813" cy="4933950"/>
            <a:chOff x="781050" y="1549400"/>
            <a:chExt cx="7897813" cy="4933950"/>
          </a:xfrm>
        </p:grpSpPr>
        <p:sp>
          <p:nvSpPr>
            <p:cNvPr id="1135619" name="Rectangle 3"/>
            <p:cNvSpPr>
              <a:spLocks noChangeArrowheads="1"/>
            </p:cNvSpPr>
            <p:nvPr/>
          </p:nvSpPr>
          <p:spPr bwMode="auto">
            <a:xfrm>
              <a:off x="798513" y="1549400"/>
              <a:ext cx="7829550" cy="49276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20" name="Line 4"/>
            <p:cNvSpPr>
              <a:spLocks noChangeShapeType="1"/>
            </p:cNvSpPr>
            <p:nvPr/>
          </p:nvSpPr>
          <p:spPr bwMode="auto">
            <a:xfrm>
              <a:off x="796925" y="1968500"/>
              <a:ext cx="7837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21" name="Line 5"/>
            <p:cNvSpPr>
              <a:spLocks noChangeShapeType="1"/>
            </p:cNvSpPr>
            <p:nvPr/>
          </p:nvSpPr>
          <p:spPr bwMode="auto">
            <a:xfrm>
              <a:off x="796925" y="2425700"/>
              <a:ext cx="7837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22" name="Line 6"/>
            <p:cNvSpPr>
              <a:spLocks noChangeShapeType="1"/>
            </p:cNvSpPr>
            <p:nvPr/>
          </p:nvSpPr>
          <p:spPr bwMode="auto">
            <a:xfrm>
              <a:off x="796925" y="3052763"/>
              <a:ext cx="7837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23" name="Line 7"/>
            <p:cNvSpPr>
              <a:spLocks noChangeShapeType="1"/>
            </p:cNvSpPr>
            <p:nvPr/>
          </p:nvSpPr>
          <p:spPr bwMode="auto">
            <a:xfrm>
              <a:off x="796925" y="3549650"/>
              <a:ext cx="7837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24" name="Line 8"/>
            <p:cNvSpPr>
              <a:spLocks noChangeShapeType="1"/>
            </p:cNvSpPr>
            <p:nvPr/>
          </p:nvSpPr>
          <p:spPr bwMode="auto">
            <a:xfrm>
              <a:off x="796925" y="4064000"/>
              <a:ext cx="7837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25" name="Line 9"/>
            <p:cNvSpPr>
              <a:spLocks noChangeShapeType="1"/>
            </p:cNvSpPr>
            <p:nvPr/>
          </p:nvSpPr>
          <p:spPr bwMode="auto">
            <a:xfrm>
              <a:off x="796925" y="5546725"/>
              <a:ext cx="7837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26" name="Line 10"/>
            <p:cNvSpPr>
              <a:spLocks noChangeShapeType="1"/>
            </p:cNvSpPr>
            <p:nvPr/>
          </p:nvSpPr>
          <p:spPr bwMode="auto">
            <a:xfrm>
              <a:off x="796925" y="6045200"/>
              <a:ext cx="7837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27" name="Rectangle 11"/>
            <p:cNvSpPr>
              <a:spLocks noChangeArrowheads="1"/>
            </p:cNvSpPr>
            <p:nvPr/>
          </p:nvSpPr>
          <p:spPr bwMode="auto">
            <a:xfrm>
              <a:off x="973138" y="1606550"/>
              <a:ext cx="298767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Cycle 2: L = 1, N = 2, T = 1</a:t>
              </a:r>
            </a:p>
          </p:txBody>
        </p:sp>
        <p:sp>
          <p:nvSpPr>
            <p:cNvPr id="1135628" name="Rectangle 12"/>
            <p:cNvSpPr>
              <a:spLocks noChangeArrowheads="1"/>
            </p:cNvSpPr>
            <p:nvPr/>
          </p:nvSpPr>
          <p:spPr bwMode="auto">
            <a:xfrm>
              <a:off x="4110038" y="1600200"/>
              <a:ext cx="45688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ClearSpaces(var Input: string; State: int)</a:t>
              </a:r>
            </a:p>
          </p:txBody>
        </p:sp>
        <p:sp>
          <p:nvSpPr>
            <p:cNvPr id="1135629" name="Line 13"/>
            <p:cNvSpPr>
              <a:spLocks noChangeShapeType="1"/>
            </p:cNvSpPr>
            <p:nvPr/>
          </p:nvSpPr>
          <p:spPr bwMode="auto">
            <a:xfrm>
              <a:off x="1241425"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30" name="Line 14"/>
            <p:cNvSpPr>
              <a:spLocks noChangeShapeType="1"/>
            </p:cNvSpPr>
            <p:nvPr/>
          </p:nvSpPr>
          <p:spPr bwMode="auto">
            <a:xfrm flipH="1">
              <a:off x="7915275" y="1960563"/>
              <a:ext cx="1588" cy="44846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31" name="Line 15"/>
            <p:cNvSpPr>
              <a:spLocks noChangeShapeType="1"/>
            </p:cNvSpPr>
            <p:nvPr/>
          </p:nvSpPr>
          <p:spPr bwMode="auto">
            <a:xfrm>
              <a:off x="7013575"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32" name="Line 16"/>
            <p:cNvSpPr>
              <a:spLocks noChangeShapeType="1"/>
            </p:cNvSpPr>
            <p:nvPr/>
          </p:nvSpPr>
          <p:spPr bwMode="auto">
            <a:xfrm>
              <a:off x="6119813"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33" name="Line 17"/>
            <p:cNvSpPr>
              <a:spLocks noChangeShapeType="1"/>
            </p:cNvSpPr>
            <p:nvPr/>
          </p:nvSpPr>
          <p:spPr bwMode="auto">
            <a:xfrm>
              <a:off x="4976813"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34" name="Rectangle 18"/>
            <p:cNvSpPr>
              <a:spLocks noChangeArrowheads="1"/>
            </p:cNvSpPr>
            <p:nvPr/>
          </p:nvSpPr>
          <p:spPr bwMode="auto">
            <a:xfrm>
              <a:off x="781050" y="20589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a:t>
              </a:r>
            </a:p>
          </p:txBody>
        </p:sp>
        <p:sp>
          <p:nvSpPr>
            <p:cNvPr id="1135635" name="Rectangle 19"/>
            <p:cNvSpPr>
              <a:spLocks noChangeArrowheads="1"/>
            </p:cNvSpPr>
            <p:nvPr/>
          </p:nvSpPr>
          <p:spPr bwMode="auto">
            <a:xfrm>
              <a:off x="895350" y="25733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1</a:t>
              </a:r>
            </a:p>
          </p:txBody>
        </p:sp>
        <p:sp>
          <p:nvSpPr>
            <p:cNvPr id="1135636" name="Rectangle 20"/>
            <p:cNvSpPr>
              <a:spLocks noChangeArrowheads="1"/>
            </p:cNvSpPr>
            <p:nvPr/>
          </p:nvSpPr>
          <p:spPr bwMode="auto">
            <a:xfrm>
              <a:off x="882650" y="31194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2</a:t>
              </a:r>
            </a:p>
          </p:txBody>
        </p:sp>
        <p:sp>
          <p:nvSpPr>
            <p:cNvPr id="1135637" name="Rectangle 21"/>
            <p:cNvSpPr>
              <a:spLocks noChangeArrowheads="1"/>
            </p:cNvSpPr>
            <p:nvPr/>
          </p:nvSpPr>
          <p:spPr bwMode="auto">
            <a:xfrm>
              <a:off x="869950" y="36337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3</a:t>
              </a:r>
            </a:p>
          </p:txBody>
        </p:sp>
        <p:sp>
          <p:nvSpPr>
            <p:cNvPr id="1135638" name="Rectangle 22"/>
            <p:cNvSpPr>
              <a:spLocks noChangeArrowheads="1"/>
            </p:cNvSpPr>
            <p:nvPr/>
          </p:nvSpPr>
          <p:spPr bwMode="auto">
            <a:xfrm>
              <a:off x="858838" y="41290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4</a:t>
              </a:r>
            </a:p>
          </p:txBody>
        </p:sp>
        <p:sp>
          <p:nvSpPr>
            <p:cNvPr id="1135639" name="Rectangle 23"/>
            <p:cNvSpPr>
              <a:spLocks noChangeArrowheads="1"/>
            </p:cNvSpPr>
            <p:nvPr/>
          </p:nvSpPr>
          <p:spPr bwMode="auto">
            <a:xfrm>
              <a:off x="871538" y="46561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5</a:t>
              </a:r>
            </a:p>
          </p:txBody>
        </p:sp>
        <p:sp>
          <p:nvSpPr>
            <p:cNvPr id="1135640" name="Rectangle 24"/>
            <p:cNvSpPr>
              <a:spLocks noChangeArrowheads="1"/>
            </p:cNvSpPr>
            <p:nvPr/>
          </p:nvSpPr>
          <p:spPr bwMode="auto">
            <a:xfrm>
              <a:off x="865188" y="51069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6</a:t>
              </a:r>
            </a:p>
          </p:txBody>
        </p:sp>
        <p:sp>
          <p:nvSpPr>
            <p:cNvPr id="1135641" name="Rectangle 25"/>
            <p:cNvSpPr>
              <a:spLocks noChangeArrowheads="1"/>
            </p:cNvSpPr>
            <p:nvPr/>
          </p:nvSpPr>
          <p:spPr bwMode="auto">
            <a:xfrm>
              <a:off x="1289050" y="2071688"/>
              <a:ext cx="14954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Instructions</a:t>
              </a:r>
            </a:p>
          </p:txBody>
        </p:sp>
        <p:sp>
          <p:nvSpPr>
            <p:cNvPr id="1135642" name="Rectangle 26"/>
            <p:cNvSpPr>
              <a:spLocks noChangeArrowheads="1"/>
            </p:cNvSpPr>
            <p:nvPr/>
          </p:nvSpPr>
          <p:spPr bwMode="auto">
            <a:xfrm>
              <a:off x="4929188" y="2065338"/>
              <a:ext cx="1254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Condition</a:t>
              </a:r>
            </a:p>
          </p:txBody>
        </p:sp>
        <p:sp>
          <p:nvSpPr>
            <p:cNvPr id="1135643" name="Rectangle 27"/>
            <p:cNvSpPr>
              <a:spLocks noChangeArrowheads="1"/>
            </p:cNvSpPr>
            <p:nvPr/>
          </p:nvSpPr>
          <p:spPr bwMode="auto">
            <a:xfrm>
              <a:off x="6186488" y="2071688"/>
              <a:ext cx="746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Input</a:t>
              </a:r>
            </a:p>
          </p:txBody>
        </p:sp>
        <p:sp>
          <p:nvSpPr>
            <p:cNvPr id="1135644" name="Rectangle 28"/>
            <p:cNvSpPr>
              <a:spLocks noChangeArrowheads="1"/>
            </p:cNvSpPr>
            <p:nvPr/>
          </p:nvSpPr>
          <p:spPr bwMode="auto">
            <a:xfrm>
              <a:off x="7024688" y="2065338"/>
              <a:ext cx="949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Length</a:t>
              </a:r>
            </a:p>
          </p:txBody>
        </p:sp>
        <p:sp>
          <p:nvSpPr>
            <p:cNvPr id="1135645" name="Rectangle 29"/>
            <p:cNvSpPr>
              <a:spLocks noChangeArrowheads="1"/>
            </p:cNvSpPr>
            <p:nvPr/>
          </p:nvSpPr>
          <p:spPr bwMode="auto">
            <a:xfrm>
              <a:off x="7918450" y="2071688"/>
              <a:ext cx="746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State</a:t>
              </a:r>
            </a:p>
          </p:txBody>
        </p:sp>
        <p:sp>
          <p:nvSpPr>
            <p:cNvPr id="1135646" name="Rectangle 30"/>
            <p:cNvSpPr>
              <a:spLocks noChangeArrowheads="1"/>
            </p:cNvSpPr>
            <p:nvPr/>
          </p:nvSpPr>
          <p:spPr bwMode="auto">
            <a:xfrm>
              <a:off x="1252538" y="2490788"/>
              <a:ext cx="2682875"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Length := length(Input)</a:t>
              </a:r>
              <a:br>
                <a:rPr lang="en-US" sz="1800" b="1">
                  <a:cs typeface="+mn-cs"/>
                </a:rPr>
              </a:br>
              <a:r>
                <a:rPr lang="en-US" sz="1800" b="1">
                  <a:cs typeface="+mn-cs"/>
                </a:rPr>
                <a:t>State := 0</a:t>
              </a:r>
            </a:p>
          </p:txBody>
        </p:sp>
        <p:sp>
          <p:nvSpPr>
            <p:cNvPr id="1135647" name="Rectangle 31"/>
            <p:cNvSpPr>
              <a:spLocks noChangeArrowheads="1"/>
            </p:cNvSpPr>
            <p:nvPr/>
          </p:nvSpPr>
          <p:spPr bwMode="auto">
            <a:xfrm>
              <a:off x="6129338" y="2611438"/>
              <a:ext cx="187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endParaRPr lang="en-US" sz="1800" b="1">
                <a:cs typeface="+mn-cs"/>
              </a:endParaRPr>
            </a:p>
          </p:txBody>
        </p:sp>
        <p:sp>
          <p:nvSpPr>
            <p:cNvPr id="1135648" name="Rectangle 32"/>
            <p:cNvSpPr>
              <a:spLocks noChangeArrowheads="1"/>
            </p:cNvSpPr>
            <p:nvPr/>
          </p:nvSpPr>
          <p:spPr bwMode="auto">
            <a:xfrm>
              <a:off x="7272338" y="2605088"/>
              <a:ext cx="187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endParaRPr lang="en-US" sz="1800" b="1">
                <a:cs typeface="+mn-cs"/>
              </a:endParaRPr>
            </a:p>
          </p:txBody>
        </p:sp>
        <p:sp>
          <p:nvSpPr>
            <p:cNvPr id="1135649" name="Rectangle 33"/>
            <p:cNvSpPr>
              <a:spLocks noChangeArrowheads="1"/>
            </p:cNvSpPr>
            <p:nvPr/>
          </p:nvSpPr>
          <p:spPr bwMode="auto">
            <a:xfrm>
              <a:off x="8089900" y="2592388"/>
              <a:ext cx="187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endParaRPr lang="en-US" sz="1800" b="1">
                <a:cs typeface="+mn-cs"/>
              </a:endParaRPr>
            </a:p>
          </p:txBody>
        </p:sp>
        <p:sp>
          <p:nvSpPr>
            <p:cNvPr id="1135650" name="Rectangle 34"/>
            <p:cNvSpPr>
              <a:spLocks noChangeArrowheads="1"/>
            </p:cNvSpPr>
            <p:nvPr/>
          </p:nvSpPr>
          <p:spPr bwMode="auto">
            <a:xfrm>
              <a:off x="1246188" y="3138488"/>
              <a:ext cx="873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repeat</a:t>
              </a:r>
            </a:p>
          </p:txBody>
        </p:sp>
        <p:sp>
          <p:nvSpPr>
            <p:cNvPr id="1135651" name="Rectangle 35"/>
            <p:cNvSpPr>
              <a:spLocks noChangeArrowheads="1"/>
            </p:cNvSpPr>
            <p:nvPr/>
          </p:nvSpPr>
          <p:spPr bwMode="auto">
            <a:xfrm>
              <a:off x="1238250" y="3633788"/>
              <a:ext cx="274955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if Input[Length-1] = </a:t>
              </a:r>
              <a:r>
                <a:rPr lang="ja-JP" altLang="en-US" sz="1800" b="1">
                  <a:latin typeface="Arial"/>
                  <a:cs typeface="+mn-cs"/>
                </a:rPr>
                <a:t>‘</a:t>
              </a:r>
              <a:r>
                <a:rPr lang="en-US" sz="1800" b="1">
                  <a:cs typeface="+mn-cs"/>
                </a:rPr>
                <a:t> </a:t>
              </a:r>
              <a:r>
                <a:rPr lang="ja-JP" altLang="en-US" sz="1800" b="1">
                  <a:latin typeface="Arial"/>
                  <a:cs typeface="+mn-cs"/>
                </a:rPr>
                <a:t>‘</a:t>
              </a:r>
              <a:endParaRPr lang="en-US" sz="1800" b="1">
                <a:cs typeface="+mn-cs"/>
              </a:endParaRPr>
            </a:p>
            <a:p>
              <a:pPr defTabSz="231775" eaLnBrk="0" hangingPunct="0">
                <a:lnSpc>
                  <a:spcPct val="90000"/>
                </a:lnSpc>
                <a:buFontTx/>
                <a:buNone/>
                <a:defRPr/>
              </a:pPr>
              <a:endParaRPr lang="en-US" sz="1800" b="1">
                <a:cs typeface="+mn-cs"/>
              </a:endParaRPr>
            </a:p>
          </p:txBody>
        </p:sp>
        <p:sp>
          <p:nvSpPr>
            <p:cNvPr id="1135652" name="Rectangle 36"/>
            <p:cNvSpPr>
              <a:spLocks noChangeArrowheads="1"/>
            </p:cNvSpPr>
            <p:nvPr/>
          </p:nvSpPr>
          <p:spPr bwMode="auto">
            <a:xfrm>
              <a:off x="1236663" y="4167188"/>
              <a:ext cx="28416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Length := Length - 1</a:t>
              </a:r>
            </a:p>
          </p:txBody>
        </p:sp>
        <p:sp>
          <p:nvSpPr>
            <p:cNvPr id="1135653" name="Rectangle 37"/>
            <p:cNvSpPr>
              <a:spLocks noChangeArrowheads="1"/>
            </p:cNvSpPr>
            <p:nvPr/>
          </p:nvSpPr>
          <p:spPr bwMode="auto">
            <a:xfrm>
              <a:off x="5189538" y="3640138"/>
              <a:ext cx="7080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false</a:t>
              </a:r>
            </a:p>
          </p:txBody>
        </p:sp>
        <p:sp>
          <p:nvSpPr>
            <p:cNvPr id="1135654" name="Rectangle 38"/>
            <p:cNvSpPr>
              <a:spLocks noChangeArrowheads="1"/>
            </p:cNvSpPr>
            <p:nvPr/>
          </p:nvSpPr>
          <p:spPr bwMode="auto">
            <a:xfrm>
              <a:off x="1239838" y="4643438"/>
              <a:ext cx="34512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if State &lt; 2 State:=State+1</a:t>
              </a:r>
            </a:p>
          </p:txBody>
        </p:sp>
        <p:sp>
          <p:nvSpPr>
            <p:cNvPr id="1135655" name="Rectangle 39"/>
            <p:cNvSpPr>
              <a:spLocks noChangeArrowheads="1"/>
            </p:cNvSpPr>
            <p:nvPr/>
          </p:nvSpPr>
          <p:spPr bwMode="auto">
            <a:xfrm>
              <a:off x="1247775" y="5113338"/>
              <a:ext cx="194945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231775" eaLnBrk="0" hangingPunct="0">
                <a:lnSpc>
                  <a:spcPct val="90000"/>
                </a:lnSpc>
                <a:buFontTx/>
                <a:buNone/>
                <a:defRPr/>
              </a:pPr>
              <a:r>
                <a:rPr lang="en-US" sz="1800" b="1">
                  <a:cs typeface="+mn-cs"/>
                </a:rPr>
                <a:t>	else State := 3</a:t>
              </a:r>
            </a:p>
          </p:txBody>
        </p:sp>
        <p:sp>
          <p:nvSpPr>
            <p:cNvPr id="1135656" name="Rectangle 40"/>
            <p:cNvSpPr>
              <a:spLocks noChangeArrowheads="1"/>
            </p:cNvSpPr>
            <p:nvPr/>
          </p:nvSpPr>
          <p:spPr bwMode="auto">
            <a:xfrm>
              <a:off x="7258050" y="4162425"/>
              <a:ext cx="187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endParaRPr lang="en-US" sz="1800" b="1">
                <a:cs typeface="+mn-cs"/>
              </a:endParaRPr>
            </a:p>
          </p:txBody>
        </p:sp>
        <p:sp>
          <p:nvSpPr>
            <p:cNvPr id="1135657" name="Rectangle 41"/>
            <p:cNvSpPr>
              <a:spLocks noChangeArrowheads="1"/>
            </p:cNvSpPr>
            <p:nvPr/>
          </p:nvSpPr>
          <p:spPr bwMode="auto">
            <a:xfrm>
              <a:off x="5230813" y="4638675"/>
              <a:ext cx="187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endParaRPr lang="en-US" sz="1800" b="1">
                <a:cs typeface="+mn-cs"/>
              </a:endParaRPr>
            </a:p>
          </p:txBody>
        </p:sp>
        <p:sp>
          <p:nvSpPr>
            <p:cNvPr id="1135658" name="Rectangle 42"/>
            <p:cNvSpPr>
              <a:spLocks noChangeArrowheads="1"/>
            </p:cNvSpPr>
            <p:nvPr/>
          </p:nvSpPr>
          <p:spPr bwMode="auto">
            <a:xfrm>
              <a:off x="8102600" y="4643438"/>
              <a:ext cx="187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endParaRPr lang="en-US" sz="1800" b="1">
                <a:cs typeface="+mn-cs"/>
              </a:endParaRPr>
            </a:p>
          </p:txBody>
        </p:sp>
        <p:sp>
          <p:nvSpPr>
            <p:cNvPr id="1135659" name="Rectangle 43"/>
            <p:cNvSpPr>
              <a:spLocks noChangeArrowheads="1"/>
            </p:cNvSpPr>
            <p:nvPr/>
          </p:nvSpPr>
          <p:spPr bwMode="auto">
            <a:xfrm>
              <a:off x="1250950" y="5608638"/>
              <a:ext cx="29305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until State=3 or Length=0</a:t>
              </a:r>
            </a:p>
          </p:txBody>
        </p:sp>
        <p:sp>
          <p:nvSpPr>
            <p:cNvPr id="1135660" name="Rectangle 44"/>
            <p:cNvSpPr>
              <a:spLocks noChangeArrowheads="1"/>
            </p:cNvSpPr>
            <p:nvPr/>
          </p:nvSpPr>
          <p:spPr bwMode="auto">
            <a:xfrm>
              <a:off x="5164138" y="5621338"/>
              <a:ext cx="619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true</a:t>
              </a:r>
            </a:p>
          </p:txBody>
        </p:sp>
        <p:sp>
          <p:nvSpPr>
            <p:cNvPr id="1135661" name="Line 45"/>
            <p:cNvSpPr>
              <a:spLocks noChangeShapeType="1"/>
            </p:cNvSpPr>
            <p:nvPr/>
          </p:nvSpPr>
          <p:spPr bwMode="auto">
            <a:xfrm>
              <a:off x="796925" y="5057775"/>
              <a:ext cx="7837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62" name="Line 46"/>
            <p:cNvSpPr>
              <a:spLocks noChangeShapeType="1"/>
            </p:cNvSpPr>
            <p:nvPr/>
          </p:nvSpPr>
          <p:spPr bwMode="auto">
            <a:xfrm>
              <a:off x="796925" y="4572000"/>
              <a:ext cx="7837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5663" name="Text Box 47"/>
            <p:cNvSpPr txBox="1">
              <a:spLocks noChangeArrowheads="1"/>
            </p:cNvSpPr>
            <p:nvPr/>
          </p:nvSpPr>
          <p:spPr bwMode="auto">
            <a:xfrm>
              <a:off x="6257925" y="3135313"/>
              <a:ext cx="584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ja-JP" altLang="en-US" sz="1800" b="1">
                  <a:latin typeface="Arial"/>
                  <a:cs typeface="+mn-cs"/>
                </a:rPr>
                <a:t>‘</a:t>
              </a:r>
              <a:r>
                <a:rPr lang="en-US" sz="1800" b="1">
                  <a:cs typeface="+mn-cs"/>
                </a:rPr>
                <a:t> AB </a:t>
              </a:r>
              <a:r>
                <a:rPr lang="ja-JP" altLang="en-US" sz="1800" b="1">
                  <a:latin typeface="Arial"/>
                  <a:cs typeface="+mn-cs"/>
                </a:rPr>
                <a:t>‘</a:t>
              </a:r>
              <a:endParaRPr lang="en-US" sz="1800" b="1">
                <a:cs typeface="+mn-cs"/>
              </a:endParaRPr>
            </a:p>
          </p:txBody>
        </p:sp>
        <p:sp>
          <p:nvSpPr>
            <p:cNvPr id="1135664" name="Text Box 48"/>
            <p:cNvSpPr txBox="1">
              <a:spLocks noChangeArrowheads="1"/>
            </p:cNvSpPr>
            <p:nvPr/>
          </p:nvSpPr>
          <p:spPr bwMode="auto">
            <a:xfrm>
              <a:off x="7358063" y="3149600"/>
              <a:ext cx="127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800" b="1">
                  <a:cs typeface="+mn-cs"/>
                </a:rPr>
                <a:t>3</a:t>
              </a:r>
            </a:p>
          </p:txBody>
        </p:sp>
        <p:sp>
          <p:nvSpPr>
            <p:cNvPr id="1135665" name="Text Box 49"/>
            <p:cNvSpPr txBox="1">
              <a:spLocks noChangeArrowheads="1"/>
            </p:cNvSpPr>
            <p:nvPr/>
          </p:nvSpPr>
          <p:spPr bwMode="auto">
            <a:xfrm>
              <a:off x="8229600" y="3135313"/>
              <a:ext cx="127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800" b="1">
                  <a:cs typeface="+mn-cs"/>
                </a:rPr>
                <a:t>1</a:t>
              </a:r>
            </a:p>
          </p:txBody>
        </p:sp>
        <p:sp>
          <p:nvSpPr>
            <p:cNvPr id="1135666" name="Text Box 50"/>
            <p:cNvSpPr txBox="1">
              <a:spLocks noChangeArrowheads="1"/>
            </p:cNvSpPr>
            <p:nvPr/>
          </p:nvSpPr>
          <p:spPr bwMode="auto">
            <a:xfrm>
              <a:off x="8272463" y="5121275"/>
              <a:ext cx="127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800" b="1">
                  <a:cs typeface="+mn-cs"/>
                </a:rPr>
                <a:t>3</a:t>
              </a:r>
            </a:p>
          </p:txBody>
        </p:sp>
        <p:sp>
          <p:nvSpPr>
            <p:cNvPr id="1135667" name="Rectangle 51"/>
            <p:cNvSpPr>
              <a:spLocks noChangeArrowheads="1"/>
            </p:cNvSpPr>
            <p:nvPr/>
          </p:nvSpPr>
          <p:spPr bwMode="auto">
            <a:xfrm>
              <a:off x="850900" y="56276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7</a:t>
              </a:r>
            </a:p>
          </p:txBody>
        </p:sp>
      </p:grpSp>
    </p:spTree>
    <p:extLst>
      <p:ext uri="{BB962C8B-B14F-4D97-AF65-F5344CB8AC3E}">
        <p14:creationId xmlns:p14="http://schemas.microsoft.com/office/powerpoint/2010/main" val="203179840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p:txBody>
          <a:bodyPr/>
          <a:lstStyle/>
          <a:p>
            <a:r>
              <a:rPr lang="en-US" smtClean="0"/>
              <a:t>Trace Table Discussion</a:t>
            </a:r>
          </a:p>
        </p:txBody>
      </p:sp>
      <p:sp>
        <p:nvSpPr>
          <p:cNvPr id="970755" name="Rectangle 3"/>
          <p:cNvSpPr>
            <a:spLocks noGrp="1" noChangeArrowheads="1"/>
          </p:cNvSpPr>
          <p:nvPr>
            <p:ph idx="1"/>
          </p:nvPr>
        </p:nvSpPr>
        <p:spPr/>
        <p:txBody>
          <a:bodyPr/>
          <a:lstStyle/>
          <a:p>
            <a:r>
              <a:rPr lang="en-US" dirty="0" smtClean="0"/>
              <a:t>First, carefully check the initial conditions to ensure that they are set </a:t>
            </a:r>
            <a:r>
              <a:rPr lang="en-US" b="1" i="1" dirty="0" smtClean="0"/>
              <a:t>by the program. </a:t>
            </a:r>
          </a:p>
          <a:p>
            <a:endParaRPr lang="en-US" b="1" dirty="0" smtClean="0"/>
          </a:p>
          <a:p>
            <a:r>
              <a:rPr lang="en-US" dirty="0" smtClean="0"/>
              <a:t>Second, double-check the trace table for errors and omissions.</a:t>
            </a:r>
          </a:p>
          <a:p>
            <a:endParaRPr lang="en-US" dirty="0" smtClean="0"/>
          </a:p>
          <a:p>
            <a:r>
              <a:rPr lang="en-US" dirty="0" smtClean="0"/>
              <a:t>Then, after completing each case, check behavior for different parameter values.</a:t>
            </a:r>
          </a:p>
          <a:p>
            <a:endParaRPr lang="en-US" dirty="0" smtClean="0"/>
          </a:p>
          <a:p>
            <a:r>
              <a:rPr lang="en-US" dirty="0" smtClean="0"/>
              <a:t>For example, the State := 3 step for the trace-table case with T trailing spaces, is shown on the next slide.</a:t>
            </a:r>
          </a:p>
        </p:txBody>
      </p:sp>
    </p:spTree>
    <p:extLst>
      <p:ext uri="{BB962C8B-B14F-4D97-AF65-F5344CB8AC3E}">
        <p14:creationId xmlns:p14="http://schemas.microsoft.com/office/powerpoint/2010/main" val="35318003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p:txBody>
          <a:bodyPr/>
          <a:lstStyle/>
          <a:p>
            <a:r>
              <a:rPr lang="en-US" smtClean="0"/>
              <a:t>Trace Table Example:  Cycle T</a:t>
            </a:r>
          </a:p>
        </p:txBody>
      </p:sp>
      <p:grpSp>
        <p:nvGrpSpPr>
          <p:cNvPr id="3" name="Group 2"/>
          <p:cNvGrpSpPr/>
          <p:nvPr/>
        </p:nvGrpSpPr>
        <p:grpSpPr>
          <a:xfrm>
            <a:off x="388938" y="1123950"/>
            <a:ext cx="7883525" cy="4933950"/>
            <a:chOff x="795338" y="1549400"/>
            <a:chExt cx="7883525" cy="4933950"/>
          </a:xfrm>
        </p:grpSpPr>
        <p:sp>
          <p:nvSpPr>
            <p:cNvPr id="1137667" name="Rectangle 3"/>
            <p:cNvSpPr>
              <a:spLocks noChangeArrowheads="1"/>
            </p:cNvSpPr>
            <p:nvPr/>
          </p:nvSpPr>
          <p:spPr bwMode="auto">
            <a:xfrm>
              <a:off x="812800" y="1549400"/>
              <a:ext cx="7829550" cy="49276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68" name="Line 4"/>
            <p:cNvSpPr>
              <a:spLocks noChangeShapeType="1"/>
            </p:cNvSpPr>
            <p:nvPr/>
          </p:nvSpPr>
          <p:spPr bwMode="auto">
            <a:xfrm>
              <a:off x="811213" y="19685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69" name="Line 5"/>
            <p:cNvSpPr>
              <a:spLocks noChangeShapeType="1"/>
            </p:cNvSpPr>
            <p:nvPr/>
          </p:nvSpPr>
          <p:spPr bwMode="auto">
            <a:xfrm>
              <a:off x="811213" y="24257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70" name="Line 6"/>
            <p:cNvSpPr>
              <a:spLocks noChangeShapeType="1"/>
            </p:cNvSpPr>
            <p:nvPr/>
          </p:nvSpPr>
          <p:spPr bwMode="auto">
            <a:xfrm>
              <a:off x="811213" y="3052763"/>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71" name="Line 7"/>
            <p:cNvSpPr>
              <a:spLocks noChangeShapeType="1"/>
            </p:cNvSpPr>
            <p:nvPr/>
          </p:nvSpPr>
          <p:spPr bwMode="auto">
            <a:xfrm>
              <a:off x="811213" y="354965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72" name="Line 8"/>
            <p:cNvSpPr>
              <a:spLocks noChangeShapeType="1"/>
            </p:cNvSpPr>
            <p:nvPr/>
          </p:nvSpPr>
          <p:spPr bwMode="auto">
            <a:xfrm>
              <a:off x="811213" y="40640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73" name="Line 9"/>
            <p:cNvSpPr>
              <a:spLocks noChangeShapeType="1"/>
            </p:cNvSpPr>
            <p:nvPr/>
          </p:nvSpPr>
          <p:spPr bwMode="auto">
            <a:xfrm>
              <a:off x="811213" y="5546725"/>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74" name="Line 10"/>
            <p:cNvSpPr>
              <a:spLocks noChangeShapeType="1"/>
            </p:cNvSpPr>
            <p:nvPr/>
          </p:nvSpPr>
          <p:spPr bwMode="auto">
            <a:xfrm>
              <a:off x="811213" y="60452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75" name="Rectangle 11"/>
            <p:cNvSpPr>
              <a:spLocks noChangeArrowheads="1"/>
            </p:cNvSpPr>
            <p:nvPr/>
          </p:nvSpPr>
          <p:spPr bwMode="auto">
            <a:xfrm>
              <a:off x="987425" y="1606550"/>
              <a:ext cx="301307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Cycle T: L = 1, N = 2, T = T</a:t>
              </a:r>
            </a:p>
          </p:txBody>
        </p:sp>
        <p:sp>
          <p:nvSpPr>
            <p:cNvPr id="1137676" name="Rectangle 12"/>
            <p:cNvSpPr>
              <a:spLocks noChangeArrowheads="1"/>
            </p:cNvSpPr>
            <p:nvPr/>
          </p:nvSpPr>
          <p:spPr bwMode="auto">
            <a:xfrm>
              <a:off x="4081463" y="1628775"/>
              <a:ext cx="45688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ClearSpaces(var Input: string; State: int)</a:t>
              </a:r>
            </a:p>
          </p:txBody>
        </p:sp>
        <p:sp>
          <p:nvSpPr>
            <p:cNvPr id="1137677" name="Line 13"/>
            <p:cNvSpPr>
              <a:spLocks noChangeShapeType="1"/>
            </p:cNvSpPr>
            <p:nvPr/>
          </p:nvSpPr>
          <p:spPr bwMode="auto">
            <a:xfrm>
              <a:off x="1255713"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78" name="Line 14"/>
            <p:cNvSpPr>
              <a:spLocks noChangeShapeType="1"/>
            </p:cNvSpPr>
            <p:nvPr/>
          </p:nvSpPr>
          <p:spPr bwMode="auto">
            <a:xfrm flipH="1">
              <a:off x="7929563" y="1960563"/>
              <a:ext cx="1587" cy="44846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79" name="Line 15"/>
            <p:cNvSpPr>
              <a:spLocks noChangeShapeType="1"/>
            </p:cNvSpPr>
            <p:nvPr/>
          </p:nvSpPr>
          <p:spPr bwMode="auto">
            <a:xfrm>
              <a:off x="7027863"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80" name="Line 16"/>
            <p:cNvSpPr>
              <a:spLocks noChangeShapeType="1"/>
            </p:cNvSpPr>
            <p:nvPr/>
          </p:nvSpPr>
          <p:spPr bwMode="auto">
            <a:xfrm>
              <a:off x="6134100"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81" name="Line 17"/>
            <p:cNvSpPr>
              <a:spLocks noChangeShapeType="1"/>
            </p:cNvSpPr>
            <p:nvPr/>
          </p:nvSpPr>
          <p:spPr bwMode="auto">
            <a:xfrm>
              <a:off x="4991100" y="1973263"/>
              <a:ext cx="0" cy="4510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682" name="Rectangle 18"/>
            <p:cNvSpPr>
              <a:spLocks noChangeArrowheads="1"/>
            </p:cNvSpPr>
            <p:nvPr/>
          </p:nvSpPr>
          <p:spPr bwMode="auto">
            <a:xfrm>
              <a:off x="795338" y="20589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a:t>
              </a:r>
            </a:p>
          </p:txBody>
        </p:sp>
        <p:sp>
          <p:nvSpPr>
            <p:cNvPr id="1137683" name="Rectangle 19"/>
            <p:cNvSpPr>
              <a:spLocks noChangeArrowheads="1"/>
            </p:cNvSpPr>
            <p:nvPr/>
          </p:nvSpPr>
          <p:spPr bwMode="auto">
            <a:xfrm>
              <a:off x="909638" y="25733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1</a:t>
              </a:r>
            </a:p>
          </p:txBody>
        </p:sp>
        <p:sp>
          <p:nvSpPr>
            <p:cNvPr id="1137684" name="Rectangle 20"/>
            <p:cNvSpPr>
              <a:spLocks noChangeArrowheads="1"/>
            </p:cNvSpPr>
            <p:nvPr/>
          </p:nvSpPr>
          <p:spPr bwMode="auto">
            <a:xfrm>
              <a:off x="896938" y="31194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2</a:t>
              </a:r>
            </a:p>
          </p:txBody>
        </p:sp>
        <p:sp>
          <p:nvSpPr>
            <p:cNvPr id="1137685" name="Rectangle 21"/>
            <p:cNvSpPr>
              <a:spLocks noChangeArrowheads="1"/>
            </p:cNvSpPr>
            <p:nvPr/>
          </p:nvSpPr>
          <p:spPr bwMode="auto">
            <a:xfrm>
              <a:off x="884238" y="36337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3</a:t>
              </a:r>
            </a:p>
          </p:txBody>
        </p:sp>
        <p:sp>
          <p:nvSpPr>
            <p:cNvPr id="1137686" name="Rectangle 22"/>
            <p:cNvSpPr>
              <a:spLocks noChangeArrowheads="1"/>
            </p:cNvSpPr>
            <p:nvPr/>
          </p:nvSpPr>
          <p:spPr bwMode="auto">
            <a:xfrm>
              <a:off x="873125" y="41290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4</a:t>
              </a:r>
            </a:p>
          </p:txBody>
        </p:sp>
        <p:sp>
          <p:nvSpPr>
            <p:cNvPr id="1137687" name="Rectangle 23"/>
            <p:cNvSpPr>
              <a:spLocks noChangeArrowheads="1"/>
            </p:cNvSpPr>
            <p:nvPr/>
          </p:nvSpPr>
          <p:spPr bwMode="auto">
            <a:xfrm>
              <a:off x="885825" y="465613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5</a:t>
              </a:r>
            </a:p>
          </p:txBody>
        </p:sp>
        <p:sp>
          <p:nvSpPr>
            <p:cNvPr id="1137688" name="Rectangle 24"/>
            <p:cNvSpPr>
              <a:spLocks noChangeArrowheads="1"/>
            </p:cNvSpPr>
            <p:nvPr/>
          </p:nvSpPr>
          <p:spPr bwMode="auto">
            <a:xfrm>
              <a:off x="879475" y="5106988"/>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6</a:t>
              </a:r>
            </a:p>
          </p:txBody>
        </p:sp>
        <p:sp>
          <p:nvSpPr>
            <p:cNvPr id="1137689" name="Rectangle 25"/>
            <p:cNvSpPr>
              <a:spLocks noChangeArrowheads="1"/>
            </p:cNvSpPr>
            <p:nvPr/>
          </p:nvSpPr>
          <p:spPr bwMode="auto">
            <a:xfrm>
              <a:off x="1303338" y="2071688"/>
              <a:ext cx="14954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Instructions</a:t>
              </a:r>
            </a:p>
          </p:txBody>
        </p:sp>
        <p:sp>
          <p:nvSpPr>
            <p:cNvPr id="1137690" name="Rectangle 26"/>
            <p:cNvSpPr>
              <a:spLocks noChangeArrowheads="1"/>
            </p:cNvSpPr>
            <p:nvPr/>
          </p:nvSpPr>
          <p:spPr bwMode="auto">
            <a:xfrm>
              <a:off x="4943475" y="2065338"/>
              <a:ext cx="1254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Condition</a:t>
              </a:r>
            </a:p>
          </p:txBody>
        </p:sp>
        <p:sp>
          <p:nvSpPr>
            <p:cNvPr id="1137691" name="Rectangle 27"/>
            <p:cNvSpPr>
              <a:spLocks noChangeArrowheads="1"/>
            </p:cNvSpPr>
            <p:nvPr/>
          </p:nvSpPr>
          <p:spPr bwMode="auto">
            <a:xfrm>
              <a:off x="6200775" y="2071688"/>
              <a:ext cx="746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Input</a:t>
              </a:r>
            </a:p>
          </p:txBody>
        </p:sp>
        <p:sp>
          <p:nvSpPr>
            <p:cNvPr id="1137692" name="Rectangle 28"/>
            <p:cNvSpPr>
              <a:spLocks noChangeArrowheads="1"/>
            </p:cNvSpPr>
            <p:nvPr/>
          </p:nvSpPr>
          <p:spPr bwMode="auto">
            <a:xfrm>
              <a:off x="7038975" y="2065338"/>
              <a:ext cx="949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Length</a:t>
              </a:r>
            </a:p>
          </p:txBody>
        </p:sp>
        <p:sp>
          <p:nvSpPr>
            <p:cNvPr id="1137693" name="Rectangle 29"/>
            <p:cNvSpPr>
              <a:spLocks noChangeArrowheads="1"/>
            </p:cNvSpPr>
            <p:nvPr/>
          </p:nvSpPr>
          <p:spPr bwMode="auto">
            <a:xfrm>
              <a:off x="7932738" y="2071688"/>
              <a:ext cx="746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State</a:t>
              </a:r>
            </a:p>
          </p:txBody>
        </p:sp>
        <p:sp>
          <p:nvSpPr>
            <p:cNvPr id="1137694" name="Rectangle 30"/>
            <p:cNvSpPr>
              <a:spLocks noChangeArrowheads="1"/>
            </p:cNvSpPr>
            <p:nvPr/>
          </p:nvSpPr>
          <p:spPr bwMode="auto">
            <a:xfrm>
              <a:off x="1266825" y="2490788"/>
              <a:ext cx="2682875"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Length := length(Input)</a:t>
              </a:r>
              <a:br>
                <a:rPr lang="en-US" sz="1800" b="1">
                  <a:cs typeface="+mn-cs"/>
                </a:rPr>
              </a:br>
              <a:r>
                <a:rPr lang="en-US" sz="1800" b="1">
                  <a:cs typeface="+mn-cs"/>
                </a:rPr>
                <a:t>State := 0</a:t>
              </a:r>
            </a:p>
          </p:txBody>
        </p:sp>
        <p:sp>
          <p:nvSpPr>
            <p:cNvPr id="1137695" name="Rectangle 31"/>
            <p:cNvSpPr>
              <a:spLocks noChangeArrowheads="1"/>
            </p:cNvSpPr>
            <p:nvPr/>
          </p:nvSpPr>
          <p:spPr bwMode="auto">
            <a:xfrm>
              <a:off x="6143625" y="2611438"/>
              <a:ext cx="187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endParaRPr lang="en-US" sz="1800" b="1">
                <a:cs typeface="+mn-cs"/>
              </a:endParaRPr>
            </a:p>
          </p:txBody>
        </p:sp>
        <p:sp>
          <p:nvSpPr>
            <p:cNvPr id="1137696" name="Rectangle 32"/>
            <p:cNvSpPr>
              <a:spLocks noChangeArrowheads="1"/>
            </p:cNvSpPr>
            <p:nvPr/>
          </p:nvSpPr>
          <p:spPr bwMode="auto">
            <a:xfrm>
              <a:off x="7286625" y="2605088"/>
              <a:ext cx="187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endParaRPr lang="en-US" sz="1800" b="1">
                <a:cs typeface="+mn-cs"/>
              </a:endParaRPr>
            </a:p>
          </p:txBody>
        </p:sp>
        <p:sp>
          <p:nvSpPr>
            <p:cNvPr id="1137697" name="Rectangle 33"/>
            <p:cNvSpPr>
              <a:spLocks noChangeArrowheads="1"/>
            </p:cNvSpPr>
            <p:nvPr/>
          </p:nvSpPr>
          <p:spPr bwMode="auto">
            <a:xfrm>
              <a:off x="8104188" y="2592388"/>
              <a:ext cx="187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endParaRPr lang="en-US" sz="1800" b="1">
                <a:cs typeface="+mn-cs"/>
              </a:endParaRPr>
            </a:p>
          </p:txBody>
        </p:sp>
        <p:sp>
          <p:nvSpPr>
            <p:cNvPr id="1137698" name="Rectangle 34"/>
            <p:cNvSpPr>
              <a:spLocks noChangeArrowheads="1"/>
            </p:cNvSpPr>
            <p:nvPr/>
          </p:nvSpPr>
          <p:spPr bwMode="auto">
            <a:xfrm>
              <a:off x="1260475" y="3138488"/>
              <a:ext cx="873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repeat</a:t>
              </a:r>
            </a:p>
          </p:txBody>
        </p:sp>
        <p:sp>
          <p:nvSpPr>
            <p:cNvPr id="1137699" name="Rectangle 35"/>
            <p:cNvSpPr>
              <a:spLocks noChangeArrowheads="1"/>
            </p:cNvSpPr>
            <p:nvPr/>
          </p:nvSpPr>
          <p:spPr bwMode="auto">
            <a:xfrm>
              <a:off x="1252538" y="3633788"/>
              <a:ext cx="2835275"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     if Input[Length-1] = </a:t>
              </a:r>
              <a:r>
                <a:rPr lang="ja-JP" altLang="en-US" sz="1800" b="1">
                  <a:latin typeface="Arial"/>
                  <a:cs typeface="+mn-cs"/>
                </a:rPr>
                <a:t>‘</a:t>
              </a:r>
              <a:r>
                <a:rPr lang="en-US" sz="1800" b="1">
                  <a:cs typeface="+mn-cs"/>
                </a:rPr>
                <a:t> </a:t>
              </a:r>
              <a:r>
                <a:rPr lang="ja-JP" altLang="en-US" sz="1800" b="1">
                  <a:latin typeface="Arial"/>
                  <a:cs typeface="+mn-cs"/>
                </a:rPr>
                <a:t>‘</a:t>
              </a:r>
              <a:endParaRPr lang="en-US" sz="1800" b="1">
                <a:cs typeface="+mn-cs"/>
              </a:endParaRPr>
            </a:p>
            <a:p>
              <a:pPr defTabSz="1030288" eaLnBrk="0" hangingPunct="0">
                <a:lnSpc>
                  <a:spcPct val="90000"/>
                </a:lnSpc>
                <a:buFontTx/>
                <a:buNone/>
                <a:defRPr/>
              </a:pPr>
              <a:endParaRPr lang="en-US" sz="1800" b="1">
                <a:cs typeface="+mn-cs"/>
              </a:endParaRPr>
            </a:p>
          </p:txBody>
        </p:sp>
        <p:sp>
          <p:nvSpPr>
            <p:cNvPr id="1137700" name="Rectangle 36"/>
            <p:cNvSpPr>
              <a:spLocks noChangeArrowheads="1"/>
            </p:cNvSpPr>
            <p:nvPr/>
          </p:nvSpPr>
          <p:spPr bwMode="auto">
            <a:xfrm>
              <a:off x="1250950" y="4167188"/>
              <a:ext cx="301307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          Length := Length - 1</a:t>
              </a:r>
            </a:p>
          </p:txBody>
        </p:sp>
        <p:sp>
          <p:nvSpPr>
            <p:cNvPr id="1137701" name="Rectangle 37"/>
            <p:cNvSpPr>
              <a:spLocks noChangeArrowheads="1"/>
            </p:cNvSpPr>
            <p:nvPr/>
          </p:nvSpPr>
          <p:spPr bwMode="auto">
            <a:xfrm>
              <a:off x="5203825" y="3640138"/>
              <a:ext cx="7080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false</a:t>
              </a:r>
            </a:p>
          </p:txBody>
        </p:sp>
        <p:sp>
          <p:nvSpPr>
            <p:cNvPr id="1137702" name="Rectangle 38"/>
            <p:cNvSpPr>
              <a:spLocks noChangeArrowheads="1"/>
            </p:cNvSpPr>
            <p:nvPr/>
          </p:nvSpPr>
          <p:spPr bwMode="auto">
            <a:xfrm>
              <a:off x="1254125" y="4643438"/>
              <a:ext cx="362267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          if State &lt; 2 State:=State+1</a:t>
              </a:r>
            </a:p>
          </p:txBody>
        </p:sp>
        <p:sp>
          <p:nvSpPr>
            <p:cNvPr id="1137703" name="Rectangle 39"/>
            <p:cNvSpPr>
              <a:spLocks noChangeArrowheads="1"/>
            </p:cNvSpPr>
            <p:nvPr/>
          </p:nvSpPr>
          <p:spPr bwMode="auto">
            <a:xfrm>
              <a:off x="1262063" y="5113338"/>
              <a:ext cx="203517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     else State := 3</a:t>
              </a:r>
            </a:p>
          </p:txBody>
        </p:sp>
        <p:sp>
          <p:nvSpPr>
            <p:cNvPr id="1137704" name="Rectangle 40"/>
            <p:cNvSpPr>
              <a:spLocks noChangeArrowheads="1"/>
            </p:cNvSpPr>
            <p:nvPr/>
          </p:nvSpPr>
          <p:spPr bwMode="auto">
            <a:xfrm>
              <a:off x="1265238" y="5608638"/>
              <a:ext cx="29305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until State=3 or Length=0</a:t>
              </a:r>
            </a:p>
          </p:txBody>
        </p:sp>
        <p:sp>
          <p:nvSpPr>
            <p:cNvPr id="1137705" name="Rectangle 41"/>
            <p:cNvSpPr>
              <a:spLocks noChangeArrowheads="1"/>
            </p:cNvSpPr>
            <p:nvPr/>
          </p:nvSpPr>
          <p:spPr bwMode="auto">
            <a:xfrm>
              <a:off x="5178425" y="5621338"/>
              <a:ext cx="6191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true</a:t>
              </a:r>
            </a:p>
          </p:txBody>
        </p:sp>
        <p:sp>
          <p:nvSpPr>
            <p:cNvPr id="1137706" name="Line 42"/>
            <p:cNvSpPr>
              <a:spLocks noChangeShapeType="1"/>
            </p:cNvSpPr>
            <p:nvPr/>
          </p:nvSpPr>
          <p:spPr bwMode="auto">
            <a:xfrm>
              <a:off x="811213" y="5057775"/>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707" name="Line 43"/>
            <p:cNvSpPr>
              <a:spLocks noChangeShapeType="1"/>
            </p:cNvSpPr>
            <p:nvPr/>
          </p:nvSpPr>
          <p:spPr bwMode="auto">
            <a:xfrm>
              <a:off x="811213" y="4572000"/>
              <a:ext cx="78374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7708" name="Rectangle 44"/>
            <p:cNvSpPr>
              <a:spLocks noChangeArrowheads="1"/>
            </p:cNvSpPr>
            <p:nvPr/>
          </p:nvSpPr>
          <p:spPr bwMode="auto">
            <a:xfrm>
              <a:off x="8164513" y="5110163"/>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3</a:t>
              </a:r>
            </a:p>
          </p:txBody>
        </p:sp>
        <p:sp>
          <p:nvSpPr>
            <p:cNvPr id="1137709" name="Text Box 45"/>
            <p:cNvSpPr txBox="1">
              <a:spLocks noChangeArrowheads="1"/>
            </p:cNvSpPr>
            <p:nvPr/>
          </p:nvSpPr>
          <p:spPr bwMode="auto">
            <a:xfrm>
              <a:off x="6200775" y="3163888"/>
              <a:ext cx="7493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ja-JP" altLang="en-US" sz="1800" b="1">
                  <a:latin typeface="Arial"/>
                  <a:cs typeface="+mn-cs"/>
                </a:rPr>
                <a:t>‘</a:t>
              </a:r>
              <a:r>
                <a:rPr lang="en-US" sz="1800" b="1">
                  <a:cs typeface="+mn-cs"/>
                </a:rPr>
                <a:t> AB…</a:t>
              </a:r>
              <a:r>
                <a:rPr lang="ja-JP" altLang="en-US" sz="1800" b="1">
                  <a:latin typeface="Arial"/>
                  <a:cs typeface="+mn-cs"/>
                </a:rPr>
                <a:t>’</a:t>
              </a:r>
              <a:endParaRPr lang="en-US" sz="1800" b="1">
                <a:cs typeface="+mn-cs"/>
              </a:endParaRPr>
            </a:p>
          </p:txBody>
        </p:sp>
        <p:sp>
          <p:nvSpPr>
            <p:cNvPr id="1137710" name="Text Box 46"/>
            <p:cNvSpPr txBox="1">
              <a:spLocks noChangeArrowheads="1"/>
            </p:cNvSpPr>
            <p:nvPr/>
          </p:nvSpPr>
          <p:spPr bwMode="auto">
            <a:xfrm>
              <a:off x="7429500" y="3163888"/>
              <a:ext cx="127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800" b="1">
                  <a:cs typeface="+mn-cs"/>
                </a:rPr>
                <a:t>3</a:t>
              </a:r>
            </a:p>
          </p:txBody>
        </p:sp>
        <p:sp>
          <p:nvSpPr>
            <p:cNvPr id="1137711" name="Text Box 47"/>
            <p:cNvSpPr txBox="1">
              <a:spLocks noChangeArrowheads="1"/>
            </p:cNvSpPr>
            <p:nvPr/>
          </p:nvSpPr>
          <p:spPr bwMode="auto">
            <a:xfrm>
              <a:off x="8286750" y="3149600"/>
              <a:ext cx="127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800" b="1">
                  <a:cs typeface="+mn-cs"/>
                </a:rPr>
                <a:t>2</a:t>
              </a:r>
            </a:p>
          </p:txBody>
        </p:sp>
        <p:sp>
          <p:nvSpPr>
            <p:cNvPr id="1137712" name="Rectangle 48"/>
            <p:cNvSpPr>
              <a:spLocks noChangeArrowheads="1"/>
            </p:cNvSpPr>
            <p:nvPr/>
          </p:nvSpPr>
          <p:spPr bwMode="auto">
            <a:xfrm>
              <a:off x="876300" y="5605463"/>
              <a:ext cx="314325"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62" tIns="46038" rIns="93662" bIns="46038">
              <a:spAutoFit/>
            </a:bodyPr>
            <a:lstStyle/>
            <a:p>
              <a:pPr defTabSz="1030288" eaLnBrk="0" hangingPunct="0">
                <a:lnSpc>
                  <a:spcPct val="90000"/>
                </a:lnSpc>
                <a:buFontTx/>
                <a:buNone/>
                <a:defRPr/>
              </a:pPr>
              <a:r>
                <a:rPr lang="en-US" sz="1800" b="1">
                  <a:cs typeface="+mn-cs"/>
                </a:rPr>
                <a:t>7</a:t>
              </a:r>
            </a:p>
          </p:txBody>
        </p:sp>
      </p:grpSp>
    </p:spTree>
    <p:extLst>
      <p:ext uri="{BB962C8B-B14F-4D97-AF65-F5344CB8AC3E}">
        <p14:creationId xmlns:p14="http://schemas.microsoft.com/office/powerpoint/2010/main" val="134212113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r>
              <a:rPr lang="en-US" smtClean="0"/>
              <a:t>Verifying Program Correctness</a:t>
            </a:r>
          </a:p>
        </p:txBody>
      </p:sp>
      <p:sp>
        <p:nvSpPr>
          <p:cNvPr id="991235" name="Rectangle 3"/>
          <p:cNvSpPr>
            <a:spLocks noGrp="1" noChangeArrowheads="1"/>
          </p:cNvSpPr>
          <p:nvPr>
            <p:ph idx="1"/>
          </p:nvPr>
        </p:nvSpPr>
        <p:spPr/>
        <p:txBody>
          <a:bodyPr/>
          <a:lstStyle/>
          <a:p>
            <a:r>
              <a:rPr lang="en-US" smtClean="0"/>
              <a:t>Correctness verification methods treat programs as mathematical theorems.</a:t>
            </a:r>
          </a:p>
          <a:p>
            <a:endParaRPr lang="en-US" smtClean="0"/>
          </a:p>
          <a:p>
            <a:r>
              <a:rPr lang="en-US" smtClean="0"/>
              <a:t>These methods are particularly useful during design and design review.</a:t>
            </a:r>
          </a:p>
          <a:p>
            <a:endParaRPr lang="en-US" smtClean="0"/>
          </a:p>
          <a:p>
            <a:r>
              <a:rPr lang="en-US" smtClean="0"/>
              <a:t>Because program verification often involves sophisticated reasoning, it is important to check your work carefully.</a:t>
            </a:r>
          </a:p>
        </p:txBody>
      </p:sp>
    </p:spTree>
    <p:extLst>
      <p:ext uri="{BB962C8B-B14F-4D97-AF65-F5344CB8AC3E}">
        <p14:creationId xmlns:p14="http://schemas.microsoft.com/office/powerpoint/2010/main" val="178863281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p:txBody>
          <a:bodyPr/>
          <a:lstStyle/>
          <a:p>
            <a:r>
              <a:rPr lang="en-US" smtClean="0"/>
              <a:t>Correctness Verification </a:t>
            </a:r>
          </a:p>
        </p:txBody>
      </p:sp>
      <p:sp>
        <p:nvSpPr>
          <p:cNvPr id="999427" name="Rectangle 3"/>
          <p:cNvSpPr>
            <a:spLocks noGrp="1" noChangeArrowheads="1"/>
          </p:cNvSpPr>
          <p:nvPr>
            <p:ph idx="1"/>
          </p:nvPr>
        </p:nvSpPr>
        <p:spPr/>
        <p:txBody>
          <a:bodyPr/>
          <a:lstStyle/>
          <a:p>
            <a:r>
              <a:rPr lang="en-US" smtClean="0"/>
              <a:t>To verify a program</a:t>
            </a:r>
          </a:p>
          <a:p>
            <a:pPr lvl="1"/>
            <a:r>
              <a:rPr lang="en-US" smtClean="0"/>
              <a:t>identify all of the program cases</a:t>
            </a:r>
          </a:p>
          <a:p>
            <a:pPr lvl="1"/>
            <a:r>
              <a:rPr lang="en-US" smtClean="0"/>
              <a:t>consider each verification question while reviewing each non-trivial construct</a:t>
            </a:r>
          </a:p>
          <a:p>
            <a:pPr lvl="1"/>
            <a:r>
              <a:rPr lang="en-US" smtClean="0"/>
              <a:t>where the answer is not obvious, use a trace table to evaluate the conditions that the program must satisfy </a:t>
            </a:r>
          </a:p>
          <a:p>
            <a:endParaRPr lang="en-US" smtClean="0"/>
          </a:p>
          <a:p>
            <a:r>
              <a:rPr lang="en-US" smtClean="0"/>
              <a:t>While this verification approach works with most design constructs, only </a:t>
            </a:r>
            <a:r>
              <a:rPr lang="ja-JP" altLang="en-US" smtClean="0"/>
              <a:t>“</a:t>
            </a:r>
            <a:r>
              <a:rPr lang="en-US" smtClean="0"/>
              <a:t>while loops</a:t>
            </a:r>
            <a:r>
              <a:rPr lang="ja-JP" altLang="en-US" smtClean="0"/>
              <a:t>”</a:t>
            </a:r>
            <a:r>
              <a:rPr lang="en-US" smtClean="0"/>
              <a:t> are described in this lecture.</a:t>
            </a:r>
          </a:p>
          <a:p>
            <a:endParaRPr lang="en-US" smtClean="0"/>
          </a:p>
          <a:p>
            <a:r>
              <a:rPr lang="en-US" smtClean="0"/>
              <a:t>Proofs for repeat-until and for-loops are described in the textbook (pages 271 - 277).</a:t>
            </a:r>
          </a:p>
        </p:txBody>
      </p:sp>
    </p:spTree>
    <p:extLst>
      <p:ext uri="{BB962C8B-B14F-4D97-AF65-F5344CB8AC3E}">
        <p14:creationId xmlns:p14="http://schemas.microsoft.com/office/powerpoint/2010/main" val="275693661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smtClean="0"/>
              <a:t>WhileLoop Verification -1 </a:t>
            </a:r>
          </a:p>
        </p:txBody>
      </p:sp>
      <p:sp>
        <p:nvSpPr>
          <p:cNvPr id="1001475" name="Rectangle 3"/>
          <p:cNvSpPr>
            <a:spLocks noGrp="1" noChangeArrowheads="1"/>
          </p:cNvSpPr>
          <p:nvPr>
            <p:ph idx="1"/>
          </p:nvPr>
        </p:nvSpPr>
        <p:spPr/>
        <p:txBody>
          <a:bodyPr/>
          <a:lstStyle/>
          <a:p>
            <a:r>
              <a:rPr lang="en-US" smtClean="0"/>
              <a:t>The WhileLoop is assumed to have the following form.</a:t>
            </a:r>
          </a:p>
          <a:p>
            <a:endParaRPr lang="en-US" smtClean="0"/>
          </a:p>
          <a:p>
            <a:endParaRPr lang="en-US" smtClean="0"/>
          </a:p>
        </p:txBody>
      </p:sp>
      <p:pic>
        <p:nvPicPr>
          <p:cNvPr id="71683" name="Picture 5" descr="s3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1587"/>
          <a:stretch/>
        </p:blipFill>
        <p:spPr bwMode="auto">
          <a:xfrm>
            <a:off x="796773" y="1715050"/>
            <a:ext cx="2426929" cy="1379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6418091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r>
              <a:rPr lang="en-US" smtClean="0"/>
              <a:t>WhileLoop Verification -2</a:t>
            </a:r>
          </a:p>
        </p:txBody>
      </p:sp>
      <p:sp>
        <p:nvSpPr>
          <p:cNvPr id="1003523" name="Rectangle 3"/>
          <p:cNvSpPr>
            <a:spLocks noGrp="1" noChangeArrowheads="1"/>
          </p:cNvSpPr>
          <p:nvPr>
            <p:ph idx="1"/>
          </p:nvPr>
        </p:nvSpPr>
        <p:spPr/>
        <p:txBody>
          <a:bodyPr/>
          <a:lstStyle/>
          <a:p>
            <a:r>
              <a:rPr lang="en-US" smtClean="0"/>
              <a:t>A while-loop is correct if all of the following questions can be answered with </a:t>
            </a:r>
            <a:r>
              <a:rPr lang="ja-JP" altLang="en-US" smtClean="0"/>
              <a:t>“</a:t>
            </a:r>
            <a:r>
              <a:rPr lang="en-US" smtClean="0"/>
              <a:t>yes.</a:t>
            </a:r>
            <a:r>
              <a:rPr lang="ja-JP" altLang="en-US" smtClean="0"/>
              <a:t>”</a:t>
            </a:r>
            <a:endParaRPr lang="en-US" smtClean="0"/>
          </a:p>
          <a:p>
            <a:pPr lvl="1"/>
            <a:r>
              <a:rPr lang="en-US" smtClean="0"/>
              <a:t>Question 1: Is loop termination guaranteed for any argument of WhileTest?</a:t>
            </a:r>
          </a:p>
          <a:p>
            <a:pPr lvl="1"/>
            <a:r>
              <a:rPr lang="en-US" smtClean="0"/>
              <a:t>Question 2: When WhileTest is true, does WhileLoop = LoopPart followed by WhileLoop?</a:t>
            </a:r>
          </a:p>
          <a:p>
            <a:pPr lvl="1"/>
            <a:r>
              <a:rPr lang="en-US" smtClean="0"/>
              <a:t>Question 3: When WhileTest is false, does WhileLoop = identity?</a:t>
            </a:r>
          </a:p>
        </p:txBody>
      </p:sp>
    </p:spTree>
    <p:extLst>
      <p:ext uri="{BB962C8B-B14F-4D97-AF65-F5344CB8AC3E}">
        <p14:creationId xmlns:p14="http://schemas.microsoft.com/office/powerpoint/2010/main" val="20866916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smtClean="0"/>
              <a:t>WhileLoop Example -1 </a:t>
            </a:r>
          </a:p>
        </p:txBody>
      </p:sp>
      <p:sp>
        <p:nvSpPr>
          <p:cNvPr id="1005571" name="Rectangle 3"/>
          <p:cNvSpPr>
            <a:spLocks noGrp="1" noChangeArrowheads="1"/>
          </p:cNvSpPr>
          <p:nvPr>
            <p:ph idx="1"/>
          </p:nvPr>
        </p:nvSpPr>
        <p:spPr/>
        <p:txBody>
          <a:bodyPr/>
          <a:lstStyle/>
          <a:p>
            <a:r>
              <a:rPr lang="en-US" smtClean="0"/>
              <a:t>Assuming n &gt; 0, calculate n!</a:t>
            </a:r>
          </a:p>
        </p:txBody>
      </p:sp>
      <p:pic>
        <p:nvPicPr>
          <p:cNvPr id="75779" name="Picture 5" descr="s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3475" y="1711264"/>
            <a:ext cx="4204588" cy="24896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979107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en-US" smtClean="0"/>
              <a:t>WhileLoop Example -2</a:t>
            </a:r>
          </a:p>
        </p:txBody>
      </p:sp>
      <p:sp>
        <p:nvSpPr>
          <p:cNvPr id="1007619" name="Rectangle 3"/>
          <p:cNvSpPr>
            <a:spLocks noGrp="1" noChangeArrowheads="1"/>
          </p:cNvSpPr>
          <p:nvPr>
            <p:ph idx="1"/>
          </p:nvPr>
        </p:nvSpPr>
        <p:spPr/>
        <p:txBody>
          <a:bodyPr>
            <a:normAutofit lnSpcReduction="10000"/>
          </a:bodyPr>
          <a:lstStyle/>
          <a:p>
            <a:r>
              <a:rPr lang="en-US" smtClean="0"/>
              <a:t>Question 1: Is loop termination guaranteed for any argument of WhileTest?</a:t>
            </a:r>
          </a:p>
          <a:p>
            <a:endParaRPr lang="en-US" smtClean="0"/>
          </a:p>
          <a:p>
            <a:pPr lvl="1"/>
            <a:r>
              <a:rPr lang="en-US" smtClean="0"/>
              <a:t>Yes, the loop terminates when i = n.  Since i steps inside the loop, it will terminate as long as n &gt; 0.</a:t>
            </a:r>
          </a:p>
          <a:p>
            <a:endParaRPr lang="en-US" smtClean="0"/>
          </a:p>
          <a:p>
            <a:r>
              <a:rPr lang="en-US" smtClean="0"/>
              <a:t>Question 2: When WhileTest is true, is WhileLoop = LoopPart followed by WhileLoop?</a:t>
            </a:r>
          </a:p>
          <a:p>
            <a:endParaRPr lang="en-US" smtClean="0"/>
          </a:p>
          <a:p>
            <a:pPr lvl="1"/>
            <a:r>
              <a:rPr lang="en-US" smtClean="0"/>
              <a:t>Yes, the LoopPart increments i and sets f equal to f * i, so f is still equal to i!</a:t>
            </a:r>
          </a:p>
          <a:p>
            <a:pPr lvl="1"/>
            <a:endParaRPr lang="en-US" smtClean="0"/>
          </a:p>
          <a:p>
            <a:pPr lvl="1"/>
            <a:r>
              <a:rPr lang="en-US" smtClean="0"/>
              <a:t>Note: The initial conditions ensure that f = i! initially.</a:t>
            </a:r>
          </a:p>
        </p:txBody>
      </p:sp>
    </p:spTree>
    <p:extLst>
      <p:ext uri="{BB962C8B-B14F-4D97-AF65-F5344CB8AC3E}">
        <p14:creationId xmlns:p14="http://schemas.microsoft.com/office/powerpoint/2010/main" val="10516566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smtClean="0"/>
              <a:t>Lecture Topics </a:t>
            </a:r>
          </a:p>
        </p:txBody>
      </p:sp>
      <p:sp>
        <p:nvSpPr>
          <p:cNvPr id="908291" name="Rectangle 3"/>
          <p:cNvSpPr>
            <a:spLocks noGrp="1" noChangeArrowheads="1"/>
          </p:cNvSpPr>
          <p:nvPr>
            <p:ph idx="1"/>
          </p:nvPr>
        </p:nvSpPr>
        <p:spPr/>
        <p:txBody>
          <a:bodyPr/>
          <a:lstStyle/>
          <a:p>
            <a:r>
              <a:rPr lang="en-US" smtClean="0"/>
              <a:t>This lecture provides a survey of several design verification topics.  </a:t>
            </a:r>
          </a:p>
          <a:p>
            <a:pPr lvl="1"/>
            <a:r>
              <a:rPr lang="en-US" smtClean="0"/>
              <a:t>reasons for design verification</a:t>
            </a:r>
          </a:p>
          <a:p>
            <a:pPr lvl="1"/>
            <a:r>
              <a:rPr lang="en-US" smtClean="0"/>
              <a:t>design verification methods</a:t>
            </a:r>
          </a:p>
          <a:p>
            <a:pPr lvl="2"/>
            <a:r>
              <a:rPr lang="en-US" smtClean="0"/>
              <a:t>symbolic execution</a:t>
            </a:r>
          </a:p>
          <a:p>
            <a:pPr lvl="2"/>
            <a:r>
              <a:rPr lang="en-US" smtClean="0"/>
              <a:t>execution tables </a:t>
            </a:r>
          </a:p>
          <a:p>
            <a:pPr lvl="2"/>
            <a:r>
              <a:rPr lang="en-US" smtClean="0"/>
              <a:t>case checking and trace tables</a:t>
            </a:r>
          </a:p>
          <a:p>
            <a:pPr lvl="2"/>
            <a:r>
              <a:rPr lang="en-US" smtClean="0"/>
              <a:t>correctness verification</a:t>
            </a:r>
          </a:p>
          <a:p>
            <a:endParaRPr lang="en-US" smtClean="0"/>
          </a:p>
          <a:p>
            <a:r>
              <a:rPr lang="en-US" smtClean="0"/>
              <a:t>Practice is required to consistently and effectively use these verification techniques.</a:t>
            </a:r>
          </a:p>
        </p:txBody>
      </p:sp>
    </p:spTree>
    <p:extLst>
      <p:ext uri="{BB962C8B-B14F-4D97-AF65-F5344CB8AC3E}">
        <p14:creationId xmlns:p14="http://schemas.microsoft.com/office/powerpoint/2010/main" val="47204602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p:txBody>
          <a:bodyPr/>
          <a:lstStyle/>
          <a:p>
            <a:r>
              <a:rPr lang="en-US" smtClean="0"/>
              <a:t>WhileLoop Example -3</a:t>
            </a:r>
          </a:p>
        </p:txBody>
      </p:sp>
      <p:sp>
        <p:nvSpPr>
          <p:cNvPr id="1009667" name="Rectangle 3"/>
          <p:cNvSpPr>
            <a:spLocks noGrp="1" noChangeArrowheads="1"/>
          </p:cNvSpPr>
          <p:nvPr>
            <p:ph idx="1"/>
          </p:nvPr>
        </p:nvSpPr>
        <p:spPr/>
        <p:txBody>
          <a:bodyPr/>
          <a:lstStyle/>
          <a:p>
            <a:r>
              <a:rPr lang="en-US" dirty="0" smtClean="0"/>
              <a:t>Question 3: When </a:t>
            </a:r>
            <a:r>
              <a:rPr lang="en-US" dirty="0" err="1" smtClean="0"/>
              <a:t>WhileTest</a:t>
            </a:r>
            <a:r>
              <a:rPr lang="en-US" dirty="0" smtClean="0"/>
              <a:t> is false, does </a:t>
            </a:r>
            <a:r>
              <a:rPr lang="en-US" dirty="0" err="1" smtClean="0"/>
              <a:t>WhileLoop</a:t>
            </a:r>
            <a:r>
              <a:rPr lang="en-US" dirty="0" smtClean="0"/>
              <a:t> = identity?</a:t>
            </a:r>
          </a:p>
          <a:p>
            <a:endParaRPr lang="en-US" dirty="0" smtClean="0"/>
          </a:p>
          <a:p>
            <a:pPr marL="911225" lvl="1" indent="0">
              <a:buNone/>
            </a:pPr>
            <a:r>
              <a:rPr lang="en-US" dirty="0" smtClean="0"/>
              <a:t>Yes, when </a:t>
            </a:r>
            <a:r>
              <a:rPr lang="en-US" dirty="0" err="1" smtClean="0"/>
              <a:t>WhileTest</a:t>
            </a:r>
            <a:r>
              <a:rPr lang="en-US" dirty="0" smtClean="0"/>
              <a:t> is false, the loop terminates without further changes to any variables, so </a:t>
            </a:r>
            <a:r>
              <a:rPr lang="en-US" dirty="0" err="1" smtClean="0"/>
              <a:t>i</a:t>
            </a:r>
            <a:r>
              <a:rPr lang="en-US" dirty="0" smtClean="0"/>
              <a:t> = n and   f = </a:t>
            </a:r>
            <a:r>
              <a:rPr lang="en-US" dirty="0" err="1" smtClean="0"/>
              <a:t>i</a:t>
            </a:r>
            <a:r>
              <a:rPr lang="en-US" dirty="0" smtClean="0"/>
              <a:t>!</a:t>
            </a:r>
          </a:p>
          <a:p>
            <a:pPr marL="911225" lvl="1" indent="0">
              <a:buNone/>
            </a:pPr>
            <a:endParaRPr lang="en-US" dirty="0" smtClean="0"/>
          </a:p>
          <a:p>
            <a:pPr marL="911225" lvl="1" indent="0">
              <a:buNone/>
            </a:pPr>
            <a:r>
              <a:rPr lang="en-US" dirty="0" smtClean="0"/>
              <a:t>Hence, we can deduce that f = n! as required.</a:t>
            </a:r>
          </a:p>
        </p:txBody>
      </p:sp>
    </p:spTree>
    <p:extLst>
      <p:ext uri="{BB962C8B-B14F-4D97-AF65-F5344CB8AC3E}">
        <p14:creationId xmlns:p14="http://schemas.microsoft.com/office/powerpoint/2010/main" val="217830848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en-US" smtClean="0"/>
              <a:t>Another WhileLoop Example -1</a:t>
            </a:r>
          </a:p>
        </p:txBody>
      </p:sp>
      <p:sp>
        <p:nvSpPr>
          <p:cNvPr id="1011715" name="Rectangle 3"/>
          <p:cNvSpPr>
            <a:spLocks noGrp="1" noChangeArrowheads="1"/>
          </p:cNvSpPr>
          <p:nvPr>
            <p:ph idx="1"/>
          </p:nvPr>
        </p:nvSpPr>
        <p:spPr/>
        <p:txBody>
          <a:bodyPr/>
          <a:lstStyle/>
          <a:p>
            <a:r>
              <a:rPr lang="en-US" smtClean="0"/>
              <a:t>Given a value x and an array a[0 .. n-1] that is sorted in ascending order, verify that the following binary search algorithm finds the smallest index i such that x </a:t>
            </a:r>
            <a:r>
              <a:rPr lang="en-US" smtClean="0">
                <a:sym typeface="Symbol" charset="0"/>
              </a:rPr>
              <a:t>≤ </a:t>
            </a:r>
            <a:r>
              <a:rPr lang="en-US" smtClean="0"/>
              <a:t>a[i].  </a:t>
            </a:r>
          </a:p>
        </p:txBody>
      </p:sp>
      <p:pic>
        <p:nvPicPr>
          <p:cNvPr id="81923" name="Picture 5" descr="s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812" y="2362750"/>
            <a:ext cx="3965055" cy="3425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12605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lstStyle/>
          <a:p>
            <a:pPr eaLnBrk="1" hangingPunct="1">
              <a:defRPr/>
            </a:pPr>
            <a:r>
              <a:rPr lang="en-US" smtClean="0">
                <a:cs typeface="+mj-cs"/>
              </a:rPr>
              <a:t>Another WhileLoop Example -2</a:t>
            </a:r>
          </a:p>
        </p:txBody>
      </p:sp>
      <p:sp>
        <p:nvSpPr>
          <p:cNvPr id="1123331" name="Rectangle 3"/>
          <p:cNvSpPr>
            <a:spLocks noGrp="1" noChangeArrowheads="1"/>
          </p:cNvSpPr>
          <p:nvPr>
            <p:ph idx="1"/>
          </p:nvPr>
        </p:nvSpPr>
        <p:spPr/>
        <p:txBody>
          <a:bodyPr>
            <a:normAutofit/>
          </a:bodyPr>
          <a:lstStyle/>
          <a:p>
            <a:pPr marL="0" indent="0" eaLnBrk="1" hangingPunct="1">
              <a:defRPr/>
            </a:pPr>
            <a:r>
              <a:rPr lang="en-US" smtClean="0">
                <a:cs typeface="+mn-cs"/>
              </a:rPr>
              <a:t>The informal specification is incomplete.</a:t>
            </a:r>
          </a:p>
          <a:p>
            <a:pPr lvl="1" eaLnBrk="1" hangingPunct="1">
              <a:defRPr/>
            </a:pPr>
            <a:r>
              <a:rPr lang="en-US" smtClean="0"/>
              <a:t>What should happen if </a:t>
            </a:r>
            <a:r>
              <a:rPr lang="en-US" i="1" smtClean="0"/>
              <a:t>n = 0 </a:t>
            </a:r>
            <a:r>
              <a:rPr lang="en-US" smtClean="0"/>
              <a:t>(empty array)</a:t>
            </a:r>
            <a:r>
              <a:rPr lang="en-US" i="1" smtClean="0"/>
              <a:t>?</a:t>
            </a:r>
            <a:endParaRPr lang="en-US" smtClean="0"/>
          </a:p>
          <a:p>
            <a:pPr lvl="1" eaLnBrk="1" hangingPunct="1">
              <a:defRPr/>
            </a:pPr>
            <a:r>
              <a:rPr lang="en-US" smtClean="0"/>
              <a:t>What should happen if </a:t>
            </a:r>
            <a:r>
              <a:rPr lang="en-US" i="1" smtClean="0"/>
              <a:t>x &gt; a[n-1]?</a:t>
            </a:r>
          </a:p>
          <a:p>
            <a:pPr marL="0" indent="0" eaLnBrk="1" hangingPunct="1">
              <a:defRPr/>
            </a:pPr>
            <a:r>
              <a:rPr lang="en-US" smtClean="0">
                <a:cs typeface="+mn-cs"/>
              </a:rPr>
              <a:t>We can formalize the specification as:</a:t>
            </a:r>
            <a:endParaRPr lang="en-US" i="1" smtClean="0">
              <a:cs typeface="+mn-cs"/>
            </a:endParaRPr>
          </a:p>
        </p:txBody>
      </p:sp>
      <p:sp>
        <p:nvSpPr>
          <p:cNvPr id="1123345" name="Rectangle 17"/>
          <p:cNvSpPr>
            <a:spLocks noChangeArrowheads="1"/>
          </p:cNvSpPr>
          <p:nvPr/>
        </p:nvSpPr>
        <p:spPr bwMode="auto">
          <a:xfrm>
            <a:off x="388939" y="4943798"/>
            <a:ext cx="8032750" cy="1236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9C2108"/>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2200" dirty="0">
                <a:latin typeface="Arial"/>
                <a:cs typeface="Arial"/>
                <a:sym typeface="Symbol" charset="0"/>
              </a:rPr>
              <a:t>So</a:t>
            </a:r>
          </a:p>
          <a:p>
            <a:pPr marL="336550" lvl="1" indent="-207963" defTabSz="811213">
              <a:defRPr/>
            </a:pPr>
            <a:r>
              <a:rPr lang="en-US" sz="2200" dirty="0">
                <a:latin typeface="Arial"/>
                <a:cs typeface="Arial"/>
                <a:sym typeface="Symbol" charset="0"/>
              </a:rPr>
              <a:t>if </a:t>
            </a:r>
            <a:r>
              <a:rPr lang="en-US" sz="2200" i="1" dirty="0">
                <a:latin typeface="Arial"/>
                <a:cs typeface="Arial"/>
              </a:rPr>
              <a:t>x &gt; a[n-1] </a:t>
            </a:r>
            <a:r>
              <a:rPr lang="en-US" sz="2200" dirty="0">
                <a:latin typeface="Arial"/>
                <a:cs typeface="Arial"/>
              </a:rPr>
              <a:t>then the desired result is </a:t>
            </a:r>
            <a:r>
              <a:rPr lang="en-US" sz="2200" i="1" dirty="0" err="1">
                <a:latin typeface="Arial"/>
                <a:cs typeface="Arial"/>
              </a:rPr>
              <a:t>i</a:t>
            </a:r>
            <a:r>
              <a:rPr lang="en-US" sz="2200" i="1" dirty="0">
                <a:latin typeface="Arial"/>
                <a:cs typeface="Arial"/>
              </a:rPr>
              <a:t> = n </a:t>
            </a:r>
          </a:p>
          <a:p>
            <a:pPr marL="336550" lvl="1" indent="-207963" defTabSz="811213">
              <a:defRPr/>
            </a:pPr>
            <a:r>
              <a:rPr lang="en-US" sz="2200" dirty="0">
                <a:latin typeface="Arial"/>
                <a:cs typeface="Arial"/>
                <a:sym typeface="Symbol" charset="0"/>
              </a:rPr>
              <a:t>if </a:t>
            </a:r>
            <a:r>
              <a:rPr lang="en-US" sz="2200" i="1" dirty="0">
                <a:latin typeface="Arial"/>
                <a:cs typeface="Arial"/>
                <a:sym typeface="Symbol" charset="0"/>
              </a:rPr>
              <a:t>n = 0 </a:t>
            </a:r>
            <a:r>
              <a:rPr lang="en-US" sz="2200" dirty="0">
                <a:latin typeface="Arial"/>
                <a:cs typeface="Arial"/>
                <a:sym typeface="Symbol" charset="0"/>
              </a:rPr>
              <a:t>then the desired result is </a:t>
            </a:r>
            <a:r>
              <a:rPr lang="en-US" sz="2200" i="1" dirty="0" err="1">
                <a:latin typeface="Arial"/>
                <a:cs typeface="Arial"/>
                <a:sym typeface="Symbol" charset="0"/>
              </a:rPr>
              <a:t>i</a:t>
            </a:r>
            <a:r>
              <a:rPr lang="en-US" sz="2200" i="1" dirty="0">
                <a:latin typeface="Arial"/>
                <a:cs typeface="Arial"/>
                <a:sym typeface="Symbol" charset="0"/>
              </a:rPr>
              <a:t> = 0</a:t>
            </a:r>
            <a:r>
              <a:rPr lang="en-US" sz="2200" dirty="0">
                <a:latin typeface="Arial"/>
                <a:cs typeface="Arial"/>
                <a:sym typeface="Symbol" charset="0"/>
              </a:rPr>
              <a:t> </a:t>
            </a:r>
            <a:endParaRPr lang="en-US" sz="2200" dirty="0">
              <a:solidFill>
                <a:schemeClr val="folHlink"/>
              </a:solidFill>
              <a:latin typeface="Arial"/>
              <a:cs typeface="Arial"/>
              <a:sym typeface="Symbol" charset="0"/>
            </a:endParaRPr>
          </a:p>
        </p:txBody>
      </p:sp>
      <p:pic>
        <p:nvPicPr>
          <p:cNvPr id="82948" name="Picture 33" descr="s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938" y="2987429"/>
            <a:ext cx="7943850" cy="1835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651483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en-US" smtClean="0"/>
              <a:t>Another WhileLoop Example -3</a:t>
            </a:r>
          </a:p>
        </p:txBody>
      </p:sp>
      <p:sp>
        <p:nvSpPr>
          <p:cNvPr id="1013763" name="Rectangle 3"/>
          <p:cNvSpPr>
            <a:spLocks noGrp="1" noChangeArrowheads="1"/>
          </p:cNvSpPr>
          <p:nvPr>
            <p:ph idx="1"/>
          </p:nvPr>
        </p:nvSpPr>
        <p:spPr/>
        <p:txBody>
          <a:bodyPr/>
          <a:lstStyle/>
          <a:p>
            <a:r>
              <a:rPr lang="en-US" smtClean="0"/>
              <a:t>To use case checking, we should consider cases when </a:t>
            </a:r>
          </a:p>
          <a:p>
            <a:pPr lvl="1"/>
            <a:r>
              <a:rPr lang="en-US" smtClean="0"/>
              <a:t>x is equal to the first element of the array </a:t>
            </a:r>
          </a:p>
          <a:p>
            <a:pPr lvl="1"/>
            <a:r>
              <a:rPr lang="en-US" smtClean="0"/>
              <a:t>x is equal to any intermediate element of the array</a:t>
            </a:r>
          </a:p>
          <a:p>
            <a:pPr lvl="1"/>
            <a:r>
              <a:rPr lang="en-US" smtClean="0"/>
              <a:t>x is equal to the final element of the array</a:t>
            </a:r>
          </a:p>
          <a:p>
            <a:pPr lvl="1"/>
            <a:r>
              <a:rPr lang="en-US" smtClean="0"/>
              <a:t>x is not equal to any element</a:t>
            </a:r>
          </a:p>
          <a:p>
            <a:endParaRPr lang="en-US" smtClean="0"/>
          </a:p>
          <a:p>
            <a:r>
              <a:rPr lang="en-US" smtClean="0"/>
              <a:t>Here, we look at x is not equal to any element.</a:t>
            </a:r>
          </a:p>
          <a:p>
            <a:endParaRPr lang="en-US" smtClean="0"/>
          </a:p>
          <a:p>
            <a:r>
              <a:rPr lang="en-US" smtClean="0"/>
              <a:t>Let the array a = &lt;2, 3, 5, 7&gt; with n = 4 and x = 4.</a:t>
            </a:r>
          </a:p>
        </p:txBody>
      </p:sp>
    </p:spTree>
    <p:extLst>
      <p:ext uri="{BB962C8B-B14F-4D97-AF65-F5344CB8AC3E}">
        <p14:creationId xmlns:p14="http://schemas.microsoft.com/office/powerpoint/2010/main" val="17199424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p:txBody>
          <a:bodyPr/>
          <a:lstStyle/>
          <a:p>
            <a:r>
              <a:rPr lang="en-US" smtClean="0"/>
              <a:t>The WhileLoop Trace Table</a:t>
            </a:r>
          </a:p>
        </p:txBody>
      </p:sp>
      <p:graphicFrame>
        <p:nvGraphicFramePr>
          <p:cNvPr id="7" name="Object 14"/>
          <p:cNvGraphicFramePr>
            <a:graphicFrameLocks noGrp="1" noChangeAspect="1"/>
          </p:cNvGraphicFramePr>
          <p:nvPr>
            <p:ph idx="1"/>
            <p:extLst>
              <p:ext uri="{D42A27DB-BD31-4B8C-83A1-F6EECF244321}">
                <p14:modId xmlns:p14="http://schemas.microsoft.com/office/powerpoint/2010/main" val="2973054951"/>
              </p:ext>
            </p:extLst>
          </p:nvPr>
        </p:nvGraphicFramePr>
        <p:xfrm>
          <a:off x="388938" y="228600"/>
          <a:ext cx="8323262" cy="6108700"/>
        </p:xfrm>
        <a:graphic>
          <a:graphicData uri="http://schemas.openxmlformats.org/presentationml/2006/ole">
            <mc:AlternateContent xmlns:mc="http://schemas.openxmlformats.org/markup-compatibility/2006">
              <mc:Choice xmlns:v="urn:schemas-microsoft-com:vml" Requires="v">
                <p:oleObj spid="_x0000_s81932" name="Document" r:id="rId4" imgW="5684222" imgH="4172407" progId="Word.Document.8">
                  <p:embed/>
                </p:oleObj>
              </mc:Choice>
              <mc:Fallback>
                <p:oleObj name="Document" r:id="rId4" imgW="5684222" imgH="417240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38" y="228600"/>
                        <a:ext cx="8323262" cy="61087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26519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p:txBody>
          <a:bodyPr/>
          <a:lstStyle/>
          <a:p>
            <a:r>
              <a:rPr lang="en-US" smtClean="0"/>
              <a:t>Verification Discussion</a:t>
            </a:r>
          </a:p>
        </p:txBody>
      </p:sp>
      <p:sp>
        <p:nvSpPr>
          <p:cNvPr id="1014787" name="Rectangle 3"/>
          <p:cNvSpPr>
            <a:spLocks noGrp="1" noChangeArrowheads="1"/>
          </p:cNvSpPr>
          <p:nvPr>
            <p:ph idx="1"/>
          </p:nvPr>
        </p:nvSpPr>
        <p:spPr/>
        <p:txBody>
          <a:bodyPr/>
          <a:lstStyle/>
          <a:p>
            <a:r>
              <a:rPr lang="en-US" smtClean="0"/>
              <a:t>The algorithm fails to terminate for this set of inputs.</a:t>
            </a:r>
          </a:p>
          <a:p>
            <a:endParaRPr lang="en-US" smtClean="0"/>
          </a:p>
          <a:p>
            <a:r>
              <a:rPr lang="en-US" smtClean="0"/>
              <a:t>A trace table will reveal design defects, but it does not suggest how to fix them. </a:t>
            </a:r>
          </a:p>
          <a:p>
            <a:pPr lvl="1"/>
            <a:endParaRPr lang="en-US" smtClean="0"/>
          </a:p>
          <a:p>
            <a:r>
              <a:rPr lang="en-US" smtClean="0"/>
              <a:t>The algorithm correction is to replace i = k with i = k + 1.</a:t>
            </a:r>
          </a:p>
          <a:p>
            <a:endParaRPr lang="en-US" smtClean="0"/>
          </a:p>
          <a:p>
            <a:r>
              <a:rPr lang="en-US" smtClean="0"/>
              <a:t>With this change, the next step would be to answer the three WhileLoop questions, with a trace table if necessary.</a:t>
            </a:r>
          </a:p>
        </p:txBody>
      </p:sp>
    </p:spTree>
    <p:extLst>
      <p:ext uri="{BB962C8B-B14F-4D97-AF65-F5344CB8AC3E}">
        <p14:creationId xmlns:p14="http://schemas.microsoft.com/office/powerpoint/2010/main" val="2447937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p:txBody>
          <a:bodyPr/>
          <a:lstStyle/>
          <a:p>
            <a:r>
              <a:rPr lang="en-US" smtClean="0"/>
              <a:t>Comments: Program Verification</a:t>
            </a:r>
          </a:p>
        </p:txBody>
      </p:sp>
      <p:sp>
        <p:nvSpPr>
          <p:cNvPr id="1015811" name="Rectangle 3"/>
          <p:cNvSpPr>
            <a:spLocks noGrp="1" noChangeArrowheads="1"/>
          </p:cNvSpPr>
          <p:nvPr>
            <p:ph idx="1"/>
          </p:nvPr>
        </p:nvSpPr>
        <p:spPr/>
        <p:txBody>
          <a:bodyPr/>
          <a:lstStyle/>
          <a:p>
            <a:r>
              <a:rPr lang="en-US" smtClean="0"/>
              <a:t>If done correctly, these verification methods can guarantee program correctness.</a:t>
            </a:r>
          </a:p>
          <a:p>
            <a:endParaRPr lang="en-US" smtClean="0"/>
          </a:p>
          <a:p>
            <a:r>
              <a:rPr lang="en-US" smtClean="0"/>
              <a:t>Mastery of these verification methods requires skill and practice.</a:t>
            </a:r>
          </a:p>
          <a:p>
            <a:endParaRPr lang="en-US" smtClean="0"/>
          </a:p>
          <a:p>
            <a:r>
              <a:rPr lang="en-US" smtClean="0"/>
              <a:t>The loop termination test is critical because endless loops are hard to identify with other methods.</a:t>
            </a:r>
          </a:p>
          <a:p>
            <a:endParaRPr lang="en-US" smtClean="0"/>
          </a:p>
          <a:p>
            <a:r>
              <a:rPr lang="en-US" smtClean="0"/>
              <a:t>While you can often answer the verification questions by inspection, when in doubt, check the results with a trace table. </a:t>
            </a:r>
          </a:p>
        </p:txBody>
      </p:sp>
    </p:spTree>
    <p:extLst>
      <p:ext uri="{BB962C8B-B14F-4D97-AF65-F5344CB8AC3E}">
        <p14:creationId xmlns:p14="http://schemas.microsoft.com/office/powerpoint/2010/main" val="248346560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ChangeArrowheads="1"/>
          </p:cNvSpPr>
          <p:nvPr>
            <p:ph type="title"/>
          </p:nvPr>
        </p:nvSpPr>
        <p:spPr/>
        <p:txBody>
          <a:bodyPr/>
          <a:lstStyle/>
          <a:p>
            <a:r>
              <a:rPr lang="en-US" smtClean="0"/>
              <a:t>UML and Verification -1</a:t>
            </a:r>
          </a:p>
        </p:txBody>
      </p:sp>
      <p:sp>
        <p:nvSpPr>
          <p:cNvPr id="1021955" name="Rectangle 3"/>
          <p:cNvSpPr>
            <a:spLocks noGrp="1" noChangeArrowheads="1"/>
          </p:cNvSpPr>
          <p:nvPr>
            <p:ph idx="1"/>
          </p:nvPr>
        </p:nvSpPr>
        <p:spPr/>
        <p:txBody>
          <a:bodyPr/>
          <a:lstStyle/>
          <a:p>
            <a:r>
              <a:rPr lang="en-US" smtClean="0"/>
              <a:t>Graphical designs can be difficult to verify and often require special care.</a:t>
            </a:r>
          </a:p>
          <a:p>
            <a:endParaRPr lang="en-US" smtClean="0"/>
          </a:p>
          <a:p>
            <a:r>
              <a:rPr lang="en-US" smtClean="0"/>
              <a:t>UML diagrams can and should be checked for consistency. </a:t>
            </a:r>
          </a:p>
          <a:p>
            <a:endParaRPr lang="en-US" smtClean="0"/>
          </a:p>
          <a:p>
            <a:r>
              <a:rPr lang="en-US" smtClean="0"/>
              <a:t>The names of all classes, operations, and attributes should also be defined and used consistently.</a:t>
            </a:r>
          </a:p>
          <a:p>
            <a:endParaRPr lang="en-US" smtClean="0"/>
          </a:p>
          <a:p>
            <a:r>
              <a:rPr lang="en-US" smtClean="0"/>
              <a:t>UML state charts can be verified as shown before, but the state and transition conditions must be explicit.</a:t>
            </a:r>
          </a:p>
          <a:p>
            <a:endParaRPr lang="en-US" smtClean="0"/>
          </a:p>
        </p:txBody>
      </p:sp>
    </p:spTree>
    <p:extLst>
      <p:ext uri="{BB962C8B-B14F-4D97-AF65-F5344CB8AC3E}">
        <p14:creationId xmlns:p14="http://schemas.microsoft.com/office/powerpoint/2010/main" val="684751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p:txBody>
          <a:bodyPr/>
          <a:lstStyle/>
          <a:p>
            <a:r>
              <a:rPr lang="en-US" smtClean="0"/>
              <a:t>UML and Verification -2</a:t>
            </a:r>
          </a:p>
        </p:txBody>
      </p:sp>
      <p:sp>
        <p:nvSpPr>
          <p:cNvPr id="1022979" name="Rectangle 3"/>
          <p:cNvSpPr>
            <a:spLocks noGrp="1" noChangeArrowheads="1"/>
          </p:cNvSpPr>
          <p:nvPr>
            <p:ph idx="1"/>
          </p:nvPr>
        </p:nvSpPr>
        <p:spPr/>
        <p:txBody>
          <a:bodyPr/>
          <a:lstStyle/>
          <a:p>
            <a:r>
              <a:rPr lang="en-US" smtClean="0"/>
              <a:t>Execution in UML sequence diagrams can be traced if the diagrams are sufficiently detailed.</a:t>
            </a:r>
          </a:p>
          <a:p>
            <a:endParaRPr lang="en-US" smtClean="0"/>
          </a:p>
          <a:p>
            <a:r>
              <a:rPr lang="en-US" smtClean="0"/>
              <a:t>Similarly, every message sent between objects must be supported by a traversable link defined in a class diagram.</a:t>
            </a:r>
          </a:p>
          <a:p>
            <a:endParaRPr lang="en-US" smtClean="0"/>
          </a:p>
          <a:p>
            <a:r>
              <a:rPr lang="en-US" smtClean="0"/>
              <a:t>Some UML tools can simulate execution of UML models, but these tools should be used only after other review techniques.</a:t>
            </a:r>
          </a:p>
        </p:txBody>
      </p:sp>
    </p:spTree>
    <p:extLst>
      <p:ext uri="{BB962C8B-B14F-4D97-AF65-F5344CB8AC3E}">
        <p14:creationId xmlns:p14="http://schemas.microsoft.com/office/powerpoint/2010/main" val="3158977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en-US" smtClean="0"/>
              <a:t>Messages to Remember</a:t>
            </a:r>
          </a:p>
        </p:txBody>
      </p:sp>
      <p:sp>
        <p:nvSpPr>
          <p:cNvPr id="1017859" name="Rectangle 3"/>
          <p:cNvSpPr>
            <a:spLocks noGrp="1" noChangeArrowheads="1"/>
          </p:cNvSpPr>
          <p:nvPr>
            <p:ph idx="1"/>
          </p:nvPr>
        </p:nvSpPr>
        <p:spPr/>
        <p:txBody>
          <a:bodyPr/>
          <a:lstStyle/>
          <a:p>
            <a:r>
              <a:rPr lang="en-US" smtClean="0"/>
              <a:t>You will significantly improve your design-review yield by using disciplined design review methods.</a:t>
            </a:r>
          </a:p>
          <a:p>
            <a:endParaRPr lang="en-US" smtClean="0"/>
          </a:p>
          <a:p>
            <a:r>
              <a:rPr lang="en-US" smtClean="0"/>
              <a:t>With complex programs, the time spent verifying designs will be more than repaid by the testing time saved.</a:t>
            </a:r>
          </a:p>
          <a:p>
            <a:endParaRPr lang="en-US" smtClean="0"/>
          </a:p>
          <a:p>
            <a:r>
              <a:rPr lang="en-US" smtClean="0"/>
              <a:t>Practice using verification techniques and then select the most effective ones for finding the defects that you most commonly find in testing.</a:t>
            </a:r>
          </a:p>
        </p:txBody>
      </p:sp>
    </p:spTree>
    <p:extLst>
      <p:ext uri="{BB962C8B-B14F-4D97-AF65-F5344CB8AC3E}">
        <p14:creationId xmlns:p14="http://schemas.microsoft.com/office/powerpoint/2010/main" val="41577611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p:txBody>
          <a:bodyPr/>
          <a:lstStyle/>
          <a:p>
            <a:r>
              <a:rPr lang="en-US" smtClean="0"/>
              <a:t>Need for Design Verification -1</a:t>
            </a:r>
          </a:p>
        </p:txBody>
      </p:sp>
      <p:sp>
        <p:nvSpPr>
          <p:cNvPr id="910339" name="Rectangle 3"/>
          <p:cNvSpPr>
            <a:spLocks noGrp="1" noChangeArrowheads="1"/>
          </p:cNvSpPr>
          <p:nvPr>
            <p:ph idx="1"/>
          </p:nvPr>
        </p:nvSpPr>
        <p:spPr/>
        <p:txBody>
          <a:bodyPr/>
          <a:lstStyle/>
          <a:p>
            <a:r>
              <a:rPr lang="en-US" smtClean="0"/>
              <a:t>It is hard to eliminate many design defects just by making process changes. </a:t>
            </a:r>
          </a:p>
          <a:p>
            <a:endParaRPr lang="en-US" smtClean="0"/>
          </a:p>
          <a:p>
            <a:r>
              <a:rPr lang="en-US" smtClean="0"/>
              <a:t>Checklists and a structured review process can improve code-review yield.</a:t>
            </a:r>
          </a:p>
          <a:p>
            <a:endParaRPr lang="en-US" smtClean="0"/>
          </a:p>
          <a:p>
            <a:r>
              <a:rPr lang="en-US" smtClean="0"/>
              <a:t>Design reviews with checklists are also helpful, but not sufficient. </a:t>
            </a:r>
          </a:p>
          <a:p>
            <a:endParaRPr lang="en-US" smtClean="0"/>
          </a:p>
          <a:p>
            <a:r>
              <a:rPr lang="en-US" smtClean="0"/>
              <a:t>A checklist item, </a:t>
            </a:r>
            <a:r>
              <a:rPr lang="ja-JP" altLang="en-US" smtClean="0"/>
              <a:t>“</a:t>
            </a:r>
            <a:r>
              <a:rPr lang="en-US" smtClean="0"/>
              <a:t>Is module logic correct?</a:t>
            </a:r>
            <a:r>
              <a:rPr lang="ja-JP" altLang="en-US" smtClean="0"/>
              <a:t>”</a:t>
            </a:r>
            <a:r>
              <a:rPr lang="en-US" smtClean="0"/>
              <a:t> cannot be confirmed by scanning the specification templates.</a:t>
            </a:r>
          </a:p>
          <a:p>
            <a:endParaRPr lang="en-US" smtClean="0"/>
          </a:p>
        </p:txBody>
      </p:sp>
    </p:spTree>
    <p:extLst>
      <p:ext uri="{BB962C8B-B14F-4D97-AF65-F5344CB8AC3E}">
        <p14:creationId xmlns:p14="http://schemas.microsoft.com/office/powerpoint/2010/main" val="36149439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smtClean="0"/>
              <a:t>Need for Design Verification -2</a:t>
            </a:r>
          </a:p>
        </p:txBody>
      </p:sp>
      <p:sp>
        <p:nvSpPr>
          <p:cNvPr id="912387" name="Rectangle 3"/>
          <p:cNvSpPr>
            <a:spLocks noGrp="1" noChangeArrowheads="1"/>
          </p:cNvSpPr>
          <p:nvPr>
            <p:ph idx="1"/>
          </p:nvPr>
        </p:nvSpPr>
        <p:spPr/>
        <p:txBody>
          <a:bodyPr/>
          <a:lstStyle/>
          <a:p>
            <a:r>
              <a:rPr lang="en-US" smtClean="0"/>
              <a:t>To improve design-review yield, you must use disciplined verification methods.</a:t>
            </a:r>
          </a:p>
          <a:p>
            <a:endParaRPr lang="en-US" smtClean="0"/>
          </a:p>
          <a:p>
            <a:r>
              <a:rPr lang="en-US" smtClean="0"/>
              <a:t>An orderly approach to design verification is essential because</a:t>
            </a:r>
          </a:p>
          <a:p>
            <a:pPr lvl="1"/>
            <a:r>
              <a:rPr lang="en-US" smtClean="0"/>
              <a:t>many common design defects are caused by overlooked conditions</a:t>
            </a:r>
          </a:p>
          <a:p>
            <a:pPr lvl="1"/>
            <a:r>
              <a:rPr lang="en-US" smtClean="0"/>
              <a:t>situations that seem unlikely become more likely with complex systems and high-powered computers </a:t>
            </a:r>
          </a:p>
          <a:p>
            <a:pPr lvl="1"/>
            <a:r>
              <a:rPr lang="en-US" smtClean="0"/>
              <a:t>conditions that were initially impossible may be likely after a program is modified</a:t>
            </a:r>
          </a:p>
        </p:txBody>
      </p:sp>
    </p:spTree>
    <p:extLst>
      <p:ext uri="{BB962C8B-B14F-4D97-AF65-F5344CB8AC3E}">
        <p14:creationId xmlns:p14="http://schemas.microsoft.com/office/powerpoint/2010/main" val="164605228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smtClean="0"/>
              <a:t>Benefits of Design Verification</a:t>
            </a:r>
          </a:p>
        </p:txBody>
      </p:sp>
      <p:sp>
        <p:nvSpPr>
          <p:cNvPr id="914435" name="Rectangle 3"/>
          <p:cNvSpPr>
            <a:spLocks noGrp="1" noChangeArrowheads="1"/>
          </p:cNvSpPr>
          <p:nvPr>
            <p:ph idx="1"/>
          </p:nvPr>
        </p:nvSpPr>
        <p:spPr/>
        <p:txBody>
          <a:bodyPr/>
          <a:lstStyle/>
          <a:p>
            <a:r>
              <a:rPr lang="en-US" smtClean="0"/>
              <a:t>By following a structured design verification procedure, you are more likely to</a:t>
            </a:r>
          </a:p>
          <a:p>
            <a:pPr lvl="1"/>
            <a:r>
              <a:rPr lang="en-US" smtClean="0"/>
              <a:t>see overlooked conditions</a:t>
            </a:r>
          </a:p>
          <a:p>
            <a:pPr lvl="1"/>
            <a:r>
              <a:rPr lang="en-US" smtClean="0"/>
              <a:t>identify rarely-exposed risks</a:t>
            </a:r>
          </a:p>
          <a:p>
            <a:pPr lvl="1"/>
            <a:r>
              <a:rPr lang="en-US" smtClean="0"/>
              <a:t>recognize possible future exposures</a:t>
            </a:r>
          </a:p>
          <a:p>
            <a:endParaRPr lang="en-US" smtClean="0"/>
          </a:p>
          <a:p>
            <a:r>
              <a:rPr lang="en-US" smtClean="0"/>
              <a:t>By recording information during each design review, you can improve the effectiveness of later design inspections.</a:t>
            </a:r>
          </a:p>
        </p:txBody>
      </p:sp>
    </p:spTree>
    <p:extLst>
      <p:ext uri="{BB962C8B-B14F-4D97-AF65-F5344CB8AC3E}">
        <p14:creationId xmlns:p14="http://schemas.microsoft.com/office/powerpoint/2010/main" val="273863416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smtClean="0"/>
              <a:t>Using Design Verification</a:t>
            </a:r>
          </a:p>
        </p:txBody>
      </p:sp>
      <p:sp>
        <p:nvSpPr>
          <p:cNvPr id="916483" name="Rectangle 3"/>
          <p:cNvSpPr>
            <a:spLocks noGrp="1" noChangeArrowheads="1"/>
          </p:cNvSpPr>
          <p:nvPr>
            <p:ph idx="1"/>
          </p:nvPr>
        </p:nvSpPr>
        <p:spPr/>
        <p:txBody>
          <a:bodyPr>
            <a:normAutofit lnSpcReduction="10000"/>
          </a:bodyPr>
          <a:lstStyle/>
          <a:p>
            <a:r>
              <a:rPr lang="en-US" dirty="0" smtClean="0"/>
              <a:t>Design verification methods should be used during</a:t>
            </a:r>
          </a:p>
          <a:p>
            <a:pPr lvl="1"/>
            <a:r>
              <a:rPr lang="en-US" dirty="0" smtClean="0"/>
              <a:t>design </a:t>
            </a:r>
          </a:p>
          <a:p>
            <a:pPr lvl="1"/>
            <a:r>
              <a:rPr lang="en-US" dirty="0" smtClean="0"/>
              <a:t>design reviews</a:t>
            </a:r>
          </a:p>
          <a:p>
            <a:pPr lvl="1"/>
            <a:r>
              <a:rPr lang="en-US" dirty="0" smtClean="0"/>
              <a:t>design inspections</a:t>
            </a:r>
          </a:p>
          <a:p>
            <a:endParaRPr lang="en-US" dirty="0" smtClean="0"/>
          </a:p>
          <a:p>
            <a:r>
              <a:rPr lang="en-US" dirty="0" smtClean="0"/>
              <a:t>Verifying designs with source-code is time-consuming and error-prone.</a:t>
            </a:r>
          </a:p>
          <a:p>
            <a:endParaRPr lang="en-US" dirty="0" smtClean="0"/>
          </a:p>
          <a:p>
            <a:r>
              <a:rPr lang="en-US" dirty="0" smtClean="0"/>
              <a:t>Use design verification methods to focus on the defect types that cause you the most trouble in test.</a:t>
            </a:r>
          </a:p>
          <a:p>
            <a:endParaRPr lang="en-US" dirty="0" smtClean="0"/>
          </a:p>
          <a:p>
            <a:r>
              <a:rPr lang="en-US" dirty="0" smtClean="0"/>
              <a:t>Use your data to decide which verification methods are most effective for you.</a:t>
            </a:r>
          </a:p>
        </p:txBody>
      </p:sp>
    </p:spTree>
    <p:extLst>
      <p:ext uri="{BB962C8B-B14F-4D97-AF65-F5344CB8AC3E}">
        <p14:creationId xmlns:p14="http://schemas.microsoft.com/office/powerpoint/2010/main" val="11278292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ChangeArrowheads="1"/>
          </p:cNvSpPr>
          <p:nvPr>
            <p:ph type="title"/>
          </p:nvPr>
        </p:nvSpPr>
        <p:spPr/>
        <p:txBody>
          <a:bodyPr/>
          <a:lstStyle/>
          <a:p>
            <a:r>
              <a:rPr lang="en-US" smtClean="0"/>
              <a:t>Symbolic Execution -1</a:t>
            </a:r>
          </a:p>
        </p:txBody>
      </p:sp>
      <p:sp>
        <p:nvSpPr>
          <p:cNvPr id="1029123" name="Rectangle 3"/>
          <p:cNvSpPr>
            <a:spLocks noGrp="1" noChangeArrowheads="1"/>
          </p:cNvSpPr>
          <p:nvPr>
            <p:ph idx="1"/>
          </p:nvPr>
        </p:nvSpPr>
        <p:spPr/>
        <p:txBody>
          <a:bodyPr/>
          <a:lstStyle/>
          <a:p>
            <a:r>
              <a:rPr lang="en-US" smtClean="0"/>
              <a:t>With symbolic execution</a:t>
            </a:r>
          </a:p>
          <a:p>
            <a:pPr lvl="1"/>
            <a:r>
              <a:rPr lang="en-US" smtClean="0"/>
              <a:t>the program is represented symbolically</a:t>
            </a:r>
          </a:p>
          <a:p>
            <a:pPr lvl="1"/>
            <a:r>
              <a:rPr lang="en-US" smtClean="0"/>
              <a:t>program behavior is examined analytically</a:t>
            </a:r>
          </a:p>
          <a:p>
            <a:endParaRPr lang="en-US" smtClean="0"/>
          </a:p>
          <a:p>
            <a:r>
              <a:rPr lang="en-US" smtClean="0"/>
              <a:t>Though not always practical, symbolic execution can produce a comprehensive verification.</a:t>
            </a:r>
          </a:p>
          <a:p>
            <a:endParaRPr lang="en-US" smtClean="0"/>
          </a:p>
          <a:p>
            <a:r>
              <a:rPr lang="en-US" smtClean="0"/>
              <a:t>The approach is to</a:t>
            </a:r>
          </a:p>
          <a:p>
            <a:pPr lvl="1"/>
            <a:r>
              <a:rPr lang="en-US" smtClean="0"/>
              <a:t>assign algebraic symbols to the program variables</a:t>
            </a:r>
          </a:p>
          <a:p>
            <a:pPr lvl="1"/>
            <a:r>
              <a:rPr lang="en-US" smtClean="0"/>
              <a:t>restate the program as one or more equations using these symbols</a:t>
            </a:r>
          </a:p>
          <a:p>
            <a:pPr lvl="1"/>
            <a:r>
              <a:rPr lang="en-US" smtClean="0"/>
              <a:t>analyze the behavior of the equations</a:t>
            </a:r>
          </a:p>
          <a:p>
            <a:endParaRPr lang="en-US" smtClean="0"/>
          </a:p>
        </p:txBody>
      </p:sp>
    </p:spTree>
    <p:extLst>
      <p:ext uri="{BB962C8B-B14F-4D97-AF65-F5344CB8AC3E}">
        <p14:creationId xmlns:p14="http://schemas.microsoft.com/office/powerpoint/2010/main" val="352019617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110</TotalTime>
  <Words>2523</Words>
  <Application>Microsoft Office PowerPoint</Application>
  <PresentationFormat>On-screen Show (4:3)</PresentationFormat>
  <Paragraphs>442</Paragraphs>
  <Slides>49</Slides>
  <Notes>40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6" baseType="lpstr">
      <vt:lpstr>MS PGothic</vt:lpstr>
      <vt:lpstr>Arial</vt:lpstr>
      <vt:lpstr>Calibri</vt:lpstr>
      <vt:lpstr>Symbol</vt:lpstr>
      <vt:lpstr>Times New Roman</vt:lpstr>
      <vt:lpstr>SEI_Template</vt:lpstr>
      <vt:lpstr>Document</vt:lpstr>
      <vt:lpstr>Design Verification</vt:lpstr>
      <vt:lpstr>PowerPoint Presentation</vt:lpstr>
      <vt:lpstr>PowerPoint Presentation</vt:lpstr>
      <vt:lpstr>Lecture Topics </vt:lpstr>
      <vt:lpstr>Need for Design Verification -1</vt:lpstr>
      <vt:lpstr>Need for Design Verification -2</vt:lpstr>
      <vt:lpstr>Benefits of Design Verification</vt:lpstr>
      <vt:lpstr>Using Design Verification</vt:lpstr>
      <vt:lpstr>Symbolic Execution -1</vt:lpstr>
      <vt:lpstr>Symbolic Execution -2</vt:lpstr>
      <vt:lpstr>Symbolic Execution Example -1</vt:lpstr>
      <vt:lpstr>Symbolic Execution Example -2</vt:lpstr>
      <vt:lpstr>Symbolic Execution: Assessment</vt:lpstr>
      <vt:lpstr>Execution Tables -1</vt:lpstr>
      <vt:lpstr>Execution Tables -2</vt:lpstr>
      <vt:lpstr>Execution Table Procedure</vt:lpstr>
      <vt:lpstr>Execution Table Exercise </vt:lpstr>
      <vt:lpstr>LogIn Execution Table -1</vt:lpstr>
      <vt:lpstr>LogIn Execution Table Discussion</vt:lpstr>
      <vt:lpstr>LogIn Execution Table -2</vt:lpstr>
      <vt:lpstr>LogIn Execution Table -3</vt:lpstr>
      <vt:lpstr>Case Checking </vt:lpstr>
      <vt:lpstr>Trace Tables</vt:lpstr>
      <vt:lpstr>Trace Table Procedure</vt:lpstr>
      <vt:lpstr>Trace Table Example </vt:lpstr>
      <vt:lpstr>Trace Table Cases -1</vt:lpstr>
      <vt:lpstr>Trace Table Cases -2</vt:lpstr>
      <vt:lpstr>Trailing Space Example -1 </vt:lpstr>
      <vt:lpstr>Trailing Space Example -2</vt:lpstr>
      <vt:lpstr>Trace Table Example:  Cycle 1</vt:lpstr>
      <vt:lpstr>Trace Table Example:  Cycle 2</vt:lpstr>
      <vt:lpstr>Trace Table Discussion</vt:lpstr>
      <vt:lpstr>Trace Table Example:  Cycle T</vt:lpstr>
      <vt:lpstr>Verifying Program Correctness</vt:lpstr>
      <vt:lpstr>Correctness Verification </vt:lpstr>
      <vt:lpstr>WhileLoop Verification -1 </vt:lpstr>
      <vt:lpstr>WhileLoop Verification -2</vt:lpstr>
      <vt:lpstr>WhileLoop Example -1 </vt:lpstr>
      <vt:lpstr>WhileLoop Example -2</vt:lpstr>
      <vt:lpstr>WhileLoop Example -3</vt:lpstr>
      <vt:lpstr>Another WhileLoop Example -1</vt:lpstr>
      <vt:lpstr>Another WhileLoop Example -2</vt:lpstr>
      <vt:lpstr>Another WhileLoop Example -3</vt:lpstr>
      <vt:lpstr>The WhileLoop Trace Table</vt:lpstr>
      <vt:lpstr>Verification Discussion</vt:lpstr>
      <vt:lpstr>Comments: Program Verification</vt:lpstr>
      <vt:lpstr>UML and Verification -1</vt:lpstr>
      <vt:lpstr>UML and Verification -2</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23</cp:revision>
  <cp:lastPrinted>2015-11-05T19:18:24Z</cp:lastPrinted>
  <dcterms:created xsi:type="dcterms:W3CDTF">2016-03-14T18:33:10Z</dcterms:created>
  <dcterms:modified xsi:type="dcterms:W3CDTF">2018-09-06T00:13:22Z</dcterms:modified>
</cp:coreProperties>
</file>