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Balabeloo" charset="1" panose="00000500000000000000"/>
      <p:regular r:id="rId29"/>
    </p:embeddedFont>
    <p:embeddedFont>
      <p:font typeface="Open Sans" charset="1" panose="00000000000000000000"/>
      <p:regular r:id="rId30"/>
    </p:embeddedFont>
    <p:embeddedFont>
      <p:font typeface="Nunito Bold" charset="1" panose="00000000000000000000"/>
      <p:regular r:id="rId31"/>
    </p:embeddedFont>
    <p:embeddedFont>
      <p:font typeface="Comic Sans Bold" charset="1" panose="03000902030302020204"/>
      <p:regular r:id="rId32"/>
    </p:embeddedFont>
    <p:embeddedFont>
      <p:font typeface="Comic Sans" charset="1" panose="03000702030302020204"/>
      <p:regular r:id="rId33"/>
    </p:embeddedFont>
    <p:embeddedFont>
      <p:font typeface="Safira March" charset="1" panose="020005030000000200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6.jpeg" Type="http://schemas.openxmlformats.org/officeDocument/2006/relationships/image"/><Relationship Id="rId9" Target="../media/image1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21.jpeg" Type="http://schemas.openxmlformats.org/officeDocument/2006/relationships/image"/><Relationship Id="rId9" Target="../media/image22.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 Id="rId9" Target="../media/image7.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jpeg" Type="http://schemas.openxmlformats.org/officeDocument/2006/relationships/image"/><Relationship Id="rId9"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4809">
            <a:off x="-1065404" y="6851776"/>
            <a:ext cx="5430656" cy="5065321"/>
          </a:xfrm>
          <a:custGeom>
            <a:avLst/>
            <a:gdLst/>
            <a:ahLst/>
            <a:cxnLst/>
            <a:rect r="r" b="b" t="t" l="l"/>
            <a:pathLst>
              <a:path h="5065321" w="5430656">
                <a:moveTo>
                  <a:pt x="0" y="0"/>
                </a:moveTo>
                <a:lnTo>
                  <a:pt x="5430656" y="0"/>
                </a:lnTo>
                <a:lnTo>
                  <a:pt x="5430656" y="5065321"/>
                </a:lnTo>
                <a:lnTo>
                  <a:pt x="0" y="5065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81122" y="-1028700"/>
            <a:ext cx="3852949" cy="4114800"/>
          </a:xfrm>
          <a:custGeom>
            <a:avLst/>
            <a:gdLst/>
            <a:ahLst/>
            <a:cxnLst/>
            <a:rect r="r" b="b" t="t" l="l"/>
            <a:pathLst>
              <a:path h="4114800" w="3852949">
                <a:moveTo>
                  <a:pt x="0" y="0"/>
                </a:moveTo>
                <a:lnTo>
                  <a:pt x="3852949" y="0"/>
                </a:lnTo>
                <a:lnTo>
                  <a:pt x="385294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791858" y="3729014"/>
            <a:ext cx="8704284" cy="2552748"/>
          </a:xfrm>
          <a:prstGeom prst="rect">
            <a:avLst/>
          </a:prstGeom>
        </p:spPr>
        <p:txBody>
          <a:bodyPr anchor="t" rtlCol="false" tIns="0" lIns="0" bIns="0" rIns="0">
            <a:spAutoFit/>
          </a:bodyPr>
          <a:lstStyle/>
          <a:p>
            <a:pPr algn="ctr">
              <a:lnSpc>
                <a:spcPts val="20997"/>
              </a:lnSpc>
            </a:pPr>
            <a:r>
              <a:rPr lang="en-US" sz="14998">
                <a:solidFill>
                  <a:srgbClr val="000000"/>
                </a:solidFill>
                <a:latin typeface="Balabeloo"/>
                <a:ea typeface="Balabeloo"/>
                <a:cs typeface="Balabeloo"/>
                <a:sym typeface="Balabeloo"/>
              </a:rPr>
              <a:t>PIGGY-PON</a:t>
            </a:r>
          </a:p>
        </p:txBody>
      </p:sp>
      <p:sp>
        <p:nvSpPr>
          <p:cNvPr name="TextBox 8" id="8"/>
          <p:cNvSpPr txBox="true"/>
          <p:nvPr/>
        </p:nvSpPr>
        <p:spPr>
          <a:xfrm rot="0">
            <a:off x="5613239" y="6329363"/>
            <a:ext cx="7061522"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Presented By: KZH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955175" y="1354959"/>
            <a:ext cx="3538670" cy="1583822"/>
          </a:xfrm>
          <a:prstGeom prst="rect">
            <a:avLst/>
          </a:prstGeom>
        </p:spPr>
        <p:txBody>
          <a:bodyPr anchor="t" rtlCol="false" tIns="0" lIns="0" bIns="0" rIns="0">
            <a:spAutoFit/>
          </a:bodyPr>
          <a:lstStyle/>
          <a:p>
            <a:pPr algn="ctr">
              <a:lnSpc>
                <a:spcPts val="6340"/>
              </a:lnSpc>
            </a:pPr>
            <a:r>
              <a:rPr lang="en-US" sz="4528">
                <a:solidFill>
                  <a:srgbClr val="000000"/>
                </a:solidFill>
                <a:latin typeface="Balabeloo"/>
                <a:ea typeface="Balabeloo"/>
                <a:cs typeface="Balabeloo"/>
                <a:sym typeface="Balabeloo"/>
              </a:rPr>
              <a:t>PUTTING IT ALL TOGETHER</a:t>
            </a:r>
          </a:p>
        </p:txBody>
      </p:sp>
      <p:sp>
        <p:nvSpPr>
          <p:cNvPr name="TextBox 10" id="10"/>
          <p:cNvSpPr txBox="true"/>
          <p:nvPr/>
        </p:nvSpPr>
        <p:spPr>
          <a:xfrm rot="0">
            <a:off x="6465481" y="2862582"/>
            <a:ext cx="5357038" cy="679256"/>
          </a:xfrm>
          <a:prstGeom prst="rect">
            <a:avLst/>
          </a:prstGeom>
        </p:spPr>
        <p:txBody>
          <a:bodyPr anchor="t" rtlCol="false" tIns="0" lIns="0" bIns="0" rIns="0">
            <a:spAutoFit/>
          </a:bodyPr>
          <a:lstStyle/>
          <a:p>
            <a:pPr algn="just">
              <a:lnSpc>
                <a:spcPts val="5610"/>
              </a:lnSpc>
            </a:pPr>
            <a:r>
              <a:rPr lang="en-US" sz="4007" b="true">
                <a:solidFill>
                  <a:srgbClr val="000000"/>
                </a:solidFill>
                <a:latin typeface="Comic Sans Bold"/>
                <a:ea typeface="Comic Sans Bold"/>
                <a:cs typeface="Comic Sans Bold"/>
                <a:sym typeface="Comic Sans Bold"/>
              </a:rPr>
              <a:t>PROTOTYPE DESIGN</a:t>
            </a:r>
          </a:p>
        </p:txBody>
      </p:sp>
      <p:grpSp>
        <p:nvGrpSpPr>
          <p:cNvPr name="Group 11" id="11"/>
          <p:cNvGrpSpPr/>
          <p:nvPr/>
        </p:nvGrpSpPr>
        <p:grpSpPr>
          <a:xfrm rot="0">
            <a:off x="2815296" y="3900618"/>
            <a:ext cx="12657409" cy="4797678"/>
            <a:chOff x="0" y="0"/>
            <a:chExt cx="1072179" cy="406400"/>
          </a:xfrm>
        </p:grpSpPr>
        <p:sp>
          <p:nvSpPr>
            <p:cNvPr name="Freeform 12" id="12"/>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13" id="13"/>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383045" y="4532033"/>
            <a:ext cx="9521910" cy="3496749"/>
          </a:xfrm>
          <a:prstGeom prst="rect">
            <a:avLst/>
          </a:prstGeom>
        </p:spPr>
        <p:txBody>
          <a:bodyPr anchor="t" rtlCol="false" tIns="0" lIns="0" bIns="0" rIns="0">
            <a:spAutoFit/>
          </a:bodyPr>
          <a:lstStyle/>
          <a:p>
            <a:pPr algn="l">
              <a:lnSpc>
                <a:spcPts val="3090"/>
              </a:lnSpc>
            </a:pPr>
            <a:r>
              <a:rPr lang="en-US" sz="2207">
                <a:solidFill>
                  <a:srgbClr val="000000"/>
                </a:solidFill>
                <a:latin typeface="Comic Sans"/>
                <a:ea typeface="Comic Sans"/>
                <a:cs typeface="Comic Sans"/>
                <a:sym typeface="Comic Sans"/>
              </a:rPr>
              <a:t>The prototype is designed to be simple, visually clear, and easy on the eyes. It is created in physical paper form, allowing participants to interact with a tangible version of the interface. This format enables unbiased evaluation, as users can focus on the layout and flow without digital distractions. The navigation is intentionally structured for easy familiarization and memorization, supporting quick learning. The prototype will be evaluated using Heuristic Evaluation, ensuring that core usability principles are properly assessed through participant feedback and expert review.</a:t>
            </a:r>
          </a:p>
        </p:txBody>
      </p:sp>
      <p:sp>
        <p:nvSpPr>
          <p:cNvPr name="TextBox 15" id="15"/>
          <p:cNvSpPr txBox="true"/>
          <p:nvPr/>
        </p:nvSpPr>
        <p:spPr>
          <a:xfrm rot="0">
            <a:off x="8898945" y="8325747"/>
            <a:ext cx="5577791" cy="372549"/>
          </a:xfrm>
          <a:prstGeom prst="rect">
            <a:avLst/>
          </a:prstGeom>
        </p:spPr>
        <p:txBody>
          <a:bodyPr anchor="t" rtlCol="false" tIns="0" lIns="0" bIns="0" rIns="0">
            <a:spAutoFit/>
          </a:bodyPr>
          <a:lstStyle/>
          <a:p>
            <a:pPr algn="l">
              <a:lnSpc>
                <a:spcPts val="3090"/>
              </a:lnSpc>
            </a:pPr>
            <a:r>
              <a:rPr lang="en-US" sz="2207">
                <a:solidFill>
                  <a:srgbClr val="000000"/>
                </a:solidFill>
                <a:latin typeface="Comic Sans"/>
                <a:ea typeface="Comic Sans"/>
                <a:cs typeface="Comic Sans"/>
                <a:sym typeface="Comic Sans"/>
              </a:rPr>
              <a:t>We then created the Frontend of the App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54295" y="4499514"/>
            <a:ext cx="12779410" cy="3105280"/>
            <a:chOff x="0" y="0"/>
            <a:chExt cx="3365770" cy="817852"/>
          </a:xfrm>
        </p:grpSpPr>
        <p:sp>
          <p:nvSpPr>
            <p:cNvPr name="Freeform 8" id="8"/>
            <p:cNvSpPr/>
            <p:nvPr/>
          </p:nvSpPr>
          <p:spPr>
            <a:xfrm flipH="false" flipV="false" rot="0">
              <a:off x="0" y="0"/>
              <a:ext cx="3365771" cy="817852"/>
            </a:xfrm>
            <a:custGeom>
              <a:avLst/>
              <a:gdLst/>
              <a:ahLst/>
              <a:cxnLst/>
              <a:rect r="r" b="b" t="t" l="l"/>
              <a:pathLst>
                <a:path h="817852" w="3365771">
                  <a:moveTo>
                    <a:pt x="3162570" y="0"/>
                  </a:moveTo>
                  <a:cubicBezTo>
                    <a:pt x="3274795" y="0"/>
                    <a:pt x="3365771" y="183082"/>
                    <a:pt x="3365771" y="408926"/>
                  </a:cubicBezTo>
                  <a:cubicBezTo>
                    <a:pt x="3365771" y="634769"/>
                    <a:pt x="3274795" y="817852"/>
                    <a:pt x="3162570" y="817852"/>
                  </a:cubicBezTo>
                  <a:lnTo>
                    <a:pt x="203200" y="817852"/>
                  </a:lnTo>
                  <a:cubicBezTo>
                    <a:pt x="90976" y="817852"/>
                    <a:pt x="0" y="634769"/>
                    <a:pt x="0" y="408926"/>
                  </a:cubicBezTo>
                  <a:cubicBezTo>
                    <a:pt x="0" y="183082"/>
                    <a:pt x="90976" y="0"/>
                    <a:pt x="203200" y="0"/>
                  </a:cubicBezTo>
                  <a:close/>
                </a:path>
              </a:pathLst>
            </a:custGeom>
            <a:solidFill>
              <a:srgbClr val="F4BDBC"/>
            </a:solidFill>
          </p:spPr>
        </p:sp>
        <p:sp>
          <p:nvSpPr>
            <p:cNvPr name="TextBox 9" id="9"/>
            <p:cNvSpPr txBox="true"/>
            <p:nvPr/>
          </p:nvSpPr>
          <p:spPr>
            <a:xfrm>
              <a:off x="0" y="-38100"/>
              <a:ext cx="3365770" cy="855952"/>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291974" y="4931380"/>
            <a:ext cx="11704051" cy="2622550"/>
          </a:xfrm>
          <a:prstGeom prst="rect">
            <a:avLst/>
          </a:prstGeom>
        </p:spPr>
        <p:txBody>
          <a:bodyPr anchor="t" rtlCol="false" tIns="0" lIns="0" bIns="0" rIns="0">
            <a:spAutoFit/>
          </a:bodyPr>
          <a:lstStyle/>
          <a:p>
            <a:pPr algn="just" marL="539751" indent="-269876" lvl="1">
              <a:lnSpc>
                <a:spcPts val="3500"/>
              </a:lnSpc>
              <a:buFont typeface="Arial"/>
              <a:buChar char="•"/>
            </a:pPr>
            <a:r>
              <a:rPr lang="en-US" sz="2500">
                <a:solidFill>
                  <a:srgbClr val="000000"/>
                </a:solidFill>
                <a:latin typeface="Open Sans"/>
                <a:ea typeface="Open Sans"/>
                <a:cs typeface="Open Sans"/>
                <a:sym typeface="Open Sans"/>
              </a:rPr>
              <a:t>Dashboard with total savings, active goals, and quick-add button</a:t>
            </a:r>
          </a:p>
          <a:p>
            <a:pPr algn="just" marL="539751" indent="-269876" lvl="1">
              <a:lnSpc>
                <a:spcPts val="3500"/>
              </a:lnSpc>
              <a:buFont typeface="Arial"/>
              <a:buChar char="•"/>
            </a:pPr>
            <a:r>
              <a:rPr lang="en-US" sz="2500">
                <a:solidFill>
                  <a:srgbClr val="000000"/>
                </a:solidFill>
                <a:latin typeface="Open Sans"/>
                <a:ea typeface="Open Sans"/>
                <a:cs typeface="Open Sans"/>
                <a:sym typeface="Open Sans"/>
              </a:rPr>
              <a:t>Goal</a:t>
            </a:r>
            <a:r>
              <a:rPr lang="en-US" sz="2500">
                <a:solidFill>
                  <a:srgbClr val="000000"/>
                </a:solidFill>
                <a:latin typeface="Open Sans"/>
                <a:ea typeface="Open Sans"/>
                <a:cs typeface="Open Sans"/>
                <a:sym typeface="Open Sans"/>
              </a:rPr>
              <a:t> Setting screen with target amount, duration, and name</a:t>
            </a:r>
          </a:p>
          <a:p>
            <a:pPr algn="just" marL="539751" indent="-269876" lvl="1">
              <a:lnSpc>
                <a:spcPts val="3500"/>
              </a:lnSpc>
              <a:buFont typeface="Arial"/>
              <a:buChar char="•"/>
            </a:pPr>
            <a:r>
              <a:rPr lang="en-US" sz="2500">
                <a:solidFill>
                  <a:srgbClr val="000000"/>
                </a:solidFill>
                <a:latin typeface="Open Sans"/>
                <a:ea typeface="Open Sans"/>
                <a:cs typeface="Open Sans"/>
                <a:sym typeface="Open Sans"/>
              </a:rPr>
              <a:t>Add Savings Interface</a:t>
            </a:r>
          </a:p>
          <a:p>
            <a:pPr algn="just" marL="539751" indent="-269876" lvl="1">
              <a:lnSpc>
                <a:spcPts val="3500"/>
              </a:lnSpc>
              <a:buFont typeface="Arial"/>
              <a:buChar char="•"/>
            </a:pPr>
            <a:r>
              <a:rPr lang="en-US" sz="2500">
                <a:solidFill>
                  <a:srgbClr val="000000"/>
                </a:solidFill>
                <a:latin typeface="Open Sans"/>
                <a:ea typeface="Open Sans"/>
                <a:cs typeface="Open Sans"/>
                <a:sym typeface="Open Sans"/>
              </a:rPr>
              <a:t>Progress Visualization using bars and charts</a:t>
            </a:r>
          </a:p>
          <a:p>
            <a:pPr algn="just" marL="539751" indent="-269876" lvl="1">
              <a:lnSpc>
                <a:spcPts val="3500"/>
              </a:lnSpc>
              <a:buFont typeface="Arial"/>
              <a:buChar char="•"/>
            </a:pPr>
            <a:r>
              <a:rPr lang="en-US" sz="2500">
                <a:solidFill>
                  <a:srgbClr val="000000"/>
                </a:solidFill>
                <a:latin typeface="Open Sans"/>
                <a:ea typeface="Open Sans"/>
                <a:cs typeface="Open Sans"/>
                <a:sym typeface="Open Sans"/>
              </a:rPr>
              <a:t>Login/Signup Screens to simulate account flow</a:t>
            </a:r>
          </a:p>
          <a:p>
            <a:pPr algn="just">
              <a:lnSpc>
                <a:spcPts val="3500"/>
              </a:lnSpc>
            </a:pPr>
          </a:p>
        </p:txBody>
      </p:sp>
      <p:sp>
        <p:nvSpPr>
          <p:cNvPr name="TextBox 11" id="11"/>
          <p:cNvSpPr txBox="true"/>
          <p:nvPr/>
        </p:nvSpPr>
        <p:spPr>
          <a:xfrm rot="0">
            <a:off x="6859577" y="2635588"/>
            <a:ext cx="4568846" cy="1358905"/>
          </a:xfrm>
          <a:prstGeom prst="rect">
            <a:avLst/>
          </a:prstGeom>
        </p:spPr>
        <p:txBody>
          <a:bodyPr anchor="t" rtlCol="false" tIns="0" lIns="0" bIns="0" rIns="0">
            <a:spAutoFit/>
          </a:bodyPr>
          <a:lstStyle/>
          <a:p>
            <a:pPr algn="ctr">
              <a:lnSpc>
                <a:spcPts val="11199"/>
              </a:lnSpc>
            </a:pPr>
            <a:r>
              <a:rPr lang="en-US" sz="7999">
                <a:solidFill>
                  <a:srgbClr val="000000"/>
                </a:solidFill>
                <a:latin typeface="Balabeloo"/>
                <a:ea typeface="Balabeloo"/>
                <a:cs typeface="Balabeloo"/>
                <a:sym typeface="Balabeloo"/>
              </a:rPr>
              <a:t>FEATURES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621843" y="4384711"/>
            <a:ext cx="13338650" cy="4091310"/>
            <a:chOff x="0" y="0"/>
            <a:chExt cx="3513060" cy="1077547"/>
          </a:xfrm>
        </p:grpSpPr>
        <p:sp>
          <p:nvSpPr>
            <p:cNvPr name="Freeform 8" id="8"/>
            <p:cNvSpPr/>
            <p:nvPr/>
          </p:nvSpPr>
          <p:spPr>
            <a:xfrm flipH="false" flipV="false" rot="0">
              <a:off x="0" y="0"/>
              <a:ext cx="3513060" cy="1077547"/>
            </a:xfrm>
            <a:custGeom>
              <a:avLst/>
              <a:gdLst/>
              <a:ahLst/>
              <a:cxnLst/>
              <a:rect r="r" b="b" t="t" l="l"/>
              <a:pathLst>
                <a:path h="1077547" w="3513060">
                  <a:moveTo>
                    <a:pt x="3309860" y="0"/>
                  </a:moveTo>
                  <a:cubicBezTo>
                    <a:pt x="3422085" y="0"/>
                    <a:pt x="3513060" y="241217"/>
                    <a:pt x="3513060" y="538773"/>
                  </a:cubicBezTo>
                  <a:cubicBezTo>
                    <a:pt x="3513060" y="836330"/>
                    <a:pt x="3422085" y="1077547"/>
                    <a:pt x="3309860" y="1077547"/>
                  </a:cubicBezTo>
                  <a:lnTo>
                    <a:pt x="203200" y="1077547"/>
                  </a:lnTo>
                  <a:cubicBezTo>
                    <a:pt x="90976" y="1077547"/>
                    <a:pt x="0" y="836330"/>
                    <a:pt x="0" y="538773"/>
                  </a:cubicBezTo>
                  <a:cubicBezTo>
                    <a:pt x="0" y="241217"/>
                    <a:pt x="90976" y="0"/>
                    <a:pt x="203200" y="0"/>
                  </a:cubicBezTo>
                  <a:close/>
                </a:path>
              </a:pathLst>
            </a:custGeom>
            <a:solidFill>
              <a:srgbClr val="F4BDBC"/>
            </a:solidFill>
          </p:spPr>
        </p:sp>
        <p:sp>
          <p:nvSpPr>
            <p:cNvPr name="TextBox 9" id="9"/>
            <p:cNvSpPr txBox="true"/>
            <p:nvPr/>
          </p:nvSpPr>
          <p:spPr>
            <a:xfrm>
              <a:off x="0" y="-38100"/>
              <a:ext cx="3513060" cy="111564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6019747" y="4036086"/>
            <a:ext cx="4459149" cy="697249"/>
          </a:xfrm>
          <a:custGeom>
            <a:avLst/>
            <a:gdLst/>
            <a:ahLst/>
            <a:cxnLst/>
            <a:rect r="r" b="b" t="t" l="l"/>
            <a:pathLst>
              <a:path h="697249" w="4459149">
                <a:moveTo>
                  <a:pt x="0" y="0"/>
                </a:moveTo>
                <a:lnTo>
                  <a:pt x="4459149" y="0"/>
                </a:lnTo>
                <a:lnTo>
                  <a:pt x="4459149" y="697249"/>
                </a:lnTo>
                <a:lnTo>
                  <a:pt x="0" y="697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387891" y="2520784"/>
            <a:ext cx="7512219" cy="1358905"/>
          </a:xfrm>
          <a:prstGeom prst="rect">
            <a:avLst/>
          </a:prstGeom>
        </p:spPr>
        <p:txBody>
          <a:bodyPr anchor="t" rtlCol="false" tIns="0" lIns="0" bIns="0" rIns="0">
            <a:spAutoFit/>
          </a:bodyPr>
          <a:lstStyle/>
          <a:p>
            <a:pPr algn="ctr">
              <a:lnSpc>
                <a:spcPts val="11199"/>
              </a:lnSpc>
            </a:pPr>
            <a:r>
              <a:rPr lang="en-US" sz="7999">
                <a:solidFill>
                  <a:srgbClr val="000000"/>
                </a:solidFill>
                <a:latin typeface="Balabeloo"/>
                <a:ea typeface="Balabeloo"/>
                <a:cs typeface="Balabeloo"/>
                <a:sym typeface="Balabeloo"/>
              </a:rPr>
              <a:t>EVALUATION PLAN</a:t>
            </a:r>
          </a:p>
        </p:txBody>
      </p:sp>
      <p:sp>
        <p:nvSpPr>
          <p:cNvPr name="Freeform 12" id="12"/>
          <p:cNvSpPr/>
          <p:nvPr/>
        </p:nvSpPr>
        <p:spPr>
          <a:xfrm flipH="false" flipV="false" rot="0">
            <a:off x="10478896" y="4036086"/>
            <a:ext cx="4459149" cy="697249"/>
          </a:xfrm>
          <a:custGeom>
            <a:avLst/>
            <a:gdLst/>
            <a:ahLst/>
            <a:cxnLst/>
            <a:rect r="r" b="b" t="t" l="l"/>
            <a:pathLst>
              <a:path h="697249" w="4459149">
                <a:moveTo>
                  <a:pt x="0" y="0"/>
                </a:moveTo>
                <a:lnTo>
                  <a:pt x="4459149" y="0"/>
                </a:lnTo>
                <a:lnTo>
                  <a:pt x="4459149" y="697249"/>
                </a:lnTo>
                <a:lnTo>
                  <a:pt x="0" y="697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349955" y="4036086"/>
            <a:ext cx="4459149" cy="697249"/>
          </a:xfrm>
          <a:custGeom>
            <a:avLst/>
            <a:gdLst/>
            <a:ahLst/>
            <a:cxnLst/>
            <a:rect r="r" b="b" t="t" l="l"/>
            <a:pathLst>
              <a:path h="697249" w="4459149">
                <a:moveTo>
                  <a:pt x="0" y="0"/>
                </a:moveTo>
                <a:lnTo>
                  <a:pt x="4459149" y="0"/>
                </a:lnTo>
                <a:lnTo>
                  <a:pt x="4459149" y="697249"/>
                </a:lnTo>
                <a:lnTo>
                  <a:pt x="0" y="6972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2958082" y="5467897"/>
            <a:ext cx="2429809" cy="1254942"/>
          </a:xfrm>
          <a:prstGeom prst="rect">
            <a:avLst/>
          </a:prstGeom>
        </p:spPr>
        <p:txBody>
          <a:bodyPr anchor="t" rtlCol="false" tIns="0" lIns="0" bIns="0" rIns="0">
            <a:spAutoFit/>
          </a:bodyPr>
          <a:lstStyle/>
          <a:p>
            <a:pPr algn="l">
              <a:lnSpc>
                <a:spcPts val="1704"/>
              </a:lnSpc>
            </a:pPr>
            <a:r>
              <a:rPr lang="en-US" sz="1217">
                <a:solidFill>
                  <a:srgbClr val="000000"/>
                </a:solidFill>
                <a:latin typeface="Comic Sans"/>
                <a:ea typeface="Comic Sans"/>
                <a:cs typeface="Comic Sans"/>
                <a:sym typeface="Comic Sans"/>
              </a:rPr>
              <a:t>The team will prepare the prototype, print materials, task scenarios, and a feedback survey. A schedule will be set based on participant availability, ensuring a smooth testing session.</a:t>
            </a:r>
          </a:p>
        </p:txBody>
      </p:sp>
      <p:sp>
        <p:nvSpPr>
          <p:cNvPr name="TextBox 15" id="15"/>
          <p:cNvSpPr txBox="true"/>
          <p:nvPr/>
        </p:nvSpPr>
        <p:spPr>
          <a:xfrm rot="0">
            <a:off x="3349955" y="4895303"/>
            <a:ext cx="1342605" cy="448770"/>
          </a:xfrm>
          <a:prstGeom prst="rect">
            <a:avLst/>
          </a:prstGeom>
        </p:spPr>
        <p:txBody>
          <a:bodyPr anchor="t" rtlCol="false" tIns="0" lIns="0" bIns="0" rIns="0">
            <a:spAutoFit/>
          </a:bodyPr>
          <a:lstStyle/>
          <a:p>
            <a:pPr algn="l">
              <a:lnSpc>
                <a:spcPts val="3614"/>
              </a:lnSpc>
            </a:pPr>
            <a:r>
              <a:rPr lang="en-US" sz="2581" b="true">
                <a:solidFill>
                  <a:srgbClr val="000000"/>
                </a:solidFill>
                <a:latin typeface="Comic Sans Bold"/>
                <a:ea typeface="Comic Sans Bold"/>
                <a:cs typeface="Comic Sans Bold"/>
                <a:sym typeface="Comic Sans Bold"/>
              </a:rPr>
              <a:t>Prepare</a:t>
            </a:r>
          </a:p>
        </p:txBody>
      </p:sp>
      <p:sp>
        <p:nvSpPr>
          <p:cNvPr name="TextBox 16" id="16"/>
          <p:cNvSpPr txBox="true"/>
          <p:nvPr/>
        </p:nvSpPr>
        <p:spPr>
          <a:xfrm rot="0">
            <a:off x="6019747" y="4895303"/>
            <a:ext cx="1342605" cy="448770"/>
          </a:xfrm>
          <a:prstGeom prst="rect">
            <a:avLst/>
          </a:prstGeom>
        </p:spPr>
        <p:txBody>
          <a:bodyPr anchor="t" rtlCol="false" tIns="0" lIns="0" bIns="0" rIns="0">
            <a:spAutoFit/>
          </a:bodyPr>
          <a:lstStyle/>
          <a:p>
            <a:pPr algn="l">
              <a:lnSpc>
                <a:spcPts val="3614"/>
              </a:lnSpc>
            </a:pPr>
            <a:r>
              <a:rPr lang="en-US" sz="2581" b="true">
                <a:solidFill>
                  <a:srgbClr val="000000"/>
                </a:solidFill>
                <a:latin typeface="Comic Sans Bold"/>
                <a:ea typeface="Comic Sans Bold"/>
                <a:cs typeface="Comic Sans Bold"/>
                <a:sym typeface="Comic Sans Bold"/>
              </a:rPr>
              <a:t>Launch</a:t>
            </a:r>
          </a:p>
        </p:txBody>
      </p:sp>
      <p:sp>
        <p:nvSpPr>
          <p:cNvPr name="TextBox 17" id="17"/>
          <p:cNvSpPr txBox="true"/>
          <p:nvPr/>
        </p:nvSpPr>
        <p:spPr>
          <a:xfrm rot="0">
            <a:off x="5579530" y="5467897"/>
            <a:ext cx="2429809" cy="1464492"/>
          </a:xfrm>
          <a:prstGeom prst="rect">
            <a:avLst/>
          </a:prstGeom>
        </p:spPr>
        <p:txBody>
          <a:bodyPr anchor="t" rtlCol="false" tIns="0" lIns="0" bIns="0" rIns="0">
            <a:spAutoFit/>
          </a:bodyPr>
          <a:lstStyle/>
          <a:p>
            <a:pPr algn="l">
              <a:lnSpc>
                <a:spcPts val="1704"/>
              </a:lnSpc>
            </a:pPr>
            <a:r>
              <a:rPr lang="en-US" sz="1217">
                <a:solidFill>
                  <a:srgbClr val="000000"/>
                </a:solidFill>
                <a:latin typeface="Comic Sans"/>
                <a:ea typeface="Comic Sans"/>
                <a:cs typeface="Comic Sans"/>
                <a:sym typeface="Comic Sans"/>
              </a:rPr>
              <a:t>During the evaluation, participants will interact with the physical prototype by performing given tasks. The paper format minimizes digital distractions and helps reduce bias by keeping users focused on layout and flow.</a:t>
            </a:r>
          </a:p>
        </p:txBody>
      </p:sp>
      <p:sp>
        <p:nvSpPr>
          <p:cNvPr name="TextBox 18" id="18"/>
          <p:cNvSpPr txBox="true"/>
          <p:nvPr/>
        </p:nvSpPr>
        <p:spPr>
          <a:xfrm rot="0">
            <a:off x="8686326" y="4895303"/>
            <a:ext cx="1342605" cy="448770"/>
          </a:xfrm>
          <a:prstGeom prst="rect">
            <a:avLst/>
          </a:prstGeom>
        </p:spPr>
        <p:txBody>
          <a:bodyPr anchor="t" rtlCol="false" tIns="0" lIns="0" bIns="0" rIns="0">
            <a:spAutoFit/>
          </a:bodyPr>
          <a:lstStyle/>
          <a:p>
            <a:pPr algn="l">
              <a:lnSpc>
                <a:spcPts val="3614"/>
              </a:lnSpc>
            </a:pPr>
            <a:r>
              <a:rPr lang="en-US" sz="2581" b="true">
                <a:solidFill>
                  <a:srgbClr val="000000"/>
                </a:solidFill>
                <a:latin typeface="Comic Sans Bold"/>
                <a:ea typeface="Comic Sans Bold"/>
                <a:cs typeface="Comic Sans Bold"/>
                <a:sym typeface="Comic Sans Bold"/>
              </a:rPr>
              <a:t>Evaluate</a:t>
            </a:r>
          </a:p>
        </p:txBody>
      </p:sp>
      <p:sp>
        <p:nvSpPr>
          <p:cNvPr name="TextBox 19" id="19"/>
          <p:cNvSpPr txBox="true"/>
          <p:nvPr/>
        </p:nvSpPr>
        <p:spPr>
          <a:xfrm rot="0">
            <a:off x="8450882" y="5467897"/>
            <a:ext cx="2429809" cy="1464492"/>
          </a:xfrm>
          <a:prstGeom prst="rect">
            <a:avLst/>
          </a:prstGeom>
        </p:spPr>
        <p:txBody>
          <a:bodyPr anchor="t" rtlCol="false" tIns="0" lIns="0" bIns="0" rIns="0">
            <a:spAutoFit/>
          </a:bodyPr>
          <a:lstStyle/>
          <a:p>
            <a:pPr algn="l">
              <a:lnSpc>
                <a:spcPts val="1704"/>
              </a:lnSpc>
            </a:pPr>
            <a:r>
              <a:rPr lang="en-US" sz="1217">
                <a:solidFill>
                  <a:srgbClr val="000000"/>
                </a:solidFill>
                <a:latin typeface="Comic Sans"/>
                <a:ea typeface="Comic Sans"/>
                <a:cs typeface="Comic Sans"/>
                <a:sym typeface="Comic Sans"/>
              </a:rPr>
              <a:t>Team members will observe and guide participants through each task, taking notes on time, behavior, and confusion points. A Heuristic Evaluation will also be conducted to assess design consistency, clarity, and feedback.</a:t>
            </a:r>
          </a:p>
        </p:txBody>
      </p:sp>
      <p:sp>
        <p:nvSpPr>
          <p:cNvPr name="TextBox 20" id="20"/>
          <p:cNvSpPr txBox="true"/>
          <p:nvPr/>
        </p:nvSpPr>
        <p:spPr>
          <a:xfrm rot="0">
            <a:off x="11204462" y="4895303"/>
            <a:ext cx="1695647" cy="448770"/>
          </a:xfrm>
          <a:prstGeom prst="rect">
            <a:avLst/>
          </a:prstGeom>
        </p:spPr>
        <p:txBody>
          <a:bodyPr anchor="t" rtlCol="false" tIns="0" lIns="0" bIns="0" rIns="0">
            <a:spAutoFit/>
          </a:bodyPr>
          <a:lstStyle/>
          <a:p>
            <a:pPr algn="l">
              <a:lnSpc>
                <a:spcPts val="3614"/>
              </a:lnSpc>
            </a:pPr>
            <a:r>
              <a:rPr lang="en-US" sz="2581" b="true">
                <a:solidFill>
                  <a:srgbClr val="000000"/>
                </a:solidFill>
                <a:latin typeface="Comic Sans Bold"/>
                <a:ea typeface="Comic Sans Bold"/>
                <a:cs typeface="Comic Sans Bold"/>
                <a:sym typeface="Comic Sans Bold"/>
              </a:rPr>
              <a:t>Discussion</a:t>
            </a:r>
          </a:p>
        </p:txBody>
      </p:sp>
      <p:sp>
        <p:nvSpPr>
          <p:cNvPr name="TextBox 21" id="21"/>
          <p:cNvSpPr txBox="true"/>
          <p:nvPr/>
        </p:nvSpPr>
        <p:spPr>
          <a:xfrm rot="0">
            <a:off x="11197283" y="5467897"/>
            <a:ext cx="2429809" cy="1464492"/>
          </a:xfrm>
          <a:prstGeom prst="rect">
            <a:avLst/>
          </a:prstGeom>
        </p:spPr>
        <p:txBody>
          <a:bodyPr anchor="t" rtlCol="false" tIns="0" lIns="0" bIns="0" rIns="0">
            <a:spAutoFit/>
          </a:bodyPr>
          <a:lstStyle/>
          <a:p>
            <a:pPr algn="l">
              <a:lnSpc>
                <a:spcPts val="1704"/>
              </a:lnSpc>
            </a:pPr>
            <a:r>
              <a:rPr lang="en-US" sz="1217">
                <a:solidFill>
                  <a:srgbClr val="000000"/>
                </a:solidFill>
                <a:latin typeface="Comic Sans"/>
                <a:ea typeface="Comic Sans"/>
                <a:cs typeface="Comic Sans"/>
                <a:sym typeface="Comic Sans"/>
              </a:rPr>
              <a:t>After all sessions, the team will review the collected results, compare participant responses, and identify recurring usability themes. Feedback will be categorized into strengths and problem areas.</a:t>
            </a:r>
          </a:p>
        </p:txBody>
      </p:sp>
      <p:sp>
        <p:nvSpPr>
          <p:cNvPr name="TextBox 22" id="22"/>
          <p:cNvSpPr txBox="true"/>
          <p:nvPr/>
        </p:nvSpPr>
        <p:spPr>
          <a:xfrm rot="0">
            <a:off x="13943683" y="4895303"/>
            <a:ext cx="1590022" cy="448770"/>
          </a:xfrm>
          <a:prstGeom prst="rect">
            <a:avLst/>
          </a:prstGeom>
        </p:spPr>
        <p:txBody>
          <a:bodyPr anchor="t" rtlCol="false" tIns="0" lIns="0" bIns="0" rIns="0">
            <a:spAutoFit/>
          </a:bodyPr>
          <a:lstStyle/>
          <a:p>
            <a:pPr algn="l">
              <a:lnSpc>
                <a:spcPts val="3614"/>
              </a:lnSpc>
            </a:pPr>
            <a:r>
              <a:rPr lang="en-US" sz="2581" b="true">
                <a:solidFill>
                  <a:srgbClr val="000000"/>
                </a:solidFill>
                <a:latin typeface="Comic Sans Bold"/>
                <a:ea typeface="Comic Sans Bold"/>
                <a:cs typeface="Comic Sans Bold"/>
                <a:sym typeface="Comic Sans Bold"/>
              </a:rPr>
              <a:t>Conclusion</a:t>
            </a:r>
          </a:p>
        </p:txBody>
      </p:sp>
      <p:sp>
        <p:nvSpPr>
          <p:cNvPr name="TextBox 23" id="23"/>
          <p:cNvSpPr txBox="true"/>
          <p:nvPr/>
        </p:nvSpPr>
        <p:spPr>
          <a:xfrm rot="0">
            <a:off x="13941416" y="5467897"/>
            <a:ext cx="1841134" cy="1883592"/>
          </a:xfrm>
          <a:prstGeom prst="rect">
            <a:avLst/>
          </a:prstGeom>
        </p:spPr>
        <p:txBody>
          <a:bodyPr anchor="t" rtlCol="false" tIns="0" lIns="0" bIns="0" rIns="0">
            <a:spAutoFit/>
          </a:bodyPr>
          <a:lstStyle/>
          <a:p>
            <a:pPr algn="l">
              <a:lnSpc>
                <a:spcPts val="1704"/>
              </a:lnSpc>
            </a:pPr>
            <a:r>
              <a:rPr lang="en-US" sz="1217">
                <a:solidFill>
                  <a:srgbClr val="000000"/>
                </a:solidFill>
                <a:latin typeface="Comic Sans"/>
                <a:ea typeface="Comic Sans"/>
                <a:cs typeface="Comic Sans"/>
                <a:sym typeface="Comic Sans"/>
              </a:rPr>
              <a:t>The team will share final insights and determine what features require refinement. Suggestions like improving icon labels, adding onboarding steps, or simplifying flow will guide the next design iteration.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4465" y="4258770"/>
            <a:ext cx="3698183" cy="2817115"/>
            <a:chOff x="0" y="0"/>
            <a:chExt cx="1057599" cy="805633"/>
          </a:xfrm>
        </p:grpSpPr>
        <p:sp>
          <p:nvSpPr>
            <p:cNvPr name="Freeform 8" id="8"/>
            <p:cNvSpPr/>
            <p:nvPr/>
          </p:nvSpPr>
          <p:spPr>
            <a:xfrm flipH="false" flipV="false" rot="0">
              <a:off x="0" y="0"/>
              <a:ext cx="1057599" cy="805633"/>
            </a:xfrm>
            <a:custGeom>
              <a:avLst/>
              <a:gdLst/>
              <a:ahLst/>
              <a:cxnLst/>
              <a:rect r="r" b="b" t="t" l="l"/>
              <a:pathLst>
                <a:path h="805633" w="1057599">
                  <a:moveTo>
                    <a:pt x="854399" y="0"/>
                  </a:moveTo>
                  <a:cubicBezTo>
                    <a:pt x="966623" y="0"/>
                    <a:pt x="1057599" y="180347"/>
                    <a:pt x="1057599" y="402816"/>
                  </a:cubicBezTo>
                  <a:cubicBezTo>
                    <a:pt x="1057599" y="625286"/>
                    <a:pt x="966623" y="805633"/>
                    <a:pt x="854399" y="805633"/>
                  </a:cubicBezTo>
                  <a:lnTo>
                    <a:pt x="203200" y="805633"/>
                  </a:lnTo>
                  <a:cubicBezTo>
                    <a:pt x="90976" y="805633"/>
                    <a:pt x="0" y="625286"/>
                    <a:pt x="0" y="402816"/>
                  </a:cubicBezTo>
                  <a:cubicBezTo>
                    <a:pt x="0" y="180347"/>
                    <a:pt x="90976" y="0"/>
                    <a:pt x="203200" y="0"/>
                  </a:cubicBezTo>
                  <a:close/>
                </a:path>
              </a:pathLst>
            </a:custGeom>
            <a:solidFill>
              <a:srgbClr val="F4BDBC"/>
            </a:solidFill>
          </p:spPr>
        </p:sp>
        <p:sp>
          <p:nvSpPr>
            <p:cNvPr name="TextBox 9" id="9"/>
            <p:cNvSpPr txBox="true"/>
            <p:nvPr/>
          </p:nvSpPr>
          <p:spPr>
            <a:xfrm>
              <a:off x="0" y="-38100"/>
              <a:ext cx="1057599" cy="843733"/>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672644" y="1282166"/>
            <a:ext cx="9083301" cy="2840193"/>
          </a:xfrm>
          <a:prstGeom prst="rect">
            <a:avLst/>
          </a:prstGeom>
        </p:spPr>
        <p:txBody>
          <a:bodyPr anchor="t" rtlCol="false" tIns="0" lIns="0" bIns="0" rIns="0">
            <a:spAutoFit/>
          </a:bodyPr>
          <a:lstStyle/>
          <a:p>
            <a:pPr algn="ctr" marL="0" indent="0" lvl="0">
              <a:lnSpc>
                <a:spcPts val="11453"/>
              </a:lnSpc>
              <a:spcBef>
                <a:spcPct val="0"/>
              </a:spcBef>
            </a:pPr>
            <a:r>
              <a:rPr lang="en-US" sz="8181">
                <a:solidFill>
                  <a:srgbClr val="000000"/>
                </a:solidFill>
                <a:latin typeface="Balabeloo"/>
                <a:ea typeface="Balabeloo"/>
                <a:cs typeface="Balabeloo"/>
                <a:sym typeface="Balabeloo"/>
              </a:rPr>
              <a:t>METHODS OF EVALUATION</a:t>
            </a:r>
          </a:p>
        </p:txBody>
      </p:sp>
      <p:sp>
        <p:nvSpPr>
          <p:cNvPr name="TextBox 11" id="11"/>
          <p:cNvSpPr txBox="true"/>
          <p:nvPr/>
        </p:nvSpPr>
        <p:spPr>
          <a:xfrm rot="0">
            <a:off x="1878537" y="4455270"/>
            <a:ext cx="3010039" cy="306360"/>
          </a:xfrm>
          <a:prstGeom prst="rect">
            <a:avLst/>
          </a:prstGeom>
        </p:spPr>
        <p:txBody>
          <a:bodyPr anchor="t" rtlCol="false" tIns="0" lIns="0" bIns="0" rIns="0">
            <a:spAutoFit/>
          </a:bodyPr>
          <a:lstStyle/>
          <a:p>
            <a:pPr algn="ctr">
              <a:lnSpc>
                <a:spcPts val="2578"/>
              </a:lnSpc>
            </a:pPr>
            <a:r>
              <a:rPr lang="en-US" sz="1841">
                <a:solidFill>
                  <a:srgbClr val="000000"/>
                </a:solidFill>
                <a:latin typeface="Comic Sans"/>
                <a:ea typeface="Comic Sans"/>
                <a:cs typeface="Comic Sans"/>
                <a:sym typeface="Comic Sans"/>
              </a:rPr>
              <a:t>Heuristic Evaluation</a:t>
            </a:r>
          </a:p>
        </p:txBody>
      </p:sp>
      <p:sp>
        <p:nvSpPr>
          <p:cNvPr name="TextBox 12" id="12"/>
          <p:cNvSpPr txBox="true"/>
          <p:nvPr/>
        </p:nvSpPr>
        <p:spPr>
          <a:xfrm rot="0">
            <a:off x="1878537" y="4914423"/>
            <a:ext cx="3318012" cy="1970721"/>
          </a:xfrm>
          <a:prstGeom prst="rect">
            <a:avLst/>
          </a:prstGeom>
        </p:spPr>
        <p:txBody>
          <a:bodyPr anchor="t" rtlCol="false" tIns="0" lIns="0" bIns="0" rIns="0">
            <a:spAutoFit/>
          </a:bodyPr>
          <a:lstStyle/>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Conducted using Nielsen’s 10 Usability Heuristics</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Evaluators will inspect the interface to check for issues related to feedback, error prevention, consistency, and user control</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Helps catch early usability flaws before user testing</a:t>
            </a:r>
          </a:p>
          <a:p>
            <a:pPr algn="l">
              <a:lnSpc>
                <a:spcPts val="1741"/>
              </a:lnSpc>
            </a:pPr>
          </a:p>
        </p:txBody>
      </p:sp>
      <p:grpSp>
        <p:nvGrpSpPr>
          <p:cNvPr name="Group 13" id="13"/>
          <p:cNvGrpSpPr/>
          <p:nvPr/>
        </p:nvGrpSpPr>
        <p:grpSpPr>
          <a:xfrm rot="0">
            <a:off x="5375757" y="4258770"/>
            <a:ext cx="3698183" cy="2817115"/>
            <a:chOff x="0" y="0"/>
            <a:chExt cx="1057599" cy="805633"/>
          </a:xfrm>
        </p:grpSpPr>
        <p:sp>
          <p:nvSpPr>
            <p:cNvPr name="Freeform 14" id="14"/>
            <p:cNvSpPr/>
            <p:nvPr/>
          </p:nvSpPr>
          <p:spPr>
            <a:xfrm flipH="false" flipV="false" rot="0">
              <a:off x="0" y="0"/>
              <a:ext cx="1057599" cy="805633"/>
            </a:xfrm>
            <a:custGeom>
              <a:avLst/>
              <a:gdLst/>
              <a:ahLst/>
              <a:cxnLst/>
              <a:rect r="r" b="b" t="t" l="l"/>
              <a:pathLst>
                <a:path h="805633" w="1057599">
                  <a:moveTo>
                    <a:pt x="854399" y="0"/>
                  </a:moveTo>
                  <a:cubicBezTo>
                    <a:pt x="966623" y="0"/>
                    <a:pt x="1057599" y="180347"/>
                    <a:pt x="1057599" y="402816"/>
                  </a:cubicBezTo>
                  <a:cubicBezTo>
                    <a:pt x="1057599" y="625286"/>
                    <a:pt x="966623" y="805633"/>
                    <a:pt x="854399" y="805633"/>
                  </a:cubicBezTo>
                  <a:lnTo>
                    <a:pt x="203200" y="805633"/>
                  </a:lnTo>
                  <a:cubicBezTo>
                    <a:pt x="90976" y="805633"/>
                    <a:pt x="0" y="625286"/>
                    <a:pt x="0" y="402816"/>
                  </a:cubicBezTo>
                  <a:cubicBezTo>
                    <a:pt x="0" y="180347"/>
                    <a:pt x="90976" y="0"/>
                    <a:pt x="203200" y="0"/>
                  </a:cubicBezTo>
                  <a:close/>
                </a:path>
              </a:pathLst>
            </a:custGeom>
            <a:solidFill>
              <a:srgbClr val="F4BDBC"/>
            </a:solidFill>
          </p:spPr>
        </p:sp>
        <p:sp>
          <p:nvSpPr>
            <p:cNvPr name="TextBox 15" id="15"/>
            <p:cNvSpPr txBox="true"/>
            <p:nvPr/>
          </p:nvSpPr>
          <p:spPr>
            <a:xfrm>
              <a:off x="0" y="-38100"/>
              <a:ext cx="1057599" cy="84373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5719829" y="4455270"/>
            <a:ext cx="3010039" cy="630929"/>
          </a:xfrm>
          <a:prstGeom prst="rect">
            <a:avLst/>
          </a:prstGeom>
        </p:spPr>
        <p:txBody>
          <a:bodyPr anchor="t" rtlCol="false" tIns="0" lIns="0" bIns="0" rIns="0">
            <a:spAutoFit/>
          </a:bodyPr>
          <a:lstStyle/>
          <a:p>
            <a:pPr algn="ctr">
              <a:lnSpc>
                <a:spcPts val="2578"/>
              </a:lnSpc>
            </a:pPr>
            <a:r>
              <a:rPr lang="en-US" sz="1841">
                <a:solidFill>
                  <a:srgbClr val="000000"/>
                </a:solidFill>
                <a:latin typeface="Comic Sans"/>
                <a:ea typeface="Comic Sans"/>
                <a:cs typeface="Comic Sans"/>
                <a:sym typeface="Comic Sans"/>
              </a:rPr>
              <a:t>User Testing with Task Scenarios</a:t>
            </a:r>
          </a:p>
        </p:txBody>
      </p:sp>
      <p:sp>
        <p:nvSpPr>
          <p:cNvPr name="TextBox 17" id="17"/>
          <p:cNvSpPr txBox="true"/>
          <p:nvPr/>
        </p:nvSpPr>
        <p:spPr>
          <a:xfrm rot="0">
            <a:off x="5719829" y="5133726"/>
            <a:ext cx="3236690" cy="1751417"/>
          </a:xfrm>
          <a:prstGeom prst="rect">
            <a:avLst/>
          </a:prstGeom>
        </p:spPr>
        <p:txBody>
          <a:bodyPr anchor="t" rtlCol="false" tIns="0" lIns="0" bIns="0" rIns="0">
            <a:spAutoFit/>
          </a:bodyPr>
          <a:lstStyle/>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Participants will be given specific tasks (e.g., “Add ₱50 savings” or “Set a goal for ₱200”) using the paper prototype</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Observers will note task success, time, confusion points, and navigation flow</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Focu</a:t>
            </a:r>
            <a:r>
              <a:rPr lang="en-US" sz="1243">
                <a:solidFill>
                  <a:srgbClr val="000000"/>
                </a:solidFill>
                <a:latin typeface="Comic Sans"/>
                <a:ea typeface="Comic Sans"/>
                <a:cs typeface="Comic Sans"/>
                <a:sym typeface="Comic Sans"/>
              </a:rPr>
              <a:t>s on learnability, memorability, and user satisfaction</a:t>
            </a:r>
          </a:p>
          <a:p>
            <a:pPr algn="l">
              <a:lnSpc>
                <a:spcPts val="1741"/>
              </a:lnSpc>
            </a:pPr>
          </a:p>
        </p:txBody>
      </p:sp>
      <p:grpSp>
        <p:nvGrpSpPr>
          <p:cNvPr name="Group 18" id="18"/>
          <p:cNvGrpSpPr/>
          <p:nvPr/>
        </p:nvGrpSpPr>
        <p:grpSpPr>
          <a:xfrm rot="0">
            <a:off x="9214294" y="4258770"/>
            <a:ext cx="3698183" cy="2817115"/>
            <a:chOff x="0" y="0"/>
            <a:chExt cx="1057599" cy="805633"/>
          </a:xfrm>
        </p:grpSpPr>
        <p:sp>
          <p:nvSpPr>
            <p:cNvPr name="Freeform 19" id="19"/>
            <p:cNvSpPr/>
            <p:nvPr/>
          </p:nvSpPr>
          <p:spPr>
            <a:xfrm flipH="false" flipV="false" rot="0">
              <a:off x="0" y="0"/>
              <a:ext cx="1057599" cy="805633"/>
            </a:xfrm>
            <a:custGeom>
              <a:avLst/>
              <a:gdLst/>
              <a:ahLst/>
              <a:cxnLst/>
              <a:rect r="r" b="b" t="t" l="l"/>
              <a:pathLst>
                <a:path h="805633" w="1057599">
                  <a:moveTo>
                    <a:pt x="854399" y="0"/>
                  </a:moveTo>
                  <a:cubicBezTo>
                    <a:pt x="966623" y="0"/>
                    <a:pt x="1057599" y="180347"/>
                    <a:pt x="1057599" y="402816"/>
                  </a:cubicBezTo>
                  <a:cubicBezTo>
                    <a:pt x="1057599" y="625286"/>
                    <a:pt x="966623" y="805633"/>
                    <a:pt x="854399" y="805633"/>
                  </a:cubicBezTo>
                  <a:lnTo>
                    <a:pt x="203200" y="805633"/>
                  </a:lnTo>
                  <a:cubicBezTo>
                    <a:pt x="90976" y="805633"/>
                    <a:pt x="0" y="625286"/>
                    <a:pt x="0" y="402816"/>
                  </a:cubicBezTo>
                  <a:cubicBezTo>
                    <a:pt x="0" y="180347"/>
                    <a:pt x="90976" y="0"/>
                    <a:pt x="203200" y="0"/>
                  </a:cubicBezTo>
                  <a:close/>
                </a:path>
              </a:pathLst>
            </a:custGeom>
            <a:solidFill>
              <a:srgbClr val="F4BDBC"/>
            </a:solidFill>
          </p:spPr>
        </p:sp>
        <p:sp>
          <p:nvSpPr>
            <p:cNvPr name="TextBox 20" id="20"/>
            <p:cNvSpPr txBox="true"/>
            <p:nvPr/>
          </p:nvSpPr>
          <p:spPr>
            <a:xfrm>
              <a:off x="0" y="-38100"/>
              <a:ext cx="1057599" cy="84373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9558366" y="4455270"/>
            <a:ext cx="3010039" cy="630929"/>
          </a:xfrm>
          <a:prstGeom prst="rect">
            <a:avLst/>
          </a:prstGeom>
        </p:spPr>
        <p:txBody>
          <a:bodyPr anchor="t" rtlCol="false" tIns="0" lIns="0" bIns="0" rIns="0">
            <a:spAutoFit/>
          </a:bodyPr>
          <a:lstStyle/>
          <a:p>
            <a:pPr algn="ctr">
              <a:lnSpc>
                <a:spcPts val="2578"/>
              </a:lnSpc>
            </a:pPr>
            <a:r>
              <a:rPr lang="en-US" sz="1841">
                <a:solidFill>
                  <a:srgbClr val="000000"/>
                </a:solidFill>
                <a:latin typeface="Comic Sans"/>
                <a:ea typeface="Comic Sans"/>
                <a:cs typeface="Comic Sans"/>
                <a:sym typeface="Comic Sans"/>
              </a:rPr>
              <a:t>Post-Test Survey (Likert + Open Feedback)</a:t>
            </a:r>
          </a:p>
        </p:txBody>
      </p:sp>
      <p:sp>
        <p:nvSpPr>
          <p:cNvPr name="TextBox 22" id="22"/>
          <p:cNvSpPr txBox="true"/>
          <p:nvPr/>
        </p:nvSpPr>
        <p:spPr>
          <a:xfrm rot="0">
            <a:off x="9558366" y="5133726"/>
            <a:ext cx="3236690" cy="1970721"/>
          </a:xfrm>
          <a:prstGeom prst="rect">
            <a:avLst/>
          </a:prstGeom>
        </p:spPr>
        <p:txBody>
          <a:bodyPr anchor="t" rtlCol="false" tIns="0" lIns="0" bIns="0" rIns="0">
            <a:spAutoFit/>
          </a:bodyPr>
          <a:lstStyle/>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After testing, participants will fill out a brief survey</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Includes a 5-point Likert scale for evaluating ease of use, clarity, and visual appeal</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Open-ended questions will collect qualitative feedba</a:t>
            </a:r>
            <a:r>
              <a:rPr lang="en-US" sz="1243">
                <a:solidFill>
                  <a:srgbClr val="000000"/>
                </a:solidFill>
                <a:latin typeface="Comic Sans"/>
                <a:ea typeface="Comic Sans"/>
                <a:cs typeface="Comic Sans"/>
                <a:sym typeface="Comic Sans"/>
              </a:rPr>
              <a:t>ck</a:t>
            </a:r>
            <a:r>
              <a:rPr lang="en-US" sz="1243">
                <a:solidFill>
                  <a:srgbClr val="000000"/>
                </a:solidFill>
                <a:latin typeface="Comic Sans"/>
                <a:ea typeface="Comic Sans"/>
                <a:cs typeface="Comic Sans"/>
                <a:sym typeface="Comic Sans"/>
              </a:rPr>
              <a:t> on what users liked or found confusing</a:t>
            </a:r>
          </a:p>
          <a:p>
            <a:pPr algn="l">
              <a:lnSpc>
                <a:spcPts val="1741"/>
              </a:lnSpc>
            </a:pPr>
          </a:p>
        </p:txBody>
      </p:sp>
      <p:grpSp>
        <p:nvGrpSpPr>
          <p:cNvPr name="Group 23" id="23"/>
          <p:cNvGrpSpPr/>
          <p:nvPr/>
        </p:nvGrpSpPr>
        <p:grpSpPr>
          <a:xfrm rot="0">
            <a:off x="13055352" y="4244489"/>
            <a:ext cx="3698183" cy="2817115"/>
            <a:chOff x="0" y="0"/>
            <a:chExt cx="1057599" cy="805633"/>
          </a:xfrm>
        </p:grpSpPr>
        <p:sp>
          <p:nvSpPr>
            <p:cNvPr name="Freeform 24" id="24"/>
            <p:cNvSpPr/>
            <p:nvPr/>
          </p:nvSpPr>
          <p:spPr>
            <a:xfrm flipH="false" flipV="false" rot="0">
              <a:off x="0" y="0"/>
              <a:ext cx="1057599" cy="805633"/>
            </a:xfrm>
            <a:custGeom>
              <a:avLst/>
              <a:gdLst/>
              <a:ahLst/>
              <a:cxnLst/>
              <a:rect r="r" b="b" t="t" l="l"/>
              <a:pathLst>
                <a:path h="805633" w="1057599">
                  <a:moveTo>
                    <a:pt x="854399" y="0"/>
                  </a:moveTo>
                  <a:cubicBezTo>
                    <a:pt x="966623" y="0"/>
                    <a:pt x="1057599" y="180347"/>
                    <a:pt x="1057599" y="402816"/>
                  </a:cubicBezTo>
                  <a:cubicBezTo>
                    <a:pt x="1057599" y="625286"/>
                    <a:pt x="966623" y="805633"/>
                    <a:pt x="854399" y="805633"/>
                  </a:cubicBezTo>
                  <a:lnTo>
                    <a:pt x="203200" y="805633"/>
                  </a:lnTo>
                  <a:cubicBezTo>
                    <a:pt x="90976" y="805633"/>
                    <a:pt x="0" y="625286"/>
                    <a:pt x="0" y="402816"/>
                  </a:cubicBezTo>
                  <a:cubicBezTo>
                    <a:pt x="0" y="180347"/>
                    <a:pt x="90976" y="0"/>
                    <a:pt x="203200" y="0"/>
                  </a:cubicBezTo>
                  <a:close/>
                </a:path>
              </a:pathLst>
            </a:custGeom>
            <a:solidFill>
              <a:srgbClr val="F4BDBC"/>
            </a:solidFill>
          </p:spPr>
        </p:sp>
        <p:sp>
          <p:nvSpPr>
            <p:cNvPr name="TextBox 25" id="25"/>
            <p:cNvSpPr txBox="true"/>
            <p:nvPr/>
          </p:nvSpPr>
          <p:spPr>
            <a:xfrm>
              <a:off x="0" y="-38100"/>
              <a:ext cx="1057599" cy="843733"/>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3399424" y="4440989"/>
            <a:ext cx="3010039" cy="630929"/>
          </a:xfrm>
          <a:prstGeom prst="rect">
            <a:avLst/>
          </a:prstGeom>
        </p:spPr>
        <p:txBody>
          <a:bodyPr anchor="t" rtlCol="false" tIns="0" lIns="0" bIns="0" rIns="0">
            <a:spAutoFit/>
          </a:bodyPr>
          <a:lstStyle/>
          <a:p>
            <a:pPr algn="ctr">
              <a:lnSpc>
                <a:spcPts val="2578"/>
              </a:lnSpc>
            </a:pPr>
            <a:r>
              <a:rPr lang="en-US" sz="1841">
                <a:solidFill>
                  <a:srgbClr val="000000"/>
                </a:solidFill>
                <a:latin typeface="Comic Sans"/>
                <a:ea typeface="Comic Sans"/>
                <a:cs typeface="Comic Sans"/>
                <a:sym typeface="Comic Sans"/>
              </a:rPr>
              <a:t>Success Time Benchmarking</a:t>
            </a:r>
          </a:p>
        </p:txBody>
      </p:sp>
      <p:sp>
        <p:nvSpPr>
          <p:cNvPr name="TextBox 27" id="27"/>
          <p:cNvSpPr txBox="true"/>
          <p:nvPr/>
        </p:nvSpPr>
        <p:spPr>
          <a:xfrm rot="0">
            <a:off x="13399424" y="5133726"/>
            <a:ext cx="3236690" cy="1093506"/>
          </a:xfrm>
          <a:prstGeom prst="rect">
            <a:avLst/>
          </a:prstGeom>
        </p:spPr>
        <p:txBody>
          <a:bodyPr anchor="t" rtlCol="false" tIns="0" lIns="0" bIns="0" rIns="0">
            <a:spAutoFit/>
          </a:bodyPr>
          <a:lstStyle/>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Each task will be timed to compare against predefined success thresholds</a:t>
            </a:r>
          </a:p>
          <a:p>
            <a:pPr algn="l" marL="268499" indent="-134250" lvl="1">
              <a:lnSpc>
                <a:spcPts val="1741"/>
              </a:lnSpc>
              <a:buFont typeface="Arial"/>
              <a:buChar char="•"/>
            </a:pPr>
            <a:r>
              <a:rPr lang="en-US" sz="1243">
                <a:solidFill>
                  <a:srgbClr val="000000"/>
                </a:solidFill>
                <a:latin typeface="Comic Sans"/>
                <a:ea typeface="Comic Sans"/>
                <a:cs typeface="Comic Sans"/>
                <a:sym typeface="Comic Sans"/>
              </a:rPr>
              <a:t>Hel</a:t>
            </a:r>
            <a:r>
              <a:rPr lang="en-US" sz="1243">
                <a:solidFill>
                  <a:srgbClr val="000000"/>
                </a:solidFill>
                <a:latin typeface="Comic Sans"/>
                <a:ea typeface="Comic Sans"/>
                <a:cs typeface="Comic Sans"/>
                <a:sym typeface="Comic Sans"/>
              </a:rPr>
              <a:t>ps determine which actions feel intuitive and which need streamlining</a:t>
            </a:r>
          </a:p>
          <a:p>
            <a:pPr algn="l">
              <a:lnSpc>
                <a:spcPts val="174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478307" y="4037814"/>
            <a:ext cx="3152091" cy="4202788"/>
          </a:xfrm>
          <a:custGeom>
            <a:avLst/>
            <a:gdLst/>
            <a:ahLst/>
            <a:cxnLst/>
            <a:rect r="r" b="b" t="t" l="l"/>
            <a:pathLst>
              <a:path h="4202788" w="3152091">
                <a:moveTo>
                  <a:pt x="0" y="0"/>
                </a:moveTo>
                <a:lnTo>
                  <a:pt x="3152090" y="0"/>
                </a:lnTo>
                <a:lnTo>
                  <a:pt x="3152090" y="4202787"/>
                </a:lnTo>
                <a:lnTo>
                  <a:pt x="0" y="4202787"/>
                </a:lnTo>
                <a:lnTo>
                  <a:pt x="0" y="0"/>
                </a:lnTo>
                <a:close/>
              </a:path>
            </a:pathLst>
          </a:custGeom>
          <a:blipFill>
            <a:blip r:embed="rId8"/>
            <a:stretch>
              <a:fillRect l="0" t="0" r="0" b="0"/>
            </a:stretch>
          </a:blipFill>
        </p:spPr>
      </p:sp>
      <p:sp>
        <p:nvSpPr>
          <p:cNvPr name="Freeform 10" id="10"/>
          <p:cNvSpPr/>
          <p:nvPr/>
        </p:nvSpPr>
        <p:spPr>
          <a:xfrm flipH="false" flipV="false" rot="0">
            <a:off x="7192497" y="4037814"/>
            <a:ext cx="3596000" cy="4794666"/>
          </a:xfrm>
          <a:custGeom>
            <a:avLst/>
            <a:gdLst/>
            <a:ahLst/>
            <a:cxnLst/>
            <a:rect r="r" b="b" t="t" l="l"/>
            <a:pathLst>
              <a:path h="4794666" w="3596000">
                <a:moveTo>
                  <a:pt x="0" y="0"/>
                </a:moveTo>
                <a:lnTo>
                  <a:pt x="3596000" y="0"/>
                </a:lnTo>
                <a:lnTo>
                  <a:pt x="3596000" y="4794666"/>
                </a:lnTo>
                <a:lnTo>
                  <a:pt x="0" y="4794666"/>
                </a:lnTo>
                <a:lnTo>
                  <a:pt x="0" y="0"/>
                </a:lnTo>
                <a:close/>
              </a:path>
            </a:pathLst>
          </a:custGeom>
          <a:blipFill>
            <a:blip r:embed="rId9"/>
            <a:stretch>
              <a:fillRect l="0" t="0" r="0" b="0"/>
            </a:stretch>
          </a:blipFill>
        </p:spPr>
      </p:sp>
      <p:sp>
        <p:nvSpPr>
          <p:cNvPr name="Freeform 11" id="11"/>
          <p:cNvSpPr/>
          <p:nvPr/>
        </p:nvSpPr>
        <p:spPr>
          <a:xfrm flipH="false" flipV="false" rot="0">
            <a:off x="12193480" y="4037814"/>
            <a:ext cx="3074880" cy="4099840"/>
          </a:xfrm>
          <a:custGeom>
            <a:avLst/>
            <a:gdLst/>
            <a:ahLst/>
            <a:cxnLst/>
            <a:rect r="r" b="b" t="t" l="l"/>
            <a:pathLst>
              <a:path h="4099840" w="3074880">
                <a:moveTo>
                  <a:pt x="0" y="0"/>
                </a:moveTo>
                <a:lnTo>
                  <a:pt x="3074880" y="0"/>
                </a:lnTo>
                <a:lnTo>
                  <a:pt x="3074880" y="4099840"/>
                </a:lnTo>
                <a:lnTo>
                  <a:pt x="0" y="4099840"/>
                </a:lnTo>
                <a:lnTo>
                  <a:pt x="0" y="0"/>
                </a:lnTo>
                <a:close/>
              </a:path>
            </a:pathLst>
          </a:custGeom>
          <a:blipFill>
            <a:blip r:embed="rId10"/>
            <a:stretch>
              <a:fillRect l="0" t="0" r="0" b="0"/>
            </a:stretch>
          </a:blipFill>
        </p:spPr>
      </p:sp>
      <p:sp>
        <p:nvSpPr>
          <p:cNvPr name="TextBox 12" id="12"/>
          <p:cNvSpPr txBox="true"/>
          <p:nvPr/>
        </p:nvSpPr>
        <p:spPr>
          <a:xfrm rot="0">
            <a:off x="2955175" y="1354959"/>
            <a:ext cx="3538670" cy="1583822"/>
          </a:xfrm>
          <a:prstGeom prst="rect">
            <a:avLst/>
          </a:prstGeom>
        </p:spPr>
        <p:txBody>
          <a:bodyPr anchor="t" rtlCol="false" tIns="0" lIns="0" bIns="0" rIns="0">
            <a:spAutoFit/>
          </a:bodyPr>
          <a:lstStyle/>
          <a:p>
            <a:pPr algn="ctr">
              <a:lnSpc>
                <a:spcPts val="6340"/>
              </a:lnSpc>
            </a:pPr>
            <a:r>
              <a:rPr lang="en-US" sz="4528">
                <a:solidFill>
                  <a:srgbClr val="000000"/>
                </a:solidFill>
                <a:latin typeface="Balabeloo"/>
                <a:ea typeface="Balabeloo"/>
                <a:cs typeface="Balabeloo"/>
                <a:sym typeface="Balabeloo"/>
              </a:rPr>
              <a:t>TESTING WITH PARTICIPANTS</a:t>
            </a:r>
          </a:p>
        </p:txBody>
      </p:sp>
      <p:sp>
        <p:nvSpPr>
          <p:cNvPr name="TextBox 13" id="13"/>
          <p:cNvSpPr txBox="true"/>
          <p:nvPr/>
        </p:nvSpPr>
        <p:spPr>
          <a:xfrm rot="0">
            <a:off x="6465481" y="2862582"/>
            <a:ext cx="5357038" cy="679256"/>
          </a:xfrm>
          <a:prstGeom prst="rect">
            <a:avLst/>
          </a:prstGeom>
        </p:spPr>
        <p:txBody>
          <a:bodyPr anchor="t" rtlCol="false" tIns="0" lIns="0" bIns="0" rIns="0">
            <a:spAutoFit/>
          </a:bodyPr>
          <a:lstStyle/>
          <a:p>
            <a:pPr algn="just">
              <a:lnSpc>
                <a:spcPts val="5610"/>
              </a:lnSpc>
            </a:pPr>
            <a:r>
              <a:rPr lang="en-US" sz="4007">
                <a:solidFill>
                  <a:srgbClr val="000000"/>
                </a:solidFill>
                <a:latin typeface="Comic Sans"/>
                <a:ea typeface="Comic Sans"/>
                <a:cs typeface="Comic Sans"/>
                <a:sym typeface="Comic Sans"/>
              </a:rPr>
              <a:t>PROTOTYPE DESIGN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522500" y="3159147"/>
            <a:ext cx="9243000" cy="5655256"/>
          </a:xfrm>
          <a:custGeom>
            <a:avLst/>
            <a:gdLst/>
            <a:ahLst/>
            <a:cxnLst/>
            <a:rect r="r" b="b" t="t" l="l"/>
            <a:pathLst>
              <a:path h="5655256" w="9243000">
                <a:moveTo>
                  <a:pt x="0" y="0"/>
                </a:moveTo>
                <a:lnTo>
                  <a:pt x="9243000" y="0"/>
                </a:lnTo>
                <a:lnTo>
                  <a:pt x="9243000" y="5655257"/>
                </a:lnTo>
                <a:lnTo>
                  <a:pt x="0" y="5655257"/>
                </a:lnTo>
                <a:lnTo>
                  <a:pt x="0" y="0"/>
                </a:lnTo>
                <a:close/>
              </a:path>
            </a:pathLst>
          </a:custGeom>
          <a:blipFill>
            <a:blip r:embed="rId8"/>
            <a:stretch>
              <a:fillRect l="0" t="0" r="0" b="0"/>
            </a:stretch>
          </a:blipFill>
        </p:spPr>
      </p:sp>
      <p:sp>
        <p:nvSpPr>
          <p:cNvPr name="TextBox 10" id="10"/>
          <p:cNvSpPr txBox="true"/>
          <p:nvPr/>
        </p:nvSpPr>
        <p:spPr>
          <a:xfrm rot="-217107">
            <a:off x="2508884" y="1465237"/>
            <a:ext cx="3538670" cy="1583822"/>
          </a:xfrm>
          <a:prstGeom prst="rect">
            <a:avLst/>
          </a:prstGeom>
        </p:spPr>
        <p:txBody>
          <a:bodyPr anchor="t" rtlCol="false" tIns="0" lIns="0" bIns="0" rIns="0">
            <a:spAutoFit/>
          </a:bodyPr>
          <a:lstStyle/>
          <a:p>
            <a:pPr algn="ctr">
              <a:lnSpc>
                <a:spcPts val="6340"/>
              </a:lnSpc>
            </a:pPr>
            <a:r>
              <a:rPr lang="en-US" sz="4528">
                <a:solidFill>
                  <a:srgbClr val="000000"/>
                </a:solidFill>
                <a:latin typeface="Balabeloo"/>
                <a:ea typeface="Balabeloo"/>
                <a:cs typeface="Balabeloo"/>
                <a:sym typeface="Balabeloo"/>
              </a:rPr>
              <a:t>USABILITY PARTICIPANTS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54295" y="4322912"/>
            <a:ext cx="12779410" cy="3635087"/>
            <a:chOff x="0" y="0"/>
            <a:chExt cx="3365770" cy="957389"/>
          </a:xfrm>
        </p:grpSpPr>
        <p:sp>
          <p:nvSpPr>
            <p:cNvPr name="Freeform 8" id="8"/>
            <p:cNvSpPr/>
            <p:nvPr/>
          </p:nvSpPr>
          <p:spPr>
            <a:xfrm flipH="false" flipV="false" rot="0">
              <a:off x="0" y="0"/>
              <a:ext cx="3365771" cy="957389"/>
            </a:xfrm>
            <a:custGeom>
              <a:avLst/>
              <a:gdLst/>
              <a:ahLst/>
              <a:cxnLst/>
              <a:rect r="r" b="b" t="t" l="l"/>
              <a:pathLst>
                <a:path h="957389" w="3365771">
                  <a:moveTo>
                    <a:pt x="3162570" y="0"/>
                  </a:moveTo>
                  <a:cubicBezTo>
                    <a:pt x="3274795" y="0"/>
                    <a:pt x="3365771" y="214319"/>
                    <a:pt x="3365771" y="478695"/>
                  </a:cubicBezTo>
                  <a:cubicBezTo>
                    <a:pt x="3365771" y="743070"/>
                    <a:pt x="3274795" y="957389"/>
                    <a:pt x="3162570" y="957389"/>
                  </a:cubicBezTo>
                  <a:lnTo>
                    <a:pt x="203200" y="957389"/>
                  </a:lnTo>
                  <a:cubicBezTo>
                    <a:pt x="90976" y="957389"/>
                    <a:pt x="0" y="743070"/>
                    <a:pt x="0" y="478695"/>
                  </a:cubicBezTo>
                  <a:cubicBezTo>
                    <a:pt x="0" y="214319"/>
                    <a:pt x="90976" y="0"/>
                    <a:pt x="203200" y="0"/>
                  </a:cubicBezTo>
                  <a:close/>
                </a:path>
              </a:pathLst>
            </a:custGeom>
            <a:solidFill>
              <a:srgbClr val="F4BDBC"/>
            </a:solidFill>
          </p:spPr>
        </p:sp>
        <p:sp>
          <p:nvSpPr>
            <p:cNvPr name="TextBox 9" id="9"/>
            <p:cNvSpPr txBox="true"/>
            <p:nvPr/>
          </p:nvSpPr>
          <p:spPr>
            <a:xfrm>
              <a:off x="0" y="-38100"/>
              <a:ext cx="3365770" cy="995489"/>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005721" y="4609215"/>
            <a:ext cx="10276559" cy="3033905"/>
          </a:xfrm>
          <a:prstGeom prst="rect">
            <a:avLst/>
          </a:prstGeom>
        </p:spPr>
        <p:txBody>
          <a:bodyPr anchor="t" rtlCol="false" tIns="0" lIns="0" bIns="0" rIns="0">
            <a:spAutoFit/>
          </a:bodyPr>
          <a:lstStyle/>
          <a:p>
            <a:pPr algn="just" marL="375667" indent="-187834" lvl="1">
              <a:lnSpc>
                <a:spcPts val="2436"/>
              </a:lnSpc>
              <a:buFont typeface="Arial"/>
              <a:buChar char="•"/>
            </a:pPr>
            <a:r>
              <a:rPr lang="en-US" sz="1740">
                <a:solidFill>
                  <a:srgbClr val="000000"/>
                </a:solidFill>
                <a:latin typeface="Open Sans"/>
                <a:ea typeface="Open Sans"/>
                <a:cs typeface="Open Sans"/>
                <a:sym typeface="Open Sans"/>
              </a:rPr>
              <a:t>Most participants completed tasks with little help, though a few paused to double-check steps.</a:t>
            </a:r>
          </a:p>
          <a:p>
            <a:pPr algn="just">
              <a:lnSpc>
                <a:spcPts val="2436"/>
              </a:lnSpc>
            </a:pPr>
          </a:p>
          <a:p>
            <a:pPr algn="just" marL="375667" indent="-187834" lvl="1">
              <a:lnSpc>
                <a:spcPts val="2436"/>
              </a:lnSpc>
              <a:buFont typeface="Arial"/>
              <a:buChar char="•"/>
            </a:pPr>
            <a:r>
              <a:rPr lang="en-US" sz="1740">
                <a:solidFill>
                  <a:srgbClr val="000000"/>
                </a:solidFill>
                <a:latin typeface="Open Sans"/>
                <a:ea typeface="Open Sans"/>
                <a:cs typeface="Open Sans"/>
                <a:sym typeface="Open Sans"/>
              </a:rPr>
              <a:t>Navigation was generally clear, but some users hesitated before se</a:t>
            </a:r>
            <a:r>
              <a:rPr lang="en-US" sz="1740">
                <a:solidFill>
                  <a:srgbClr val="000000"/>
                </a:solidFill>
                <a:latin typeface="Open Sans"/>
                <a:ea typeface="Open Sans"/>
                <a:cs typeface="Open Sans"/>
                <a:sym typeface="Open Sans"/>
              </a:rPr>
              <a:t>l</a:t>
            </a:r>
            <a:r>
              <a:rPr lang="en-US" sz="1740">
                <a:solidFill>
                  <a:srgbClr val="000000"/>
                </a:solidFill>
                <a:latin typeface="Open Sans"/>
                <a:ea typeface="Open Sans"/>
                <a:cs typeface="Open Sans"/>
                <a:sym typeface="Open Sans"/>
              </a:rPr>
              <a:t>ecting the right option.</a:t>
            </a:r>
          </a:p>
          <a:p>
            <a:pPr algn="just">
              <a:lnSpc>
                <a:spcPts val="2436"/>
              </a:lnSpc>
            </a:pPr>
          </a:p>
          <a:p>
            <a:pPr algn="just" marL="375667" indent="-187834" lvl="1">
              <a:lnSpc>
                <a:spcPts val="2436"/>
              </a:lnSpc>
              <a:buFont typeface="Arial"/>
              <a:buChar char="•"/>
            </a:pPr>
            <a:r>
              <a:rPr lang="en-US" sz="1740">
                <a:solidFill>
                  <a:srgbClr val="000000"/>
                </a:solidFill>
                <a:latin typeface="Open Sans"/>
                <a:ea typeface="Open Sans"/>
                <a:cs typeface="Open Sans"/>
                <a:sym typeface="Open Sans"/>
              </a:rPr>
              <a:t>Icons were mostly understood, though a few users asked for clarification on unfamiliar symbols.</a:t>
            </a:r>
          </a:p>
          <a:p>
            <a:pPr algn="just">
              <a:lnSpc>
                <a:spcPts val="2436"/>
              </a:lnSpc>
            </a:pPr>
          </a:p>
          <a:p>
            <a:pPr algn="just" marL="375667" indent="-187834" lvl="1">
              <a:lnSpc>
                <a:spcPts val="2436"/>
              </a:lnSpc>
              <a:buFont typeface="Arial"/>
              <a:buChar char="•"/>
            </a:pPr>
            <a:r>
              <a:rPr lang="en-US" sz="1740">
                <a:solidFill>
                  <a:srgbClr val="000000"/>
                </a:solidFill>
                <a:latin typeface="Open Sans"/>
                <a:ea typeface="Open Sans"/>
                <a:cs typeface="Open Sans"/>
                <a:sym typeface="Open Sans"/>
              </a:rPr>
              <a:t>Non-tech users managed well overall, needin</a:t>
            </a:r>
            <a:r>
              <a:rPr lang="en-US" sz="1740">
                <a:solidFill>
                  <a:srgbClr val="000000"/>
                </a:solidFill>
                <a:latin typeface="Open Sans"/>
                <a:ea typeface="Open Sans"/>
                <a:cs typeface="Open Sans"/>
                <a:sym typeface="Open Sans"/>
              </a:rPr>
              <a:t>g brief reassurance on certain tasks.</a:t>
            </a:r>
          </a:p>
          <a:p>
            <a:pPr algn="just">
              <a:lnSpc>
                <a:spcPts val="2436"/>
              </a:lnSpc>
            </a:pPr>
          </a:p>
          <a:p>
            <a:pPr algn="just" marL="375667" indent="-187834" lvl="1">
              <a:lnSpc>
                <a:spcPts val="2436"/>
              </a:lnSpc>
              <a:buFont typeface="Arial"/>
              <a:buChar char="•"/>
            </a:pPr>
            <a:r>
              <a:rPr lang="en-US" sz="1740">
                <a:solidFill>
                  <a:srgbClr val="000000"/>
                </a:solidFill>
                <a:latin typeface="Open Sans"/>
                <a:ea typeface="Open Sans"/>
                <a:cs typeface="Open Sans"/>
                <a:sym typeface="Open Sans"/>
              </a:rPr>
              <a:t>Task times were with</a:t>
            </a:r>
            <a:r>
              <a:rPr lang="en-US" sz="1740">
                <a:solidFill>
                  <a:srgbClr val="000000"/>
                </a:solidFill>
                <a:latin typeface="Open Sans"/>
                <a:ea typeface="Open Sans"/>
                <a:cs typeface="Open Sans"/>
                <a:sym typeface="Open Sans"/>
              </a:rPr>
              <a:t>in limits, but some actions took slightly longer on the first attempt.</a:t>
            </a:r>
          </a:p>
          <a:p>
            <a:pPr algn="just">
              <a:lnSpc>
                <a:spcPts val="2436"/>
              </a:lnSpc>
            </a:pPr>
          </a:p>
        </p:txBody>
      </p:sp>
      <p:sp>
        <p:nvSpPr>
          <p:cNvPr name="TextBox 11" id="11"/>
          <p:cNvSpPr txBox="true"/>
          <p:nvPr/>
        </p:nvSpPr>
        <p:spPr>
          <a:xfrm rot="0">
            <a:off x="6057508" y="2635588"/>
            <a:ext cx="6172984" cy="1358905"/>
          </a:xfrm>
          <a:prstGeom prst="rect">
            <a:avLst/>
          </a:prstGeom>
        </p:spPr>
        <p:txBody>
          <a:bodyPr anchor="t" rtlCol="false" tIns="0" lIns="0" bIns="0" rIns="0">
            <a:spAutoFit/>
          </a:bodyPr>
          <a:lstStyle/>
          <a:p>
            <a:pPr algn="ctr">
              <a:lnSpc>
                <a:spcPts val="11199"/>
              </a:lnSpc>
            </a:pPr>
            <a:r>
              <a:rPr lang="en-US" sz="7999">
                <a:solidFill>
                  <a:srgbClr val="000000"/>
                </a:solidFill>
                <a:latin typeface="Balabeloo"/>
                <a:ea typeface="Balabeloo"/>
                <a:cs typeface="Balabeloo"/>
                <a:sym typeface="Balabeloo"/>
              </a:rPr>
              <a:t>OBSERVATIONS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54295" y="4146310"/>
            <a:ext cx="12779410" cy="4415081"/>
            <a:chOff x="0" y="0"/>
            <a:chExt cx="3365770" cy="1162820"/>
          </a:xfrm>
        </p:grpSpPr>
        <p:sp>
          <p:nvSpPr>
            <p:cNvPr name="Freeform 8" id="8"/>
            <p:cNvSpPr/>
            <p:nvPr/>
          </p:nvSpPr>
          <p:spPr>
            <a:xfrm flipH="false" flipV="false" rot="0">
              <a:off x="0" y="0"/>
              <a:ext cx="3365771" cy="1162820"/>
            </a:xfrm>
            <a:custGeom>
              <a:avLst/>
              <a:gdLst/>
              <a:ahLst/>
              <a:cxnLst/>
              <a:rect r="r" b="b" t="t" l="l"/>
              <a:pathLst>
                <a:path h="1162820" w="3365771">
                  <a:moveTo>
                    <a:pt x="3162570" y="0"/>
                  </a:moveTo>
                  <a:cubicBezTo>
                    <a:pt x="3274795" y="0"/>
                    <a:pt x="3365771" y="260306"/>
                    <a:pt x="3365771" y="581410"/>
                  </a:cubicBezTo>
                  <a:cubicBezTo>
                    <a:pt x="3365771" y="902514"/>
                    <a:pt x="3274795" y="1162820"/>
                    <a:pt x="3162570" y="1162820"/>
                  </a:cubicBezTo>
                  <a:lnTo>
                    <a:pt x="203200" y="1162820"/>
                  </a:lnTo>
                  <a:cubicBezTo>
                    <a:pt x="90976" y="1162820"/>
                    <a:pt x="0" y="902514"/>
                    <a:pt x="0" y="581410"/>
                  </a:cubicBezTo>
                  <a:cubicBezTo>
                    <a:pt x="0" y="260306"/>
                    <a:pt x="90976" y="0"/>
                    <a:pt x="203200" y="0"/>
                  </a:cubicBezTo>
                  <a:close/>
                </a:path>
              </a:pathLst>
            </a:custGeom>
            <a:solidFill>
              <a:srgbClr val="F4BDBC"/>
            </a:solidFill>
          </p:spPr>
        </p:sp>
        <p:sp>
          <p:nvSpPr>
            <p:cNvPr name="TextBox 9" id="9"/>
            <p:cNvSpPr txBox="true"/>
            <p:nvPr/>
          </p:nvSpPr>
          <p:spPr>
            <a:xfrm>
              <a:off x="0" y="-38100"/>
              <a:ext cx="3365770" cy="120092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005721" y="4518573"/>
            <a:ext cx="10276559" cy="3641979"/>
          </a:xfrm>
          <a:prstGeom prst="rect">
            <a:avLst/>
          </a:prstGeom>
        </p:spPr>
        <p:txBody>
          <a:bodyPr anchor="t" rtlCol="false" tIns="0" lIns="0" bIns="0" rIns="0">
            <a:spAutoFit/>
          </a:bodyPr>
          <a:lstStyle/>
          <a:p>
            <a:pPr algn="just">
              <a:lnSpc>
                <a:spcPts val="2436"/>
              </a:lnSpc>
            </a:pPr>
            <a:r>
              <a:rPr lang="en-US" sz="1740">
                <a:solidFill>
                  <a:srgbClr val="000000"/>
                </a:solidFill>
                <a:latin typeface="Open Sans"/>
                <a:ea typeface="Open Sans"/>
                <a:cs typeface="Open Sans"/>
                <a:sym typeface="Open Sans"/>
              </a:rPr>
              <a:t>Overall, the Piggy-Pon prototype adhered to most of Nielsen’s usability heuristics, with a clear layout, consistent visual design, and intuitive navigation. However, there were still a few criteria that need refinement.</a:t>
            </a:r>
          </a:p>
          <a:p>
            <a:pPr algn="just">
              <a:lnSpc>
                <a:spcPts val="2436"/>
              </a:lnSpc>
            </a:pPr>
          </a:p>
          <a:p>
            <a:pPr algn="just">
              <a:lnSpc>
                <a:spcPts val="2436"/>
              </a:lnSpc>
            </a:pPr>
            <a:r>
              <a:rPr lang="en-US" sz="1740">
                <a:solidFill>
                  <a:srgbClr val="000000"/>
                </a:solidFill>
                <a:latin typeface="Open Sans"/>
                <a:ea typeface="Open Sans"/>
                <a:cs typeface="Open Sans"/>
                <a:sym typeface="Open Sans"/>
              </a:rPr>
              <a:t>One key area that stood out was "Help Users Recognize, Diagnose, and Recover from Errors." Since the prototype was paper-based and non-interactive, there were limited visual cues for errors or invalid inputs. Some users were unsure how the system would respond to mistakes like entering the wrong amount or accidentally deleting a goal.</a:t>
            </a:r>
          </a:p>
          <a:p>
            <a:pPr algn="just">
              <a:lnSpc>
                <a:spcPts val="2436"/>
              </a:lnSpc>
            </a:pPr>
          </a:p>
          <a:p>
            <a:pPr algn="just">
              <a:lnSpc>
                <a:spcPts val="2436"/>
              </a:lnSpc>
            </a:pPr>
            <a:r>
              <a:rPr lang="en-US" sz="1740">
                <a:solidFill>
                  <a:srgbClr val="000000"/>
                </a:solidFill>
                <a:latin typeface="Open Sans"/>
                <a:ea typeface="Open Sans"/>
                <a:cs typeface="Open Sans"/>
                <a:sym typeface="Open Sans"/>
              </a:rPr>
              <a:t>Improving this aspect in future versions—such as adding clear prompts, confirmations, or undo options—would make the interface more supportive and forgiving.</a:t>
            </a:r>
          </a:p>
          <a:p>
            <a:pPr algn="just">
              <a:lnSpc>
                <a:spcPts val="2436"/>
              </a:lnSpc>
            </a:pPr>
          </a:p>
        </p:txBody>
      </p:sp>
      <p:sp>
        <p:nvSpPr>
          <p:cNvPr name="TextBox 11" id="11"/>
          <p:cNvSpPr txBox="true"/>
          <p:nvPr/>
        </p:nvSpPr>
        <p:spPr>
          <a:xfrm rot="0">
            <a:off x="4247334" y="2635588"/>
            <a:ext cx="9793332" cy="1358905"/>
          </a:xfrm>
          <a:prstGeom prst="rect">
            <a:avLst/>
          </a:prstGeom>
        </p:spPr>
        <p:txBody>
          <a:bodyPr anchor="t" rtlCol="false" tIns="0" lIns="0" bIns="0" rIns="0">
            <a:spAutoFit/>
          </a:bodyPr>
          <a:lstStyle/>
          <a:p>
            <a:pPr algn="ctr">
              <a:lnSpc>
                <a:spcPts val="11199"/>
              </a:lnSpc>
            </a:pPr>
            <a:r>
              <a:rPr lang="en-US" sz="7999">
                <a:solidFill>
                  <a:srgbClr val="000000"/>
                </a:solidFill>
                <a:latin typeface="Balabeloo"/>
                <a:ea typeface="Balabeloo"/>
                <a:cs typeface="Balabeloo"/>
                <a:sym typeface="Balabeloo"/>
              </a:rPr>
              <a:t>HEURISTICS EVALUATION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097877" y="1660228"/>
            <a:ext cx="4070931" cy="1543050"/>
            <a:chOff x="0" y="0"/>
            <a:chExt cx="1072179" cy="406400"/>
          </a:xfrm>
        </p:grpSpPr>
        <p:sp>
          <p:nvSpPr>
            <p:cNvPr name="Freeform 8" id="8"/>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097877" y="1562515"/>
            <a:ext cx="3980172" cy="1567024"/>
          </a:xfrm>
          <a:prstGeom prst="rect">
            <a:avLst/>
          </a:prstGeom>
        </p:spPr>
        <p:txBody>
          <a:bodyPr anchor="t" rtlCol="false" tIns="0" lIns="0" bIns="0" rIns="0">
            <a:spAutoFit/>
          </a:bodyPr>
          <a:lstStyle/>
          <a:p>
            <a:pPr algn="ctr" marL="0" indent="0" lvl="0">
              <a:lnSpc>
                <a:spcPts val="12853"/>
              </a:lnSpc>
              <a:spcBef>
                <a:spcPct val="0"/>
              </a:spcBef>
            </a:pPr>
            <a:r>
              <a:rPr lang="en-US" sz="9181">
                <a:solidFill>
                  <a:srgbClr val="000000"/>
                </a:solidFill>
                <a:latin typeface="Balabeloo"/>
                <a:ea typeface="Balabeloo"/>
                <a:cs typeface="Balabeloo"/>
                <a:sym typeface="Balabeloo"/>
              </a:rPr>
              <a:t>RESULTS</a:t>
            </a:r>
          </a:p>
        </p:txBody>
      </p:sp>
      <p:sp>
        <p:nvSpPr>
          <p:cNvPr name="TextBox 11" id="11"/>
          <p:cNvSpPr txBox="true"/>
          <p:nvPr/>
        </p:nvSpPr>
        <p:spPr>
          <a:xfrm rot="0">
            <a:off x="3097877" y="3748561"/>
            <a:ext cx="1778794" cy="3995994"/>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Accessibility</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Error Handling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Functionality</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Installation</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Other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Support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Usability </a:t>
            </a:r>
          </a:p>
        </p:txBody>
      </p:sp>
      <p:sp>
        <p:nvSpPr>
          <p:cNvPr name="TextBox 12" id="12"/>
          <p:cNvSpPr txBox="true"/>
          <p:nvPr/>
        </p:nvSpPr>
        <p:spPr>
          <a:xfrm rot="0">
            <a:off x="8429746" y="3748561"/>
            <a:ext cx="815033" cy="3995994"/>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4.47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4.47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4.77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4.87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4.73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4.33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4.49 </a:t>
            </a:r>
          </a:p>
        </p:txBody>
      </p:sp>
      <p:sp>
        <p:nvSpPr>
          <p:cNvPr name="TextBox 13" id="13"/>
          <p:cNvSpPr txBox="true"/>
          <p:nvPr/>
        </p:nvSpPr>
        <p:spPr>
          <a:xfrm rot="0">
            <a:off x="11147479" y="3174703"/>
            <a:ext cx="4442546" cy="1240546"/>
          </a:xfrm>
          <a:prstGeom prst="rect">
            <a:avLst/>
          </a:prstGeom>
        </p:spPr>
        <p:txBody>
          <a:bodyPr anchor="t" rtlCol="false" tIns="0" lIns="0" bIns="0" rIns="0">
            <a:spAutoFit/>
          </a:bodyPr>
          <a:lstStyle/>
          <a:p>
            <a:pPr algn="l">
              <a:lnSpc>
                <a:spcPts val="2498"/>
              </a:lnSpc>
            </a:pPr>
            <a:r>
              <a:rPr lang="en-US" sz="1784">
                <a:solidFill>
                  <a:srgbClr val="000000"/>
                </a:solidFill>
                <a:latin typeface="Comic Sans"/>
                <a:ea typeface="Comic Sans"/>
                <a:cs typeface="Comic Sans"/>
                <a:sym typeface="Comic Sans"/>
              </a:rPr>
              <a:t>With an overall average of </a:t>
            </a:r>
            <a:r>
              <a:rPr lang="en-US" sz="1784" b="true">
                <a:solidFill>
                  <a:srgbClr val="000000"/>
                </a:solidFill>
                <a:latin typeface="Comic Sans Bold"/>
                <a:ea typeface="Comic Sans Bold"/>
                <a:cs typeface="Comic Sans Bold"/>
                <a:sym typeface="Comic Sans Bold"/>
              </a:rPr>
              <a:t>4.59</a:t>
            </a:r>
            <a:r>
              <a:rPr lang="en-US" sz="1784">
                <a:solidFill>
                  <a:srgbClr val="000000"/>
                </a:solidFill>
                <a:latin typeface="Comic Sans"/>
                <a:ea typeface="Comic Sans"/>
                <a:cs typeface="Comic Sans"/>
                <a:sym typeface="Comic Sans"/>
              </a:rPr>
              <a:t>, users are satisfied with Piggy-Pon. But there are still comments and suggestions for improvement. </a:t>
            </a:r>
          </a:p>
        </p:txBody>
      </p:sp>
      <p:sp>
        <p:nvSpPr>
          <p:cNvPr name="TextBox 14" id="14"/>
          <p:cNvSpPr txBox="true"/>
          <p:nvPr/>
        </p:nvSpPr>
        <p:spPr>
          <a:xfrm rot="0">
            <a:off x="11147479" y="5247377"/>
            <a:ext cx="4854618" cy="2812171"/>
          </a:xfrm>
          <a:prstGeom prst="rect">
            <a:avLst/>
          </a:prstGeom>
        </p:spPr>
        <p:txBody>
          <a:bodyPr anchor="t" rtlCol="false" tIns="0" lIns="0" bIns="0" rIns="0">
            <a:spAutoFit/>
          </a:bodyPr>
          <a:lstStyle/>
          <a:p>
            <a:pPr algn="l">
              <a:lnSpc>
                <a:spcPts val="2498"/>
              </a:lnSpc>
            </a:pPr>
            <a:r>
              <a:rPr lang="en-US" sz="1784">
                <a:solidFill>
                  <a:srgbClr val="000000"/>
                </a:solidFill>
                <a:latin typeface="Comic Sans"/>
                <a:ea typeface="Comic Sans"/>
                <a:cs typeface="Comic Sans"/>
                <a:sym typeface="Comic Sans"/>
              </a:rPr>
              <a:t>With suggestions like:</a:t>
            </a:r>
          </a:p>
          <a:p>
            <a:pPr algn="l">
              <a:lnSpc>
                <a:spcPts val="2498"/>
              </a:lnSpc>
            </a:pPr>
          </a:p>
          <a:p>
            <a:pPr algn="l" marL="385292" indent="-192646" lvl="1">
              <a:lnSpc>
                <a:spcPts val="2498"/>
              </a:lnSpc>
              <a:buFont typeface="Arial"/>
              <a:buChar char="•"/>
            </a:pPr>
            <a:r>
              <a:rPr lang="en-US" sz="1784">
                <a:solidFill>
                  <a:srgbClr val="000000"/>
                </a:solidFill>
                <a:latin typeface="Comic Sans"/>
                <a:ea typeface="Comic Sans"/>
                <a:cs typeface="Comic Sans"/>
                <a:sym typeface="Comic Sans"/>
              </a:rPr>
              <a:t>Improve Visual Design</a:t>
            </a:r>
          </a:p>
          <a:p>
            <a:pPr algn="l">
              <a:lnSpc>
                <a:spcPts val="2498"/>
              </a:lnSpc>
            </a:pPr>
          </a:p>
          <a:p>
            <a:pPr algn="l" marL="385292" indent="-192646" lvl="1">
              <a:lnSpc>
                <a:spcPts val="2498"/>
              </a:lnSpc>
              <a:buFont typeface="Arial"/>
              <a:buChar char="•"/>
            </a:pPr>
            <a:r>
              <a:rPr lang="en-US" sz="1784">
                <a:solidFill>
                  <a:srgbClr val="000000"/>
                </a:solidFill>
                <a:latin typeface="Comic Sans"/>
                <a:ea typeface="Comic Sans"/>
                <a:cs typeface="Comic Sans"/>
                <a:sym typeface="Comic Sans"/>
              </a:rPr>
              <a:t>Integrate Reminders and Notifications</a:t>
            </a:r>
          </a:p>
          <a:p>
            <a:pPr algn="l">
              <a:lnSpc>
                <a:spcPts val="2498"/>
              </a:lnSpc>
            </a:pPr>
          </a:p>
          <a:p>
            <a:pPr algn="l" marL="385292" indent="-192646" lvl="1">
              <a:lnSpc>
                <a:spcPts val="2498"/>
              </a:lnSpc>
              <a:buFont typeface="Arial"/>
              <a:buChar char="•"/>
            </a:pPr>
            <a:r>
              <a:rPr lang="en-US" sz="1784">
                <a:solidFill>
                  <a:srgbClr val="000000"/>
                </a:solidFill>
                <a:latin typeface="Comic Sans"/>
                <a:ea typeface="Comic Sans"/>
                <a:cs typeface="Comic Sans"/>
                <a:sym typeface="Comic Sans"/>
              </a:rPr>
              <a:t>Gamified Progress Tracker</a:t>
            </a:r>
          </a:p>
          <a:p>
            <a:pPr algn="l">
              <a:lnSpc>
                <a:spcPts val="2498"/>
              </a:lnSpc>
            </a:pPr>
          </a:p>
          <a:p>
            <a:pPr algn="l" marL="385292" indent="-192646" lvl="1">
              <a:lnSpc>
                <a:spcPts val="2498"/>
              </a:lnSpc>
              <a:buFont typeface="Arial"/>
              <a:buChar char="•"/>
            </a:pPr>
            <a:r>
              <a:rPr lang="en-US" sz="1784">
                <a:solidFill>
                  <a:srgbClr val="000000"/>
                </a:solidFill>
                <a:latin typeface="Comic Sans"/>
                <a:ea typeface="Comic Sans"/>
                <a:cs typeface="Comic Sans"/>
                <a:sym typeface="Comic Sans"/>
              </a:rPr>
              <a:t>Help Center</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508374" y="2591727"/>
            <a:ext cx="9271253" cy="5946564"/>
          </a:xfrm>
          <a:custGeom>
            <a:avLst/>
            <a:gdLst/>
            <a:ahLst/>
            <a:cxnLst/>
            <a:rect r="r" b="b" t="t" l="l"/>
            <a:pathLst>
              <a:path h="5946564" w="9271253">
                <a:moveTo>
                  <a:pt x="0" y="0"/>
                </a:moveTo>
                <a:lnTo>
                  <a:pt x="9271252" y="0"/>
                </a:lnTo>
                <a:lnTo>
                  <a:pt x="9271252" y="5946565"/>
                </a:lnTo>
                <a:lnTo>
                  <a:pt x="0" y="5946565"/>
                </a:lnTo>
                <a:lnTo>
                  <a:pt x="0" y="0"/>
                </a:lnTo>
                <a:close/>
              </a:path>
            </a:pathLst>
          </a:custGeom>
          <a:blipFill>
            <a:blip r:embed="rId8"/>
            <a:stretch>
              <a:fillRect l="0" t="-2500" r="0" b="-2500"/>
            </a:stretch>
          </a:blipFill>
        </p:spPr>
      </p:sp>
      <p:sp>
        <p:nvSpPr>
          <p:cNvPr name="TextBox 10" id="10"/>
          <p:cNvSpPr txBox="true"/>
          <p:nvPr/>
        </p:nvSpPr>
        <p:spPr>
          <a:xfrm rot="-217107">
            <a:off x="2483582" y="1466036"/>
            <a:ext cx="3538670" cy="782022"/>
          </a:xfrm>
          <a:prstGeom prst="rect">
            <a:avLst/>
          </a:prstGeom>
        </p:spPr>
        <p:txBody>
          <a:bodyPr anchor="t" rtlCol="false" tIns="0" lIns="0" bIns="0" rIns="0">
            <a:spAutoFit/>
          </a:bodyPr>
          <a:lstStyle/>
          <a:p>
            <a:pPr algn="ctr">
              <a:lnSpc>
                <a:spcPts val="6340"/>
              </a:lnSpc>
            </a:pPr>
            <a:r>
              <a:rPr lang="en-US" sz="4528">
                <a:solidFill>
                  <a:srgbClr val="000000"/>
                </a:solidFill>
                <a:latin typeface="Balabeloo"/>
                <a:ea typeface="Balabeloo"/>
                <a:cs typeface="Balabeloo"/>
                <a:sym typeface="Balabeloo"/>
              </a:rPr>
              <a:t>FEEDBACKS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6900745" y="1522619"/>
            <a:ext cx="4486510" cy="1543050"/>
            <a:chOff x="0" y="0"/>
            <a:chExt cx="1181632" cy="406400"/>
          </a:xfrm>
        </p:grpSpPr>
        <p:sp>
          <p:nvSpPr>
            <p:cNvPr name="Freeform 8" id="8"/>
            <p:cNvSpPr/>
            <p:nvPr/>
          </p:nvSpPr>
          <p:spPr>
            <a:xfrm flipH="false" flipV="false" rot="0">
              <a:off x="0" y="0"/>
              <a:ext cx="1181632" cy="406400"/>
            </a:xfrm>
            <a:custGeom>
              <a:avLst/>
              <a:gdLst/>
              <a:ahLst/>
              <a:cxnLst/>
              <a:rect r="r" b="b" t="t" l="l"/>
              <a:pathLst>
                <a:path h="406400" w="1181632">
                  <a:moveTo>
                    <a:pt x="978432" y="0"/>
                  </a:moveTo>
                  <a:cubicBezTo>
                    <a:pt x="1090656" y="0"/>
                    <a:pt x="1181632" y="90976"/>
                    <a:pt x="1181632" y="203200"/>
                  </a:cubicBezTo>
                  <a:cubicBezTo>
                    <a:pt x="1181632" y="315424"/>
                    <a:pt x="1090656" y="406400"/>
                    <a:pt x="978432"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181632"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7053542" y="3145886"/>
            <a:ext cx="4180917" cy="613410"/>
          </a:xfrm>
          <a:prstGeom prst="rect">
            <a:avLst/>
          </a:prstGeom>
        </p:spPr>
        <p:txBody>
          <a:bodyPr anchor="t" rtlCol="false" tIns="0" lIns="0" bIns="0" rIns="0">
            <a:spAutoFit/>
          </a:bodyPr>
          <a:lstStyle/>
          <a:p>
            <a:pPr algn="ctr" marL="0" indent="0" lvl="0">
              <a:lnSpc>
                <a:spcPts val="5040"/>
              </a:lnSpc>
              <a:spcBef>
                <a:spcPct val="0"/>
              </a:spcBef>
            </a:pPr>
            <a:r>
              <a:rPr lang="en-US" b="true" sz="3600" strike="noStrike" u="none">
                <a:solidFill>
                  <a:srgbClr val="000000"/>
                </a:solidFill>
                <a:latin typeface="Nunito Bold"/>
                <a:ea typeface="Nunito Bold"/>
                <a:cs typeface="Nunito Bold"/>
                <a:sym typeface="Nunito Bold"/>
              </a:rPr>
              <a:t>Contents</a:t>
            </a:r>
          </a:p>
        </p:txBody>
      </p:sp>
      <p:sp>
        <p:nvSpPr>
          <p:cNvPr name="TextBox 11" id="11"/>
          <p:cNvSpPr txBox="true"/>
          <p:nvPr/>
        </p:nvSpPr>
        <p:spPr>
          <a:xfrm rot="0">
            <a:off x="7173233" y="1686001"/>
            <a:ext cx="3941533" cy="1092462"/>
          </a:xfrm>
          <a:prstGeom prst="rect">
            <a:avLst/>
          </a:prstGeom>
        </p:spPr>
        <p:txBody>
          <a:bodyPr anchor="t" rtlCol="false" tIns="0" lIns="0" bIns="0" rIns="0">
            <a:spAutoFit/>
          </a:bodyPr>
          <a:lstStyle/>
          <a:p>
            <a:pPr algn="ctr" marL="0" indent="0" lvl="0">
              <a:lnSpc>
                <a:spcPts val="8934"/>
              </a:lnSpc>
              <a:spcBef>
                <a:spcPct val="0"/>
              </a:spcBef>
            </a:pPr>
            <a:r>
              <a:rPr lang="en-US" sz="6381" strike="noStrike" u="none">
                <a:solidFill>
                  <a:srgbClr val="000000"/>
                </a:solidFill>
                <a:latin typeface="Balabeloo"/>
                <a:ea typeface="Balabeloo"/>
                <a:cs typeface="Balabeloo"/>
                <a:sym typeface="Balabeloo"/>
              </a:rPr>
              <a:t>PIGGY-PON</a:t>
            </a:r>
          </a:p>
        </p:txBody>
      </p:sp>
      <p:sp>
        <p:nvSpPr>
          <p:cNvPr name="TextBox 12" id="12"/>
          <p:cNvSpPr txBox="true"/>
          <p:nvPr/>
        </p:nvSpPr>
        <p:spPr>
          <a:xfrm rot="0">
            <a:off x="5118301" y="4646799"/>
            <a:ext cx="9502357" cy="3109872"/>
          </a:xfrm>
          <a:prstGeom prst="rect">
            <a:avLst/>
          </a:prstGeom>
        </p:spPr>
        <p:txBody>
          <a:bodyPr anchor="t" rtlCol="false" tIns="0" lIns="0" bIns="0" rIns="0">
            <a:spAutoFit/>
          </a:bodyPr>
          <a:lstStyle/>
          <a:p>
            <a:pPr algn="l" marL="769484" indent="-384742" lvl="1">
              <a:lnSpc>
                <a:spcPts val="4989"/>
              </a:lnSpc>
              <a:buFont typeface="Arial"/>
              <a:buChar char="•"/>
            </a:pPr>
            <a:r>
              <a:rPr lang="en-US" b="true" sz="3564" strike="noStrike" u="none">
                <a:solidFill>
                  <a:srgbClr val="000000"/>
                </a:solidFill>
                <a:latin typeface="Comic Sans Bold"/>
                <a:ea typeface="Comic Sans Bold"/>
                <a:cs typeface="Comic Sans Bold"/>
                <a:sym typeface="Comic Sans Bold"/>
              </a:rPr>
              <a:t>Motivation</a:t>
            </a:r>
            <a:r>
              <a:rPr lang="en-US" b="true" sz="3564" strike="noStrike" u="none">
                <a:solidFill>
                  <a:srgbClr val="000000"/>
                </a:solidFill>
                <a:latin typeface="Comic Sans Bold"/>
                <a:ea typeface="Comic Sans Bold"/>
                <a:cs typeface="Comic Sans Bold"/>
                <a:sym typeface="Comic Sans Bold"/>
              </a:rPr>
              <a:t> - The WHYs</a:t>
            </a:r>
          </a:p>
          <a:p>
            <a:pPr algn="l" marL="769484" indent="-384742" lvl="1">
              <a:lnSpc>
                <a:spcPts val="4989"/>
              </a:lnSpc>
              <a:buFont typeface="Arial"/>
              <a:buChar char="•"/>
            </a:pPr>
            <a:r>
              <a:rPr lang="en-US" b="true" sz="3564" strike="noStrike" u="none">
                <a:solidFill>
                  <a:srgbClr val="000000"/>
                </a:solidFill>
                <a:latin typeface="Comic Sans Bold"/>
                <a:ea typeface="Comic Sans Bold"/>
                <a:cs typeface="Comic Sans Bold"/>
                <a:sym typeface="Comic Sans Bold"/>
              </a:rPr>
              <a:t>Identifying the Problem - The HOWs</a:t>
            </a:r>
          </a:p>
          <a:p>
            <a:pPr algn="l" marL="769484" indent="-384742" lvl="1">
              <a:lnSpc>
                <a:spcPts val="4989"/>
              </a:lnSpc>
              <a:buFont typeface="Arial"/>
              <a:buChar char="•"/>
            </a:pPr>
            <a:r>
              <a:rPr lang="en-US" b="true" sz="3564" strike="noStrike" u="none">
                <a:solidFill>
                  <a:srgbClr val="000000"/>
                </a:solidFill>
                <a:latin typeface="Comic Sans Bold"/>
                <a:ea typeface="Comic Sans Bold"/>
                <a:cs typeface="Comic Sans Bold"/>
                <a:sym typeface="Comic Sans Bold"/>
              </a:rPr>
              <a:t>Prototype Design - The LOOKs</a:t>
            </a:r>
          </a:p>
          <a:p>
            <a:pPr algn="l" marL="769484" indent="-384742" lvl="1">
              <a:lnSpc>
                <a:spcPts val="4989"/>
              </a:lnSpc>
              <a:buFont typeface="Arial"/>
              <a:buChar char="•"/>
            </a:pPr>
            <a:r>
              <a:rPr lang="en-US" b="true" sz="3564" strike="noStrike" u="none">
                <a:solidFill>
                  <a:srgbClr val="000000"/>
                </a:solidFill>
                <a:latin typeface="Comic Sans Bold"/>
                <a:ea typeface="Comic Sans Bold"/>
                <a:cs typeface="Comic Sans Bold"/>
                <a:sym typeface="Comic Sans Bold"/>
              </a:rPr>
              <a:t>Evaluation - The Results</a:t>
            </a:r>
          </a:p>
          <a:p>
            <a:pPr algn="l" marL="769484" indent="-384742" lvl="1">
              <a:lnSpc>
                <a:spcPts val="4989"/>
              </a:lnSpc>
              <a:buFont typeface="Arial"/>
              <a:buChar char="•"/>
            </a:pPr>
            <a:r>
              <a:rPr lang="en-US" b="true" sz="3564" strike="noStrike" u="none">
                <a:solidFill>
                  <a:srgbClr val="000000"/>
                </a:solidFill>
                <a:latin typeface="Comic Sans Bold"/>
                <a:ea typeface="Comic Sans Bold"/>
                <a:cs typeface="Comic Sans Bold"/>
                <a:sym typeface="Comic Sans Bold"/>
              </a:rPr>
              <a:t>Conclusion - The Learnings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398012" y="2449412"/>
            <a:ext cx="5596176" cy="3147849"/>
          </a:xfrm>
          <a:custGeom>
            <a:avLst/>
            <a:gdLst/>
            <a:ahLst/>
            <a:cxnLst/>
            <a:rect r="r" b="b" t="t" l="l"/>
            <a:pathLst>
              <a:path h="3147849" w="5596176">
                <a:moveTo>
                  <a:pt x="0" y="0"/>
                </a:moveTo>
                <a:lnTo>
                  <a:pt x="5596175" y="0"/>
                </a:lnTo>
                <a:lnTo>
                  <a:pt x="5596175" y="3147849"/>
                </a:lnTo>
                <a:lnTo>
                  <a:pt x="0" y="3147849"/>
                </a:lnTo>
                <a:lnTo>
                  <a:pt x="0" y="0"/>
                </a:lnTo>
                <a:close/>
              </a:path>
            </a:pathLst>
          </a:custGeom>
          <a:blipFill>
            <a:blip r:embed="rId8"/>
            <a:stretch>
              <a:fillRect l="0" t="0" r="0" b="0"/>
            </a:stretch>
          </a:blipFill>
        </p:spPr>
      </p:sp>
      <p:sp>
        <p:nvSpPr>
          <p:cNvPr name="Freeform 10" id="10"/>
          <p:cNvSpPr/>
          <p:nvPr/>
        </p:nvSpPr>
        <p:spPr>
          <a:xfrm flipH="false" flipV="false" rot="0">
            <a:off x="9293813" y="2449412"/>
            <a:ext cx="5596176" cy="3147849"/>
          </a:xfrm>
          <a:custGeom>
            <a:avLst/>
            <a:gdLst/>
            <a:ahLst/>
            <a:cxnLst/>
            <a:rect r="r" b="b" t="t" l="l"/>
            <a:pathLst>
              <a:path h="3147849" w="5596176">
                <a:moveTo>
                  <a:pt x="0" y="0"/>
                </a:moveTo>
                <a:lnTo>
                  <a:pt x="5596175" y="0"/>
                </a:lnTo>
                <a:lnTo>
                  <a:pt x="5596175" y="3147849"/>
                </a:lnTo>
                <a:lnTo>
                  <a:pt x="0" y="3147849"/>
                </a:lnTo>
                <a:lnTo>
                  <a:pt x="0" y="0"/>
                </a:lnTo>
                <a:close/>
              </a:path>
            </a:pathLst>
          </a:custGeom>
          <a:blipFill>
            <a:blip r:embed="rId9"/>
            <a:stretch>
              <a:fillRect l="0" t="0" r="0" b="0"/>
            </a:stretch>
          </a:blipFill>
        </p:spPr>
      </p:sp>
      <p:sp>
        <p:nvSpPr>
          <p:cNvPr name="Freeform 11" id="11"/>
          <p:cNvSpPr/>
          <p:nvPr/>
        </p:nvSpPr>
        <p:spPr>
          <a:xfrm flipH="false" flipV="false" rot="0">
            <a:off x="6345912" y="5751675"/>
            <a:ext cx="5596176" cy="3147849"/>
          </a:xfrm>
          <a:custGeom>
            <a:avLst/>
            <a:gdLst/>
            <a:ahLst/>
            <a:cxnLst/>
            <a:rect r="r" b="b" t="t" l="l"/>
            <a:pathLst>
              <a:path h="3147849" w="5596176">
                <a:moveTo>
                  <a:pt x="0" y="0"/>
                </a:moveTo>
                <a:lnTo>
                  <a:pt x="5596176" y="0"/>
                </a:lnTo>
                <a:lnTo>
                  <a:pt x="5596176" y="3147848"/>
                </a:lnTo>
                <a:lnTo>
                  <a:pt x="0" y="3147848"/>
                </a:lnTo>
                <a:lnTo>
                  <a:pt x="0" y="0"/>
                </a:lnTo>
                <a:close/>
              </a:path>
            </a:pathLst>
          </a:custGeom>
          <a:blipFill>
            <a:blip r:embed="rId10"/>
            <a:stretch>
              <a:fillRect l="0" t="0" r="0" b="0"/>
            </a:stretch>
          </a:blipFill>
        </p:spPr>
      </p:sp>
      <p:sp>
        <p:nvSpPr>
          <p:cNvPr name="TextBox 12" id="12"/>
          <p:cNvSpPr txBox="true"/>
          <p:nvPr/>
        </p:nvSpPr>
        <p:spPr>
          <a:xfrm rot="0">
            <a:off x="2791696" y="1518624"/>
            <a:ext cx="3834829" cy="646118"/>
          </a:xfrm>
          <a:prstGeom prst="rect">
            <a:avLst/>
          </a:prstGeom>
        </p:spPr>
        <p:txBody>
          <a:bodyPr anchor="t" rtlCol="false" tIns="0" lIns="0" bIns="0" rIns="0">
            <a:spAutoFit/>
          </a:bodyPr>
          <a:lstStyle/>
          <a:p>
            <a:pPr algn="ctr">
              <a:lnSpc>
                <a:spcPts val="5261"/>
              </a:lnSpc>
            </a:pPr>
            <a:r>
              <a:rPr lang="en-US" sz="3758">
                <a:solidFill>
                  <a:srgbClr val="000000"/>
                </a:solidFill>
                <a:latin typeface="Balabeloo"/>
                <a:ea typeface="Balabeloo"/>
                <a:cs typeface="Balabeloo"/>
                <a:sym typeface="Balabeloo"/>
              </a:rPr>
              <a:t>LATEST PROTOTYPE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4809">
            <a:off x="-1065404" y="6851776"/>
            <a:ext cx="5430656" cy="5065321"/>
          </a:xfrm>
          <a:custGeom>
            <a:avLst/>
            <a:gdLst/>
            <a:ahLst/>
            <a:cxnLst/>
            <a:rect r="r" b="b" t="t" l="l"/>
            <a:pathLst>
              <a:path h="5065321" w="5430656">
                <a:moveTo>
                  <a:pt x="0" y="0"/>
                </a:moveTo>
                <a:lnTo>
                  <a:pt x="5430656" y="0"/>
                </a:lnTo>
                <a:lnTo>
                  <a:pt x="5430656" y="5065321"/>
                </a:lnTo>
                <a:lnTo>
                  <a:pt x="0" y="5065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81122" y="-1028700"/>
            <a:ext cx="3852949" cy="4114800"/>
          </a:xfrm>
          <a:custGeom>
            <a:avLst/>
            <a:gdLst/>
            <a:ahLst/>
            <a:cxnLst/>
            <a:rect r="r" b="b" t="t" l="l"/>
            <a:pathLst>
              <a:path h="4114800" w="3852949">
                <a:moveTo>
                  <a:pt x="0" y="0"/>
                </a:moveTo>
                <a:lnTo>
                  <a:pt x="3852949" y="0"/>
                </a:lnTo>
                <a:lnTo>
                  <a:pt x="385294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440146" y="2278376"/>
            <a:ext cx="5407707" cy="1443998"/>
          </a:xfrm>
          <a:prstGeom prst="rect">
            <a:avLst/>
          </a:prstGeom>
        </p:spPr>
        <p:txBody>
          <a:bodyPr anchor="t" rtlCol="false" tIns="0" lIns="0" bIns="0" rIns="0">
            <a:spAutoFit/>
          </a:bodyPr>
          <a:lstStyle/>
          <a:p>
            <a:pPr algn="ctr">
              <a:lnSpc>
                <a:spcPts val="11759"/>
              </a:lnSpc>
            </a:pPr>
            <a:r>
              <a:rPr lang="en-US" sz="8399">
                <a:solidFill>
                  <a:srgbClr val="000000"/>
                </a:solidFill>
                <a:latin typeface="Balabeloo"/>
                <a:ea typeface="Balabeloo"/>
                <a:cs typeface="Balabeloo"/>
                <a:sym typeface="Balabeloo"/>
              </a:rPr>
              <a:t>CONCLUSION</a:t>
            </a:r>
          </a:p>
        </p:txBody>
      </p:sp>
      <p:grpSp>
        <p:nvGrpSpPr>
          <p:cNvPr name="Group 8" id="8"/>
          <p:cNvGrpSpPr/>
          <p:nvPr/>
        </p:nvGrpSpPr>
        <p:grpSpPr>
          <a:xfrm rot="0">
            <a:off x="2754295" y="3829982"/>
            <a:ext cx="12779410" cy="4179611"/>
            <a:chOff x="0" y="0"/>
            <a:chExt cx="3365770" cy="1100803"/>
          </a:xfrm>
        </p:grpSpPr>
        <p:sp>
          <p:nvSpPr>
            <p:cNvPr name="Freeform 9" id="9"/>
            <p:cNvSpPr/>
            <p:nvPr/>
          </p:nvSpPr>
          <p:spPr>
            <a:xfrm flipH="false" flipV="false" rot="0">
              <a:off x="0" y="0"/>
              <a:ext cx="3365771" cy="1100803"/>
            </a:xfrm>
            <a:custGeom>
              <a:avLst/>
              <a:gdLst/>
              <a:ahLst/>
              <a:cxnLst/>
              <a:rect r="r" b="b" t="t" l="l"/>
              <a:pathLst>
                <a:path h="1100803" w="3365771">
                  <a:moveTo>
                    <a:pt x="3162570" y="0"/>
                  </a:moveTo>
                  <a:cubicBezTo>
                    <a:pt x="3274795" y="0"/>
                    <a:pt x="3365771" y="246423"/>
                    <a:pt x="3365771" y="550401"/>
                  </a:cubicBezTo>
                  <a:cubicBezTo>
                    <a:pt x="3365771" y="854380"/>
                    <a:pt x="3274795" y="1100803"/>
                    <a:pt x="3162570" y="1100803"/>
                  </a:cubicBezTo>
                  <a:lnTo>
                    <a:pt x="203200" y="1100803"/>
                  </a:lnTo>
                  <a:cubicBezTo>
                    <a:pt x="90976" y="1100803"/>
                    <a:pt x="0" y="854380"/>
                    <a:pt x="0" y="550401"/>
                  </a:cubicBezTo>
                  <a:cubicBezTo>
                    <a:pt x="0" y="246423"/>
                    <a:pt x="90976" y="0"/>
                    <a:pt x="203200" y="0"/>
                  </a:cubicBezTo>
                  <a:close/>
                </a:path>
              </a:pathLst>
            </a:custGeom>
            <a:solidFill>
              <a:srgbClr val="F4BDBC"/>
            </a:solidFill>
          </p:spPr>
        </p:sp>
        <p:sp>
          <p:nvSpPr>
            <p:cNvPr name="TextBox 10" id="10"/>
            <p:cNvSpPr txBox="true"/>
            <p:nvPr/>
          </p:nvSpPr>
          <p:spPr>
            <a:xfrm>
              <a:off x="0" y="-38100"/>
              <a:ext cx="3365770" cy="113890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291974" y="4141788"/>
            <a:ext cx="11704051" cy="3498850"/>
          </a:xfrm>
          <a:prstGeom prst="rect">
            <a:avLst/>
          </a:prstGeom>
        </p:spPr>
        <p:txBody>
          <a:bodyPr anchor="t" rtlCol="false" tIns="0" lIns="0" bIns="0" rIns="0">
            <a:spAutoFit/>
          </a:bodyPr>
          <a:lstStyle/>
          <a:p>
            <a:pPr algn="just">
              <a:lnSpc>
                <a:spcPts val="3500"/>
              </a:lnSpc>
            </a:pPr>
            <a:r>
              <a:rPr lang="en-US" sz="2500">
                <a:solidFill>
                  <a:srgbClr val="000000"/>
                </a:solidFill>
                <a:latin typeface="Open Sans"/>
                <a:ea typeface="Open Sans"/>
                <a:cs typeface="Open Sans"/>
                <a:sym typeface="Open Sans"/>
              </a:rPr>
              <a:t>Piggy-Pon taught us that applying HCI goes beyond making a working app—it’s about solving real problems in a way that feels natural and motivating.</a:t>
            </a:r>
          </a:p>
          <a:p>
            <a:pPr algn="just">
              <a:lnSpc>
                <a:spcPts val="3500"/>
              </a:lnSpc>
            </a:pPr>
            <a:r>
              <a:rPr lang="en-US" sz="2500">
                <a:solidFill>
                  <a:srgbClr val="000000"/>
                </a:solidFill>
                <a:latin typeface="Open Sans"/>
                <a:ea typeface="Open Sans"/>
                <a:cs typeface="Open Sans"/>
                <a:sym typeface="Open Sans"/>
              </a:rPr>
              <a:t>Our prototype proved that even without full functionality, users could confidently track savings, set goals, and enjoy the experience.</a:t>
            </a:r>
          </a:p>
          <a:p>
            <a:pPr algn="just">
              <a:lnSpc>
                <a:spcPts val="3500"/>
              </a:lnSpc>
            </a:pPr>
            <a:r>
              <a:rPr lang="en-US" sz="2500">
                <a:solidFill>
                  <a:srgbClr val="000000"/>
                </a:solidFill>
                <a:latin typeface="Open Sans"/>
                <a:ea typeface="Open Sans"/>
                <a:cs typeface="Open Sans"/>
                <a:sym typeface="Open Sans"/>
              </a:rPr>
              <a:t>We learned that thoughtful design, continuous feedback, and user empathy turn even a simple concept—like a piggybank—into something empowering.</a:t>
            </a:r>
          </a:p>
          <a:p>
            <a:pPr algn="just">
              <a:lnSpc>
                <a:spcPts val="3500"/>
              </a:lnSpc>
            </a:pPr>
            <a:r>
              <a:rPr lang="en-US" sz="2500">
                <a:solidFill>
                  <a:srgbClr val="000000"/>
                </a:solidFill>
                <a:latin typeface="Open Sans"/>
                <a:ea typeface="Open Sans"/>
                <a:cs typeface="Open Sans"/>
                <a:sym typeface="Open Sans"/>
              </a:rPr>
              <a:t>Piggy-Pon isn’t perfect yet, but it has purpose.</a:t>
            </a:r>
          </a:p>
          <a:p>
            <a:pPr algn="just">
              <a:lnSpc>
                <a:spcPts val="350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1554809">
            <a:off x="-1065404" y="6851776"/>
            <a:ext cx="5430656" cy="5065321"/>
          </a:xfrm>
          <a:custGeom>
            <a:avLst/>
            <a:gdLst/>
            <a:ahLst/>
            <a:cxnLst/>
            <a:rect r="r" b="b" t="t" l="l"/>
            <a:pathLst>
              <a:path h="5065321" w="5430656">
                <a:moveTo>
                  <a:pt x="0" y="0"/>
                </a:moveTo>
                <a:lnTo>
                  <a:pt x="5430656" y="0"/>
                </a:lnTo>
                <a:lnTo>
                  <a:pt x="5430656" y="5065321"/>
                </a:lnTo>
                <a:lnTo>
                  <a:pt x="0" y="50653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081122" y="-1028700"/>
            <a:ext cx="3852949" cy="4114800"/>
          </a:xfrm>
          <a:custGeom>
            <a:avLst/>
            <a:gdLst/>
            <a:ahLst/>
            <a:cxnLst/>
            <a:rect r="r" b="b" t="t" l="l"/>
            <a:pathLst>
              <a:path h="4114800" w="3852949">
                <a:moveTo>
                  <a:pt x="0" y="0"/>
                </a:moveTo>
                <a:lnTo>
                  <a:pt x="3852949" y="0"/>
                </a:lnTo>
                <a:lnTo>
                  <a:pt x="385294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300862" y="981075"/>
            <a:ext cx="2211376" cy="3129306"/>
          </a:xfrm>
          <a:custGeom>
            <a:avLst/>
            <a:gdLst/>
            <a:ahLst/>
            <a:cxnLst/>
            <a:rect r="r" b="b" t="t" l="l"/>
            <a:pathLst>
              <a:path h="3129306" w="2211376">
                <a:moveTo>
                  <a:pt x="0" y="0"/>
                </a:moveTo>
                <a:lnTo>
                  <a:pt x="2211375" y="0"/>
                </a:lnTo>
                <a:lnTo>
                  <a:pt x="2211375" y="3129306"/>
                </a:lnTo>
                <a:lnTo>
                  <a:pt x="0" y="3129306"/>
                </a:lnTo>
                <a:lnTo>
                  <a:pt x="0" y="0"/>
                </a:lnTo>
                <a:close/>
              </a:path>
            </a:pathLst>
          </a:custGeom>
          <a:blipFill>
            <a:blip r:embed="rId6"/>
            <a:stretch>
              <a:fillRect l="0" t="0" r="0" b="0"/>
            </a:stretch>
          </a:blipFill>
        </p:spPr>
      </p:sp>
      <p:sp>
        <p:nvSpPr>
          <p:cNvPr name="Freeform 8" id="8"/>
          <p:cNvSpPr/>
          <p:nvPr/>
        </p:nvSpPr>
        <p:spPr>
          <a:xfrm flipH="false" flipV="false" rot="0">
            <a:off x="3180794" y="4268378"/>
            <a:ext cx="1629315" cy="1851899"/>
          </a:xfrm>
          <a:custGeom>
            <a:avLst/>
            <a:gdLst/>
            <a:ahLst/>
            <a:cxnLst/>
            <a:rect r="r" b="b" t="t" l="l"/>
            <a:pathLst>
              <a:path h="1851899" w="1629315">
                <a:moveTo>
                  <a:pt x="0" y="0"/>
                </a:moveTo>
                <a:lnTo>
                  <a:pt x="1629315" y="0"/>
                </a:lnTo>
                <a:lnTo>
                  <a:pt x="1629315" y="1851899"/>
                </a:lnTo>
                <a:lnTo>
                  <a:pt x="0" y="1851899"/>
                </a:lnTo>
                <a:lnTo>
                  <a:pt x="0" y="0"/>
                </a:lnTo>
                <a:close/>
              </a:path>
            </a:pathLst>
          </a:custGeom>
          <a:blipFill>
            <a:blip r:embed="rId7"/>
            <a:stretch>
              <a:fillRect l="0" t="0" r="0" b="0"/>
            </a:stretch>
          </a:blipFill>
        </p:spPr>
      </p:sp>
      <p:sp>
        <p:nvSpPr>
          <p:cNvPr name="Freeform 9" id="9"/>
          <p:cNvSpPr/>
          <p:nvPr/>
        </p:nvSpPr>
        <p:spPr>
          <a:xfrm flipH="false" flipV="false" rot="0">
            <a:off x="3180794" y="5690974"/>
            <a:ext cx="1683401" cy="2248432"/>
          </a:xfrm>
          <a:custGeom>
            <a:avLst/>
            <a:gdLst/>
            <a:ahLst/>
            <a:cxnLst/>
            <a:rect r="r" b="b" t="t" l="l"/>
            <a:pathLst>
              <a:path h="2248432" w="1683401">
                <a:moveTo>
                  <a:pt x="0" y="0"/>
                </a:moveTo>
                <a:lnTo>
                  <a:pt x="1683401" y="0"/>
                </a:lnTo>
                <a:lnTo>
                  <a:pt x="1683401" y="2248432"/>
                </a:lnTo>
                <a:lnTo>
                  <a:pt x="0" y="2248432"/>
                </a:lnTo>
                <a:lnTo>
                  <a:pt x="0" y="0"/>
                </a:lnTo>
                <a:close/>
              </a:path>
            </a:pathLst>
          </a:custGeom>
          <a:blipFill>
            <a:blip r:embed="rId8"/>
            <a:stretch>
              <a:fillRect l="0" t="0" r="0" b="0"/>
            </a:stretch>
          </a:blipFill>
        </p:spPr>
      </p:sp>
      <p:sp>
        <p:nvSpPr>
          <p:cNvPr name="Freeform 10" id="10"/>
          <p:cNvSpPr/>
          <p:nvPr/>
        </p:nvSpPr>
        <p:spPr>
          <a:xfrm flipH="false" flipV="false" rot="1501344">
            <a:off x="13015732" y="4035381"/>
            <a:ext cx="2980224" cy="2685426"/>
          </a:xfrm>
          <a:custGeom>
            <a:avLst/>
            <a:gdLst/>
            <a:ahLst/>
            <a:cxnLst/>
            <a:rect r="r" b="b" t="t" l="l"/>
            <a:pathLst>
              <a:path h="2685426" w="2980224">
                <a:moveTo>
                  <a:pt x="0" y="0"/>
                </a:moveTo>
                <a:lnTo>
                  <a:pt x="2980224" y="0"/>
                </a:lnTo>
                <a:lnTo>
                  <a:pt x="2980224" y="2685427"/>
                </a:lnTo>
                <a:lnTo>
                  <a:pt x="0" y="26854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9535142">
            <a:off x="9802710" y="6185531"/>
            <a:ext cx="2924297" cy="2635031"/>
          </a:xfrm>
          <a:custGeom>
            <a:avLst/>
            <a:gdLst/>
            <a:ahLst/>
            <a:cxnLst/>
            <a:rect r="r" b="b" t="t" l="l"/>
            <a:pathLst>
              <a:path h="2635031" w="2924297">
                <a:moveTo>
                  <a:pt x="0" y="0"/>
                </a:moveTo>
                <a:lnTo>
                  <a:pt x="2924297" y="0"/>
                </a:lnTo>
                <a:lnTo>
                  <a:pt x="2924297" y="2635031"/>
                </a:lnTo>
                <a:lnTo>
                  <a:pt x="0" y="263503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835479">
            <a:off x="7844160" y="2104043"/>
            <a:ext cx="9263525" cy="1616090"/>
          </a:xfrm>
          <a:prstGeom prst="rect">
            <a:avLst/>
          </a:prstGeom>
        </p:spPr>
        <p:txBody>
          <a:bodyPr anchor="t" rtlCol="false" tIns="0" lIns="0" bIns="0" rIns="0">
            <a:spAutoFit/>
          </a:bodyPr>
          <a:lstStyle/>
          <a:p>
            <a:pPr algn="ctr">
              <a:lnSpc>
                <a:spcPts val="13299"/>
              </a:lnSpc>
            </a:pPr>
            <a:r>
              <a:rPr lang="en-US" sz="9499">
                <a:solidFill>
                  <a:srgbClr val="000000"/>
                </a:solidFill>
                <a:latin typeface="Balabeloo"/>
                <a:ea typeface="Balabeloo"/>
                <a:cs typeface="Balabeloo"/>
                <a:sym typeface="Balabeloo"/>
              </a:rPr>
              <a:t>KZH MEMBERS</a:t>
            </a:r>
          </a:p>
        </p:txBody>
      </p:sp>
      <p:sp>
        <p:nvSpPr>
          <p:cNvPr name="TextBox 13" id="13"/>
          <p:cNvSpPr txBox="true"/>
          <p:nvPr/>
        </p:nvSpPr>
        <p:spPr>
          <a:xfrm rot="0">
            <a:off x="4810109" y="2588909"/>
            <a:ext cx="3700910" cy="867366"/>
          </a:xfrm>
          <a:prstGeom prst="rect">
            <a:avLst/>
          </a:prstGeom>
        </p:spPr>
        <p:txBody>
          <a:bodyPr anchor="t" rtlCol="false" tIns="0" lIns="0" bIns="0" rIns="0">
            <a:spAutoFit/>
          </a:bodyPr>
          <a:lstStyle/>
          <a:p>
            <a:pPr algn="just">
              <a:lnSpc>
                <a:spcPts val="3503"/>
              </a:lnSpc>
            </a:pPr>
            <a:r>
              <a:rPr lang="en-US" sz="2502">
                <a:solidFill>
                  <a:srgbClr val="000000"/>
                </a:solidFill>
                <a:latin typeface="Comic Sans"/>
                <a:ea typeface="Comic Sans"/>
                <a:cs typeface="Comic Sans"/>
                <a:sym typeface="Comic Sans"/>
              </a:rPr>
              <a:t>Zuriel Magtibay</a:t>
            </a:r>
          </a:p>
          <a:p>
            <a:pPr algn="just">
              <a:lnSpc>
                <a:spcPts val="3503"/>
              </a:lnSpc>
            </a:pPr>
            <a:r>
              <a:rPr lang="en-US" sz="2502">
                <a:solidFill>
                  <a:srgbClr val="000000"/>
                </a:solidFill>
                <a:latin typeface="Comic Sans"/>
                <a:ea typeface="Comic Sans"/>
                <a:cs typeface="Comic Sans"/>
                <a:sym typeface="Comic Sans"/>
              </a:rPr>
              <a:t>2</a:t>
            </a:r>
            <a:r>
              <a:rPr lang="en-US" sz="2502">
                <a:solidFill>
                  <a:srgbClr val="000000"/>
                </a:solidFill>
                <a:latin typeface="Comic Sans"/>
                <a:ea typeface="Comic Sans"/>
                <a:cs typeface="Comic Sans"/>
                <a:sym typeface="Comic Sans"/>
              </a:rPr>
              <a:t>nd</a:t>
            </a:r>
            <a:r>
              <a:rPr lang="en-US" sz="2502">
                <a:solidFill>
                  <a:srgbClr val="000000"/>
                </a:solidFill>
                <a:latin typeface="Comic Sans"/>
                <a:ea typeface="Comic Sans"/>
                <a:cs typeface="Comic Sans"/>
                <a:sym typeface="Comic Sans"/>
              </a:rPr>
              <a:t> Year - CS</a:t>
            </a:r>
          </a:p>
        </p:txBody>
      </p:sp>
      <p:sp>
        <p:nvSpPr>
          <p:cNvPr name="TextBox 14" id="14"/>
          <p:cNvSpPr txBox="true"/>
          <p:nvPr/>
        </p:nvSpPr>
        <p:spPr>
          <a:xfrm rot="0">
            <a:off x="4810109" y="4736832"/>
            <a:ext cx="3700910" cy="867366"/>
          </a:xfrm>
          <a:prstGeom prst="rect">
            <a:avLst/>
          </a:prstGeom>
        </p:spPr>
        <p:txBody>
          <a:bodyPr anchor="t" rtlCol="false" tIns="0" lIns="0" bIns="0" rIns="0">
            <a:spAutoFit/>
          </a:bodyPr>
          <a:lstStyle/>
          <a:p>
            <a:pPr algn="just">
              <a:lnSpc>
                <a:spcPts val="3503"/>
              </a:lnSpc>
            </a:pPr>
            <a:r>
              <a:rPr lang="en-US" sz="2502">
                <a:solidFill>
                  <a:srgbClr val="000000"/>
                </a:solidFill>
                <a:latin typeface="Comic Sans"/>
                <a:ea typeface="Comic Sans"/>
                <a:cs typeface="Comic Sans"/>
                <a:sym typeface="Comic Sans"/>
              </a:rPr>
              <a:t>Harvey Quijada</a:t>
            </a:r>
          </a:p>
          <a:p>
            <a:pPr algn="just">
              <a:lnSpc>
                <a:spcPts val="3503"/>
              </a:lnSpc>
            </a:pPr>
            <a:r>
              <a:rPr lang="en-US" sz="2502">
                <a:solidFill>
                  <a:srgbClr val="000000"/>
                </a:solidFill>
                <a:latin typeface="Comic Sans"/>
                <a:ea typeface="Comic Sans"/>
                <a:cs typeface="Comic Sans"/>
                <a:sym typeface="Comic Sans"/>
              </a:rPr>
              <a:t>4</a:t>
            </a:r>
            <a:r>
              <a:rPr lang="en-US" sz="2502">
                <a:solidFill>
                  <a:srgbClr val="000000"/>
                </a:solidFill>
                <a:latin typeface="Comic Sans"/>
                <a:ea typeface="Comic Sans"/>
                <a:cs typeface="Comic Sans"/>
                <a:sym typeface="Comic Sans"/>
              </a:rPr>
              <a:t>th</a:t>
            </a:r>
            <a:r>
              <a:rPr lang="en-US" sz="2502">
                <a:solidFill>
                  <a:srgbClr val="000000"/>
                </a:solidFill>
                <a:latin typeface="Comic Sans"/>
                <a:ea typeface="Comic Sans"/>
                <a:cs typeface="Comic Sans"/>
                <a:sym typeface="Comic Sans"/>
              </a:rPr>
              <a:t> Year - CS</a:t>
            </a:r>
          </a:p>
        </p:txBody>
      </p:sp>
      <p:sp>
        <p:nvSpPr>
          <p:cNvPr name="TextBox 15" id="15"/>
          <p:cNvSpPr txBox="true"/>
          <p:nvPr/>
        </p:nvSpPr>
        <p:spPr>
          <a:xfrm rot="0">
            <a:off x="4810109" y="6767565"/>
            <a:ext cx="3700910" cy="867366"/>
          </a:xfrm>
          <a:prstGeom prst="rect">
            <a:avLst/>
          </a:prstGeom>
        </p:spPr>
        <p:txBody>
          <a:bodyPr anchor="t" rtlCol="false" tIns="0" lIns="0" bIns="0" rIns="0">
            <a:spAutoFit/>
          </a:bodyPr>
          <a:lstStyle/>
          <a:p>
            <a:pPr algn="just">
              <a:lnSpc>
                <a:spcPts val="3503"/>
              </a:lnSpc>
            </a:pPr>
            <a:r>
              <a:rPr lang="en-US" sz="2502">
                <a:solidFill>
                  <a:srgbClr val="000000"/>
                </a:solidFill>
                <a:latin typeface="Comic Sans"/>
                <a:ea typeface="Comic Sans"/>
                <a:cs typeface="Comic Sans"/>
                <a:sym typeface="Comic Sans"/>
              </a:rPr>
              <a:t>Kendrick Flores</a:t>
            </a:r>
          </a:p>
          <a:p>
            <a:pPr algn="just">
              <a:lnSpc>
                <a:spcPts val="3503"/>
              </a:lnSpc>
            </a:pPr>
            <a:r>
              <a:rPr lang="en-US" sz="2502">
                <a:solidFill>
                  <a:srgbClr val="000000"/>
                </a:solidFill>
                <a:latin typeface="Comic Sans"/>
                <a:ea typeface="Comic Sans"/>
                <a:cs typeface="Comic Sans"/>
                <a:sym typeface="Comic Sans"/>
              </a:rPr>
              <a:t>2</a:t>
            </a:r>
            <a:r>
              <a:rPr lang="en-US" sz="2502">
                <a:solidFill>
                  <a:srgbClr val="000000"/>
                </a:solidFill>
                <a:latin typeface="Comic Sans"/>
                <a:ea typeface="Comic Sans"/>
                <a:cs typeface="Comic Sans"/>
                <a:sym typeface="Comic Sans"/>
              </a:rPr>
              <a:t>nd</a:t>
            </a:r>
            <a:r>
              <a:rPr lang="en-US" sz="2502">
                <a:solidFill>
                  <a:srgbClr val="000000"/>
                </a:solidFill>
                <a:latin typeface="Comic Sans"/>
                <a:ea typeface="Comic Sans"/>
                <a:cs typeface="Comic Sans"/>
                <a:sym typeface="Comic Sans"/>
              </a:rPr>
              <a:t> Year - CS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706025">
            <a:off x="-2733841" y="4827117"/>
            <a:ext cx="13044260" cy="12166737"/>
          </a:xfrm>
          <a:custGeom>
            <a:avLst/>
            <a:gdLst/>
            <a:ahLst/>
            <a:cxnLst/>
            <a:rect r="r" b="b" t="t" l="l"/>
            <a:pathLst>
              <a:path h="12166737" w="13044260">
                <a:moveTo>
                  <a:pt x="0" y="0"/>
                </a:moveTo>
                <a:lnTo>
                  <a:pt x="13044260" y="0"/>
                </a:lnTo>
                <a:lnTo>
                  <a:pt x="13044260" y="12166737"/>
                </a:lnTo>
                <a:lnTo>
                  <a:pt x="0" y="121667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413959" y="-5843869"/>
            <a:ext cx="8866190" cy="9468746"/>
          </a:xfrm>
          <a:custGeom>
            <a:avLst/>
            <a:gdLst/>
            <a:ahLst/>
            <a:cxnLst/>
            <a:rect r="r" b="b" t="t" l="l"/>
            <a:pathLst>
              <a:path h="9468746" w="8866190">
                <a:moveTo>
                  <a:pt x="0" y="0"/>
                </a:moveTo>
                <a:lnTo>
                  <a:pt x="8866189" y="0"/>
                </a:lnTo>
                <a:lnTo>
                  <a:pt x="8866189" y="9468747"/>
                </a:lnTo>
                <a:lnTo>
                  <a:pt x="0" y="94687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512237" y="4614545"/>
            <a:ext cx="9263525" cy="953135"/>
          </a:xfrm>
          <a:prstGeom prst="rect">
            <a:avLst/>
          </a:prstGeom>
        </p:spPr>
        <p:txBody>
          <a:bodyPr anchor="t" rtlCol="false" tIns="0" lIns="0" bIns="0" rIns="0">
            <a:spAutoFit/>
          </a:bodyPr>
          <a:lstStyle/>
          <a:p>
            <a:pPr algn="ctr">
              <a:lnSpc>
                <a:spcPts val="7840"/>
              </a:lnSpc>
            </a:pPr>
            <a:r>
              <a:rPr lang="en-US" sz="5600">
                <a:solidFill>
                  <a:srgbClr val="000000"/>
                </a:solidFill>
                <a:latin typeface="Safira March"/>
                <a:ea typeface="Safira March"/>
                <a:cs typeface="Safira March"/>
                <a:sym typeface="Safira March"/>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816382" y="3077641"/>
            <a:ext cx="4015570" cy="1543050"/>
            <a:chOff x="0" y="0"/>
            <a:chExt cx="1057599" cy="406400"/>
          </a:xfrm>
        </p:grpSpPr>
        <p:sp>
          <p:nvSpPr>
            <p:cNvPr name="Freeform 8" id="8"/>
            <p:cNvSpPr/>
            <p:nvPr/>
          </p:nvSpPr>
          <p:spPr>
            <a:xfrm flipH="false" flipV="false" rot="0">
              <a:off x="0" y="0"/>
              <a:ext cx="1057599" cy="406400"/>
            </a:xfrm>
            <a:custGeom>
              <a:avLst/>
              <a:gdLst/>
              <a:ahLst/>
              <a:cxnLst/>
              <a:rect r="r" b="b" t="t" l="l"/>
              <a:pathLst>
                <a:path h="406400" w="1057599">
                  <a:moveTo>
                    <a:pt x="854399" y="0"/>
                  </a:moveTo>
                  <a:cubicBezTo>
                    <a:pt x="966623" y="0"/>
                    <a:pt x="1057599" y="90976"/>
                    <a:pt x="1057599" y="203200"/>
                  </a:cubicBezTo>
                  <a:cubicBezTo>
                    <a:pt x="1057599" y="315424"/>
                    <a:pt x="966623" y="406400"/>
                    <a:pt x="85439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057599"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512237" y="1799293"/>
            <a:ext cx="9263525" cy="1567024"/>
          </a:xfrm>
          <a:prstGeom prst="rect">
            <a:avLst/>
          </a:prstGeom>
        </p:spPr>
        <p:txBody>
          <a:bodyPr anchor="t" rtlCol="false" tIns="0" lIns="0" bIns="0" rIns="0">
            <a:spAutoFit/>
          </a:bodyPr>
          <a:lstStyle/>
          <a:p>
            <a:pPr algn="ctr" marL="0" indent="0" lvl="0">
              <a:lnSpc>
                <a:spcPts val="12853"/>
              </a:lnSpc>
              <a:spcBef>
                <a:spcPct val="0"/>
              </a:spcBef>
            </a:pPr>
            <a:r>
              <a:rPr lang="en-US" sz="9181" strike="noStrike" u="none">
                <a:solidFill>
                  <a:srgbClr val="000000"/>
                </a:solidFill>
                <a:latin typeface="Balabeloo"/>
                <a:ea typeface="Balabeloo"/>
                <a:cs typeface="Balabeloo"/>
                <a:sym typeface="Balabeloo"/>
              </a:rPr>
              <a:t>WHY?</a:t>
            </a:r>
          </a:p>
        </p:txBody>
      </p:sp>
      <p:grpSp>
        <p:nvGrpSpPr>
          <p:cNvPr name="Group 11" id="11"/>
          <p:cNvGrpSpPr/>
          <p:nvPr/>
        </p:nvGrpSpPr>
        <p:grpSpPr>
          <a:xfrm rot="0">
            <a:off x="12428368" y="3077641"/>
            <a:ext cx="4070931" cy="1543050"/>
            <a:chOff x="0" y="0"/>
            <a:chExt cx="1072179" cy="406400"/>
          </a:xfrm>
        </p:grpSpPr>
        <p:sp>
          <p:nvSpPr>
            <p:cNvPr name="Freeform 12" id="12"/>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13" id="13"/>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3561207" y="5525526"/>
            <a:ext cx="11165587" cy="1967230"/>
          </a:xfrm>
          <a:prstGeom prst="rect">
            <a:avLst/>
          </a:prstGeom>
        </p:spPr>
        <p:txBody>
          <a:bodyPr anchor="t" rtlCol="false" tIns="0" lIns="0" bIns="0" rIns="0">
            <a:spAutoFit/>
          </a:bodyPr>
          <a:lstStyle/>
          <a:p>
            <a:pPr algn="just">
              <a:lnSpc>
                <a:spcPts val="3920"/>
              </a:lnSpc>
            </a:pPr>
            <a:r>
              <a:rPr lang="en-US" sz="2800">
                <a:solidFill>
                  <a:srgbClr val="000000"/>
                </a:solidFill>
                <a:latin typeface="Comic Sans"/>
                <a:ea typeface="Comic Sans"/>
                <a:cs typeface="Comic Sans"/>
                <a:sym typeface="Comic Sans"/>
              </a:rPr>
              <a:t>Many students struggle with saving money consistently. Traditional piggybanks offer no timestamps, goal-making, or progress tracking—making saving feel dull or easy to forget. We created Piggy-Pon, a web-based tool that turns saving into a smart, engaging experience.</a:t>
            </a:r>
          </a:p>
        </p:txBody>
      </p:sp>
      <p:sp>
        <p:nvSpPr>
          <p:cNvPr name="TextBox 15" id="15"/>
          <p:cNvSpPr txBox="true"/>
          <p:nvPr/>
        </p:nvSpPr>
        <p:spPr>
          <a:xfrm rot="0">
            <a:off x="12825159" y="3350056"/>
            <a:ext cx="3277349" cy="941070"/>
          </a:xfrm>
          <a:prstGeom prst="rect">
            <a:avLst/>
          </a:prstGeom>
        </p:spPr>
        <p:txBody>
          <a:bodyPr anchor="t" rtlCol="false" tIns="0" lIns="0" bIns="0" rIns="0">
            <a:spAutoFit/>
          </a:bodyPr>
          <a:lstStyle/>
          <a:p>
            <a:pPr algn="ctr">
              <a:lnSpc>
                <a:spcPts val="3780"/>
              </a:lnSpc>
            </a:pPr>
            <a:r>
              <a:rPr lang="en-US" sz="2700">
                <a:solidFill>
                  <a:srgbClr val="000000"/>
                </a:solidFill>
                <a:latin typeface="Comic Sans"/>
                <a:ea typeface="Comic Sans"/>
                <a:cs typeface="Comic Sans"/>
                <a:sym typeface="Comic Sans"/>
              </a:rPr>
              <a:t>What problem did we have to solve?</a:t>
            </a:r>
          </a:p>
        </p:txBody>
      </p:sp>
      <p:sp>
        <p:nvSpPr>
          <p:cNvPr name="TextBox 16" id="16"/>
          <p:cNvSpPr txBox="true"/>
          <p:nvPr/>
        </p:nvSpPr>
        <p:spPr>
          <a:xfrm rot="0">
            <a:off x="2568131" y="3588181"/>
            <a:ext cx="2512072" cy="464820"/>
          </a:xfrm>
          <a:prstGeom prst="rect">
            <a:avLst/>
          </a:prstGeom>
        </p:spPr>
        <p:txBody>
          <a:bodyPr anchor="t" rtlCol="false" tIns="0" lIns="0" bIns="0" rIns="0">
            <a:spAutoFit/>
          </a:bodyPr>
          <a:lstStyle/>
          <a:p>
            <a:pPr algn="ctr">
              <a:lnSpc>
                <a:spcPts val="3780"/>
              </a:lnSpc>
            </a:pPr>
            <a:r>
              <a:rPr lang="en-US" sz="2700">
                <a:solidFill>
                  <a:srgbClr val="000000"/>
                </a:solidFill>
                <a:latin typeface="Comic Sans"/>
                <a:ea typeface="Comic Sans"/>
                <a:cs typeface="Comic Sans"/>
                <a:sym typeface="Comic Sans"/>
              </a:rPr>
              <a:t>The Motivation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2428368" y="1660228"/>
            <a:ext cx="4070931" cy="1543050"/>
            <a:chOff x="0" y="0"/>
            <a:chExt cx="1072179" cy="406400"/>
          </a:xfrm>
        </p:grpSpPr>
        <p:sp>
          <p:nvSpPr>
            <p:cNvPr name="Freeform 8" id="8"/>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2871102" y="1636253"/>
            <a:ext cx="3185461" cy="1567024"/>
          </a:xfrm>
          <a:prstGeom prst="rect">
            <a:avLst/>
          </a:prstGeom>
        </p:spPr>
        <p:txBody>
          <a:bodyPr anchor="t" rtlCol="false" tIns="0" lIns="0" bIns="0" rIns="0">
            <a:spAutoFit/>
          </a:bodyPr>
          <a:lstStyle/>
          <a:p>
            <a:pPr algn="ctr" marL="0" indent="0" lvl="0">
              <a:lnSpc>
                <a:spcPts val="12853"/>
              </a:lnSpc>
              <a:spcBef>
                <a:spcPct val="0"/>
              </a:spcBef>
            </a:pPr>
            <a:r>
              <a:rPr lang="en-US" sz="9181" strike="noStrike" u="none">
                <a:solidFill>
                  <a:srgbClr val="000000"/>
                </a:solidFill>
                <a:latin typeface="Balabeloo"/>
                <a:ea typeface="Balabeloo"/>
                <a:cs typeface="Balabeloo"/>
                <a:sym typeface="Balabeloo"/>
              </a:rPr>
              <a:t>HOW?</a:t>
            </a:r>
          </a:p>
        </p:txBody>
      </p:sp>
      <p:sp>
        <p:nvSpPr>
          <p:cNvPr name="TextBox 11" id="11"/>
          <p:cNvSpPr txBox="true"/>
          <p:nvPr/>
        </p:nvSpPr>
        <p:spPr>
          <a:xfrm rot="0">
            <a:off x="2042729" y="4140949"/>
            <a:ext cx="9881676" cy="2870363"/>
          </a:xfrm>
          <a:prstGeom prst="rect">
            <a:avLst/>
          </a:prstGeom>
        </p:spPr>
        <p:txBody>
          <a:bodyPr anchor="t" rtlCol="false" tIns="0" lIns="0" bIns="0" rIns="0">
            <a:spAutoFit/>
          </a:bodyPr>
          <a:lstStyle/>
          <a:p>
            <a:pPr algn="just">
              <a:lnSpc>
                <a:spcPts val="2621"/>
              </a:lnSpc>
            </a:pPr>
          </a:p>
          <a:p>
            <a:pPr algn="just" marL="404236" indent="-202118" lvl="1">
              <a:lnSpc>
                <a:spcPts val="2621"/>
              </a:lnSpc>
              <a:buFont typeface="Arial"/>
              <a:buChar char="•"/>
            </a:pPr>
            <a:r>
              <a:rPr lang="en-US" sz="1872">
                <a:solidFill>
                  <a:srgbClr val="000000"/>
                </a:solidFill>
                <a:latin typeface="Comic Sans"/>
                <a:ea typeface="Comic Sans"/>
                <a:cs typeface="Comic Sans"/>
                <a:sym typeface="Comic Sans"/>
              </a:rPr>
              <a:t>Mini User Interviews – We talked to classmates and friends. Most said they wanted to save but didn’t feel motivated or didn’t know where to start.</a:t>
            </a:r>
          </a:p>
          <a:p>
            <a:pPr algn="just">
              <a:lnSpc>
                <a:spcPts val="2621"/>
              </a:lnSpc>
            </a:pPr>
          </a:p>
          <a:p>
            <a:pPr algn="just" marL="404236" indent="-202118" lvl="1">
              <a:lnSpc>
                <a:spcPts val="2621"/>
              </a:lnSpc>
              <a:buFont typeface="Arial"/>
              <a:buChar char="•"/>
            </a:pPr>
            <a:r>
              <a:rPr lang="en-US" sz="1872">
                <a:solidFill>
                  <a:srgbClr val="000000"/>
                </a:solidFill>
                <a:latin typeface="Comic Sans"/>
                <a:ea typeface="Comic Sans"/>
                <a:cs typeface="Comic Sans"/>
                <a:sym typeface="Comic Sans"/>
              </a:rPr>
              <a:t>Existing Tool Analysis – Budgeting apps were too complicated or adult-focused.</a:t>
            </a:r>
          </a:p>
          <a:p>
            <a:pPr algn="just">
              <a:lnSpc>
                <a:spcPts val="2621"/>
              </a:lnSpc>
            </a:pPr>
          </a:p>
          <a:p>
            <a:pPr algn="just" marL="404236" indent="-202118" lvl="1">
              <a:lnSpc>
                <a:spcPts val="2621"/>
              </a:lnSpc>
              <a:buFont typeface="Arial"/>
              <a:buChar char="•"/>
            </a:pPr>
            <a:r>
              <a:rPr lang="en-US" sz="1872">
                <a:solidFill>
                  <a:srgbClr val="000000"/>
                </a:solidFill>
                <a:latin typeface="Comic Sans"/>
                <a:ea typeface="Comic Sans"/>
                <a:cs typeface="Comic Sans"/>
                <a:sym typeface="Comic Sans"/>
              </a:rPr>
              <a:t>Observation &amp; Self-reflection – Many of us weren’t tracking our allowance, and saving felt inconsistent or boring.</a:t>
            </a:r>
          </a:p>
          <a:p>
            <a:pPr algn="l">
              <a:lnSpc>
                <a:spcPts val="2293"/>
              </a:lnSpc>
            </a:pPr>
          </a:p>
        </p:txBody>
      </p:sp>
      <p:sp>
        <p:nvSpPr>
          <p:cNvPr name="TextBox 12" id="12"/>
          <p:cNvSpPr txBox="true"/>
          <p:nvPr/>
        </p:nvSpPr>
        <p:spPr>
          <a:xfrm rot="0">
            <a:off x="12825159" y="3283381"/>
            <a:ext cx="3277349" cy="941070"/>
          </a:xfrm>
          <a:prstGeom prst="rect">
            <a:avLst/>
          </a:prstGeom>
        </p:spPr>
        <p:txBody>
          <a:bodyPr anchor="t" rtlCol="false" tIns="0" lIns="0" bIns="0" rIns="0">
            <a:spAutoFit/>
          </a:bodyPr>
          <a:lstStyle/>
          <a:p>
            <a:pPr algn="ctr">
              <a:lnSpc>
                <a:spcPts val="3780"/>
              </a:lnSpc>
            </a:pPr>
            <a:r>
              <a:rPr lang="en-US" sz="2700">
                <a:solidFill>
                  <a:srgbClr val="000000"/>
                </a:solidFill>
                <a:latin typeface="Comic Sans"/>
                <a:ea typeface="Comic Sans"/>
                <a:cs typeface="Comic Sans"/>
                <a:sym typeface="Comic Sans"/>
              </a:rPr>
              <a:t>How did we identify the problem?</a:t>
            </a:r>
          </a:p>
        </p:txBody>
      </p:sp>
      <p:sp>
        <p:nvSpPr>
          <p:cNvPr name="TextBox 13" id="13"/>
          <p:cNvSpPr txBox="true"/>
          <p:nvPr/>
        </p:nvSpPr>
        <p:spPr>
          <a:xfrm rot="0">
            <a:off x="2042729" y="3418861"/>
            <a:ext cx="3683189" cy="389388"/>
          </a:xfrm>
          <a:prstGeom prst="rect">
            <a:avLst/>
          </a:prstGeom>
        </p:spPr>
        <p:txBody>
          <a:bodyPr anchor="t" rtlCol="false" tIns="0" lIns="0" bIns="0" rIns="0">
            <a:spAutoFit/>
          </a:bodyPr>
          <a:lstStyle/>
          <a:p>
            <a:pPr algn="ctr">
              <a:lnSpc>
                <a:spcPts val="3212"/>
              </a:lnSpc>
            </a:pPr>
            <a:r>
              <a:rPr lang="en-US" sz="2294">
                <a:solidFill>
                  <a:srgbClr val="000000"/>
                </a:solidFill>
                <a:latin typeface="Comic Sans"/>
                <a:ea typeface="Comic Sans"/>
                <a:cs typeface="Comic Sans"/>
                <a:sym typeface="Comic Sans"/>
              </a:rPr>
              <a:t>To identify the problem: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097877" y="1660228"/>
            <a:ext cx="4070931" cy="1543050"/>
            <a:chOff x="0" y="0"/>
            <a:chExt cx="1072179" cy="406400"/>
          </a:xfrm>
        </p:grpSpPr>
        <p:sp>
          <p:nvSpPr>
            <p:cNvPr name="Freeform 8" id="8"/>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097877" y="1562515"/>
            <a:ext cx="3980172" cy="1567024"/>
          </a:xfrm>
          <a:prstGeom prst="rect">
            <a:avLst/>
          </a:prstGeom>
        </p:spPr>
        <p:txBody>
          <a:bodyPr anchor="t" rtlCol="false" tIns="0" lIns="0" bIns="0" rIns="0">
            <a:spAutoFit/>
          </a:bodyPr>
          <a:lstStyle/>
          <a:p>
            <a:pPr algn="ctr" marL="0" indent="0" lvl="0">
              <a:lnSpc>
                <a:spcPts val="12853"/>
              </a:lnSpc>
              <a:spcBef>
                <a:spcPct val="0"/>
              </a:spcBef>
            </a:pPr>
            <a:r>
              <a:rPr lang="en-US" sz="9181">
                <a:solidFill>
                  <a:srgbClr val="000000"/>
                </a:solidFill>
                <a:latin typeface="Balabeloo"/>
                <a:ea typeface="Balabeloo"/>
                <a:cs typeface="Balabeloo"/>
                <a:sym typeface="Balabeloo"/>
              </a:rPr>
              <a:t>METHOD</a:t>
            </a:r>
          </a:p>
        </p:txBody>
      </p:sp>
      <p:sp>
        <p:nvSpPr>
          <p:cNvPr name="TextBox 11" id="11"/>
          <p:cNvSpPr txBox="true"/>
          <p:nvPr/>
        </p:nvSpPr>
        <p:spPr>
          <a:xfrm rot="0">
            <a:off x="3097877" y="5703043"/>
            <a:ext cx="1375330" cy="2761303"/>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Always</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Often</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Sometimes</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Seldom</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Never</a:t>
            </a:r>
          </a:p>
        </p:txBody>
      </p:sp>
      <p:sp>
        <p:nvSpPr>
          <p:cNvPr name="TextBox 12" id="12"/>
          <p:cNvSpPr txBox="true"/>
          <p:nvPr/>
        </p:nvSpPr>
        <p:spPr>
          <a:xfrm rot="0">
            <a:off x="3097877" y="3404297"/>
            <a:ext cx="10497096" cy="1842268"/>
          </a:xfrm>
          <a:prstGeom prst="rect">
            <a:avLst/>
          </a:prstGeom>
        </p:spPr>
        <p:txBody>
          <a:bodyPr anchor="t" rtlCol="false" tIns="0" lIns="0" bIns="0" rIns="0">
            <a:spAutoFit/>
          </a:bodyPr>
          <a:lstStyle/>
          <a:p>
            <a:pPr algn="l">
              <a:lnSpc>
                <a:spcPts val="2932"/>
              </a:lnSpc>
            </a:pPr>
            <a:r>
              <a:rPr lang="en-US" sz="2094">
                <a:solidFill>
                  <a:srgbClr val="000000"/>
                </a:solidFill>
                <a:latin typeface="Comic Sans"/>
                <a:ea typeface="Comic Sans"/>
                <a:cs typeface="Comic Sans"/>
                <a:sym typeface="Comic Sans"/>
              </a:rPr>
              <a:t>We ran a beta test using Google Forms to gather usability insights from real users. The survey is split into 2 sections: General Functionality &amp; Usability and User Experience. We then convert it by exporting the G-Forms results in Excel that will be interpreted using a Likert Scale where a rank score of 1-3 will confirm that a problem is apparent.</a:t>
            </a:r>
          </a:p>
        </p:txBody>
      </p:sp>
      <p:sp>
        <p:nvSpPr>
          <p:cNvPr name="TextBox 13" id="13"/>
          <p:cNvSpPr txBox="true"/>
          <p:nvPr/>
        </p:nvSpPr>
        <p:spPr>
          <a:xfrm rot="0">
            <a:off x="12219644" y="5703043"/>
            <a:ext cx="1375330" cy="2761303"/>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5</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3</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2</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097877" y="1660228"/>
            <a:ext cx="4070931" cy="1543050"/>
            <a:chOff x="0" y="0"/>
            <a:chExt cx="1072179" cy="406400"/>
          </a:xfrm>
        </p:grpSpPr>
        <p:sp>
          <p:nvSpPr>
            <p:cNvPr name="Freeform 8" id="8"/>
            <p:cNvSpPr/>
            <p:nvPr/>
          </p:nvSpPr>
          <p:spPr>
            <a:xfrm flipH="false" flipV="false" rot="0">
              <a:off x="0" y="0"/>
              <a:ext cx="1072179" cy="406400"/>
            </a:xfrm>
            <a:custGeom>
              <a:avLst/>
              <a:gdLst/>
              <a:ahLst/>
              <a:cxnLst/>
              <a:rect r="r" b="b" t="t" l="l"/>
              <a:pathLst>
                <a:path h="406400" w="1072179">
                  <a:moveTo>
                    <a:pt x="868979" y="0"/>
                  </a:moveTo>
                  <a:cubicBezTo>
                    <a:pt x="981203" y="0"/>
                    <a:pt x="1072179" y="90976"/>
                    <a:pt x="1072179" y="203200"/>
                  </a:cubicBezTo>
                  <a:cubicBezTo>
                    <a:pt x="1072179" y="315424"/>
                    <a:pt x="981203" y="406400"/>
                    <a:pt x="868979" y="406400"/>
                  </a:cubicBezTo>
                  <a:lnTo>
                    <a:pt x="203200" y="406400"/>
                  </a:lnTo>
                  <a:cubicBezTo>
                    <a:pt x="90976" y="406400"/>
                    <a:pt x="0" y="315424"/>
                    <a:pt x="0" y="203200"/>
                  </a:cubicBezTo>
                  <a:cubicBezTo>
                    <a:pt x="0" y="90976"/>
                    <a:pt x="90976" y="0"/>
                    <a:pt x="203200" y="0"/>
                  </a:cubicBezTo>
                  <a:close/>
                </a:path>
              </a:pathLst>
            </a:custGeom>
            <a:solidFill>
              <a:srgbClr val="F4BDBC"/>
            </a:solidFill>
          </p:spPr>
        </p:sp>
        <p:sp>
          <p:nvSpPr>
            <p:cNvPr name="TextBox 9" id="9"/>
            <p:cNvSpPr txBox="true"/>
            <p:nvPr/>
          </p:nvSpPr>
          <p:spPr>
            <a:xfrm>
              <a:off x="0" y="-38100"/>
              <a:ext cx="1072179" cy="444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3097877" y="1562515"/>
            <a:ext cx="3980172" cy="1567024"/>
          </a:xfrm>
          <a:prstGeom prst="rect">
            <a:avLst/>
          </a:prstGeom>
        </p:spPr>
        <p:txBody>
          <a:bodyPr anchor="t" rtlCol="false" tIns="0" lIns="0" bIns="0" rIns="0">
            <a:spAutoFit/>
          </a:bodyPr>
          <a:lstStyle/>
          <a:p>
            <a:pPr algn="ctr" marL="0" indent="0" lvl="0">
              <a:lnSpc>
                <a:spcPts val="12853"/>
              </a:lnSpc>
              <a:spcBef>
                <a:spcPct val="0"/>
              </a:spcBef>
            </a:pPr>
            <a:r>
              <a:rPr lang="en-US" sz="9181">
                <a:solidFill>
                  <a:srgbClr val="000000"/>
                </a:solidFill>
                <a:latin typeface="Balabeloo"/>
                <a:ea typeface="Balabeloo"/>
                <a:cs typeface="Balabeloo"/>
                <a:sym typeface="Balabeloo"/>
              </a:rPr>
              <a:t>RESULTS</a:t>
            </a:r>
          </a:p>
        </p:txBody>
      </p:sp>
      <p:sp>
        <p:nvSpPr>
          <p:cNvPr name="TextBox 11" id="11"/>
          <p:cNvSpPr txBox="true"/>
          <p:nvPr/>
        </p:nvSpPr>
        <p:spPr>
          <a:xfrm rot="0">
            <a:off x="3097877" y="3748561"/>
            <a:ext cx="1778794" cy="3995994"/>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Accessibility</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Error Handling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Functionality</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Installation</a:t>
            </a:r>
          </a:p>
          <a:p>
            <a:pPr algn="just">
              <a:lnSpc>
                <a:spcPts val="2498"/>
              </a:lnSpc>
            </a:pPr>
            <a:r>
              <a:rPr lang="en-US" sz="1784">
                <a:solidFill>
                  <a:srgbClr val="000000"/>
                </a:solidFill>
                <a:latin typeface="Comic Sans"/>
                <a:ea typeface="Comic Sans"/>
                <a:cs typeface="Comic Sans"/>
                <a:sym typeface="Comic Sans"/>
              </a:rPr>
              <a:t> </a:t>
            </a:r>
          </a:p>
          <a:p>
            <a:pPr algn="just">
              <a:lnSpc>
                <a:spcPts val="2498"/>
              </a:lnSpc>
            </a:pPr>
            <a:r>
              <a:rPr lang="en-US" sz="1784">
                <a:solidFill>
                  <a:srgbClr val="000000"/>
                </a:solidFill>
                <a:latin typeface="Comic Sans"/>
                <a:ea typeface="Comic Sans"/>
                <a:cs typeface="Comic Sans"/>
                <a:sym typeface="Comic Sans"/>
              </a:rPr>
              <a:t>Other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Support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Usability </a:t>
            </a:r>
          </a:p>
        </p:txBody>
      </p:sp>
      <p:sp>
        <p:nvSpPr>
          <p:cNvPr name="TextBox 12" id="12"/>
          <p:cNvSpPr txBox="true"/>
          <p:nvPr/>
        </p:nvSpPr>
        <p:spPr>
          <a:xfrm rot="0">
            <a:off x="8429746" y="3748561"/>
            <a:ext cx="815033" cy="3995994"/>
          </a:xfrm>
          <a:prstGeom prst="rect">
            <a:avLst/>
          </a:prstGeom>
        </p:spPr>
        <p:txBody>
          <a:bodyPr anchor="t" rtlCol="false" tIns="0" lIns="0" bIns="0" rIns="0">
            <a:spAutoFit/>
          </a:bodyPr>
          <a:lstStyle/>
          <a:p>
            <a:pPr algn="just">
              <a:lnSpc>
                <a:spcPts val="2498"/>
              </a:lnSpc>
            </a:pPr>
            <a:r>
              <a:rPr lang="en-US" sz="1784">
                <a:solidFill>
                  <a:srgbClr val="000000"/>
                </a:solidFill>
                <a:latin typeface="Comic Sans"/>
                <a:ea typeface="Comic Sans"/>
                <a:cs typeface="Comic Sans"/>
                <a:sym typeface="Comic Sans"/>
              </a:rPr>
              <a:t>3.69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3.40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4.77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4.87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3.75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4.21 </a:t>
            </a:r>
          </a:p>
          <a:p>
            <a:pPr algn="just">
              <a:lnSpc>
                <a:spcPts val="2498"/>
              </a:lnSpc>
            </a:pPr>
          </a:p>
          <a:p>
            <a:pPr algn="just">
              <a:lnSpc>
                <a:spcPts val="2498"/>
              </a:lnSpc>
            </a:pPr>
            <a:r>
              <a:rPr lang="en-US" sz="1784">
                <a:solidFill>
                  <a:srgbClr val="000000"/>
                </a:solidFill>
                <a:latin typeface="Comic Sans"/>
                <a:ea typeface="Comic Sans"/>
                <a:cs typeface="Comic Sans"/>
                <a:sym typeface="Comic Sans"/>
              </a:rPr>
              <a:t>4.30</a:t>
            </a:r>
          </a:p>
        </p:txBody>
      </p:sp>
      <p:sp>
        <p:nvSpPr>
          <p:cNvPr name="TextBox 13" id="13"/>
          <p:cNvSpPr txBox="true"/>
          <p:nvPr/>
        </p:nvSpPr>
        <p:spPr>
          <a:xfrm rot="0">
            <a:off x="10544088" y="3729511"/>
            <a:ext cx="5819560" cy="1223507"/>
          </a:xfrm>
          <a:prstGeom prst="rect">
            <a:avLst/>
          </a:prstGeom>
        </p:spPr>
        <p:txBody>
          <a:bodyPr anchor="t" rtlCol="false" tIns="0" lIns="0" bIns="0" rIns="0">
            <a:spAutoFit/>
          </a:bodyPr>
          <a:lstStyle/>
          <a:p>
            <a:pPr algn="l">
              <a:lnSpc>
                <a:spcPts val="3272"/>
              </a:lnSpc>
            </a:pPr>
            <a:r>
              <a:rPr lang="en-US" sz="2337">
                <a:solidFill>
                  <a:srgbClr val="000000"/>
                </a:solidFill>
                <a:latin typeface="Comic Sans"/>
                <a:ea typeface="Comic Sans"/>
                <a:cs typeface="Comic Sans"/>
                <a:sym typeface="Comic Sans"/>
              </a:rPr>
              <a:t>Based on the results, Error Handling and Accessibility is having the most negative impact due to bugs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38224" y="3086100"/>
            <a:ext cx="3755690" cy="4114800"/>
          </a:xfrm>
          <a:custGeom>
            <a:avLst/>
            <a:gdLst/>
            <a:ahLst/>
            <a:cxnLst/>
            <a:rect r="r" b="b" t="t" l="l"/>
            <a:pathLst>
              <a:path h="4114800" w="3755690">
                <a:moveTo>
                  <a:pt x="0" y="0"/>
                </a:moveTo>
                <a:lnTo>
                  <a:pt x="3755690" y="0"/>
                </a:lnTo>
                <a:lnTo>
                  <a:pt x="375569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860745" y="3308612"/>
            <a:ext cx="4566510" cy="4114800"/>
          </a:xfrm>
          <a:custGeom>
            <a:avLst/>
            <a:gdLst/>
            <a:ahLst/>
            <a:cxnLst/>
            <a:rect r="r" b="b" t="t" l="l"/>
            <a:pathLst>
              <a:path h="4114800" w="4566510">
                <a:moveTo>
                  <a:pt x="0" y="0"/>
                </a:moveTo>
                <a:lnTo>
                  <a:pt x="4566510" y="0"/>
                </a:lnTo>
                <a:lnTo>
                  <a:pt x="456651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626773" y="3531123"/>
            <a:ext cx="4127561" cy="3669777"/>
          </a:xfrm>
          <a:custGeom>
            <a:avLst/>
            <a:gdLst/>
            <a:ahLst/>
            <a:cxnLst/>
            <a:rect r="r" b="b" t="t" l="l"/>
            <a:pathLst>
              <a:path h="3669777" w="4127561">
                <a:moveTo>
                  <a:pt x="4127561" y="0"/>
                </a:moveTo>
                <a:lnTo>
                  <a:pt x="0" y="0"/>
                </a:lnTo>
                <a:lnTo>
                  <a:pt x="0" y="3669777"/>
                </a:lnTo>
                <a:lnTo>
                  <a:pt x="4127561" y="3669777"/>
                </a:lnTo>
                <a:lnTo>
                  <a:pt x="412756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5549776" y="1838000"/>
            <a:ext cx="7188448" cy="3195333"/>
          </a:xfrm>
          <a:prstGeom prst="rect">
            <a:avLst/>
          </a:prstGeom>
        </p:spPr>
        <p:txBody>
          <a:bodyPr anchor="t" rtlCol="false" tIns="0" lIns="0" bIns="0" rIns="0">
            <a:spAutoFit/>
          </a:bodyPr>
          <a:lstStyle/>
          <a:p>
            <a:pPr algn="ctr">
              <a:lnSpc>
                <a:spcPts val="12879"/>
              </a:lnSpc>
            </a:pPr>
            <a:r>
              <a:rPr lang="en-US" sz="9199">
                <a:solidFill>
                  <a:srgbClr val="000000"/>
                </a:solidFill>
                <a:latin typeface="Balabeloo"/>
                <a:ea typeface="Balabeloo"/>
                <a:cs typeface="Balabeloo"/>
                <a:sym typeface="Balabeloo"/>
              </a:rPr>
              <a:t>PUTTING IT ALL TOGETHER</a:t>
            </a:r>
          </a:p>
        </p:txBody>
      </p:sp>
      <p:sp>
        <p:nvSpPr>
          <p:cNvPr name="TextBox 11" id="11"/>
          <p:cNvSpPr txBox="true"/>
          <p:nvPr/>
        </p:nvSpPr>
        <p:spPr>
          <a:xfrm rot="0">
            <a:off x="6960330" y="5838071"/>
            <a:ext cx="4367339" cy="522103"/>
          </a:xfrm>
          <a:prstGeom prst="rect">
            <a:avLst/>
          </a:prstGeom>
        </p:spPr>
        <p:txBody>
          <a:bodyPr anchor="t" rtlCol="false" tIns="0" lIns="0" bIns="0" rIns="0">
            <a:spAutoFit/>
          </a:bodyPr>
          <a:lstStyle/>
          <a:p>
            <a:pPr algn="just">
              <a:lnSpc>
                <a:spcPts val="4297"/>
              </a:lnSpc>
            </a:pPr>
            <a:r>
              <a:rPr lang="en-US" sz="3069">
                <a:solidFill>
                  <a:srgbClr val="000000"/>
                </a:solidFill>
                <a:latin typeface="Comic Sans"/>
                <a:ea typeface="Comic Sans"/>
                <a:cs typeface="Comic Sans"/>
                <a:sym typeface="Comic Sans"/>
              </a:rPr>
              <a:t>Building the Prototype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2955175" y="1354959"/>
            <a:ext cx="4104534" cy="1821858"/>
          </a:xfrm>
          <a:prstGeom prst="rect">
            <a:avLst/>
          </a:prstGeom>
        </p:spPr>
        <p:txBody>
          <a:bodyPr anchor="t" rtlCol="false" tIns="0" lIns="0" bIns="0" rIns="0">
            <a:spAutoFit/>
          </a:bodyPr>
          <a:lstStyle/>
          <a:p>
            <a:pPr algn="ctr">
              <a:lnSpc>
                <a:spcPts val="7353"/>
              </a:lnSpc>
            </a:pPr>
            <a:r>
              <a:rPr lang="en-US" sz="5252">
                <a:solidFill>
                  <a:srgbClr val="000000"/>
                </a:solidFill>
                <a:latin typeface="Balabeloo"/>
                <a:ea typeface="Balabeloo"/>
                <a:cs typeface="Balabeloo"/>
                <a:sym typeface="Balabeloo"/>
              </a:rPr>
              <a:t>PUTTING IT ALL TOGETHER</a:t>
            </a:r>
          </a:p>
        </p:txBody>
      </p:sp>
      <p:sp>
        <p:nvSpPr>
          <p:cNvPr name="TextBox 10" id="10"/>
          <p:cNvSpPr txBox="true"/>
          <p:nvPr/>
        </p:nvSpPr>
        <p:spPr>
          <a:xfrm rot="0">
            <a:off x="1791280" y="3394680"/>
            <a:ext cx="6713576" cy="1878134"/>
          </a:xfrm>
          <a:prstGeom prst="rect">
            <a:avLst/>
          </a:prstGeom>
        </p:spPr>
        <p:txBody>
          <a:bodyPr anchor="t" rtlCol="false" tIns="0" lIns="0" bIns="0" rIns="0">
            <a:spAutoFit/>
          </a:bodyPr>
          <a:lstStyle/>
          <a:p>
            <a:pPr algn="just">
              <a:lnSpc>
                <a:spcPts val="2530"/>
              </a:lnSpc>
            </a:pPr>
            <a:r>
              <a:rPr lang="en-US" sz="1807">
                <a:solidFill>
                  <a:srgbClr val="000000"/>
                </a:solidFill>
                <a:latin typeface="Comic Sans"/>
                <a:ea typeface="Comic Sans"/>
                <a:cs typeface="Comic Sans"/>
                <a:sym typeface="Comic Sans"/>
              </a:rPr>
              <a:t>Brief Description: </a:t>
            </a:r>
          </a:p>
          <a:p>
            <a:pPr algn="just">
              <a:lnSpc>
                <a:spcPts val="2530"/>
              </a:lnSpc>
            </a:pPr>
          </a:p>
          <a:p>
            <a:pPr algn="l">
              <a:lnSpc>
                <a:spcPts val="2530"/>
              </a:lnSpc>
            </a:pPr>
            <a:r>
              <a:rPr lang="en-US" sz="1807">
                <a:solidFill>
                  <a:srgbClr val="000000"/>
                </a:solidFill>
                <a:latin typeface="Comic Sans"/>
                <a:ea typeface="Comic Sans"/>
                <a:cs typeface="Comic Sans"/>
                <a:sym typeface="Comic Sans"/>
              </a:rPr>
              <a:t>The Piggy-Pon prototype was designed by drawing on paper to visualize a functional web-based savings tracker. Though not yet programmed, it allowed us and the users to see the app’s core features, flow, and interface design in a realistic, handy.</a:t>
            </a:r>
          </a:p>
        </p:txBody>
      </p:sp>
      <p:sp>
        <p:nvSpPr>
          <p:cNvPr name="TextBox 11" id="11"/>
          <p:cNvSpPr txBox="true"/>
          <p:nvPr/>
        </p:nvSpPr>
        <p:spPr>
          <a:xfrm rot="0">
            <a:off x="8504856" y="6470149"/>
            <a:ext cx="7097390" cy="1878194"/>
          </a:xfrm>
          <a:prstGeom prst="rect">
            <a:avLst/>
          </a:prstGeom>
        </p:spPr>
        <p:txBody>
          <a:bodyPr anchor="t" rtlCol="false" tIns="0" lIns="0" bIns="0" rIns="0">
            <a:spAutoFit/>
          </a:bodyPr>
          <a:lstStyle/>
          <a:p>
            <a:pPr algn="l">
              <a:lnSpc>
                <a:spcPts val="2527"/>
              </a:lnSpc>
            </a:pPr>
            <a:r>
              <a:rPr lang="en-US" sz="1805">
                <a:solidFill>
                  <a:srgbClr val="000000"/>
                </a:solidFill>
                <a:latin typeface="Comic Sans"/>
                <a:ea typeface="Comic Sans"/>
                <a:cs typeface="Comic Sans"/>
                <a:sym typeface="Comic Sans"/>
              </a:rPr>
              <a:t>Prototype Objective:</a:t>
            </a:r>
          </a:p>
          <a:p>
            <a:pPr algn="l">
              <a:lnSpc>
                <a:spcPts val="2527"/>
              </a:lnSpc>
            </a:pPr>
          </a:p>
          <a:p>
            <a:pPr algn="l">
              <a:lnSpc>
                <a:spcPts val="2527"/>
              </a:lnSpc>
            </a:pPr>
            <a:r>
              <a:rPr lang="en-US" sz="1805">
                <a:solidFill>
                  <a:srgbClr val="000000"/>
                </a:solidFill>
                <a:latin typeface="Comic Sans"/>
                <a:ea typeface="Comic Sans"/>
                <a:cs typeface="Comic Sans"/>
                <a:sym typeface="Comic Sans"/>
              </a:rPr>
              <a:t>To evaluate t</a:t>
            </a:r>
            <a:r>
              <a:rPr lang="en-US" sz="1805">
                <a:solidFill>
                  <a:srgbClr val="000000"/>
                </a:solidFill>
                <a:latin typeface="Comic Sans"/>
                <a:ea typeface="Comic Sans"/>
                <a:cs typeface="Comic Sans"/>
                <a:sym typeface="Comic Sans"/>
              </a:rPr>
              <a:t>he usability, clarity, and motivational impact of Piggy-Pon’s interface before actual development. It aimed to test how easily users could log savings, set goals, and view their progress without needing full code implementation.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E7E7"/>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CDFDD"/>
            </a:solidFill>
            <a:ln w="285750" cap="rnd">
              <a:solidFill>
                <a:srgbClr val="F4BDBC"/>
              </a:solidFill>
              <a:prstDash val="solid"/>
              <a:round/>
            </a:ln>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729506">
            <a:off x="14735975" y="6725639"/>
            <a:ext cx="5430656" cy="5065321"/>
          </a:xfrm>
          <a:custGeom>
            <a:avLst/>
            <a:gdLst/>
            <a:ahLst/>
            <a:cxnLst/>
            <a:rect r="r" b="b" t="t" l="l"/>
            <a:pathLst>
              <a:path h="5065321" w="5430656">
                <a:moveTo>
                  <a:pt x="0" y="0"/>
                </a:moveTo>
                <a:lnTo>
                  <a:pt x="5430657" y="0"/>
                </a:lnTo>
                <a:lnTo>
                  <a:pt x="5430657" y="5065322"/>
                </a:lnTo>
                <a:lnTo>
                  <a:pt x="0" y="50653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97775" y="-1336337"/>
            <a:ext cx="3852949" cy="4114800"/>
          </a:xfrm>
          <a:custGeom>
            <a:avLst/>
            <a:gdLst/>
            <a:ahLst/>
            <a:cxnLst/>
            <a:rect r="r" b="b" t="t" l="l"/>
            <a:pathLst>
              <a:path h="4114800" w="3852949">
                <a:moveTo>
                  <a:pt x="0" y="0"/>
                </a:moveTo>
                <a:lnTo>
                  <a:pt x="3852950" y="0"/>
                </a:lnTo>
                <a:lnTo>
                  <a:pt x="38529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927334" y="5207130"/>
            <a:ext cx="4566510" cy="4114800"/>
          </a:xfrm>
          <a:custGeom>
            <a:avLst/>
            <a:gdLst/>
            <a:ahLst/>
            <a:cxnLst/>
            <a:rect r="r" b="b" t="t" l="l"/>
            <a:pathLst>
              <a:path h="4114800" w="4566510">
                <a:moveTo>
                  <a:pt x="4566511" y="4114800"/>
                </a:moveTo>
                <a:lnTo>
                  <a:pt x="0" y="4114800"/>
                </a:lnTo>
                <a:lnTo>
                  <a:pt x="0" y="0"/>
                </a:lnTo>
                <a:lnTo>
                  <a:pt x="4566511" y="0"/>
                </a:lnTo>
                <a:lnTo>
                  <a:pt x="4566511"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2193480" y="1450209"/>
            <a:ext cx="4566510" cy="4114800"/>
          </a:xfrm>
          <a:custGeom>
            <a:avLst/>
            <a:gdLst/>
            <a:ahLst/>
            <a:cxnLst/>
            <a:rect r="r" b="b" t="t" l="l"/>
            <a:pathLst>
              <a:path h="4114800" w="4566510">
                <a:moveTo>
                  <a:pt x="0" y="0"/>
                </a:moveTo>
                <a:lnTo>
                  <a:pt x="4566511" y="0"/>
                </a:lnTo>
                <a:lnTo>
                  <a:pt x="456651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038911" y="4672149"/>
            <a:ext cx="5161989" cy="2714166"/>
          </a:xfrm>
          <a:custGeom>
            <a:avLst/>
            <a:gdLst/>
            <a:ahLst/>
            <a:cxnLst/>
            <a:rect r="r" b="b" t="t" l="l"/>
            <a:pathLst>
              <a:path h="2714166" w="5161989">
                <a:moveTo>
                  <a:pt x="0" y="0"/>
                </a:moveTo>
                <a:lnTo>
                  <a:pt x="5161989" y="0"/>
                </a:lnTo>
                <a:lnTo>
                  <a:pt x="5161989" y="2714166"/>
                </a:lnTo>
                <a:lnTo>
                  <a:pt x="0" y="2714166"/>
                </a:lnTo>
                <a:lnTo>
                  <a:pt x="0" y="0"/>
                </a:lnTo>
                <a:close/>
              </a:path>
            </a:pathLst>
          </a:custGeom>
          <a:blipFill>
            <a:blip r:embed="rId8"/>
            <a:stretch>
              <a:fillRect l="0" t="0" r="0" b="0"/>
            </a:stretch>
          </a:blipFill>
        </p:spPr>
      </p:sp>
      <p:sp>
        <p:nvSpPr>
          <p:cNvPr name="Freeform 10" id="10"/>
          <p:cNvSpPr/>
          <p:nvPr/>
        </p:nvSpPr>
        <p:spPr>
          <a:xfrm flipH="false" flipV="false" rot="0">
            <a:off x="7334250" y="5435730"/>
            <a:ext cx="4000499" cy="2714166"/>
          </a:xfrm>
          <a:custGeom>
            <a:avLst/>
            <a:gdLst/>
            <a:ahLst/>
            <a:cxnLst/>
            <a:rect r="r" b="b" t="t" l="l"/>
            <a:pathLst>
              <a:path h="2714166" w="4000499">
                <a:moveTo>
                  <a:pt x="0" y="0"/>
                </a:moveTo>
                <a:lnTo>
                  <a:pt x="4000500" y="0"/>
                </a:lnTo>
                <a:lnTo>
                  <a:pt x="4000500" y="2714166"/>
                </a:lnTo>
                <a:lnTo>
                  <a:pt x="0" y="2714166"/>
                </a:lnTo>
                <a:lnTo>
                  <a:pt x="0" y="0"/>
                </a:lnTo>
                <a:close/>
              </a:path>
            </a:pathLst>
          </a:custGeom>
          <a:blipFill>
            <a:blip r:embed="rId9"/>
            <a:stretch>
              <a:fillRect l="0" t="-1593" r="0" b="0"/>
            </a:stretch>
          </a:blipFill>
        </p:spPr>
      </p:sp>
      <p:sp>
        <p:nvSpPr>
          <p:cNvPr name="Freeform 11" id="11"/>
          <p:cNvSpPr/>
          <p:nvPr/>
        </p:nvSpPr>
        <p:spPr>
          <a:xfrm flipH="false" flipV="false" rot="0">
            <a:off x="11487150" y="4672149"/>
            <a:ext cx="4512158" cy="2714166"/>
          </a:xfrm>
          <a:custGeom>
            <a:avLst/>
            <a:gdLst/>
            <a:ahLst/>
            <a:cxnLst/>
            <a:rect r="r" b="b" t="t" l="l"/>
            <a:pathLst>
              <a:path h="2714166" w="4512158">
                <a:moveTo>
                  <a:pt x="0" y="0"/>
                </a:moveTo>
                <a:lnTo>
                  <a:pt x="4512158" y="0"/>
                </a:lnTo>
                <a:lnTo>
                  <a:pt x="4512158" y="2714166"/>
                </a:lnTo>
                <a:lnTo>
                  <a:pt x="0" y="2714166"/>
                </a:lnTo>
                <a:lnTo>
                  <a:pt x="0" y="0"/>
                </a:lnTo>
                <a:close/>
              </a:path>
            </a:pathLst>
          </a:custGeom>
          <a:blipFill>
            <a:blip r:embed="rId10"/>
            <a:stretch>
              <a:fillRect l="0" t="0" r="0" b="0"/>
            </a:stretch>
          </a:blipFill>
        </p:spPr>
      </p:sp>
      <p:sp>
        <p:nvSpPr>
          <p:cNvPr name="TextBox 12" id="12"/>
          <p:cNvSpPr txBox="true"/>
          <p:nvPr/>
        </p:nvSpPr>
        <p:spPr>
          <a:xfrm rot="0">
            <a:off x="2955175" y="1354959"/>
            <a:ext cx="3538670" cy="1583822"/>
          </a:xfrm>
          <a:prstGeom prst="rect">
            <a:avLst/>
          </a:prstGeom>
        </p:spPr>
        <p:txBody>
          <a:bodyPr anchor="t" rtlCol="false" tIns="0" lIns="0" bIns="0" rIns="0">
            <a:spAutoFit/>
          </a:bodyPr>
          <a:lstStyle/>
          <a:p>
            <a:pPr algn="ctr">
              <a:lnSpc>
                <a:spcPts val="6340"/>
              </a:lnSpc>
            </a:pPr>
            <a:r>
              <a:rPr lang="en-US" sz="4528">
                <a:solidFill>
                  <a:srgbClr val="000000"/>
                </a:solidFill>
                <a:latin typeface="Balabeloo"/>
                <a:ea typeface="Balabeloo"/>
                <a:cs typeface="Balabeloo"/>
                <a:sym typeface="Balabeloo"/>
              </a:rPr>
              <a:t>PUTTING IT ALL TOGETHER</a:t>
            </a:r>
          </a:p>
        </p:txBody>
      </p:sp>
      <p:sp>
        <p:nvSpPr>
          <p:cNvPr name="TextBox 13" id="13"/>
          <p:cNvSpPr txBox="true"/>
          <p:nvPr/>
        </p:nvSpPr>
        <p:spPr>
          <a:xfrm rot="0">
            <a:off x="6465481" y="2862582"/>
            <a:ext cx="5357038" cy="679256"/>
          </a:xfrm>
          <a:prstGeom prst="rect">
            <a:avLst/>
          </a:prstGeom>
        </p:spPr>
        <p:txBody>
          <a:bodyPr anchor="t" rtlCol="false" tIns="0" lIns="0" bIns="0" rIns="0">
            <a:spAutoFit/>
          </a:bodyPr>
          <a:lstStyle/>
          <a:p>
            <a:pPr algn="just">
              <a:lnSpc>
                <a:spcPts val="5610"/>
              </a:lnSpc>
            </a:pPr>
            <a:r>
              <a:rPr lang="en-US" sz="4007">
                <a:solidFill>
                  <a:srgbClr val="000000"/>
                </a:solidFill>
                <a:latin typeface="Comic Sans"/>
                <a:ea typeface="Comic Sans"/>
                <a:cs typeface="Comic Sans"/>
                <a:sym typeface="Comic Sans"/>
              </a:rPr>
              <a:t>PROTOTYPE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DAGrcpDYa_s</dc:identifier>
  <dcterms:modified xsi:type="dcterms:W3CDTF">2011-08-01T06:04:30Z</dcterms:modified>
  <cp:revision>1</cp:revision>
  <dc:title>Pink Maroon Minimalist Aesthetic Simple Presentation</dc:title>
</cp:coreProperties>
</file>