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99" r:id="rId4"/>
    <p:sldId id="294" r:id="rId5"/>
    <p:sldId id="295" r:id="rId6"/>
    <p:sldId id="296" r:id="rId7"/>
    <p:sldId id="297" r:id="rId8"/>
    <p:sldId id="300" r:id="rId9"/>
    <p:sldId id="293" r:id="rId10"/>
    <p:sldId id="301" r:id="rId11"/>
    <p:sldId id="302" r:id="rId12"/>
    <p:sldId id="306" r:id="rId13"/>
    <p:sldId id="303" r:id="rId14"/>
    <p:sldId id="304" r:id="rId15"/>
    <p:sldId id="307" r:id="rId16"/>
    <p:sldId id="305" r:id="rId17"/>
    <p:sldId id="315" r:id="rId18"/>
    <p:sldId id="309" r:id="rId19"/>
    <p:sldId id="310" r:id="rId20"/>
    <p:sldId id="311" r:id="rId21"/>
    <p:sldId id="312" r:id="rId22"/>
    <p:sldId id="313" r:id="rId23"/>
    <p:sldId id="314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7BAB9-C817-4E65-BBCC-E5CE73F13EF2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BEA13-AAA6-4D99-9FA6-28E6899849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5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58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3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0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66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8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4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9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0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3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8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4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1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9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3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BEA13-AAA6-4D99-9FA6-28E6899849C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6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132FADFE-3B8F-471C-ABF0-DBC7717ECBBC}" type="slidenum">
              <a:rPr lang="es-ES" smtClean="0"/>
              <a:pPr algn="r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4949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>
            <a:lvl1pPr>
              <a:buClr>
                <a:schemeClr val="tx2"/>
              </a:buClr>
              <a:defRPr sz="2400"/>
            </a:lvl1pPr>
            <a:lvl2pPr marL="447675" indent="-285750">
              <a:buClr>
                <a:schemeClr val="tx2"/>
              </a:buClr>
              <a:defRPr sz="2400"/>
            </a:lvl2pPr>
            <a:lvl3pPr marL="541338" indent="-174625">
              <a:buClr>
                <a:schemeClr val="tx2"/>
              </a:buClr>
              <a:defRPr sz="2000"/>
            </a:lvl3pPr>
            <a:lvl4pPr marL="804863" indent="-228600">
              <a:buClr>
                <a:schemeClr val="tx2"/>
              </a:buClr>
              <a:buSzPct val="100000"/>
              <a:buFont typeface="Calibri" pitchFamily="34" charset="0"/>
              <a:buChar char="−"/>
              <a:defRPr sz="2000"/>
            </a:lvl4pPr>
            <a:lvl5pPr>
              <a:buClr>
                <a:schemeClr val="tx2"/>
              </a:buClr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132FADFE-3B8F-471C-ABF0-DBC7717ECBBC}" type="slidenum">
              <a:rPr lang="es-ES" smtClean="0"/>
              <a:pPr algn="r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8000"/>
            <a:ext cx="8229600" cy="49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4038600" cy="5328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400"/>
            </a:lvl1pPr>
            <a:lvl2pPr marL="447675" indent="-285750">
              <a:buClr>
                <a:schemeClr val="tx2"/>
              </a:buClr>
              <a:buFont typeface="Wingdings" pitchFamily="2" charset="2"/>
              <a:buChar char="§"/>
              <a:defRPr sz="2400"/>
            </a:lvl2pPr>
            <a:lvl3pPr marL="627063" indent="-228600">
              <a:buClr>
                <a:schemeClr val="tx2"/>
              </a:buClr>
              <a:defRPr sz="2000"/>
            </a:lvl3pPr>
            <a:lvl4pPr marL="900113" indent="-228600">
              <a:buClr>
                <a:schemeClr val="tx2"/>
              </a:buClr>
              <a:defRPr sz="2000"/>
            </a:lvl4pPr>
            <a:lvl5pPr>
              <a:buClr>
                <a:schemeClr val="tx2"/>
              </a:buCl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95200"/>
            <a:ext cx="4038600" cy="5328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400"/>
            </a:lvl1pPr>
            <a:lvl2pPr marL="544513" indent="-285750">
              <a:buClr>
                <a:schemeClr val="tx2"/>
              </a:buClr>
              <a:defRPr sz="2400"/>
            </a:lvl2pPr>
            <a:lvl3pPr marL="714375" indent="-228600">
              <a:buClr>
                <a:schemeClr val="tx2"/>
              </a:buClr>
              <a:defRPr sz="2000"/>
            </a:lvl3pPr>
            <a:lvl4pPr marL="900113" indent="-228600">
              <a:buClr>
                <a:schemeClr val="tx2"/>
              </a:buClr>
              <a:defRPr sz="2000"/>
            </a:lvl4pPr>
            <a:lvl5pPr>
              <a:buClr>
                <a:schemeClr val="tx2"/>
              </a:buCl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132FADFE-3B8F-471C-ABF0-DBC7717ECBBC}" type="slidenum">
              <a:rPr lang="es-ES" smtClean="0"/>
              <a:pPr algn="r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58000"/>
            <a:ext cx="8229600" cy="49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132FADFE-3B8F-471C-ABF0-DBC7717ECBBC}" type="slidenum">
              <a:rPr lang="es-ES" smtClean="0"/>
              <a:pPr algn="r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132FADFE-3B8F-471C-ABF0-DBC7717ECBBC}" type="slidenum">
              <a:rPr lang="es-ES" smtClean="0"/>
              <a:pPr algn="r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022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600223"/>
            <a:ext cx="5111750" cy="5925121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762273"/>
            <a:ext cx="3008313" cy="47630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132FADFE-3B8F-471C-ABF0-DBC7717ECBBC}" type="slidenum">
              <a:rPr lang="es-ES" smtClean="0"/>
              <a:pPr algn="r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Haga clic para modificar el estilo de título del patrón</a:t>
            </a:r>
            <a:endParaRPr lang="en-US" noProof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/>
          </a:p>
        </p:txBody>
      </p:sp>
      <p:pic>
        <p:nvPicPr>
          <p:cNvPr id="1027" name="Picture 3" descr="C:\Users\magudelo\Desktop\banner_kuleuve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476672"/>
          </a:xfrm>
          <a:prstGeom prst="rect">
            <a:avLst/>
          </a:prstGeom>
          <a:noFill/>
        </p:spPr>
      </p:pic>
      <p:pic>
        <p:nvPicPr>
          <p:cNvPr id="1026" name="Picture 2" descr="C:\Users\magudelo\Desktop\logo_kuleuve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874" y="58805"/>
            <a:ext cx="1016232" cy="336627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669360"/>
            <a:ext cx="9144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951820" y="6631468"/>
            <a:ext cx="32403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Systems</a:t>
            </a:r>
            <a:r>
              <a:rPr lang="en-US" sz="1050" baseline="0" dirty="0" smtClean="0">
                <a:solidFill>
                  <a:schemeClr val="tx2"/>
                </a:solidFill>
              </a:rPr>
              <a:t> and Control Theory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132FADFE-3B8F-471C-ABF0-DBC7717ECBBC}" type="slidenum">
              <a:rPr lang="es-ES" smtClean="0"/>
              <a:pPr algn="r"/>
              <a:t>‹#›</a:t>
            </a:fld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676135" y="2160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STADIUS</a:t>
            </a:r>
            <a:r>
              <a:rPr lang="en-US" sz="1000" b="1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baseline="0" dirty="0" smtClean="0">
                <a:solidFill>
                  <a:schemeClr val="bg1"/>
                </a:solidFill>
                <a:latin typeface="+mn-lt"/>
              </a:rPr>
              <a:t>-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Center</a:t>
            </a:r>
            <a:r>
              <a:rPr lang="en-US" sz="1000" baseline="0" dirty="0" smtClean="0">
                <a:solidFill>
                  <a:schemeClr val="bg1"/>
                </a:solidFill>
                <a:latin typeface="+mn-lt"/>
              </a:rPr>
              <a:t> for Dynamical Systems, Signal Processing  and  Data  Analytics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6W3PLiVIc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WgHqqunsy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pi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pcos.com/advancedprocesscontrol/advanced-process-control/pid-tuning-software/inca-pid-tunin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2tKe0caUv1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XH2bkq1URS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JEpWlTl95Tw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PID controllers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Lecture</a:t>
            </a:r>
            <a:r>
              <a:rPr lang="nl-BE" dirty="0" smtClean="0"/>
              <a:t> 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6" y="1417320"/>
            <a:ext cx="6171429" cy="495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Analog 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10</a:t>
            </a:fld>
            <a:endParaRPr lang="es-ES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74430" y="3898257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30" y="3898257"/>
                <a:ext cx="209160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285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46253" y="5093893"/>
                <a:ext cx="2457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53" y="5093893"/>
                <a:ext cx="245708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7500" r="-5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58240" y="2548877"/>
                <a:ext cx="241541" cy="2320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40" y="2548877"/>
                <a:ext cx="241541" cy="232051"/>
              </a:xfrm>
              <a:prstGeom prst="rect">
                <a:avLst/>
              </a:prstGeom>
              <a:blipFill rotWithShape="0">
                <a:blip r:embed="rId6"/>
                <a:stretch>
                  <a:fillRect l="-17949" r="-5128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16200000">
            <a:off x="1931691" y="4393558"/>
            <a:ext cx="591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rgbClr val="FF0000"/>
                </a:solidFill>
              </a:rPr>
              <a:t>reverse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24445" y="4321550"/>
            <a:ext cx="591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direct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2699" y="4572000"/>
            <a:ext cx="7911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Voltmeters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1268760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key building block is the operational amplifier (op-amp).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5536" y="5789012"/>
                <a:ext cx="2016224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PV – Process Variable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 smtClean="0"/>
              </a:p>
              <a:p>
                <a:r>
                  <a:rPr lang="es-ES" sz="1200" dirty="0" smtClean="0"/>
                  <a:t>SP – </a:t>
                </a:r>
                <a:r>
                  <a:rPr lang="es-ES" sz="1200" dirty="0" err="1" smtClean="0"/>
                  <a:t>Setpoint</a:t>
                </a:r>
                <a:r>
                  <a:rPr lang="es-E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sz="1200" b="0" dirty="0" smtClean="0"/>
              </a:p>
              <a:p>
                <a:r>
                  <a:rPr lang="es-ES" sz="1200" dirty="0" smtClean="0"/>
                  <a:t>Output – Control </a:t>
                </a:r>
                <a:r>
                  <a:rPr lang="es-ES" sz="1200" dirty="0" err="1" smtClean="0"/>
                  <a:t>action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789012"/>
                <a:ext cx="2016224" cy="646331"/>
              </a:xfrm>
              <a:prstGeom prst="rect">
                <a:avLst/>
              </a:prstGeom>
              <a:blipFill rotWithShape="0">
                <a:blip r:embed="rId7"/>
                <a:stretch>
                  <a:fillRect b="-5556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300192" y="1556792"/>
            <a:ext cx="1544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Manual Output Adjust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Analog Implementation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5057163" y="5485294"/>
            <a:ext cx="349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FOXBORO 62H-4E-OH M/62H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38" y="1551022"/>
            <a:ext cx="4499992" cy="2998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4" y="4927271"/>
            <a:ext cx="4383018" cy="1670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5" y="1262744"/>
            <a:ext cx="2530463" cy="3575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50" y="1262744"/>
            <a:ext cx="1345483" cy="357538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04048" y="5085184"/>
            <a:ext cx="35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Analog</a:t>
            </a:r>
            <a:r>
              <a:rPr lang="es-ES" sz="2000" dirty="0" smtClean="0"/>
              <a:t> PID </a:t>
            </a:r>
            <a:r>
              <a:rPr lang="en-US" sz="2000" dirty="0" smtClean="0"/>
              <a:t>controller</a:t>
            </a:r>
            <a:r>
              <a:rPr lang="es-ES" sz="2000" dirty="0" smtClean="0"/>
              <a:t>:</a:t>
            </a:r>
            <a:endParaRPr lang="en-US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7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Analog Implementation</a:t>
            </a:r>
            <a:endParaRPr lang="nl-B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12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Analog PI Motor Speed Control </a:t>
            </a:r>
            <a:endParaRPr lang="nl-BE" sz="2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7998" y="1494026"/>
            <a:ext cx="3074782" cy="4251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93177" y="5373216"/>
            <a:ext cx="6157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4"/>
              </a:rPr>
              <a:t>https://www.youtube.com/watch?v=6W3PLiVIcmE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16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Digital Implementation</a:t>
            </a:r>
            <a:endParaRPr lang="nl-BE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196752"/>
            <a:ext cx="8265604" cy="7920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The difference equations describing a digital PID are typically implemented in a microcontroller </a:t>
            </a:r>
            <a:r>
              <a:rPr lang="en-US" sz="2000" dirty="0"/>
              <a:t>or </a:t>
            </a:r>
            <a:r>
              <a:rPr lang="en-US" sz="2000" dirty="0" smtClean="0"/>
              <a:t>in an FPGA </a:t>
            </a:r>
            <a:r>
              <a:rPr lang="en-US" sz="2000" dirty="0"/>
              <a:t>(field-programmable gate </a:t>
            </a:r>
            <a:r>
              <a:rPr lang="en-US" sz="2000" dirty="0" smtClean="0"/>
              <a:t>array) device.</a:t>
            </a:r>
            <a:endParaRPr lang="nl-BE" sz="2000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502587" y="2996952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err="1" smtClean="0"/>
              <a:t>Pseudocode</a:t>
            </a:r>
            <a:endParaRPr lang="nl-BE" sz="20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1914" y="2204864"/>
                <a:ext cx="7992887" cy="1189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s-E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s-ES" sz="2000" b="0" dirty="0" smtClean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𝑇𝑒</m:t>
                      </m:r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ES" sz="2000" b="0" dirty="0" smtClean="0">
                  <a:solidFill>
                    <a:prstClr val="black"/>
                  </a:solidFill>
                </a:endParaRPr>
              </a:p>
              <a:p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14" y="2204864"/>
                <a:ext cx="7992887" cy="11897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916832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Difference equations</a:t>
            </a:r>
            <a:endParaRPr lang="nl-BE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3429000"/>
            <a:ext cx="6552728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previous_error</a:t>
            </a:r>
            <a:r>
              <a:rPr lang="es-ES" dirty="0" smtClean="0"/>
              <a:t> = 0</a:t>
            </a:r>
          </a:p>
          <a:p>
            <a:r>
              <a:rPr lang="es-ES" dirty="0" smtClean="0"/>
              <a:t>integral = 0</a:t>
            </a:r>
          </a:p>
          <a:p>
            <a:r>
              <a:rPr lang="es-ES" dirty="0" err="1" smtClean="0"/>
              <a:t>Start</a:t>
            </a:r>
            <a:r>
              <a:rPr lang="es-ES" dirty="0" smtClean="0"/>
              <a:t>:</a:t>
            </a:r>
          </a:p>
          <a:p>
            <a:pPr defTabSz="569913"/>
            <a:r>
              <a:rPr lang="es-ES" dirty="0"/>
              <a:t>	</a:t>
            </a:r>
            <a:r>
              <a:rPr lang="es-ES" dirty="0" smtClean="0"/>
              <a:t>error = </a:t>
            </a:r>
            <a:r>
              <a:rPr lang="es-ES" dirty="0" err="1" smtClean="0"/>
              <a:t>setpoint</a:t>
            </a:r>
            <a:r>
              <a:rPr lang="es-ES" dirty="0" smtClean="0"/>
              <a:t> – </a:t>
            </a:r>
            <a:r>
              <a:rPr lang="es-ES" dirty="0" err="1" smtClean="0"/>
              <a:t>measured_value</a:t>
            </a:r>
            <a:endParaRPr lang="es-ES" dirty="0" smtClean="0"/>
          </a:p>
          <a:p>
            <a:pPr defTabSz="569913"/>
            <a:r>
              <a:rPr lang="es-ES" dirty="0" smtClean="0"/>
              <a:t>	</a:t>
            </a:r>
            <a:r>
              <a:rPr lang="es-ES" dirty="0" err="1" smtClean="0"/>
              <a:t>proportional</a:t>
            </a:r>
            <a:r>
              <a:rPr lang="es-ES" dirty="0" smtClean="0"/>
              <a:t> = </a:t>
            </a:r>
            <a:r>
              <a:rPr lang="es-ES" dirty="0" err="1" smtClean="0"/>
              <a:t>Kp</a:t>
            </a:r>
            <a:r>
              <a:rPr lang="es-ES" dirty="0" smtClean="0"/>
              <a:t>*error</a:t>
            </a:r>
          </a:p>
          <a:p>
            <a:pPr defTabSz="569913"/>
            <a:r>
              <a:rPr lang="es-ES" dirty="0"/>
              <a:t>	</a:t>
            </a:r>
            <a:r>
              <a:rPr lang="es-ES" dirty="0" smtClean="0"/>
              <a:t>integral = integral + Ki*</a:t>
            </a:r>
            <a:r>
              <a:rPr lang="es-ES" dirty="0" err="1" smtClean="0"/>
              <a:t>sampling_time</a:t>
            </a:r>
            <a:r>
              <a:rPr lang="es-ES" dirty="0" smtClean="0"/>
              <a:t>*error</a:t>
            </a:r>
          </a:p>
          <a:p>
            <a:pPr defTabSz="569913"/>
            <a:r>
              <a:rPr lang="es-ES" dirty="0"/>
              <a:t>	</a:t>
            </a:r>
            <a:r>
              <a:rPr lang="es-ES" dirty="0" err="1" smtClean="0"/>
              <a:t>derivative</a:t>
            </a:r>
            <a:r>
              <a:rPr lang="es-ES" dirty="0" smtClean="0"/>
              <a:t> = </a:t>
            </a:r>
            <a:r>
              <a:rPr lang="es-ES" dirty="0" err="1" smtClean="0"/>
              <a:t>Kd</a:t>
            </a:r>
            <a:r>
              <a:rPr lang="es-ES" dirty="0" smtClean="0"/>
              <a:t>*(error – </a:t>
            </a:r>
            <a:r>
              <a:rPr lang="es-ES" dirty="0" err="1" smtClean="0"/>
              <a:t>previous_error</a:t>
            </a:r>
            <a:r>
              <a:rPr lang="es-ES" dirty="0" smtClean="0"/>
              <a:t>) /</a:t>
            </a:r>
            <a:r>
              <a:rPr lang="es-ES" dirty="0" err="1" smtClean="0"/>
              <a:t>sampling_time</a:t>
            </a:r>
            <a:endParaRPr lang="es-ES" dirty="0" smtClean="0"/>
          </a:p>
          <a:p>
            <a:pPr defTabSz="569913"/>
            <a:r>
              <a:rPr lang="es-ES" dirty="0"/>
              <a:t>	</a:t>
            </a:r>
            <a:r>
              <a:rPr lang="es-ES" dirty="0" smtClean="0"/>
              <a:t>output = proporcional + integral + </a:t>
            </a:r>
            <a:r>
              <a:rPr lang="es-ES" dirty="0" err="1" smtClean="0"/>
              <a:t>derivative</a:t>
            </a:r>
            <a:endParaRPr lang="es-ES" dirty="0" smtClean="0"/>
          </a:p>
          <a:p>
            <a:pPr defTabSz="569913"/>
            <a:r>
              <a:rPr lang="es-ES" dirty="0" smtClean="0"/>
              <a:t>	</a:t>
            </a:r>
            <a:r>
              <a:rPr lang="es-ES" dirty="0" err="1" smtClean="0"/>
              <a:t>previous_error</a:t>
            </a:r>
            <a:r>
              <a:rPr lang="es-ES" dirty="0" smtClean="0"/>
              <a:t> = error</a:t>
            </a:r>
          </a:p>
          <a:p>
            <a:pPr defTabSz="569913"/>
            <a:r>
              <a:rPr lang="es-ES" dirty="0"/>
              <a:t>	</a:t>
            </a:r>
            <a:r>
              <a:rPr lang="es-ES" dirty="0" err="1" smtClean="0">
                <a:solidFill>
                  <a:schemeClr val="tx2"/>
                </a:solidFill>
              </a:rPr>
              <a:t>wait</a:t>
            </a:r>
            <a:r>
              <a:rPr lang="es-ES" dirty="0" smtClean="0"/>
              <a:t> (</a:t>
            </a:r>
            <a:r>
              <a:rPr lang="es-ES" dirty="0" err="1" smtClean="0"/>
              <a:t>samplig_time</a:t>
            </a:r>
            <a:r>
              <a:rPr lang="es-ES" dirty="0" smtClean="0"/>
              <a:t>)</a:t>
            </a:r>
          </a:p>
          <a:p>
            <a:pPr defTabSz="569913"/>
            <a:r>
              <a:rPr lang="es-ES" dirty="0"/>
              <a:t>	</a:t>
            </a:r>
            <a:r>
              <a:rPr lang="es-ES" dirty="0" err="1" smtClean="0">
                <a:solidFill>
                  <a:schemeClr val="tx2"/>
                </a:solidFill>
              </a:rPr>
              <a:t>goto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endParaRPr lang="es-E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Digital Implementation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545147" y="5517232"/>
            <a:ext cx="403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PLC (Programmable logic </a:t>
            </a:r>
            <a:r>
              <a:rPr lang="en-US" sz="2000" dirty="0" smtClean="0"/>
              <a:t>controller) with a digital</a:t>
            </a:r>
            <a:r>
              <a:rPr lang="es-ES" sz="2000" dirty="0" smtClean="0"/>
              <a:t> PID </a:t>
            </a:r>
            <a:r>
              <a:rPr lang="en-US" sz="2000" dirty="0" smtClean="0"/>
              <a:t>control module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42" y="1329451"/>
            <a:ext cx="2448272" cy="2448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52" y="2132856"/>
            <a:ext cx="1811831" cy="36116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7419" y="4365104"/>
            <a:ext cx="188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Digital </a:t>
            </a:r>
            <a:r>
              <a:rPr lang="es-ES" sz="2000" dirty="0" err="1" smtClean="0"/>
              <a:t>PIDs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2605888" cy="40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Digital Implementation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15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What </a:t>
            </a:r>
            <a:r>
              <a:rPr lang="en-US" sz="2200" b="1" u="sng" dirty="0"/>
              <a:t>is a PLC? Basics of </a:t>
            </a:r>
            <a:r>
              <a:rPr lang="en-US" sz="2200" b="1" u="sng" dirty="0" smtClean="0"/>
              <a:t>PLCs</a:t>
            </a:r>
            <a:endParaRPr lang="nl-BE" sz="2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493177" y="5373216"/>
            <a:ext cx="6157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3"/>
              </a:rPr>
              <a:t>https://www.youtube.com/watch?v=iWgHqqunsyE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34" y="1817249"/>
            <a:ext cx="5348730" cy="34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PID Tuning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</p:spPr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16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060" y="1126808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Manual Tuning</a:t>
            </a:r>
            <a:endParaRPr lang="nl-BE" sz="2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8060" y="1645684"/>
                <a:ext cx="8265604" cy="70319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200" dirty="0" smtClean="0"/>
                  <a:t>The effects of each of the controller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 smtClean="0"/>
                  <a:t> on </a:t>
                </a:r>
                <a:r>
                  <a:rPr lang="en-US" sz="2200" dirty="0"/>
                  <a:t>a closed-loop system are summarized in the table below.</a:t>
                </a:r>
                <a:endParaRPr lang="nl-BE" sz="2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8060" y="1645684"/>
                <a:ext cx="8265604" cy="703196"/>
              </a:xfrm>
              <a:blipFill rotWithShape="0">
                <a:blip r:embed="rId3"/>
                <a:stretch>
                  <a:fillRect l="-959" t="-9565" r="-9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082460"/>
                  </p:ext>
                </p:extLst>
              </p:nvPr>
            </p:nvGraphicFramePr>
            <p:xfrm>
              <a:off x="567033" y="2780928"/>
              <a:ext cx="8181431" cy="19207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6930"/>
                    <a:gridCol w="1661382"/>
                    <a:gridCol w="1584176"/>
                    <a:gridCol w="1656184"/>
                    <a:gridCol w="2132759"/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PID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gains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Closed-Loop Response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124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Rise Time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Overshoot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Settling</a:t>
                          </a:r>
                          <a:r>
                            <a:rPr lang="en-US" baseline="0" dirty="0" smtClean="0"/>
                            <a:t> time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Steady-state error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Small</a:t>
                          </a:r>
                          <a:r>
                            <a:rPr lang="en-US" baseline="0" dirty="0" smtClean="0"/>
                            <a:t> Change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Eliminate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E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Small change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082460"/>
                  </p:ext>
                </p:extLst>
              </p:nvPr>
            </p:nvGraphicFramePr>
            <p:xfrm>
              <a:off x="567033" y="2780928"/>
              <a:ext cx="8181431" cy="19207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6930"/>
                    <a:gridCol w="1661382"/>
                    <a:gridCol w="1584176"/>
                    <a:gridCol w="1656184"/>
                    <a:gridCol w="2132759"/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PID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gains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Closed-Loop Response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124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Rise Time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Overshoot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Settling</a:t>
                          </a:r>
                          <a:r>
                            <a:rPr lang="en-US" baseline="0" dirty="0" smtClean="0"/>
                            <a:t> time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Steady-state error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64" t="-210938" r="-615426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Small</a:t>
                          </a:r>
                          <a:r>
                            <a:rPr lang="en-US" baseline="0" dirty="0" smtClean="0"/>
                            <a:t> Change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64" t="-326230" r="-6154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Eliminate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64" t="-426230" r="-6154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Small change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Decrease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2860" y="5229200"/>
                <a:ext cx="8265604" cy="108012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200" b="1" dirty="0" smtClean="0"/>
                  <a:t>Note: </a:t>
                </a:r>
                <a:r>
                  <a:rPr lang="en-US" sz="2200" dirty="0" smtClean="0"/>
                  <a:t>Keep in mind</a:t>
                </a:r>
                <a:r>
                  <a:rPr lang="en-US" sz="2200" b="1" dirty="0" smtClean="0"/>
                  <a:t> </a:t>
                </a:r>
                <a:r>
                  <a:rPr lang="en-US" sz="2200" dirty="0" smtClean="0"/>
                  <a:t>that changing </a:t>
                </a:r>
                <a:r>
                  <a:rPr lang="en-US" sz="2200" dirty="0"/>
                  <a:t>one of </a:t>
                </a:r>
                <a:r>
                  <a:rPr lang="en-US" sz="2200" dirty="0" smtClean="0"/>
                  <a:t>the PID gains can </a:t>
                </a:r>
                <a:r>
                  <a:rPr lang="en-US" sz="2200" dirty="0"/>
                  <a:t>change the effect of the other two. For this reason, </a:t>
                </a:r>
                <a:r>
                  <a:rPr lang="en-US" sz="2200" dirty="0" smtClean="0"/>
                  <a:t>this </a:t>
                </a:r>
                <a:r>
                  <a:rPr lang="en-US" sz="2200" dirty="0"/>
                  <a:t>table should only be used as a reference when you are determining the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 smtClean="0"/>
                  <a:t>. </a:t>
                </a:r>
                <a:endParaRPr lang="nl-BE" sz="22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2860" y="5229200"/>
                <a:ext cx="8265604" cy="1080120"/>
              </a:xfrm>
              <a:blipFill rotWithShape="0">
                <a:blip r:embed="rId5"/>
                <a:stretch>
                  <a:fillRect l="-959" t="-7345" r="-959" b="-4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PID Tuning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</p:spPr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17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060" y="1126808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Manual Tuning</a:t>
            </a:r>
            <a:endParaRPr lang="nl-BE" sz="2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8060" y="1700808"/>
                <a:ext cx="8265604" cy="408757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200" dirty="0" smtClean="0"/>
                  <a:t>One possible way is as follows (the controller is connected to the plant):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nl-BE" sz="1000" dirty="0"/>
              </a:p>
              <a:p>
                <a:pPr algn="just">
                  <a:lnSpc>
                    <a:spcPct val="90000"/>
                  </a:lnSpc>
                </a:pPr>
                <a:r>
                  <a:rPr lang="nl-BE" sz="22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BE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nl-BE" sz="2200" dirty="0" smtClean="0"/>
                  <a:t> </a:t>
                </a:r>
                <a:r>
                  <a:rPr lang="nl-BE" sz="2200" dirty="0" err="1" smtClean="0"/>
                  <a:t>equal</a:t>
                </a:r>
                <a:r>
                  <a:rPr lang="nl-BE" sz="2200" dirty="0" smtClean="0"/>
                  <a:t> </a:t>
                </a:r>
                <a:r>
                  <a:rPr lang="en-US" sz="2200" dirty="0" smtClean="0"/>
                  <a:t>to</a:t>
                </a:r>
                <a:r>
                  <a:rPr lang="nl-BE" sz="2200" dirty="0" smtClean="0"/>
                  <a:t> 0.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nl-BE" sz="10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US" sz="2200" dirty="0" smtClean="0"/>
                  <a:t>Increase</a:t>
                </a:r>
                <a:r>
                  <a:rPr lang="nl-BE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nl-BE" sz="2200" dirty="0" smtClean="0"/>
                  <a:t> </a:t>
                </a:r>
                <a:r>
                  <a:rPr lang="en-US" sz="2200" dirty="0" smtClean="0"/>
                  <a:t>until you observe that the step response is fast enough and the steady-state error is small.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10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US" sz="2200" dirty="0" smtClean="0"/>
                  <a:t>Start adding some integral action in order to get rid of the steady state error.  Keep in mind that too much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can cause instability.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10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US" sz="2200" dirty="0" smtClean="0"/>
                  <a:t>Add some derivative action in order to quickly react to disturbances and/or dampen the response.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8060" y="1700808"/>
                <a:ext cx="8265604" cy="4087572"/>
              </a:xfrm>
              <a:blipFill rotWithShape="0">
                <a:blip r:embed="rId3"/>
                <a:stretch>
                  <a:fillRect l="-959" t="-1937" r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PID Tuning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18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060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Heuristic Methods </a:t>
            </a:r>
            <a:r>
              <a:rPr lang="en-US" sz="2200" b="1" u="sng" dirty="0" smtClean="0"/>
              <a:t>: </a:t>
            </a:r>
            <a:r>
              <a:rPr lang="en-US" sz="2200" b="1" u="sng" dirty="0"/>
              <a:t>Ziegler–Nichols method</a:t>
            </a:r>
            <a:r>
              <a:rPr lang="en-US" sz="2200" b="1" u="sng" dirty="0" smtClean="0"/>
              <a:t> </a:t>
            </a:r>
            <a:r>
              <a:rPr lang="en-US" sz="2200" b="1" u="sng" dirty="0"/>
              <a:t>tuning rule</a:t>
            </a:r>
            <a:endParaRPr lang="nl-BE" sz="2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843272"/>
                <a:ext cx="8229600" cy="439404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200" dirty="0" smtClean="0"/>
                  <a:t>Set the integral and derivative gains to zero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 smtClean="0"/>
                  <a:t> ) 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200" dirty="0" smtClean="0"/>
                  <a:t>Increase the proportional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 smtClean="0"/>
                  <a:t> until the output of the control loop starts oscillating with a constant amplitude.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 smtClean="0"/>
                  <a:t> at this point is referred to as ultimate 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 smtClean="0"/>
                  <a:t>).</a:t>
                </a:r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algn="just"/>
                <a:r>
                  <a:rPr lang="en-US" sz="2200" dirty="0" smtClean="0"/>
                  <a:t>Measure the period of the oscillations at</a:t>
                </a:r>
                <a14:m>
                  <m:oMath xmlns:m="http://schemas.openxmlformats.org/officeDocument/2006/math">
                    <m:r>
                      <a:rPr lang="es-E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s-E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the output of the closed-loop system.</a:t>
                </a:r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algn="just"/>
                <a:r>
                  <a:rPr lang="en-US" sz="2200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to </a:t>
                </a:r>
                <a:r>
                  <a:rPr lang="en-US" sz="2200" dirty="0" smtClean="0"/>
                  <a:t>determine the gains of the PID controller according </a:t>
                </a:r>
                <a:r>
                  <a:rPr lang="en-US" sz="2200" dirty="0"/>
                  <a:t>to the following tuning rule </a:t>
                </a:r>
                <a:r>
                  <a:rPr lang="en-US" sz="2200" dirty="0" smtClean="0"/>
                  <a:t>table:</a:t>
                </a:r>
                <a:endParaRPr lang="en-US" sz="2200" dirty="0"/>
              </a:p>
            </p:txBody>
          </p:sp>
        </mc:Choice>
        <mc:Fallback xmlns="">
          <p:sp>
            <p:nvSpPr>
              <p:cNvPr id="7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843272"/>
                <a:ext cx="8229600" cy="4394040"/>
              </a:xfrm>
              <a:blipFill rotWithShape="0">
                <a:blip r:embed="rId3"/>
                <a:stretch>
                  <a:fillRect l="-815" t="-83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3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PID Tuning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19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060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Heuristic Methods </a:t>
            </a:r>
            <a:r>
              <a:rPr lang="en-US" sz="2200" b="1" u="sng" dirty="0" smtClean="0"/>
              <a:t>: </a:t>
            </a:r>
            <a:r>
              <a:rPr lang="en-US" sz="2200" b="1" u="sng" dirty="0"/>
              <a:t>Ziegler–Nichols method</a:t>
            </a:r>
            <a:r>
              <a:rPr lang="en-US" sz="2200" b="1" u="sng" dirty="0" smtClean="0"/>
              <a:t> </a:t>
            </a:r>
            <a:r>
              <a:rPr lang="en-US" sz="2200" b="1" u="sng" dirty="0"/>
              <a:t>tuning rule</a:t>
            </a:r>
            <a:endParaRPr lang="nl-BE" sz="2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987097"/>
                  </p:ext>
                </p:extLst>
              </p:nvPr>
            </p:nvGraphicFramePr>
            <p:xfrm>
              <a:off x="1235968" y="1988840"/>
              <a:ext cx="6672064" cy="323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9484"/>
                    <a:gridCol w="986548"/>
                    <a:gridCol w="1668016"/>
                    <a:gridCol w="166801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1.2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0">
                    <a:tc gridSpan="4">
                      <a:txBody>
                        <a:bodyPr/>
                        <a:lstStyle/>
                        <a:p>
                          <a:pPr algn="ctr"/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Pessen</a:t>
                          </a:r>
                          <a:r>
                            <a:rPr lang="en-US" dirty="0" smtClean="0"/>
                            <a:t> Integral 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Some overshoot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0.33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 overshoot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s-E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987097"/>
                  </p:ext>
                </p:extLst>
              </p:nvPr>
            </p:nvGraphicFramePr>
            <p:xfrm>
              <a:off x="1235968" y="1988840"/>
              <a:ext cx="6672064" cy="323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9484"/>
                    <a:gridCol w="986548"/>
                    <a:gridCol w="1668016"/>
                    <a:gridCol w="1668016"/>
                  </a:tblGrid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889" t="-7813" r="-340741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5" t="-7813" r="-101460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65" t="-7813" r="-1460" b="-7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889" t="-113115" r="-34074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889" t="-203125" r="-340741" b="-5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5" t="-203125" r="-101460" b="-55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889" t="-307937" r="-340741" b="-463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65" t="-307937" r="-1460" b="-463492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889" t="-401563" r="-340741" b="-3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5" t="-401563" r="-101460" b="-3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65" t="-401563" r="-1460" b="-356250"/>
                          </a:stretch>
                        </a:blipFill>
                      </a:tcPr>
                    </a:tc>
                  </a:tr>
                  <a:tr h="152400">
                    <a:tc gridSpan="4">
                      <a:txBody>
                        <a:bodyPr/>
                        <a:lstStyle/>
                        <a:p>
                          <a:pPr algn="ctr"/>
                          <a:endParaRPr lang="en-US" sz="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Pessen</a:t>
                          </a:r>
                          <a:r>
                            <a:rPr lang="en-US" dirty="0" smtClean="0"/>
                            <a:t> Integral 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889" t="-540625" r="-340741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5" t="-540625" r="-101460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65" t="-540625" r="-1460" b="-217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Some overshoot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889" t="-650794" r="-340741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5" t="-650794" r="-10146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65" t="-650794" r="-1460" b="-12063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 overshoot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889" t="-739063" r="-34074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5" t="-739063" r="-10146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65" t="-739063" r="-1460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457200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Note: </a:t>
            </a:r>
            <a:r>
              <a:rPr lang="en-US" dirty="0" smtClean="0"/>
              <a:t>Keep in mind that we are working with heuristic tuning rules, and therefore some additional fine tuning might be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 </a:t>
            </a:r>
            <a:r>
              <a:rPr lang="nl-BE" dirty="0" smtClean="0"/>
              <a:t>PID controller</a:t>
            </a:r>
            <a:r>
              <a:rPr lang="nl-BE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7674" y="4226644"/>
                <a:ext cx="5832647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74" y="4226644"/>
                <a:ext cx="5832647" cy="918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0798" y="2060848"/>
            <a:ext cx="5486400" cy="1543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/>
              <a:pPr algn="r"/>
              <a:t>2</a:t>
            </a:fld>
            <a:endParaRPr lang="es-E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21196" y="1170739"/>
            <a:ext cx="8265604" cy="81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 proportional-integral-derivative controller (PID controller) is a control loop feedback mechanism (controller) widely used in </a:t>
            </a:r>
            <a:r>
              <a:rPr lang="en-US" sz="2200" dirty="0" smtClean="0"/>
              <a:t>process industry.</a:t>
            </a:r>
            <a:endParaRPr lang="nl-BE" sz="22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73334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Continuous-time text book equation:</a:t>
            </a:r>
            <a:endParaRPr lang="nl-BE" sz="2200" dirty="0"/>
          </a:p>
        </p:txBody>
      </p:sp>
      <p:sp>
        <p:nvSpPr>
          <p:cNvPr id="10" name="Rounded Rectangle 9"/>
          <p:cNvSpPr/>
          <p:nvPr/>
        </p:nvSpPr>
        <p:spPr>
          <a:xfrm>
            <a:off x="2843808" y="4226644"/>
            <a:ext cx="1008112" cy="97723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27784" y="524390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Proportional Action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22420" y="4226644"/>
            <a:ext cx="1601708" cy="97723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39198" y="525172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Integral Action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4628" y="4221088"/>
            <a:ext cx="1293335" cy="97723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36223" y="525172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Derivative Action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00861" y="6088382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Note: </a:t>
            </a:r>
            <a:r>
              <a:rPr lang="en-US" sz="2200" dirty="0" smtClean="0"/>
              <a:t>90</a:t>
            </a:r>
            <a:r>
              <a:rPr lang="en-US" sz="2200" dirty="0"/>
              <a:t>% (or more) of control loops in industry are </a:t>
            </a:r>
            <a:r>
              <a:rPr lang="en-US" sz="2200" dirty="0" smtClean="0"/>
              <a:t>PID</a:t>
            </a: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9849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PID Tuning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20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060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Numerical Optimization Methods</a:t>
            </a:r>
            <a:endParaRPr lang="nl-BE" sz="2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8060" y="1645684"/>
                <a:ext cx="8265604" cy="170201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tuning of a PID controller </a:t>
                </a:r>
                <a:r>
                  <a:rPr lang="en-US" sz="2000" dirty="0" smtClean="0"/>
                  <a:t>is posed as a constrained optimization </a:t>
                </a:r>
                <a:r>
                  <a:rPr lang="en-US" sz="2000" dirty="0"/>
                  <a:t>problem. </a:t>
                </a:r>
                <a:endParaRPr lang="en-US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8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US" sz="1800" dirty="0" smtClean="0"/>
                  <a:t>For a given set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 smtClean="0"/>
                  <a:t> run </a:t>
                </a:r>
                <a:r>
                  <a:rPr lang="en-US" sz="1800" dirty="0"/>
                  <a:t>a </a:t>
                </a:r>
                <a:r>
                  <a:rPr lang="en-US" sz="1800" dirty="0" smtClean="0"/>
                  <a:t>simulation of the closed-loop system, and compute some performance parameters (e.g. setting time, rise time, etc.) and a performance index.</a:t>
                </a:r>
                <a:endParaRPr lang="en-US" sz="1800" dirty="0"/>
              </a:p>
              <a:p>
                <a:pPr algn="just">
                  <a:lnSpc>
                    <a:spcPct val="90000"/>
                  </a:lnSpc>
                </a:pPr>
                <a:r>
                  <a:rPr lang="en-US" sz="1800" dirty="0"/>
                  <a:t>Optimize the performance </a:t>
                </a:r>
                <a:r>
                  <a:rPr lang="en-US" sz="1800" dirty="0" smtClean="0"/>
                  <a:t>index over the three PID gains.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8060" y="1645684"/>
                <a:ext cx="8265604" cy="1702016"/>
              </a:xfrm>
              <a:blipFill rotWithShape="0">
                <a:blip r:embed="rId3"/>
                <a:stretch>
                  <a:fillRect l="-737" t="-3943" r="-664" b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19772" y="3429000"/>
            <a:ext cx="4104456" cy="2952328"/>
            <a:chOff x="2771800" y="3429000"/>
            <a:chExt cx="4104456" cy="2952328"/>
          </a:xfrm>
        </p:grpSpPr>
        <p:sp>
          <p:nvSpPr>
            <p:cNvPr id="74" name="Rounded Rectangle 73"/>
            <p:cNvSpPr/>
            <p:nvPr/>
          </p:nvSpPr>
          <p:spPr>
            <a:xfrm>
              <a:off x="2771800" y="4878452"/>
              <a:ext cx="4104456" cy="1502876"/>
            </a:xfrm>
            <a:prstGeom prst="roundRect">
              <a:avLst>
                <a:gd name="adj" fmla="val 969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71800" y="3438292"/>
              <a:ext cx="4104456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/>
                <p:cNvSpPr/>
                <p:nvPr/>
              </p:nvSpPr>
              <p:spPr>
                <a:xfrm>
                  <a:off x="3059832" y="3798332"/>
                  <a:ext cx="1296144" cy="43204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ounded 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3798332"/>
                  <a:ext cx="1296144" cy="432048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/>
            <p:cNvSpPr/>
            <p:nvPr/>
          </p:nvSpPr>
          <p:spPr>
            <a:xfrm>
              <a:off x="4572000" y="3798332"/>
              <a:ext cx="208823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Performance Index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93958" y="3429000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Optimizer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99904" y="5445224"/>
              <a:ext cx="864096" cy="49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PID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60032" y="5445224"/>
              <a:ext cx="1440160" cy="49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 Model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131840" y="5545583"/>
              <a:ext cx="288032" cy="304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6"/>
              <a:endCxn id="12" idx="1"/>
            </p:cNvCxnSpPr>
            <p:nvPr/>
          </p:nvCxnSpPr>
          <p:spPr>
            <a:xfrm flipV="1">
              <a:off x="3419872" y="5692499"/>
              <a:ext cx="280032" cy="535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</p:cNvCxnSpPr>
            <p:nvPr/>
          </p:nvCxnSpPr>
          <p:spPr>
            <a:xfrm>
              <a:off x="4564000" y="5692499"/>
              <a:ext cx="304031" cy="6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14" idx="2"/>
            </p:cNvCxnSpPr>
            <p:nvPr/>
          </p:nvCxnSpPr>
          <p:spPr>
            <a:xfrm>
              <a:off x="2915816" y="5697850"/>
              <a:ext cx="21602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300192" y="5700853"/>
              <a:ext cx="432048" cy="6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444208" y="5700853"/>
              <a:ext cx="0" cy="44854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endCxn id="14" idx="4"/>
            </p:cNvCxnSpPr>
            <p:nvPr/>
          </p:nvCxnSpPr>
          <p:spPr>
            <a:xfrm rot="10800000">
              <a:off x="3275856" y="5850118"/>
              <a:ext cx="3168352" cy="299285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229961" y="4960729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Simulation</a:t>
              </a:r>
              <a:endParaRPr lang="en-US" b="1" dirty="0"/>
            </a:p>
          </p:txBody>
        </p:sp>
        <p:sp>
          <p:nvSpPr>
            <p:cNvPr id="76" name="Down Arrow 75"/>
            <p:cNvSpPr/>
            <p:nvPr/>
          </p:nvSpPr>
          <p:spPr>
            <a:xfrm>
              <a:off x="3587892" y="4437112"/>
              <a:ext cx="224024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 Arrow 77"/>
            <p:cNvSpPr/>
            <p:nvPr/>
          </p:nvSpPr>
          <p:spPr>
            <a:xfrm flipV="1">
              <a:off x="5454098" y="4446404"/>
              <a:ext cx="224024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7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PID Tuning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21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060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Some Software Tools</a:t>
            </a:r>
            <a:endParaRPr lang="nl-BE" sz="2200" b="1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62143"/>
              </p:ext>
            </p:extLst>
          </p:nvPr>
        </p:nvGraphicFramePr>
        <p:xfrm>
          <a:off x="881590" y="2073240"/>
          <a:ext cx="738082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987"/>
                <a:gridCol w="50268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Brief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pidtool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pidTuner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is a </a:t>
                      </a:r>
                      <a:r>
                        <a:rPr lang="en-US" i="1" dirty="0" err="1" smtClean="0"/>
                        <a:t>Matlab</a:t>
                      </a:r>
                      <a:r>
                        <a:rPr lang="en-US" dirty="0" smtClean="0"/>
                        <a:t> tool to interactively design a SISO PID controller in the feed-forward path of single-loop, unity-feedback control configuration.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Pidpy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is a modular PID control library for python that</a:t>
                      </a:r>
                      <a:r>
                        <a:rPr lang="en-US" baseline="0" dirty="0" smtClean="0"/>
                        <a:t> supports </a:t>
                      </a:r>
                      <a:r>
                        <a:rPr lang="en-US" dirty="0" smtClean="0"/>
                        <a:t>PID auto tuning.</a:t>
                      </a:r>
                    </a:p>
                    <a:p>
                      <a:pPr algn="just"/>
                      <a:r>
                        <a:rPr lang="en-US" dirty="0" smtClean="0">
                          <a:hlinkClick r:id="rId3"/>
                        </a:rPr>
                        <a:t>https://pypi.python.org/pypi/pypid/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INCA PID Tuner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is a commercial tuning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tool</a:t>
                      </a:r>
                      <a:r>
                        <a:rPr lang="en-US" baseline="0" dirty="0" smtClean="0"/>
                        <a:t> developed by IPCOS. It has a vast library of PID structures for DCS and PLC  Systems including Siemens, ABB, Honeywell, Emerson, etc. </a:t>
                      </a:r>
                    </a:p>
                    <a:p>
                      <a:pPr algn="just"/>
                      <a:r>
                        <a:rPr lang="en-US" sz="1600" dirty="0" smtClean="0">
                          <a:hlinkClick r:id="rId4"/>
                        </a:rPr>
                        <a:t>http://www.ipcos.com/advancedprocesscontrol/advanced-process-control/pid-tuning-software/inca-pid-tuning/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8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PID Tuning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22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060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err="1" smtClean="0"/>
              <a:t>pidtool</a:t>
            </a:r>
            <a:r>
              <a:rPr lang="en-US" sz="2200" b="1" u="sng" dirty="0" smtClean="0"/>
              <a:t> /</a:t>
            </a:r>
            <a:r>
              <a:rPr lang="en-US" sz="2200" b="1" u="sng" dirty="0" err="1" smtClean="0"/>
              <a:t>pidTuner</a:t>
            </a:r>
            <a:r>
              <a:rPr lang="en-US" sz="2200" b="1" u="sng" dirty="0" smtClean="0"/>
              <a:t> - Demo</a:t>
            </a:r>
            <a:endParaRPr lang="nl-BE" sz="2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51" y="2062014"/>
            <a:ext cx="5862899" cy="32703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7145" y="5661248"/>
            <a:ext cx="5969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4"/>
              </a:rPr>
              <a:t>https://www.youtube.com/watch?v=2tKe0caUv1I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16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PID Tuning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23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060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INCA PID Tuner – Demo</a:t>
            </a:r>
            <a:endParaRPr lang="nl-BE" sz="2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26" y="1844824"/>
            <a:ext cx="5220072" cy="373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3739" y="5661248"/>
            <a:ext cx="607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4"/>
              </a:rPr>
              <a:t>https://www.youtube.com/watch?v=XH2bkq1URSg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17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 </a:t>
            </a:r>
            <a:r>
              <a:rPr lang="nl-BE" dirty="0" smtClean="0"/>
              <a:t>PID controller</a:t>
            </a:r>
            <a:r>
              <a:rPr lang="nl-BE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3</a:t>
            </a:fld>
            <a:endParaRPr lang="es-ES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11224"/>
                <a:ext cx="8229600" cy="482608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 smtClean="0"/>
                  <a:t>A proportional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will </a:t>
                </a:r>
                <a:r>
                  <a:rPr lang="en-US" dirty="0"/>
                  <a:t>have the effect of reducing the rise time and will reduce but never eliminate the steady-state </a:t>
                </a:r>
                <a:r>
                  <a:rPr lang="en-US" dirty="0" smtClean="0"/>
                  <a:t>error (unless the model of the plant has a pole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endParaRPr lang="en-US" dirty="0"/>
              </a:p>
              <a:p>
                <a:pPr algn="just"/>
                <a:r>
                  <a:rPr lang="en-US" dirty="0"/>
                  <a:t>An integral </a:t>
                </a:r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nl-B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trlP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nl-B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dirty="0" smtClean="0"/>
                  <a:t> will have </a:t>
                </a:r>
                <a:r>
                  <a:rPr lang="en-US" dirty="0"/>
                  <a:t>the effect of eliminating the steady-state error for a constant or step input, but it may make the transient response slower. </a:t>
                </a:r>
              </a:p>
              <a:p>
                <a:endParaRPr lang="es-ES" dirty="0" smtClean="0"/>
              </a:p>
              <a:p>
                <a:pPr algn="just"/>
                <a:r>
                  <a:rPr lang="en-US" dirty="0"/>
                  <a:t>A derivative </a:t>
                </a:r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d>
                          <m:dPr>
                            <m:ctrlPr>
                              <a:rPr lang="nl-B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nl-B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 smtClean="0"/>
                  <a:t> will </a:t>
                </a:r>
                <a:r>
                  <a:rPr lang="en-US" dirty="0"/>
                  <a:t>have the effect of increasing the stability of the system, reducing the overshoot, and improving the transient response. </a:t>
                </a:r>
                <a:r>
                  <a:rPr lang="en-US" dirty="0" smtClean="0"/>
                  <a:t>But it has the drawback of amplifying the noise present in the error signal.</a:t>
                </a:r>
                <a:endParaRPr lang="nl-BE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11224"/>
                <a:ext cx="8229600" cy="4826088"/>
              </a:xfrm>
              <a:blipFill rotWithShape="0">
                <a:blip r:embed="rId2"/>
                <a:stretch>
                  <a:fillRect l="-815" t="-139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8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Analog and Digital formulations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340768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Proportional Control</a:t>
            </a:r>
            <a:endParaRPr lang="nl-BE" sz="2200" b="1" u="sng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39198" y="2006395"/>
            <a:ext cx="8265604" cy="8181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The discrete implementation of proportional control </a:t>
            </a:r>
            <a:r>
              <a:rPr lang="en-US" sz="2200" dirty="0"/>
              <a:t>is identical to </a:t>
            </a:r>
            <a:r>
              <a:rPr lang="en-US" sz="2200" dirty="0" smtClean="0"/>
              <a:t>the continuous one. </a:t>
            </a:r>
            <a:r>
              <a:rPr lang="en-US" sz="2200" dirty="0"/>
              <a:t>The continuous is</a:t>
            </a:r>
            <a:endParaRPr lang="nl-BE" sz="2200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539552" y="4011782"/>
            <a:ext cx="8265604" cy="3964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/>
              <a:t>a</a:t>
            </a:r>
            <a:r>
              <a:rPr lang="en-US" sz="2200" dirty="0" smtClean="0"/>
              <a:t>nd the discrete is</a:t>
            </a:r>
            <a:endParaRPr lang="nl-BE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151113" y="3033642"/>
                <a:ext cx="4968552" cy="791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13" y="3033642"/>
                <a:ext cx="4968552" cy="7912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151113" y="4624244"/>
                <a:ext cx="4968552" cy="791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13" y="4624244"/>
                <a:ext cx="4968552" cy="791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9552" y="5768866"/>
                <a:ext cx="8265604" cy="39643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200" dirty="0"/>
                  <a:t>w</a:t>
                </a:r>
                <a:r>
                  <a:rPr lang="en-US" sz="2200" dirty="0" smtClean="0"/>
                  <a:t>here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is the error </a:t>
                </a:r>
                <a:r>
                  <a:rPr lang="en-US" sz="2200" dirty="0" smtClean="0"/>
                  <a:t>signal.</a:t>
                </a:r>
                <a:endParaRPr lang="nl-BE" sz="2200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9552" y="5768866"/>
                <a:ext cx="8265604" cy="396438"/>
              </a:xfrm>
              <a:blipFill rotWithShape="0">
                <a:blip r:embed="rId4"/>
                <a:stretch>
                  <a:fillRect l="-959" t="-16923" b="-3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1F497D"/>
                </a:solidFill>
              </a:rPr>
              <a:t>Analog and Digital formulations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342832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Derivative Control</a:t>
            </a:r>
            <a:endParaRPr lang="nl-BE" sz="2200" b="1" u="sng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988840"/>
            <a:ext cx="8265604" cy="4871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The </a:t>
            </a:r>
            <a:r>
              <a:rPr lang="en-US" sz="2200" dirty="0" smtClean="0"/>
              <a:t>continuous-time Integral </a:t>
            </a:r>
            <a:r>
              <a:rPr lang="en-US" sz="2200" dirty="0"/>
              <a:t>control is</a:t>
            </a:r>
            <a:endParaRPr lang="nl-BE" sz="2200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502587" y="3767495"/>
            <a:ext cx="8265604" cy="3964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 smtClean="0"/>
              <a:t>The discrete-time derivative control is</a:t>
            </a:r>
            <a:endParaRPr lang="nl-BE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47056" y="2679802"/>
                <a:ext cx="5976664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56" y="2679802"/>
                <a:ext cx="5976664" cy="768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41048" y="4563468"/>
                <a:ext cx="8588679" cy="772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3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sz="23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s-E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ES" sz="2300" b="0" i="1" smtClean="0">
                              <a:latin typeface="Cambria Math" panose="02040503050406030204" pitchFamily="18" charset="0"/>
                            </a:rPr>
                            <m:t>𝑇𝑧</m:t>
                          </m:r>
                        </m:den>
                      </m:f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8" y="4563468"/>
                <a:ext cx="8588679" cy="772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9552" y="5768866"/>
                <a:ext cx="8265604" cy="39643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is the sampling time.</a:t>
                </a:r>
                <a:endParaRPr lang="nl-BE" sz="2200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9552" y="5768866"/>
                <a:ext cx="8265604" cy="396438"/>
              </a:xfrm>
              <a:blipFill rotWithShape="0">
                <a:blip r:embed="rId4"/>
                <a:stretch>
                  <a:fillRect l="-959" t="-16923" b="-3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3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 and Digital formulations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6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270824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Integral Control</a:t>
            </a:r>
            <a:endParaRPr lang="nl-BE" sz="2200" b="1" u="sng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916832"/>
            <a:ext cx="8265604" cy="4871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The </a:t>
            </a:r>
            <a:r>
              <a:rPr lang="en-US" sz="2200" dirty="0" smtClean="0"/>
              <a:t>continuous-time integral </a:t>
            </a:r>
            <a:r>
              <a:rPr lang="en-US" sz="2200" dirty="0"/>
              <a:t>control is</a:t>
            </a:r>
            <a:endParaRPr lang="nl-BE" sz="2200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502587" y="3720433"/>
            <a:ext cx="8265604" cy="3964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 smtClean="0"/>
              <a:t>The discrete-time integral control is</a:t>
            </a:r>
            <a:endParaRPr lang="nl-BE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840768" y="2626490"/>
                <a:ext cx="5589240" cy="823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68" y="2626490"/>
                <a:ext cx="5589240" cy="8236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77660" y="4547247"/>
                <a:ext cx="8588679" cy="791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𝑇𝑒</m:t>
                      </m:r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 →   </m:t>
                      </m:r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𝑇𝑧</m:t>
                          </m:r>
                        </m:num>
                        <m:den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60" y="4547247"/>
                <a:ext cx="8588679" cy="791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9552" y="5768866"/>
                <a:ext cx="8265604" cy="39643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is the sampling time.</a:t>
                </a:r>
                <a:endParaRPr lang="nl-BE" sz="2200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9552" y="5768866"/>
                <a:ext cx="8265604" cy="396438"/>
              </a:xfrm>
              <a:blipFill rotWithShape="0">
                <a:blip r:embed="rId4"/>
                <a:stretch>
                  <a:fillRect l="-959" t="-16923" b="-3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5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 and Digital formulations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0432" y="6624736"/>
            <a:ext cx="576064" cy="260648"/>
          </a:xfrm>
        </p:spPr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7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196752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Digital PID controller (conventional version)</a:t>
            </a:r>
            <a:endParaRPr lang="nl-BE" sz="2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7660" y="2907076"/>
                <a:ext cx="8588679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60" y="2907076"/>
                <a:ext cx="8588679" cy="768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901440" y="2804024"/>
            <a:ext cx="526544" cy="96714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643154" y="2804023"/>
            <a:ext cx="441014" cy="96714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131840" y="2804024"/>
            <a:ext cx="526544" cy="96714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6204" y="4004238"/>
                <a:ext cx="8530291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type m:val="skw"/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sz="2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 smtClean="0"/>
                  <a:t> are the new integral and derivative gains</a:t>
                </a:r>
                <a:endParaRPr lang="en-US" sz="2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04" y="4004238"/>
                <a:ext cx="8530291" cy="469937"/>
              </a:xfrm>
              <a:prstGeom prst="rect">
                <a:avLst/>
              </a:prstGeom>
              <a:blipFill rotWithShape="0">
                <a:blip r:embed="rId3"/>
                <a:stretch>
                  <a:fillRect l="-929" t="-149351" b="-2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/>
          <p:cNvSpPr>
            <a:spLocks noGrp="1"/>
          </p:cNvSpPr>
          <p:nvPr>
            <p:ph sz="half" idx="1"/>
          </p:nvPr>
        </p:nvSpPr>
        <p:spPr>
          <a:xfrm>
            <a:off x="502587" y="4725144"/>
            <a:ext cx="2629253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Digital PI controller</a:t>
            </a:r>
            <a:endParaRPr lang="nl-BE" sz="2200" b="1" u="sng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"/>
          </p:nvPr>
        </p:nvSpPr>
        <p:spPr>
          <a:xfrm>
            <a:off x="5148065" y="4725144"/>
            <a:ext cx="2629253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Digital PD controller</a:t>
            </a:r>
            <a:endParaRPr lang="nl-BE" sz="2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1560" y="5468319"/>
                <a:ext cx="3240360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68319"/>
                <a:ext cx="3240360" cy="768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48064" y="5468319"/>
                <a:ext cx="3456384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E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468319"/>
                <a:ext cx="3456384" cy="768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1041" y="1688984"/>
                <a:ext cx="7992887" cy="881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s-E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s-ES" sz="2000" b="0" dirty="0" smtClean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𝑇𝑒</m:t>
                      </m:r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1" y="1688984"/>
                <a:ext cx="7992887" cy="881973"/>
              </a:xfrm>
              <a:prstGeom prst="rect">
                <a:avLst/>
              </a:prstGeom>
              <a:blipFill rotWithShape="0">
                <a:blip r:embed="rId6"/>
                <a:stretch>
                  <a:fillRect b="-1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4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Analog and Digital formulations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8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Digital PID controller (alternative version)</a:t>
            </a:r>
            <a:endParaRPr lang="nl-BE" sz="2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10140" y="2725991"/>
                <a:ext cx="4723719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E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d>
                            <m:d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40" y="2725991"/>
                <a:ext cx="4723719" cy="991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772816"/>
            <a:ext cx="8265604" cy="847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If we discretize the continuous-time (analog) PID controller using the bilinear transformation,</a:t>
            </a:r>
            <a:endParaRPr lang="nl-BE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9374" y="4716462"/>
                <a:ext cx="770525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s-E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4" y="4716462"/>
                <a:ext cx="7705250" cy="806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502587" y="3928579"/>
            <a:ext cx="8265604" cy="5057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we obtain an alternative form for a digital PID controller</a:t>
            </a:r>
            <a:endParaRPr lang="nl-BE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07279" y="5805264"/>
                <a:ext cx="8265604" cy="50571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BE" sz="22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BE" sz="2200" dirty="0" smtClean="0"/>
                  <a:t> are design parameters.</a:t>
                </a:r>
                <a:endParaRPr lang="nl-BE" sz="22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7279" y="5805264"/>
                <a:ext cx="8265604" cy="505712"/>
              </a:xfrm>
              <a:blipFill rotWithShape="0">
                <a:blip r:embed="rId5"/>
                <a:stretch>
                  <a:fillRect l="-959" t="-7229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and Digital formulations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32FADFE-3B8F-471C-ABF0-DBC7717ECBBC}" type="slidenum">
              <a:rPr lang="es-ES" smtClean="0">
                <a:solidFill>
                  <a:srgbClr val="1F497D"/>
                </a:solidFill>
              </a:rPr>
              <a:pPr algn="r"/>
              <a:t>9</a:t>
            </a:fld>
            <a:endParaRPr lang="es-ES" dirty="0">
              <a:solidFill>
                <a:srgbClr val="1F497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603531" y="5589240"/>
            <a:ext cx="593693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200" dirty="0">
                <a:hlinkClick r:id="rId2"/>
              </a:rPr>
              <a:t>https://</a:t>
            </a:r>
            <a:r>
              <a:rPr lang="nl-BE" sz="2200" dirty="0" smtClean="0">
                <a:hlinkClick r:id="rId2"/>
              </a:rPr>
              <a:t>www.youtube.com/watch?v=JEpWlTl95Tw</a:t>
            </a:r>
            <a:endParaRPr lang="nl-BE" sz="2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229" y="1914364"/>
            <a:ext cx="4685539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02587" y="1198816"/>
            <a:ext cx="8265604" cy="42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PID </a:t>
            </a:r>
            <a:r>
              <a:rPr lang="en-US" sz="2200" b="1" u="sng" dirty="0"/>
              <a:t>Math </a:t>
            </a:r>
            <a:r>
              <a:rPr lang="en-US" sz="2200" b="1" u="sng" dirty="0" smtClean="0"/>
              <a:t>Demystified </a:t>
            </a:r>
            <a:endParaRPr lang="nl-BE" sz="2200" b="1" u="sng" dirty="0"/>
          </a:p>
        </p:txBody>
      </p:sp>
    </p:spTree>
    <p:extLst>
      <p:ext uri="{BB962C8B-B14F-4D97-AF65-F5344CB8AC3E}">
        <p14:creationId xmlns:p14="http://schemas.microsoft.com/office/powerpoint/2010/main" val="16220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stadius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ystemtheory_and_control" id="{0883B6A6-D0B4-43B2-8010-B9892B97A5D0}" vid="{21009DAA-D565-4197-82B3-B50D1AD8BCA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707</Words>
  <Application>Microsoft Office PowerPoint</Application>
  <PresentationFormat>On-screen Show (4:3)</PresentationFormat>
  <Paragraphs>246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template_stadius</vt:lpstr>
      <vt:lpstr>PID controllers</vt:lpstr>
      <vt:lpstr>What is a PID controller?</vt:lpstr>
      <vt:lpstr>What is a PID controller?</vt:lpstr>
      <vt:lpstr>Analog and Digital formulations</vt:lpstr>
      <vt:lpstr>Analog and Digital formulations</vt:lpstr>
      <vt:lpstr>Analog and Digital formulations</vt:lpstr>
      <vt:lpstr>Analog and Digital formulations</vt:lpstr>
      <vt:lpstr>Analog and Digital formulations</vt:lpstr>
      <vt:lpstr>Analog and Digital formulations</vt:lpstr>
      <vt:lpstr>Analog Implementation</vt:lpstr>
      <vt:lpstr>Analog Implementation</vt:lpstr>
      <vt:lpstr>Analog Implementation</vt:lpstr>
      <vt:lpstr>Digital Implementation</vt:lpstr>
      <vt:lpstr>Digital Implementation</vt:lpstr>
      <vt:lpstr>Digital Implementation</vt:lpstr>
      <vt:lpstr>PID Tuning</vt:lpstr>
      <vt:lpstr>PID Tuning</vt:lpstr>
      <vt:lpstr>PID Tuning</vt:lpstr>
      <vt:lpstr>PID Tuning</vt:lpstr>
      <vt:lpstr>PID Tuning</vt:lpstr>
      <vt:lpstr>PID Tuning</vt:lpstr>
      <vt:lpstr>PID Tuning</vt:lpstr>
      <vt:lpstr>PID Tuning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- Title</dc:title>
  <dc:creator>Siri Derwael</dc:creator>
  <cp:lastModifiedBy>Mauricio Agudelo</cp:lastModifiedBy>
  <cp:revision>141</cp:revision>
  <dcterms:created xsi:type="dcterms:W3CDTF">2014-07-16T15:58:51Z</dcterms:created>
  <dcterms:modified xsi:type="dcterms:W3CDTF">2015-03-30T15:41:50Z</dcterms:modified>
</cp:coreProperties>
</file>