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3.xml" ContentType="application/vnd.openxmlformats-officedocument.themeOverr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37"/>
  </p:notesMasterIdLst>
  <p:sldIdLst>
    <p:sldId id="256" r:id="rId2"/>
    <p:sldId id="301" r:id="rId3"/>
    <p:sldId id="257" r:id="rId4"/>
    <p:sldId id="293" r:id="rId5"/>
    <p:sldId id="268" r:id="rId6"/>
    <p:sldId id="269" r:id="rId7"/>
    <p:sldId id="270" r:id="rId8"/>
    <p:sldId id="271" r:id="rId9"/>
    <p:sldId id="273" r:id="rId10"/>
    <p:sldId id="258" r:id="rId11"/>
    <p:sldId id="260" r:id="rId12"/>
    <p:sldId id="275" r:id="rId13"/>
    <p:sldId id="276" r:id="rId14"/>
    <p:sldId id="278" r:id="rId15"/>
    <p:sldId id="285" r:id="rId16"/>
    <p:sldId id="279" r:id="rId17"/>
    <p:sldId id="288" r:id="rId18"/>
    <p:sldId id="287" r:id="rId19"/>
    <p:sldId id="262" r:id="rId20"/>
    <p:sldId id="289" r:id="rId21"/>
    <p:sldId id="291" r:id="rId22"/>
    <p:sldId id="292" r:id="rId23"/>
    <p:sldId id="263" r:id="rId24"/>
    <p:sldId id="264" r:id="rId25"/>
    <p:sldId id="265" r:id="rId26"/>
    <p:sldId id="266" r:id="rId27"/>
    <p:sldId id="267" r:id="rId28"/>
    <p:sldId id="304" r:id="rId29"/>
    <p:sldId id="303" r:id="rId30"/>
    <p:sldId id="294" r:id="rId31"/>
    <p:sldId id="295" r:id="rId32"/>
    <p:sldId id="297" r:id="rId33"/>
    <p:sldId id="298" r:id="rId34"/>
    <p:sldId id="299" r:id="rId35"/>
    <p:sldId id="290" r:id="rId36"/>
  </p:sldIdLst>
  <p:sldSz cx="9144000" cy="6858000" type="screen4x3"/>
  <p:notesSz cx="6858000" cy="9144000"/>
  <p:defaultTextStyle>
    <a:defPPr>
      <a:defRPr lang="nl-BE"/>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3BFF"/>
    <a:srgbClr val="FF01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176" autoAdjust="0"/>
  </p:normalViewPr>
  <p:slideViewPr>
    <p:cSldViewPr snapToGrid="0" showGuides="1">
      <p:cViewPr>
        <p:scale>
          <a:sx n="90" d="100"/>
          <a:sy n="90" d="100"/>
        </p:scale>
        <p:origin x="2172" y="258"/>
      </p:cViewPr>
      <p:guideLst>
        <p:guide orient="horz" pos="21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E01CDC-4E50-43FB-8065-7877BAABC582}" type="datetimeFigureOut">
              <a:rPr lang="nl-BE" smtClean="0"/>
              <a:t>10/03/2015</a:t>
            </a:fld>
            <a:endParaRPr lang="nl-B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CD0B4C-5F23-4D32-9D0A-0216469157B3}" type="slidenum">
              <a:rPr lang="nl-BE" smtClean="0"/>
              <a:t>‹#›</a:t>
            </a:fld>
            <a:endParaRPr lang="nl-BE"/>
          </a:p>
        </p:txBody>
      </p:sp>
    </p:spTree>
    <p:extLst>
      <p:ext uri="{BB962C8B-B14F-4D97-AF65-F5344CB8AC3E}">
        <p14:creationId xmlns:p14="http://schemas.microsoft.com/office/powerpoint/2010/main" val="2565684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CD0B4C-5F23-4D32-9D0A-0216469157B3}" type="slidenum">
              <a:rPr lang="nl-BE" smtClean="0"/>
              <a:t>1</a:t>
            </a:fld>
            <a:endParaRPr lang="nl-BE"/>
          </a:p>
        </p:txBody>
      </p:sp>
    </p:spTree>
    <p:extLst>
      <p:ext uri="{BB962C8B-B14F-4D97-AF65-F5344CB8AC3E}">
        <p14:creationId xmlns:p14="http://schemas.microsoft.com/office/powerpoint/2010/main" val="4183606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t>
                </a:r>
                <a:r>
                  <a:rPr lang="en-US" dirty="0"/>
                  <a:t>a </a:t>
                </a:r>
                <a:r>
                  <a:rPr lang="en-US" dirty="0" smtClean="0"/>
                  <a:t>closed loop </a:t>
                </a:r>
                <a:r>
                  <a:rPr lang="en-US" dirty="0"/>
                  <a:t>control system the actuating </a:t>
                </a:r>
                <a:r>
                  <a:rPr lang="en-US" dirty="0" smtClean="0"/>
                  <a:t>error signal </a:t>
                </a:r>
                <a14:m>
                  <m:oMath xmlns:m="http://schemas.openxmlformats.org/officeDocument/2006/math">
                    <m:r>
                      <a:rPr lang="en-US" i="1" dirty="0" smtClean="0">
                        <a:latin typeface="Cambria Math" panose="02040503050406030204" pitchFamily="18" charset="0"/>
                      </a:rPr>
                      <m:t>𝐸</m:t>
                    </m:r>
                  </m:oMath>
                </a14:m>
                <a:r>
                  <a:rPr lang="en-US" dirty="0" smtClean="0"/>
                  <a:t>, </a:t>
                </a:r>
                <a:r>
                  <a:rPr lang="en-US" dirty="0"/>
                  <a:t>which is the difference between the input signal </a:t>
                </a:r>
                <a14:m>
                  <m:oMath xmlns:m="http://schemas.openxmlformats.org/officeDocument/2006/math">
                    <m:r>
                      <a:rPr lang="en-US" i="1" dirty="0" smtClean="0">
                        <a:latin typeface="Cambria Math" panose="02040503050406030204" pitchFamily="18" charset="0"/>
                      </a:rPr>
                      <m:t>𝑅</m:t>
                    </m:r>
                  </m:oMath>
                </a14:m>
                <a:r>
                  <a:rPr lang="en-US" dirty="0" smtClean="0"/>
                  <a:t> (the desired output) and </a:t>
                </a:r>
                <a:r>
                  <a:rPr lang="en-US" dirty="0"/>
                  <a:t>the feedback signal </a:t>
                </a:r>
                <a14:m>
                  <m:oMath xmlns:m="http://schemas.openxmlformats.org/officeDocument/2006/math">
                    <m:r>
                      <a:rPr lang="en-US" i="1" dirty="0" smtClean="0">
                        <a:latin typeface="Cambria Math" panose="02040503050406030204" pitchFamily="18" charset="0"/>
                      </a:rPr>
                      <m:t>𝑌</m:t>
                    </m:r>
                  </m:oMath>
                </a14:m>
                <a:r>
                  <a:rPr lang="en-US" dirty="0" smtClean="0"/>
                  <a:t> (the actual output), </a:t>
                </a:r>
                <a:r>
                  <a:rPr lang="en-US" dirty="0"/>
                  <a:t>is fed to the controller so as to reduce the error and bring the </a:t>
                </a:r>
                <a:r>
                  <a:rPr lang="en-US" dirty="0" smtClean="0"/>
                  <a:t>output of </a:t>
                </a:r>
                <a:r>
                  <a:rPr lang="en-US" dirty="0"/>
                  <a:t>the </a:t>
                </a:r>
                <a:r>
                  <a:rPr lang="en-US" dirty="0" smtClean="0"/>
                  <a:t>system </a:t>
                </a:r>
                <a14:m>
                  <m:oMath xmlns:m="http://schemas.openxmlformats.org/officeDocument/2006/math">
                    <m:r>
                      <a:rPr lang="en-US" i="1" dirty="0" smtClean="0">
                        <a:latin typeface="Cambria Math" panose="02040503050406030204" pitchFamily="18" charset="0"/>
                      </a:rPr>
                      <m:t>𝑃</m:t>
                    </m:r>
                  </m:oMath>
                </a14:m>
                <a:r>
                  <a:rPr lang="en-US" dirty="0" smtClean="0"/>
                  <a:t> </a:t>
                </a:r>
                <a:r>
                  <a:rPr lang="en-US" dirty="0"/>
                  <a:t>to a desired </a:t>
                </a:r>
                <a:r>
                  <a:rPr lang="en-US" dirty="0" smtClean="0"/>
                  <a:t>value.</a:t>
                </a:r>
              </a:p>
              <a:p>
                <a:endParaRPr lang="en-US" dirty="0" smtClean="0"/>
              </a:p>
              <a:p>
                <a:endParaRPr lang="en-US" dirty="0" smtClean="0"/>
              </a:p>
              <a:p>
                <a:r>
                  <a:rPr lang="en-US" dirty="0" smtClean="0"/>
                  <a:t>Show example of inverted pendulum. Students can also play with this at home</a:t>
                </a:r>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t>
                </a:r>
                <a:r>
                  <a:rPr lang="en-US" dirty="0"/>
                  <a:t>a </a:t>
                </a:r>
                <a:r>
                  <a:rPr lang="en-US" dirty="0" smtClean="0"/>
                  <a:t>closed loop </a:t>
                </a:r>
                <a:r>
                  <a:rPr lang="en-US" dirty="0"/>
                  <a:t>control system the actuating </a:t>
                </a:r>
                <a:r>
                  <a:rPr lang="en-US" dirty="0" smtClean="0"/>
                  <a:t>error signal </a:t>
                </a:r>
                <a:r>
                  <a:rPr lang="en-US" i="0" dirty="0" smtClean="0">
                    <a:latin typeface="Cambria Math" panose="02040503050406030204" pitchFamily="18" charset="0"/>
                  </a:rPr>
                  <a:t>𝐸</a:t>
                </a:r>
                <a:r>
                  <a:rPr lang="en-US" dirty="0" smtClean="0"/>
                  <a:t>, </a:t>
                </a:r>
                <a:r>
                  <a:rPr lang="en-US" dirty="0"/>
                  <a:t>which is the difference between the input signal </a:t>
                </a:r>
                <a:r>
                  <a:rPr lang="en-US" i="0" dirty="0" smtClean="0">
                    <a:latin typeface="Cambria Math" panose="02040503050406030204" pitchFamily="18" charset="0"/>
                  </a:rPr>
                  <a:t>𝑅</a:t>
                </a:r>
                <a:r>
                  <a:rPr lang="en-US" dirty="0" smtClean="0"/>
                  <a:t> (the desired output) and </a:t>
                </a:r>
                <a:r>
                  <a:rPr lang="en-US" dirty="0"/>
                  <a:t>the feedback signal </a:t>
                </a:r>
                <a:r>
                  <a:rPr lang="en-US" i="0" dirty="0" smtClean="0">
                    <a:latin typeface="Cambria Math" panose="02040503050406030204" pitchFamily="18" charset="0"/>
                  </a:rPr>
                  <a:t>𝑌</a:t>
                </a:r>
                <a:r>
                  <a:rPr lang="en-US" dirty="0" smtClean="0"/>
                  <a:t> (the actual output), </a:t>
                </a:r>
                <a:r>
                  <a:rPr lang="en-US" dirty="0"/>
                  <a:t>is fed to the controller so as to reduce the error and bring the </a:t>
                </a:r>
                <a:r>
                  <a:rPr lang="en-US" dirty="0" smtClean="0"/>
                  <a:t>output of </a:t>
                </a:r>
                <a:r>
                  <a:rPr lang="en-US" dirty="0"/>
                  <a:t>the </a:t>
                </a:r>
                <a:r>
                  <a:rPr lang="en-US" dirty="0" smtClean="0"/>
                  <a:t>system </a:t>
                </a:r>
                <a:r>
                  <a:rPr lang="en-US" i="0" dirty="0" smtClean="0">
                    <a:latin typeface="Cambria Math" panose="02040503050406030204" pitchFamily="18" charset="0"/>
                  </a:rPr>
                  <a:t>𝑃</a:t>
                </a:r>
                <a:r>
                  <a:rPr lang="en-US" dirty="0" smtClean="0"/>
                  <a:t> </a:t>
                </a:r>
                <a:r>
                  <a:rPr lang="en-US" dirty="0"/>
                  <a:t>to a desired </a:t>
                </a:r>
                <a:r>
                  <a:rPr lang="en-US" dirty="0" smtClean="0"/>
                  <a:t>value.</a:t>
                </a:r>
              </a:p>
              <a:p>
                <a:endParaRPr lang="en-US" dirty="0" smtClean="0"/>
              </a:p>
              <a:p>
                <a:endParaRPr lang="en-US" dirty="0" smtClean="0"/>
              </a:p>
              <a:p>
                <a:r>
                  <a:rPr lang="en-US" dirty="0" smtClean="0"/>
                  <a:t>Show </a:t>
                </a:r>
                <a:r>
                  <a:rPr lang="en-US" dirty="0" smtClean="0"/>
                  <a:t>example of inverted pendulum. Students can also play with this at home</a:t>
                </a:r>
                <a:endParaRPr lang="en-US" dirty="0"/>
              </a:p>
            </p:txBody>
          </p:sp>
        </mc:Fallback>
      </mc:AlternateContent>
      <p:sp>
        <p:nvSpPr>
          <p:cNvPr id="4" name="Slide Number Placeholder 3"/>
          <p:cNvSpPr>
            <a:spLocks noGrp="1"/>
          </p:cNvSpPr>
          <p:nvPr>
            <p:ph type="sldNum" sz="quarter" idx="10"/>
          </p:nvPr>
        </p:nvSpPr>
        <p:spPr/>
        <p:txBody>
          <a:bodyPr/>
          <a:lstStyle/>
          <a:p>
            <a:fld id="{B8CD0B4C-5F23-4D32-9D0A-0216469157B3}" type="slidenum">
              <a:rPr lang="nl-BE" smtClean="0"/>
              <a:t>3</a:t>
            </a:fld>
            <a:endParaRPr lang="nl-BE"/>
          </a:p>
        </p:txBody>
      </p:sp>
    </p:spTree>
    <p:extLst>
      <p:ext uri="{BB962C8B-B14F-4D97-AF65-F5344CB8AC3E}">
        <p14:creationId xmlns:p14="http://schemas.microsoft.com/office/powerpoint/2010/main" val="3450372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CD0B4C-5F23-4D32-9D0A-0216469157B3}" type="slidenum">
              <a:rPr lang="nl-BE" smtClean="0"/>
              <a:t>5</a:t>
            </a:fld>
            <a:endParaRPr lang="nl-BE"/>
          </a:p>
        </p:txBody>
      </p:sp>
    </p:spTree>
    <p:extLst>
      <p:ext uri="{BB962C8B-B14F-4D97-AF65-F5344CB8AC3E}">
        <p14:creationId xmlns:p14="http://schemas.microsoft.com/office/powerpoint/2010/main" val="3713813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B8CD0B4C-5F23-4D32-9D0A-0216469157B3}" type="slidenum">
              <a:rPr lang="nl-BE" smtClean="0"/>
              <a:t>13</a:t>
            </a:fld>
            <a:endParaRPr lang="nl-BE"/>
          </a:p>
        </p:txBody>
      </p:sp>
    </p:spTree>
    <p:extLst>
      <p:ext uri="{BB962C8B-B14F-4D97-AF65-F5344CB8AC3E}">
        <p14:creationId xmlns:p14="http://schemas.microsoft.com/office/powerpoint/2010/main" val="2308803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B8CD0B4C-5F23-4D32-9D0A-0216469157B3}" type="slidenum">
              <a:rPr lang="nl-BE" smtClean="0"/>
              <a:t>22</a:t>
            </a:fld>
            <a:endParaRPr lang="nl-BE"/>
          </a:p>
        </p:txBody>
      </p:sp>
    </p:spTree>
    <p:extLst>
      <p:ext uri="{BB962C8B-B14F-4D97-AF65-F5344CB8AC3E}">
        <p14:creationId xmlns:p14="http://schemas.microsoft.com/office/powerpoint/2010/main" val="524075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nl-NL" smtClean="0"/>
              <a:t>Klik om de stijl te bewerken</a:t>
            </a:r>
            <a:endParaRPr lang="es-ES" dirty="0"/>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het opmaakprofiel van de modelondertitel te bewerken</a:t>
            </a:r>
            <a:endParaRPr lang="es-ES" dirty="0"/>
          </a:p>
        </p:txBody>
      </p:sp>
      <p:sp>
        <p:nvSpPr>
          <p:cNvPr id="4" name="5 Marcador de número de diapositiva"/>
          <p:cNvSpPr>
            <a:spLocks noGrp="1"/>
          </p:cNvSpPr>
          <p:nvPr>
            <p:ph type="sldNum" sz="quarter" idx="10"/>
          </p:nvPr>
        </p:nvSpPr>
        <p:spPr/>
        <p:txBody>
          <a:bodyPr/>
          <a:lstStyle>
            <a:lvl1pPr>
              <a:defRPr/>
            </a:lvl1pPr>
          </a:lstStyle>
          <a:p>
            <a:pPr>
              <a:defRPr/>
            </a:pPr>
            <a:fld id="{865F393B-A12E-4CAA-937C-7E4CE2D2570B}" type="slidenum">
              <a:rPr lang="en-US"/>
              <a:pPr>
                <a:defRPr/>
              </a:pPr>
              <a:t>‹#›</a:t>
            </a:fld>
            <a:endParaRPr lang="en-US"/>
          </a:p>
        </p:txBody>
      </p:sp>
    </p:spTree>
    <p:extLst>
      <p:ext uri="{BB962C8B-B14F-4D97-AF65-F5344CB8AC3E}">
        <p14:creationId xmlns:p14="http://schemas.microsoft.com/office/powerpoint/2010/main" val="2757892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557808"/>
            <a:ext cx="8229600" cy="494928"/>
          </a:xfrm>
        </p:spPr>
        <p:txBody>
          <a:bodyPr/>
          <a:lstStyle>
            <a:lvl1pPr>
              <a:defRPr>
                <a:solidFill>
                  <a:schemeClr val="tx2"/>
                </a:solidFill>
              </a:defRPr>
            </a:lvl1pPr>
          </a:lstStyle>
          <a:p>
            <a:r>
              <a:rPr lang="nl-NL" smtClean="0"/>
              <a:t>Klik om de stijl te bewerken</a:t>
            </a:r>
            <a:endParaRPr lang="es-ES" dirty="0"/>
          </a:p>
        </p:txBody>
      </p:sp>
      <p:sp>
        <p:nvSpPr>
          <p:cNvPr id="3" name="2 Marcador de contenido"/>
          <p:cNvSpPr>
            <a:spLocks noGrp="1"/>
          </p:cNvSpPr>
          <p:nvPr>
            <p:ph idx="1"/>
          </p:nvPr>
        </p:nvSpPr>
        <p:spPr>
          <a:xfrm>
            <a:off x="457200" y="1124744"/>
            <a:ext cx="8229600" cy="5400600"/>
          </a:xfrm>
        </p:spPr>
        <p:txBody>
          <a:bodyPr/>
          <a:lstStyle>
            <a:lvl1pPr>
              <a:buClr>
                <a:schemeClr val="tx2"/>
              </a:buClr>
              <a:defRPr sz="2400"/>
            </a:lvl1pPr>
            <a:lvl2pPr>
              <a:buClr>
                <a:schemeClr val="tx2"/>
              </a:buClr>
              <a:defRPr sz="2400"/>
            </a:lvl2pPr>
            <a:lvl3pPr>
              <a:buClr>
                <a:schemeClr val="tx2"/>
              </a:buClr>
              <a:defRPr sz="2400"/>
            </a:lvl3pPr>
            <a:lvl4pPr>
              <a:buClr>
                <a:schemeClr val="tx2"/>
              </a:buClr>
              <a:buSzPct val="100000"/>
              <a:buFont typeface="Calibri" pitchFamily="34" charset="0"/>
              <a:buChar char="−"/>
              <a:defRPr sz="2400"/>
            </a:lvl4pPr>
            <a:lvl5pPr>
              <a:buClr>
                <a:schemeClr val="tx2"/>
              </a:buClr>
              <a:defRPr sz="2400"/>
            </a:lvl5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s-ES" dirty="0"/>
          </a:p>
        </p:txBody>
      </p:sp>
      <p:sp>
        <p:nvSpPr>
          <p:cNvPr id="4" name="5 Marcador de número de diapositiva"/>
          <p:cNvSpPr>
            <a:spLocks noGrp="1"/>
          </p:cNvSpPr>
          <p:nvPr>
            <p:ph type="sldNum" sz="quarter" idx="10"/>
          </p:nvPr>
        </p:nvSpPr>
        <p:spPr/>
        <p:txBody>
          <a:bodyPr/>
          <a:lstStyle>
            <a:lvl1pPr>
              <a:defRPr/>
            </a:lvl1pPr>
          </a:lstStyle>
          <a:p>
            <a:pPr>
              <a:defRPr/>
            </a:pPr>
            <a:fld id="{36E0E07D-3184-49D9-8FFF-CA3F16F68292}" type="slidenum">
              <a:rPr lang="en-US"/>
              <a:pPr>
                <a:defRPr/>
              </a:pPr>
              <a:t>‹#›</a:t>
            </a:fld>
            <a:endParaRPr lang="en-US"/>
          </a:p>
        </p:txBody>
      </p:sp>
    </p:spTree>
    <p:extLst>
      <p:ext uri="{BB962C8B-B14F-4D97-AF65-F5344CB8AC3E}">
        <p14:creationId xmlns:p14="http://schemas.microsoft.com/office/powerpoint/2010/main" val="1408553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558000"/>
            <a:ext cx="8229600" cy="496800"/>
          </a:xfrm>
        </p:spPr>
        <p:txBody>
          <a:bodyPr/>
          <a:lstStyle/>
          <a:p>
            <a:r>
              <a:rPr lang="nl-NL" smtClean="0"/>
              <a:t>Klik om de stijl te bewerken</a:t>
            </a:r>
            <a:endParaRPr lang="es-ES" dirty="0"/>
          </a:p>
        </p:txBody>
      </p:sp>
      <p:sp>
        <p:nvSpPr>
          <p:cNvPr id="3" name="2 Marcador de contenido"/>
          <p:cNvSpPr>
            <a:spLocks noGrp="1"/>
          </p:cNvSpPr>
          <p:nvPr>
            <p:ph sz="half" idx="1"/>
          </p:nvPr>
        </p:nvSpPr>
        <p:spPr>
          <a:xfrm>
            <a:off x="457200" y="1195200"/>
            <a:ext cx="4038600" cy="5328000"/>
          </a:xfrm>
        </p:spPr>
        <p:txBody>
          <a:bodyPr>
            <a:normAutofit/>
          </a:bodyPr>
          <a:lstStyle>
            <a:lvl1pPr>
              <a:buClr>
                <a:schemeClr val="tx2"/>
              </a:buClr>
              <a:defRPr sz="1800"/>
            </a:lvl1pPr>
            <a:lvl2pPr>
              <a:buClr>
                <a:schemeClr val="tx2"/>
              </a:buClr>
              <a:buFont typeface="Wingdings" pitchFamily="2" charset="2"/>
              <a:buChar cha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s-ES" dirty="0"/>
          </a:p>
        </p:txBody>
      </p:sp>
      <p:sp>
        <p:nvSpPr>
          <p:cNvPr id="4" name="3 Marcador de contenido"/>
          <p:cNvSpPr>
            <a:spLocks noGrp="1"/>
          </p:cNvSpPr>
          <p:nvPr>
            <p:ph sz="half" idx="2"/>
          </p:nvPr>
        </p:nvSpPr>
        <p:spPr>
          <a:xfrm>
            <a:off x="4648200" y="1195200"/>
            <a:ext cx="4038600" cy="5328000"/>
          </a:xfrm>
        </p:spPr>
        <p:txBody>
          <a:bodyPr>
            <a:normAutofit/>
          </a:bodyPr>
          <a:lstStyle>
            <a:lvl1pPr>
              <a:buClr>
                <a:schemeClr val="tx2"/>
              </a:buClr>
              <a:defRPr sz="18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s-ES" dirty="0"/>
          </a:p>
        </p:txBody>
      </p:sp>
      <p:sp>
        <p:nvSpPr>
          <p:cNvPr id="5" name="5 Marcador de número de diapositiva"/>
          <p:cNvSpPr>
            <a:spLocks noGrp="1"/>
          </p:cNvSpPr>
          <p:nvPr>
            <p:ph type="sldNum" sz="quarter" idx="10"/>
          </p:nvPr>
        </p:nvSpPr>
        <p:spPr/>
        <p:txBody>
          <a:bodyPr/>
          <a:lstStyle>
            <a:lvl1pPr>
              <a:defRPr/>
            </a:lvl1pPr>
          </a:lstStyle>
          <a:p>
            <a:pPr>
              <a:defRPr/>
            </a:pPr>
            <a:fld id="{F82EFEB7-8318-4B10-B415-32629BDB9490}" type="slidenum">
              <a:rPr lang="en-US"/>
              <a:pPr>
                <a:defRPr/>
              </a:pPr>
              <a:t>‹#›</a:t>
            </a:fld>
            <a:endParaRPr lang="en-US"/>
          </a:p>
        </p:txBody>
      </p:sp>
    </p:spTree>
    <p:extLst>
      <p:ext uri="{BB962C8B-B14F-4D97-AF65-F5344CB8AC3E}">
        <p14:creationId xmlns:p14="http://schemas.microsoft.com/office/powerpoint/2010/main" val="1621768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558000"/>
            <a:ext cx="8229600" cy="496800"/>
          </a:xfrm>
        </p:spPr>
        <p:txBody>
          <a:bodyPr/>
          <a:lstStyle/>
          <a:p>
            <a:r>
              <a:rPr lang="nl-NL" smtClean="0"/>
              <a:t>Klik om de stijl te bewerken</a:t>
            </a:r>
            <a:endParaRPr lang="es-ES" dirty="0"/>
          </a:p>
        </p:txBody>
      </p:sp>
      <p:sp>
        <p:nvSpPr>
          <p:cNvPr id="3" name="5 Marcador de número de diapositiva"/>
          <p:cNvSpPr>
            <a:spLocks noGrp="1"/>
          </p:cNvSpPr>
          <p:nvPr>
            <p:ph type="sldNum" sz="quarter" idx="10"/>
          </p:nvPr>
        </p:nvSpPr>
        <p:spPr/>
        <p:txBody>
          <a:bodyPr/>
          <a:lstStyle>
            <a:lvl1pPr>
              <a:defRPr/>
            </a:lvl1pPr>
          </a:lstStyle>
          <a:p>
            <a:pPr>
              <a:defRPr/>
            </a:pPr>
            <a:fld id="{78B42BE7-B54A-459F-8671-B41EB707E634}" type="slidenum">
              <a:rPr lang="en-US"/>
              <a:pPr>
                <a:defRPr/>
              </a:pPr>
              <a:t>‹#›</a:t>
            </a:fld>
            <a:endParaRPr lang="en-US"/>
          </a:p>
        </p:txBody>
      </p:sp>
    </p:spTree>
    <p:extLst>
      <p:ext uri="{BB962C8B-B14F-4D97-AF65-F5344CB8AC3E}">
        <p14:creationId xmlns:p14="http://schemas.microsoft.com/office/powerpoint/2010/main" val="2179450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5 Marcador de número de diapositiva"/>
          <p:cNvSpPr>
            <a:spLocks noGrp="1"/>
          </p:cNvSpPr>
          <p:nvPr>
            <p:ph type="sldNum" sz="quarter" idx="10"/>
          </p:nvPr>
        </p:nvSpPr>
        <p:spPr/>
        <p:txBody>
          <a:bodyPr/>
          <a:lstStyle>
            <a:lvl1pPr>
              <a:defRPr/>
            </a:lvl1pPr>
          </a:lstStyle>
          <a:p>
            <a:pPr>
              <a:defRPr/>
            </a:pPr>
            <a:fld id="{D47BE4D8-9DE2-4A54-97A9-F7E2B5245378}" type="slidenum">
              <a:rPr lang="en-US"/>
              <a:pPr>
                <a:defRPr/>
              </a:pPr>
              <a:t>‹#›</a:t>
            </a:fld>
            <a:endParaRPr lang="en-US"/>
          </a:p>
        </p:txBody>
      </p:sp>
    </p:spTree>
    <p:extLst>
      <p:ext uri="{BB962C8B-B14F-4D97-AF65-F5344CB8AC3E}">
        <p14:creationId xmlns:p14="http://schemas.microsoft.com/office/powerpoint/2010/main" val="3537864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600223"/>
            <a:ext cx="3008313" cy="1162050"/>
          </a:xfrm>
        </p:spPr>
        <p:txBody>
          <a:bodyPr anchor="b"/>
          <a:lstStyle>
            <a:lvl1pPr algn="l">
              <a:defRPr sz="2000" b="1"/>
            </a:lvl1pPr>
          </a:lstStyle>
          <a:p>
            <a:r>
              <a:rPr lang="nl-NL" smtClean="0"/>
              <a:t>Klik om de stijl te bewerken</a:t>
            </a:r>
            <a:endParaRPr lang="es-ES" dirty="0"/>
          </a:p>
        </p:txBody>
      </p:sp>
      <p:sp>
        <p:nvSpPr>
          <p:cNvPr id="3" name="2 Marcador de contenido"/>
          <p:cNvSpPr>
            <a:spLocks noGrp="1"/>
          </p:cNvSpPr>
          <p:nvPr>
            <p:ph idx="1"/>
          </p:nvPr>
        </p:nvSpPr>
        <p:spPr>
          <a:xfrm>
            <a:off x="3575050" y="600223"/>
            <a:ext cx="5111750" cy="5925121"/>
          </a:xfrm>
        </p:spPr>
        <p:txBody>
          <a:bodyPr>
            <a:normAutofit/>
          </a:bodyPr>
          <a:lstStyle>
            <a:lvl1pPr>
              <a:buClr>
                <a:schemeClr val="tx2"/>
              </a:buClr>
              <a:defRPr sz="18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s-ES" dirty="0"/>
          </a:p>
        </p:txBody>
      </p:sp>
      <p:sp>
        <p:nvSpPr>
          <p:cNvPr id="4" name="3 Marcador de texto"/>
          <p:cNvSpPr>
            <a:spLocks noGrp="1"/>
          </p:cNvSpPr>
          <p:nvPr>
            <p:ph type="body" sz="half" idx="2"/>
          </p:nvPr>
        </p:nvSpPr>
        <p:spPr>
          <a:xfrm>
            <a:off x="457200" y="1762273"/>
            <a:ext cx="3008313" cy="476307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5 Marcador de número de diapositiva"/>
          <p:cNvSpPr>
            <a:spLocks noGrp="1"/>
          </p:cNvSpPr>
          <p:nvPr>
            <p:ph type="sldNum" sz="quarter" idx="10"/>
          </p:nvPr>
        </p:nvSpPr>
        <p:spPr/>
        <p:txBody>
          <a:bodyPr/>
          <a:lstStyle>
            <a:lvl1pPr>
              <a:defRPr/>
            </a:lvl1pPr>
          </a:lstStyle>
          <a:p>
            <a:pPr>
              <a:defRPr/>
            </a:pPr>
            <a:fld id="{9DCF0952-6A5D-4871-82F4-7A5AC5E02D84}" type="slidenum">
              <a:rPr lang="en-US"/>
              <a:pPr>
                <a:defRPr/>
              </a:pPr>
              <a:t>‹#›</a:t>
            </a:fld>
            <a:endParaRPr lang="en-US"/>
          </a:p>
        </p:txBody>
      </p:sp>
    </p:spTree>
    <p:extLst>
      <p:ext uri="{BB962C8B-B14F-4D97-AF65-F5344CB8AC3E}">
        <p14:creationId xmlns:p14="http://schemas.microsoft.com/office/powerpoint/2010/main" val="2976228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8461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nl-BE" smtClean="0"/>
              <a:t>Haga clic para modificar el estilo de título del patrón</a:t>
            </a:r>
          </a:p>
        </p:txBody>
      </p:sp>
      <p:sp>
        <p:nvSpPr>
          <p:cNvPr id="1027" name="2 Marcador de texto"/>
          <p:cNvSpPr>
            <a:spLocks noGrp="1"/>
          </p:cNvSpPr>
          <p:nvPr>
            <p:ph type="body" idx="1"/>
          </p:nvPr>
        </p:nvSpPr>
        <p:spPr bwMode="auto">
          <a:xfrm>
            <a:off x="457200" y="2133600"/>
            <a:ext cx="8229600" cy="399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nl-BE" smtClean="0"/>
              <a:t>Haga clic para modificar el estilo de texto del patrón</a:t>
            </a:r>
          </a:p>
          <a:p>
            <a:pPr lvl="1"/>
            <a:r>
              <a:rPr lang="es-ES" altLang="nl-BE" smtClean="0"/>
              <a:t>Segundo nivel</a:t>
            </a:r>
          </a:p>
          <a:p>
            <a:pPr lvl="2"/>
            <a:r>
              <a:rPr lang="es-ES" altLang="nl-BE" smtClean="0"/>
              <a:t>Tercer nivel</a:t>
            </a:r>
          </a:p>
          <a:p>
            <a:pPr lvl="3"/>
            <a:r>
              <a:rPr lang="es-ES" altLang="nl-BE" smtClean="0"/>
              <a:t>Cuarto nivel</a:t>
            </a:r>
          </a:p>
          <a:p>
            <a:pPr lvl="4"/>
            <a:r>
              <a:rPr lang="es-ES" altLang="nl-BE" smtClean="0"/>
              <a:t>Quinto nivel</a:t>
            </a:r>
          </a:p>
        </p:txBody>
      </p:sp>
      <p:pic>
        <p:nvPicPr>
          <p:cNvPr id="1028" name="Picture 3" descr="C:\Users\magudelo\Desktop\banner_kuleuve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2" descr="C:\Users\magudelo\Desktop\logo_kuleuven.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663" y="58738"/>
            <a:ext cx="1016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9 Conector recto"/>
          <p:cNvCxnSpPr/>
          <p:nvPr/>
        </p:nvCxnSpPr>
        <p:spPr>
          <a:xfrm>
            <a:off x="0" y="6669088"/>
            <a:ext cx="91440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11 CuadroTexto"/>
          <p:cNvSpPr txBox="1"/>
          <p:nvPr/>
        </p:nvSpPr>
        <p:spPr>
          <a:xfrm>
            <a:off x="2951163" y="6630988"/>
            <a:ext cx="3241675" cy="254000"/>
          </a:xfrm>
          <a:prstGeom prst="rect">
            <a:avLst/>
          </a:prstGeom>
          <a:noFill/>
        </p:spPr>
        <p:txBody>
          <a:bodyPr>
            <a:spAutoFit/>
          </a:bodyPr>
          <a:lstStyle/>
          <a:p>
            <a:pPr algn="ctr" eaLnBrk="1" fontAlgn="auto" hangingPunct="1">
              <a:spcBef>
                <a:spcPts val="0"/>
              </a:spcBef>
              <a:spcAft>
                <a:spcPts val="0"/>
              </a:spcAft>
              <a:defRPr/>
            </a:pPr>
            <a:r>
              <a:rPr lang="en-US" sz="1050" dirty="0">
                <a:solidFill>
                  <a:schemeClr val="tx2"/>
                </a:solidFill>
                <a:latin typeface="+mn-lt"/>
              </a:rPr>
              <a:t>Systems and Control Theory</a:t>
            </a:r>
          </a:p>
        </p:txBody>
      </p:sp>
      <p:sp>
        <p:nvSpPr>
          <p:cNvPr id="13" name="5 Marcador de número de diapositiva"/>
          <p:cNvSpPr>
            <a:spLocks noGrp="1"/>
          </p:cNvSpPr>
          <p:nvPr>
            <p:ph type="sldNum" sz="quarter" idx="4"/>
          </p:nvPr>
        </p:nvSpPr>
        <p:spPr>
          <a:xfrm>
            <a:off x="8459788" y="6624638"/>
            <a:ext cx="576262" cy="260350"/>
          </a:xfrm>
          <a:prstGeom prst="rect">
            <a:avLst/>
          </a:prstGeom>
        </p:spPr>
        <p:txBody>
          <a:bodyPr/>
          <a:lstStyle>
            <a:lvl1pPr eaLnBrk="1" fontAlgn="auto" hangingPunct="1">
              <a:spcBef>
                <a:spcPts val="0"/>
              </a:spcBef>
              <a:spcAft>
                <a:spcPts val="0"/>
              </a:spcAft>
              <a:defRPr sz="1100" smtClean="0">
                <a:solidFill>
                  <a:schemeClr val="tx2"/>
                </a:solidFill>
                <a:latin typeface="+mn-lt"/>
              </a:defRPr>
            </a:lvl1pPr>
          </a:lstStyle>
          <a:p>
            <a:pPr>
              <a:defRPr/>
            </a:pPr>
            <a:fld id="{EBEAA07F-7903-4638-B113-54BB2B0EEDF6}" type="slidenum">
              <a:rPr lang="en-US"/>
              <a:pPr>
                <a:defRPr/>
              </a:pPr>
              <a:t>‹#›</a:t>
            </a:fld>
            <a:endParaRPr lang="en-US"/>
          </a:p>
        </p:txBody>
      </p:sp>
      <p:sp>
        <p:nvSpPr>
          <p:cNvPr id="1033" name="8 CuadroTexto"/>
          <p:cNvSpPr txBox="1">
            <a:spLocks noChangeArrowheads="1"/>
          </p:cNvSpPr>
          <p:nvPr/>
        </p:nvSpPr>
        <p:spPr bwMode="auto">
          <a:xfrm>
            <a:off x="6675438" y="22225"/>
            <a:ext cx="244951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nl-BE" sz="1200" b="1">
                <a:solidFill>
                  <a:schemeClr val="bg1"/>
                </a:solidFill>
              </a:rPr>
              <a:t>STADIUS</a:t>
            </a:r>
            <a:r>
              <a:rPr lang="en-US" altLang="nl-BE" sz="1000" b="1">
                <a:solidFill>
                  <a:schemeClr val="bg1"/>
                </a:solidFill>
              </a:rPr>
              <a:t> </a:t>
            </a:r>
            <a:r>
              <a:rPr lang="en-US" altLang="nl-BE" sz="1000">
                <a:solidFill>
                  <a:schemeClr val="bg1"/>
                </a:solidFill>
              </a:rPr>
              <a:t>- Center for Dynamical Systems, Signal Processing  and  Data  Analytics</a:t>
            </a: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Lst>
  <p:hf hdr="0" ftr="0" dt="0"/>
  <p:txStyles>
    <p:titleStyle>
      <a:lvl1pPr algn="ctr" rtl="0" fontAlgn="base">
        <a:spcBef>
          <a:spcPct val="0"/>
        </a:spcBef>
        <a:spcAft>
          <a:spcPct val="0"/>
        </a:spcAft>
        <a:defRPr sz="2800" b="1" kern="1200">
          <a:solidFill>
            <a:schemeClr val="tx2"/>
          </a:solidFill>
          <a:latin typeface="+mj-lt"/>
          <a:ea typeface="+mj-ea"/>
          <a:cs typeface="+mj-cs"/>
        </a:defRPr>
      </a:lvl1pPr>
      <a:lvl2pPr algn="ctr" rtl="0" fontAlgn="base">
        <a:spcBef>
          <a:spcPct val="0"/>
        </a:spcBef>
        <a:spcAft>
          <a:spcPct val="0"/>
        </a:spcAft>
        <a:defRPr sz="2800" b="1">
          <a:solidFill>
            <a:schemeClr val="tx2"/>
          </a:solidFill>
          <a:latin typeface="Calibri" panose="020F0502020204030204" pitchFamily="34" charset="0"/>
        </a:defRPr>
      </a:lvl2pPr>
      <a:lvl3pPr algn="ctr" rtl="0" fontAlgn="base">
        <a:spcBef>
          <a:spcPct val="0"/>
        </a:spcBef>
        <a:spcAft>
          <a:spcPct val="0"/>
        </a:spcAft>
        <a:defRPr sz="2800" b="1">
          <a:solidFill>
            <a:schemeClr val="tx2"/>
          </a:solidFill>
          <a:latin typeface="Calibri" panose="020F0502020204030204" pitchFamily="34" charset="0"/>
        </a:defRPr>
      </a:lvl3pPr>
      <a:lvl4pPr algn="ctr" rtl="0" fontAlgn="base">
        <a:spcBef>
          <a:spcPct val="0"/>
        </a:spcBef>
        <a:spcAft>
          <a:spcPct val="0"/>
        </a:spcAft>
        <a:defRPr sz="2800" b="1">
          <a:solidFill>
            <a:schemeClr val="tx2"/>
          </a:solidFill>
          <a:latin typeface="Calibri" panose="020F0502020204030204" pitchFamily="34" charset="0"/>
        </a:defRPr>
      </a:lvl4pPr>
      <a:lvl5pPr algn="ctr" rtl="0" fontAlgn="base">
        <a:spcBef>
          <a:spcPct val="0"/>
        </a:spcBef>
        <a:spcAft>
          <a:spcPct val="0"/>
        </a:spcAft>
        <a:defRPr sz="2800" b="1">
          <a:solidFill>
            <a:schemeClr val="tx2"/>
          </a:solidFill>
          <a:latin typeface="Calibri" panose="020F0502020204030204" pitchFamily="34" charset="0"/>
        </a:defRPr>
      </a:lvl5pPr>
      <a:lvl6pPr marL="457200" algn="ctr" rtl="0" fontAlgn="base">
        <a:spcBef>
          <a:spcPct val="0"/>
        </a:spcBef>
        <a:spcAft>
          <a:spcPct val="0"/>
        </a:spcAft>
        <a:defRPr sz="2800" b="1">
          <a:solidFill>
            <a:schemeClr val="tx2"/>
          </a:solidFill>
          <a:latin typeface="Calibri" panose="020F0502020204030204" pitchFamily="34" charset="0"/>
        </a:defRPr>
      </a:lvl6pPr>
      <a:lvl7pPr marL="914400" algn="ctr" rtl="0" fontAlgn="base">
        <a:spcBef>
          <a:spcPct val="0"/>
        </a:spcBef>
        <a:spcAft>
          <a:spcPct val="0"/>
        </a:spcAft>
        <a:defRPr sz="2800" b="1">
          <a:solidFill>
            <a:schemeClr val="tx2"/>
          </a:solidFill>
          <a:latin typeface="Calibri" panose="020F0502020204030204" pitchFamily="34" charset="0"/>
        </a:defRPr>
      </a:lvl7pPr>
      <a:lvl8pPr marL="1371600" algn="ctr" rtl="0" fontAlgn="base">
        <a:spcBef>
          <a:spcPct val="0"/>
        </a:spcBef>
        <a:spcAft>
          <a:spcPct val="0"/>
        </a:spcAft>
        <a:defRPr sz="2800" b="1">
          <a:solidFill>
            <a:schemeClr val="tx2"/>
          </a:solidFill>
          <a:latin typeface="Calibri" panose="020F0502020204030204" pitchFamily="34" charset="0"/>
        </a:defRPr>
      </a:lvl8pPr>
      <a:lvl9pPr marL="1828800" algn="ctr" rtl="0" fontAlgn="base">
        <a:spcBef>
          <a:spcPct val="0"/>
        </a:spcBef>
        <a:spcAft>
          <a:spcPct val="0"/>
        </a:spcAft>
        <a:defRPr sz="2800" b="1">
          <a:solidFill>
            <a:schemeClr val="tx2"/>
          </a:solidFill>
          <a:latin typeface="Calibri" panose="020F0502020204030204" pitchFamily="34" charset="0"/>
        </a:defRPr>
      </a:lvl9pPr>
    </p:titleStyle>
    <p:bodyStyle>
      <a:lvl1pPr marL="342900" indent="-342900" algn="l" rtl="0" fontAlgn="base">
        <a:spcBef>
          <a:spcPct val="20000"/>
        </a:spcBef>
        <a:spcAft>
          <a:spcPct val="0"/>
        </a:spcAft>
        <a:buClr>
          <a:schemeClr val="tx2"/>
        </a:buClr>
        <a:buFont typeface="Wingdings" panose="05000000000000000000" pitchFamily="2" charset="2"/>
        <a:buChar char="Ø"/>
        <a:defRPr kern="1200">
          <a:solidFill>
            <a:schemeClr val="tx1"/>
          </a:solidFill>
          <a:latin typeface="+mn-lt"/>
          <a:ea typeface="+mn-ea"/>
          <a:cs typeface="+mn-cs"/>
        </a:defRPr>
      </a:lvl1pPr>
      <a:lvl2pPr marL="742950" indent="-285750" algn="l" rtl="0" fontAlgn="base">
        <a:spcBef>
          <a:spcPct val="20000"/>
        </a:spcBef>
        <a:spcAft>
          <a:spcPct val="0"/>
        </a:spcAft>
        <a:buClr>
          <a:schemeClr val="tx2"/>
        </a:buClr>
        <a:buFont typeface="Wingdings" panose="05000000000000000000" pitchFamily="2" charset="2"/>
        <a:buChar char="§"/>
        <a:defRPr kern="1200">
          <a:solidFill>
            <a:schemeClr val="tx1"/>
          </a:solidFill>
          <a:latin typeface="+mn-lt"/>
          <a:ea typeface="+mn-ea"/>
          <a:cs typeface="+mn-cs"/>
        </a:defRPr>
      </a:lvl2pPr>
      <a:lvl3pPr marL="1143000" indent="-228600" algn="l" rtl="0" fontAlgn="base">
        <a:spcBef>
          <a:spcPct val="20000"/>
        </a:spcBef>
        <a:spcAft>
          <a:spcPct val="0"/>
        </a:spcAft>
        <a:buClr>
          <a:schemeClr val="tx2"/>
        </a:buClr>
        <a:buFont typeface="Arial" panose="020B0604020202020204" pitchFamily="34" charset="0"/>
        <a:buChar char="•"/>
        <a:defRPr kern="1200">
          <a:solidFill>
            <a:schemeClr val="tx1"/>
          </a:solidFill>
          <a:latin typeface="+mn-lt"/>
          <a:ea typeface="+mn-ea"/>
          <a:cs typeface="+mn-cs"/>
        </a:defRPr>
      </a:lvl3pPr>
      <a:lvl4pPr marL="1600200" indent="-228600" algn="l" rtl="0" fontAlgn="base">
        <a:spcBef>
          <a:spcPct val="20000"/>
        </a:spcBef>
        <a:spcAft>
          <a:spcPct val="0"/>
        </a:spcAft>
        <a:buClr>
          <a:schemeClr val="tx2"/>
        </a:buClr>
        <a:buFont typeface="Arial" panose="020B0604020202020204" pitchFamily="34" charset="0"/>
        <a:buChar char="–"/>
        <a:defRPr kern="1200">
          <a:solidFill>
            <a:schemeClr val="tx1"/>
          </a:solidFill>
          <a:latin typeface="+mn-lt"/>
          <a:ea typeface="+mn-ea"/>
          <a:cs typeface="+mn-cs"/>
        </a:defRPr>
      </a:lvl4pPr>
      <a:lvl5pPr marL="2057400" indent="-228600" algn="l" rtl="0" fontAlgn="base">
        <a:spcBef>
          <a:spcPct val="20000"/>
        </a:spcBef>
        <a:spcAft>
          <a:spcPct val="0"/>
        </a:spcAft>
        <a:buClr>
          <a:schemeClr val="tx2"/>
        </a:buClr>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19.png"/><Relationship Id="rId5" Type="http://schemas.openxmlformats.org/officeDocument/2006/relationships/image" Target="../media/image17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50.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25.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27.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28.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2.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5.png"/><Relationship Id="rId11" Type="http://schemas.openxmlformats.org/officeDocument/2006/relationships/image" Target="../media/image12.png"/><Relationship Id="rId5" Type="http://schemas.openxmlformats.org/officeDocument/2006/relationships/image" Target="../media/image4.png"/><Relationship Id="rId10" Type="http://schemas.openxmlformats.org/officeDocument/2006/relationships/image" Target="../media/image11.png"/><Relationship Id="rId4" Type="http://schemas.openxmlformats.org/officeDocument/2006/relationships/hyperlink" Target="http://homes.esat.kuleuven.be/~magudelo/_html5/test11.html" TargetMode="External"/><Relationship Id="rId9" Type="http://schemas.openxmlformats.org/officeDocument/2006/relationships/image" Target="../media/image6.png"/></Relationships>
</file>

<file path=ppt/slides/_rels/slide3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 Id="rId9"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 Id="rId9" Type="http://schemas.openxmlformats.org/officeDocument/2006/relationships/image" Target="../media/image12.png"/></Relationships>
</file>

<file path=ppt/slides/_rels/slide3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video" Target="https://www.youtube.com/embed/xIoRWIgzvb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hyperlink" Target="https://www.flickr.com/photos/61680535@N07/" TargetMode="External"/><Relationship Id="rId4" Type="http://schemas.openxmlformats.org/officeDocument/2006/relationships/hyperlink" Target="https://www.flickr.com/photos/kaiba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2.xml"/><Relationship Id="rId1" Type="http://schemas.openxmlformats.org/officeDocument/2006/relationships/video" Target="https://www.youtube.com/embed/Qa_ZSRj0WM0" TargetMode="External"/><Relationship Id="rId4" Type="http://schemas.openxmlformats.org/officeDocument/2006/relationships/hyperlink" Target="https://www.youtube.com/watch?v=Qa_ZSRj0WM0"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video" Target="https://www.youtube.com/embed/w2itwFJCgFQ"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el 1"/>
          <p:cNvSpPr>
            <a:spLocks noGrp="1"/>
          </p:cNvSpPr>
          <p:nvPr>
            <p:ph type="ctrTitle"/>
          </p:nvPr>
        </p:nvSpPr>
        <p:spPr/>
        <p:txBody>
          <a:bodyPr/>
          <a:lstStyle/>
          <a:p>
            <a:r>
              <a:rPr lang="en-US" altLang="nl-BE" dirty="0" smtClean="0"/>
              <a:t>An introduction to control</a:t>
            </a:r>
          </a:p>
        </p:txBody>
      </p:sp>
      <p:sp>
        <p:nvSpPr>
          <p:cNvPr id="3" name="Ondertitel 2"/>
          <p:cNvSpPr>
            <a:spLocks noGrp="1"/>
          </p:cNvSpPr>
          <p:nvPr>
            <p:ph type="subTitle" idx="1"/>
          </p:nvPr>
        </p:nvSpPr>
        <p:spPr/>
        <p:txBody>
          <a:bodyPr rtlCol="0">
            <a:noAutofit/>
          </a:bodyPr>
          <a:lstStyle/>
          <a:p>
            <a:pPr fontAlgn="auto">
              <a:spcAft>
                <a:spcPts val="0"/>
              </a:spcAft>
              <a:defRPr/>
            </a:pPr>
            <a:r>
              <a:rPr lang="nl-BE" dirty="0" smtClean="0"/>
              <a:t>Lecture 14</a:t>
            </a:r>
            <a:endParaRPr lang="en-US" dirty="0"/>
          </a:p>
        </p:txBody>
      </p:sp>
      <p:sp>
        <p:nvSpPr>
          <p:cNvPr id="2" name="Slide Number Placeholder 1"/>
          <p:cNvSpPr>
            <a:spLocks noGrp="1"/>
          </p:cNvSpPr>
          <p:nvPr>
            <p:ph type="sldNum" sz="quarter" idx="10"/>
          </p:nvPr>
        </p:nvSpPr>
        <p:spPr/>
        <p:txBody>
          <a:bodyPr/>
          <a:lstStyle/>
          <a:p>
            <a:pPr>
              <a:defRPr/>
            </a:pPr>
            <a:fld id="{865F393B-A12E-4CAA-937C-7E4CE2D2570B}" type="slidenum">
              <a:rPr lang="en-US" smtClean="0"/>
              <a:pPr>
                <a:defRPr/>
              </a:pPr>
              <a:t>1</a:t>
            </a:fld>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00" name="Afbeelding 2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3071" y="4141694"/>
            <a:ext cx="8053037" cy="23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457200" y="1124744"/>
                <a:ext cx="8686800" cy="3178315"/>
              </a:xfrm>
            </p:spPr>
            <p:txBody>
              <a:bodyPr/>
              <a:lstStyle/>
              <a:p>
                <a:pPr marL="0" indent="0">
                  <a:buNone/>
                </a:pPr>
                <a14:m>
                  <m:oMath xmlns:m="http://schemas.openxmlformats.org/officeDocument/2006/math">
                    <m:r>
                      <a:rPr lang="nl-BE" i="1" smtClean="0">
                        <a:latin typeface="Cambria Math" panose="02040503050406030204" pitchFamily="18" charset="0"/>
                      </a:rPr>
                      <m:t>𝑌</m:t>
                    </m:r>
                    <m:r>
                      <a:rPr lang="nl-BE" i="1" smtClean="0">
                        <a:latin typeface="Cambria Math" panose="02040503050406030204" pitchFamily="18" charset="0"/>
                      </a:rPr>
                      <m:t>−</m:t>
                    </m:r>
                    <m:r>
                      <a:rPr lang="nl-BE" i="1" smtClean="0">
                        <a:latin typeface="Cambria Math" panose="02040503050406030204" pitchFamily="18" charset="0"/>
                      </a:rPr>
                      <m:t>𝐷</m:t>
                    </m:r>
                    <m:r>
                      <a:rPr lang="nl-BE" i="1" smtClean="0">
                        <a:latin typeface="Cambria Math" panose="02040503050406030204" pitchFamily="18" charset="0"/>
                      </a:rPr>
                      <m:t>=</m:t>
                    </m:r>
                    <m:r>
                      <a:rPr lang="nl-BE" i="1" smtClean="0">
                        <a:latin typeface="Cambria Math" panose="02040503050406030204" pitchFamily="18" charset="0"/>
                      </a:rPr>
                      <m:t>𝑃𝑈</m:t>
                    </m:r>
                  </m:oMath>
                </a14:m>
                <a:r>
                  <a:rPr lang="nl-BE" dirty="0"/>
                  <a:t> </a:t>
                </a:r>
                <a:r>
                  <a:rPr lang="nl-BE" dirty="0" smtClean="0"/>
                  <a:t>   </a:t>
                </a:r>
              </a:p>
              <a:p>
                <a:pPr marL="0" indent="0">
                  <a:buNone/>
                </a:pPr>
                <a:r>
                  <a:rPr lang="nl-BE" dirty="0"/>
                  <a:t>	</a:t>
                </a:r>
                <a:r>
                  <a:rPr lang="nl-BE" dirty="0" smtClean="0"/>
                  <a:t>	with	</a:t>
                </a:r>
                <a14:m>
                  <m:oMath xmlns:m="http://schemas.openxmlformats.org/officeDocument/2006/math">
                    <m:r>
                      <a:rPr lang="nl-BE" i="1">
                        <a:latin typeface="Cambria Math" panose="02040503050406030204" pitchFamily="18" charset="0"/>
                      </a:rPr>
                      <m:t>𝑈</m:t>
                    </m:r>
                    <m:r>
                      <a:rPr lang="nl-BE" i="1">
                        <a:latin typeface="Cambria Math" panose="02040503050406030204" pitchFamily="18" charset="0"/>
                      </a:rPr>
                      <m:t>=</m:t>
                    </m:r>
                    <m:r>
                      <a:rPr lang="nl-BE" i="1">
                        <a:latin typeface="Cambria Math" panose="02040503050406030204" pitchFamily="18" charset="0"/>
                      </a:rPr>
                      <m:t>𝐶𝐸</m:t>
                    </m:r>
                  </m:oMath>
                </a14:m>
                <a:r>
                  <a:rPr lang="nl-BE" dirty="0"/>
                  <a:t> </a:t>
                </a:r>
              </a:p>
              <a:p>
                <a:pPr marL="0" indent="0">
                  <a:buNone/>
                </a:pPr>
                <a14:m>
                  <m:oMath xmlns:m="http://schemas.openxmlformats.org/officeDocument/2006/math">
                    <m:r>
                      <a:rPr lang="nl-BE" i="1">
                        <a:latin typeface="Cambria Math" panose="02040503050406030204" pitchFamily="18" charset="0"/>
                      </a:rPr>
                      <m:t>𝑌</m:t>
                    </m:r>
                    <m:r>
                      <a:rPr lang="nl-BE" i="1">
                        <a:latin typeface="Cambria Math" panose="02040503050406030204" pitchFamily="18" charset="0"/>
                      </a:rPr>
                      <m:t>−</m:t>
                    </m:r>
                    <m:r>
                      <a:rPr lang="nl-BE" i="1">
                        <a:latin typeface="Cambria Math" panose="02040503050406030204" pitchFamily="18" charset="0"/>
                      </a:rPr>
                      <m:t>𝐷</m:t>
                    </m:r>
                    <m:r>
                      <a:rPr lang="nl-BE" i="1">
                        <a:latin typeface="Cambria Math" panose="02040503050406030204" pitchFamily="18" charset="0"/>
                      </a:rPr>
                      <m:t>=</m:t>
                    </m:r>
                    <m:r>
                      <a:rPr lang="nl-BE" i="1">
                        <a:latin typeface="Cambria Math" panose="02040503050406030204" pitchFamily="18" charset="0"/>
                      </a:rPr>
                      <m:t>𝑃𝐶𝐸</m:t>
                    </m:r>
                  </m:oMath>
                </a14:m>
                <a:r>
                  <a:rPr lang="en-US" dirty="0"/>
                  <a:t> </a:t>
                </a:r>
              </a:p>
              <a:p>
                <a:pPr marL="0" indent="0">
                  <a:buNone/>
                </a:pPr>
                <a:r>
                  <a:rPr lang="nl-BE" dirty="0"/>
                  <a:t>	</a:t>
                </a:r>
                <a:r>
                  <a:rPr lang="nl-BE" dirty="0" smtClean="0"/>
                  <a:t>	with</a:t>
                </a:r>
                <a:r>
                  <a:rPr lang="nl-BE" dirty="0"/>
                  <a:t>	</a:t>
                </a:r>
                <a14:m>
                  <m:oMath xmlns:m="http://schemas.openxmlformats.org/officeDocument/2006/math">
                    <m:r>
                      <a:rPr lang="nl-BE" i="1">
                        <a:latin typeface="Cambria Math" panose="02040503050406030204" pitchFamily="18" charset="0"/>
                      </a:rPr>
                      <m:t>𝐸</m:t>
                    </m:r>
                    <m:r>
                      <a:rPr lang="nl-BE" i="1">
                        <a:latin typeface="Cambria Math" panose="02040503050406030204" pitchFamily="18" charset="0"/>
                      </a:rPr>
                      <m:t>=</m:t>
                    </m:r>
                    <m:r>
                      <a:rPr lang="nl-BE" i="1">
                        <a:latin typeface="Cambria Math" panose="02040503050406030204" pitchFamily="18" charset="0"/>
                      </a:rPr>
                      <m:t>𝑅</m:t>
                    </m:r>
                    <m:r>
                      <a:rPr lang="nl-BE" i="1">
                        <a:latin typeface="Cambria Math" panose="02040503050406030204" pitchFamily="18" charset="0"/>
                      </a:rPr>
                      <m:t>−</m:t>
                    </m:r>
                    <m:r>
                      <a:rPr lang="nl-BE" i="1">
                        <a:latin typeface="Cambria Math" panose="02040503050406030204" pitchFamily="18" charset="0"/>
                      </a:rPr>
                      <m:t>𝑌</m:t>
                    </m:r>
                  </m:oMath>
                </a14:m>
                <a:endParaRPr lang="en-US" dirty="0"/>
              </a:p>
              <a:p>
                <a:pPr marL="0" indent="0">
                  <a:buNone/>
                </a:pPr>
                <a14:m>
                  <m:oMath xmlns:m="http://schemas.openxmlformats.org/officeDocument/2006/math">
                    <m:r>
                      <a:rPr lang="nl-BE" i="1">
                        <a:latin typeface="Cambria Math" panose="02040503050406030204" pitchFamily="18" charset="0"/>
                      </a:rPr>
                      <m:t>𝑌</m:t>
                    </m:r>
                    <m:r>
                      <a:rPr lang="nl-BE" i="1">
                        <a:latin typeface="Cambria Math" panose="02040503050406030204" pitchFamily="18" charset="0"/>
                      </a:rPr>
                      <m:t>−</m:t>
                    </m:r>
                    <m:r>
                      <a:rPr lang="nl-BE" i="1">
                        <a:latin typeface="Cambria Math" panose="02040503050406030204" pitchFamily="18" charset="0"/>
                      </a:rPr>
                      <m:t>𝐷</m:t>
                    </m:r>
                    <m:r>
                      <a:rPr lang="nl-BE" i="1">
                        <a:latin typeface="Cambria Math" panose="02040503050406030204" pitchFamily="18" charset="0"/>
                      </a:rPr>
                      <m:t>=</m:t>
                    </m:r>
                    <m:r>
                      <a:rPr lang="nl-BE" i="1">
                        <a:latin typeface="Cambria Math" panose="02040503050406030204" pitchFamily="18" charset="0"/>
                      </a:rPr>
                      <m:t>𝑃𝐶</m:t>
                    </m:r>
                    <m:d>
                      <m:dPr>
                        <m:ctrlPr>
                          <a:rPr lang="nl-BE" i="1">
                            <a:latin typeface="Cambria Math" panose="02040503050406030204" pitchFamily="18" charset="0"/>
                          </a:rPr>
                        </m:ctrlPr>
                      </m:dPr>
                      <m:e>
                        <m:r>
                          <a:rPr lang="nl-BE" i="1">
                            <a:latin typeface="Cambria Math" panose="02040503050406030204" pitchFamily="18" charset="0"/>
                          </a:rPr>
                          <m:t>𝑅</m:t>
                        </m:r>
                        <m:r>
                          <a:rPr lang="nl-BE" i="1">
                            <a:latin typeface="Cambria Math" panose="02040503050406030204" pitchFamily="18" charset="0"/>
                          </a:rPr>
                          <m:t>−</m:t>
                        </m:r>
                        <m:r>
                          <a:rPr lang="nl-BE" i="1">
                            <a:latin typeface="Cambria Math" panose="02040503050406030204" pitchFamily="18" charset="0"/>
                          </a:rPr>
                          <m:t>𝑌</m:t>
                        </m:r>
                      </m:e>
                    </m:d>
                  </m:oMath>
                </a14:m>
                <a:r>
                  <a:rPr lang="en-US" dirty="0"/>
                  <a:t> </a:t>
                </a:r>
              </a:p>
              <a:p>
                <a:pPr marL="0" indent="0">
                  <a:buNone/>
                </a:pPr>
                <a14:m>
                  <m:oMath xmlns:m="http://schemas.openxmlformats.org/officeDocument/2006/math">
                    <m:r>
                      <a:rPr lang="nl-BE" i="1">
                        <a:latin typeface="Cambria Math" panose="02040503050406030204" pitchFamily="18" charset="0"/>
                      </a:rPr>
                      <m:t>𝑌</m:t>
                    </m:r>
                    <m:r>
                      <a:rPr lang="nl-BE" i="1">
                        <a:latin typeface="Cambria Math" panose="02040503050406030204" pitchFamily="18" charset="0"/>
                      </a:rPr>
                      <m:t>−</m:t>
                    </m:r>
                    <m:r>
                      <a:rPr lang="nl-BE" i="1">
                        <a:latin typeface="Cambria Math" panose="02040503050406030204" pitchFamily="18" charset="0"/>
                      </a:rPr>
                      <m:t>𝐷</m:t>
                    </m:r>
                    <m:r>
                      <a:rPr lang="nl-BE" i="1">
                        <a:latin typeface="Cambria Math" panose="02040503050406030204" pitchFamily="18" charset="0"/>
                      </a:rPr>
                      <m:t>=</m:t>
                    </m:r>
                    <m:r>
                      <a:rPr lang="nl-BE" i="1">
                        <a:latin typeface="Cambria Math" panose="02040503050406030204" pitchFamily="18" charset="0"/>
                      </a:rPr>
                      <m:t>𝑃𝐶𝑅</m:t>
                    </m:r>
                    <m:r>
                      <a:rPr lang="nl-BE" i="1">
                        <a:latin typeface="Cambria Math" panose="02040503050406030204" pitchFamily="18" charset="0"/>
                      </a:rPr>
                      <m:t>−</m:t>
                    </m:r>
                    <m:r>
                      <a:rPr lang="nl-BE" i="1">
                        <a:latin typeface="Cambria Math" panose="02040503050406030204" pitchFamily="18" charset="0"/>
                      </a:rPr>
                      <m:t>𝑃𝐶𝑌</m:t>
                    </m:r>
                    <m:r>
                      <a:rPr lang="nl-BE" b="0" i="1" smtClean="0">
                        <a:latin typeface="Cambria Math" panose="02040503050406030204" pitchFamily="18" charset="0"/>
                      </a:rPr>
                      <m:t>⇒</m:t>
                    </m:r>
                    <m:borderBox>
                      <m:borderBoxPr>
                        <m:ctrlPr>
                          <a:rPr lang="nl-BE" i="1">
                            <a:latin typeface="Cambria Math" panose="02040503050406030204" pitchFamily="18" charset="0"/>
                          </a:rPr>
                        </m:ctrlPr>
                      </m:borderBoxPr>
                      <m:e>
                        <m:r>
                          <a:rPr lang="nl-BE" i="1">
                            <a:latin typeface="Cambria Math" panose="02040503050406030204" pitchFamily="18" charset="0"/>
                          </a:rPr>
                          <m:t>𝑌</m:t>
                        </m:r>
                        <m:r>
                          <a:rPr lang="nl-BE" i="1">
                            <a:latin typeface="Cambria Math" panose="02040503050406030204" pitchFamily="18" charset="0"/>
                          </a:rPr>
                          <m:t>=</m:t>
                        </m:r>
                        <m:f>
                          <m:fPr>
                            <m:ctrlPr>
                              <a:rPr lang="nl-BE" i="1">
                                <a:latin typeface="Cambria Math" panose="02040503050406030204" pitchFamily="18" charset="0"/>
                              </a:rPr>
                            </m:ctrlPr>
                          </m:fPr>
                          <m:num>
                            <m:r>
                              <a:rPr lang="nl-BE" i="1">
                                <a:latin typeface="Cambria Math" panose="02040503050406030204" pitchFamily="18" charset="0"/>
                              </a:rPr>
                              <m:t>𝑃𝐶</m:t>
                            </m:r>
                          </m:num>
                          <m:den>
                            <m:r>
                              <a:rPr lang="nl-BE" i="1">
                                <a:latin typeface="Cambria Math" panose="02040503050406030204" pitchFamily="18" charset="0"/>
                              </a:rPr>
                              <m:t>1+</m:t>
                            </m:r>
                            <m:r>
                              <a:rPr lang="nl-BE" i="1">
                                <a:latin typeface="Cambria Math" panose="02040503050406030204" pitchFamily="18" charset="0"/>
                              </a:rPr>
                              <m:t>𝑃𝐶</m:t>
                            </m:r>
                          </m:den>
                        </m:f>
                        <m:r>
                          <a:rPr lang="nl-BE" i="1">
                            <a:latin typeface="Cambria Math" panose="02040503050406030204" pitchFamily="18" charset="0"/>
                          </a:rPr>
                          <m:t>𝑅</m:t>
                        </m:r>
                        <m:r>
                          <a:rPr lang="nl-BE" i="1">
                            <a:latin typeface="Cambria Math" panose="02040503050406030204" pitchFamily="18" charset="0"/>
                          </a:rPr>
                          <m:t>+</m:t>
                        </m:r>
                        <m:f>
                          <m:fPr>
                            <m:ctrlPr>
                              <a:rPr lang="nl-BE" i="1">
                                <a:latin typeface="Cambria Math" panose="02040503050406030204" pitchFamily="18" charset="0"/>
                              </a:rPr>
                            </m:ctrlPr>
                          </m:fPr>
                          <m:num>
                            <m:r>
                              <a:rPr lang="nl-BE" i="1">
                                <a:latin typeface="Cambria Math" panose="02040503050406030204" pitchFamily="18" charset="0"/>
                              </a:rPr>
                              <m:t>1</m:t>
                            </m:r>
                          </m:num>
                          <m:den>
                            <m:r>
                              <a:rPr lang="nl-BE" i="1">
                                <a:latin typeface="Cambria Math" panose="02040503050406030204" pitchFamily="18" charset="0"/>
                              </a:rPr>
                              <m:t>1+</m:t>
                            </m:r>
                            <m:r>
                              <a:rPr lang="nl-BE" i="1">
                                <a:latin typeface="Cambria Math" panose="02040503050406030204" pitchFamily="18" charset="0"/>
                              </a:rPr>
                              <m:t>𝑃𝐶</m:t>
                            </m:r>
                          </m:den>
                        </m:f>
                        <m:r>
                          <a:rPr lang="nl-BE" i="1">
                            <a:latin typeface="Cambria Math" panose="02040503050406030204" pitchFamily="18" charset="0"/>
                          </a:rPr>
                          <m:t>𝐷</m:t>
                        </m:r>
                      </m:e>
                    </m:borderBox>
                  </m:oMath>
                </a14:m>
                <a:r>
                  <a:rPr lang="en-US" dirty="0"/>
                  <a:t> </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457200" y="1124744"/>
                <a:ext cx="8686800" cy="3178315"/>
              </a:xfrm>
              <a:blipFill rotWithShape="0">
                <a:blip r:embed="rId5"/>
                <a:stretch>
                  <a:fillRect l="-140"/>
                </a:stretch>
              </a:blipFill>
            </p:spPr>
            <p:txBody>
              <a:bodyPr/>
              <a:lstStyle/>
              <a:p>
                <a:r>
                  <a:rPr lang="en-US">
                    <a:noFill/>
                  </a:rPr>
                  <a:t> </a:t>
                </a:r>
              </a:p>
            </p:txBody>
          </p:sp>
        </mc:Fallback>
      </mc:AlternateContent>
      <p:sp>
        <p:nvSpPr>
          <p:cNvPr id="3" name="Slide Number Placeholder 2"/>
          <p:cNvSpPr>
            <a:spLocks noGrp="1"/>
          </p:cNvSpPr>
          <p:nvPr>
            <p:ph type="sldNum" sz="quarter" idx="10"/>
          </p:nvPr>
        </p:nvSpPr>
        <p:spPr/>
        <p:txBody>
          <a:bodyPr/>
          <a:lstStyle/>
          <a:p>
            <a:pPr>
              <a:defRPr/>
            </a:pPr>
            <a:fld id="{36E0E07D-3184-49D9-8FFF-CA3F16F68292}" type="slidenum">
              <a:rPr lang="en-US" smtClean="0"/>
              <a:pPr>
                <a:defRPr/>
              </a:pPr>
              <a:t>10</a:t>
            </a:fld>
            <a:endParaRPr lang="en-US"/>
          </a:p>
        </p:txBody>
      </p:sp>
      <mc:AlternateContent xmlns:mc="http://schemas.openxmlformats.org/markup-compatibility/2006">
        <mc:Choice xmlns:a14="http://schemas.microsoft.com/office/drawing/2010/main" Requires="a14">
          <p:sp>
            <p:nvSpPr>
              <p:cNvPr id="6" name="Title 2"/>
              <p:cNvSpPr txBox="1">
                <a:spLocks/>
              </p:cNvSpPr>
              <p:nvPr/>
            </p:nvSpPr>
            <p:spPr bwMode="auto">
              <a:xfrm>
                <a:off x="447472" y="557808"/>
                <a:ext cx="8229600" cy="49492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2800" b="1" kern="1200">
                    <a:solidFill>
                      <a:schemeClr val="tx2"/>
                    </a:solidFill>
                    <a:latin typeface="+mj-lt"/>
                    <a:ea typeface="+mj-ea"/>
                    <a:cs typeface="+mj-cs"/>
                  </a:defRPr>
                </a:lvl1pPr>
                <a:lvl2pPr algn="ctr" rtl="0" fontAlgn="base">
                  <a:spcBef>
                    <a:spcPct val="0"/>
                  </a:spcBef>
                  <a:spcAft>
                    <a:spcPct val="0"/>
                  </a:spcAft>
                  <a:defRPr sz="2800" b="1">
                    <a:solidFill>
                      <a:schemeClr val="tx2"/>
                    </a:solidFill>
                    <a:latin typeface="Calibri" panose="020F0502020204030204" pitchFamily="34" charset="0"/>
                  </a:defRPr>
                </a:lvl2pPr>
                <a:lvl3pPr algn="ctr" rtl="0" fontAlgn="base">
                  <a:spcBef>
                    <a:spcPct val="0"/>
                  </a:spcBef>
                  <a:spcAft>
                    <a:spcPct val="0"/>
                  </a:spcAft>
                  <a:defRPr sz="2800" b="1">
                    <a:solidFill>
                      <a:schemeClr val="tx2"/>
                    </a:solidFill>
                    <a:latin typeface="Calibri" panose="020F0502020204030204" pitchFamily="34" charset="0"/>
                  </a:defRPr>
                </a:lvl3pPr>
                <a:lvl4pPr algn="ctr" rtl="0" fontAlgn="base">
                  <a:spcBef>
                    <a:spcPct val="0"/>
                  </a:spcBef>
                  <a:spcAft>
                    <a:spcPct val="0"/>
                  </a:spcAft>
                  <a:defRPr sz="2800" b="1">
                    <a:solidFill>
                      <a:schemeClr val="tx2"/>
                    </a:solidFill>
                    <a:latin typeface="Calibri" panose="020F0502020204030204" pitchFamily="34" charset="0"/>
                  </a:defRPr>
                </a:lvl4pPr>
                <a:lvl5pPr algn="ctr" rtl="0" fontAlgn="base">
                  <a:spcBef>
                    <a:spcPct val="0"/>
                  </a:spcBef>
                  <a:spcAft>
                    <a:spcPct val="0"/>
                  </a:spcAft>
                  <a:defRPr sz="2800" b="1">
                    <a:solidFill>
                      <a:schemeClr val="tx2"/>
                    </a:solidFill>
                    <a:latin typeface="Calibri" panose="020F0502020204030204" pitchFamily="34" charset="0"/>
                  </a:defRPr>
                </a:lvl5pPr>
                <a:lvl6pPr marL="457200" algn="ctr" rtl="0" fontAlgn="base">
                  <a:spcBef>
                    <a:spcPct val="0"/>
                  </a:spcBef>
                  <a:spcAft>
                    <a:spcPct val="0"/>
                  </a:spcAft>
                  <a:defRPr sz="2800" b="1">
                    <a:solidFill>
                      <a:schemeClr val="tx2"/>
                    </a:solidFill>
                    <a:latin typeface="Calibri" panose="020F0502020204030204" pitchFamily="34" charset="0"/>
                  </a:defRPr>
                </a:lvl6pPr>
                <a:lvl7pPr marL="914400" algn="ctr" rtl="0" fontAlgn="base">
                  <a:spcBef>
                    <a:spcPct val="0"/>
                  </a:spcBef>
                  <a:spcAft>
                    <a:spcPct val="0"/>
                  </a:spcAft>
                  <a:defRPr sz="2800" b="1">
                    <a:solidFill>
                      <a:schemeClr val="tx2"/>
                    </a:solidFill>
                    <a:latin typeface="Calibri" panose="020F0502020204030204" pitchFamily="34" charset="0"/>
                  </a:defRPr>
                </a:lvl7pPr>
                <a:lvl8pPr marL="1371600" algn="ctr" rtl="0" fontAlgn="base">
                  <a:spcBef>
                    <a:spcPct val="0"/>
                  </a:spcBef>
                  <a:spcAft>
                    <a:spcPct val="0"/>
                  </a:spcAft>
                  <a:defRPr sz="2800" b="1">
                    <a:solidFill>
                      <a:schemeClr val="tx2"/>
                    </a:solidFill>
                    <a:latin typeface="Calibri" panose="020F0502020204030204" pitchFamily="34" charset="0"/>
                  </a:defRPr>
                </a:lvl8pPr>
                <a:lvl9pPr marL="1828800" algn="ctr" rtl="0" fontAlgn="base">
                  <a:spcBef>
                    <a:spcPct val="0"/>
                  </a:spcBef>
                  <a:spcAft>
                    <a:spcPct val="0"/>
                  </a:spcAft>
                  <a:defRPr sz="2800" b="1">
                    <a:solidFill>
                      <a:schemeClr val="tx2"/>
                    </a:solidFill>
                    <a:latin typeface="Calibri" panose="020F0502020204030204" pitchFamily="34" charset="0"/>
                  </a:defRPr>
                </a:lvl9pPr>
              </a:lstStyle>
              <a:p>
                <a:pPr eaLnBrk="1" hangingPunct="1"/>
                <a:r>
                  <a:rPr lang="nl-BE" dirty="0" smtClean="0"/>
                  <a:t>The transfer function from </a:t>
                </a:r>
                <a14:m>
                  <m:oMath xmlns:m="http://schemas.openxmlformats.org/officeDocument/2006/math">
                    <m:r>
                      <a:rPr lang="nl-BE" i="1" dirty="0" smtClean="0">
                        <a:latin typeface="Cambria Math" panose="02040503050406030204" pitchFamily="18" charset="0"/>
                      </a:rPr>
                      <m:t>𝑅</m:t>
                    </m:r>
                  </m:oMath>
                </a14:m>
                <a:r>
                  <a:rPr lang="nl-BE" dirty="0" smtClean="0"/>
                  <a:t> </a:t>
                </a:r>
                <a:r>
                  <a:rPr lang="nl-BE" dirty="0" smtClean="0"/>
                  <a:t>and </a:t>
                </a:r>
                <a14:m>
                  <m:oMath xmlns:m="http://schemas.openxmlformats.org/officeDocument/2006/math">
                    <m:r>
                      <a:rPr lang="nl-BE" i="1" dirty="0" smtClean="0">
                        <a:latin typeface="Cambria Math" panose="02040503050406030204" pitchFamily="18" charset="0"/>
                      </a:rPr>
                      <m:t>𝐷</m:t>
                    </m:r>
                  </m:oMath>
                </a14:m>
                <a:r>
                  <a:rPr lang="nl-BE" dirty="0" smtClean="0"/>
                  <a:t> to </a:t>
                </a:r>
                <a14:m>
                  <m:oMath xmlns:m="http://schemas.openxmlformats.org/officeDocument/2006/math">
                    <m:r>
                      <a:rPr lang="nl-BE" i="1" dirty="0" smtClean="0">
                        <a:latin typeface="Cambria Math" panose="02040503050406030204" pitchFamily="18" charset="0"/>
                      </a:rPr>
                      <m:t>𝑌</m:t>
                    </m:r>
                  </m:oMath>
                </a14:m>
                <a:endParaRPr lang="nl-BE" dirty="0"/>
              </a:p>
            </p:txBody>
          </p:sp>
        </mc:Choice>
        <mc:Fallback>
          <p:sp>
            <p:nvSpPr>
              <p:cNvPr id="6" name="Title 2"/>
              <p:cNvSpPr txBox="1">
                <a:spLocks noRot="1" noChangeAspect="1" noMove="1" noResize="1" noEditPoints="1" noAdjustHandles="1" noChangeArrowheads="1" noChangeShapeType="1" noTextEdit="1"/>
              </p:cNvSpPr>
              <p:nvPr/>
            </p:nvSpPr>
            <p:spPr bwMode="auto">
              <a:xfrm>
                <a:off x="447472" y="557808"/>
                <a:ext cx="8229600" cy="494928"/>
              </a:xfrm>
              <a:prstGeom prst="rect">
                <a:avLst/>
              </a:prstGeom>
              <a:blipFill rotWithShape="0">
                <a:blip r:embed="rId6"/>
                <a:stretch>
                  <a:fillRect t="-14815" b="-3827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p:cNvSpPr>
                <a:spLocks noGrp="1"/>
              </p:cNvSpPr>
              <p:nvPr>
                <p:ph type="title"/>
              </p:nvPr>
            </p:nvSpPr>
            <p:spPr/>
            <p:txBody>
              <a:bodyPr/>
              <a:lstStyle/>
              <a:p>
                <a:r>
                  <a:rPr lang="nl-BE" dirty="0" smtClean="0"/>
                  <a:t>Transfer function from </a:t>
                </a:r>
                <a14:m>
                  <m:oMath xmlns:m="http://schemas.openxmlformats.org/officeDocument/2006/math">
                    <m:r>
                      <a:rPr lang="nl-BE" i="1" dirty="0" smtClean="0">
                        <a:latin typeface="Cambria Math" panose="02040503050406030204" pitchFamily="18" charset="0"/>
                      </a:rPr>
                      <m:t>𝑅</m:t>
                    </m:r>
                  </m:oMath>
                </a14:m>
                <a:r>
                  <a:rPr lang="nl-BE" dirty="0" smtClean="0"/>
                  <a:t> to </a:t>
                </a:r>
                <a14:m>
                  <m:oMath xmlns:m="http://schemas.openxmlformats.org/officeDocument/2006/math">
                    <m:r>
                      <a:rPr lang="nl-BE" i="1" dirty="0" smtClean="0">
                        <a:latin typeface="Cambria Math" panose="02040503050406030204" pitchFamily="18" charset="0"/>
                      </a:rPr>
                      <m:t>𝑌</m:t>
                    </m:r>
                  </m:oMath>
                </a14:m>
                <a:endParaRPr lang="nl-BE" dirty="0"/>
              </a:p>
            </p:txBody>
          </p:sp>
        </mc:Choice>
        <mc:Fallback xmlns="">
          <p:sp>
            <p:nvSpPr>
              <p:cNvPr id="3" name="Title 2"/>
              <p:cNvSpPr>
                <a:spLocks noGrp="1" noRot="1" noChangeAspect="1" noMove="1" noResize="1" noEditPoints="1" noAdjustHandles="1" noChangeArrowheads="1" noChangeShapeType="1" noTextEdit="1"/>
              </p:cNvSpPr>
              <p:nvPr>
                <p:ph type="title"/>
              </p:nvPr>
            </p:nvSpPr>
            <p:spPr>
              <a:blipFill rotWithShape="0">
                <a:blip r:embed="rId3"/>
                <a:stretch>
                  <a:fillRect t="-14815" b="-382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0" indent="0">
                  <a:buNone/>
                </a:pPr>
                <a:r>
                  <a:rPr lang="en-US" dirty="0" smtClean="0"/>
                  <a:t>We define </a:t>
                </a:r>
                <a14:m>
                  <m:oMath xmlns:m="http://schemas.openxmlformats.org/officeDocument/2006/math">
                    <m:r>
                      <a:rPr lang="nl-BE" b="0" i="1" smtClean="0">
                        <a:latin typeface="Cambria Math" panose="02040503050406030204" pitchFamily="18" charset="0"/>
                      </a:rPr>
                      <m:t>𝑆</m:t>
                    </m:r>
                  </m:oMath>
                </a14:m>
                <a:r>
                  <a:rPr lang="en-US" dirty="0" smtClean="0"/>
                  <a:t> as the transfer function from </a:t>
                </a:r>
                <a14:m>
                  <m:oMath xmlns:m="http://schemas.openxmlformats.org/officeDocument/2006/math">
                    <m:r>
                      <a:rPr lang="en-US" i="1" dirty="0" smtClean="0">
                        <a:latin typeface="Cambria Math" panose="02040503050406030204" pitchFamily="18" charset="0"/>
                      </a:rPr>
                      <m:t>𝑅</m:t>
                    </m:r>
                  </m:oMath>
                </a14:m>
                <a:r>
                  <a:rPr lang="en-US" dirty="0" smtClean="0"/>
                  <a:t> to </a:t>
                </a:r>
                <a14:m>
                  <m:oMath xmlns:m="http://schemas.openxmlformats.org/officeDocument/2006/math">
                    <m:r>
                      <a:rPr lang="en-US" i="1" dirty="0" smtClean="0">
                        <a:latin typeface="Cambria Math" panose="02040503050406030204" pitchFamily="18" charset="0"/>
                      </a:rPr>
                      <m:t>𝑌</m:t>
                    </m:r>
                  </m:oMath>
                </a14:m>
                <a:r>
                  <a:rPr lang="en-US" dirty="0" smtClean="0"/>
                  <a:t> </a:t>
                </a:r>
              </a:p>
              <a:p>
                <a:pPr marL="457200" lvl="1"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𝑃𝐶</m:t>
                          </m:r>
                        </m:num>
                        <m:den>
                          <m:r>
                            <a:rPr lang="en-US" i="1">
                              <a:latin typeface="Cambria Math" panose="02040503050406030204" pitchFamily="18" charset="0"/>
                            </a:rPr>
                            <m:t>1+</m:t>
                          </m:r>
                          <m:r>
                            <a:rPr lang="en-US" i="1">
                              <a:latin typeface="Cambria Math" panose="02040503050406030204" pitchFamily="18" charset="0"/>
                            </a:rPr>
                            <m:t>𝑃𝐶</m:t>
                          </m:r>
                        </m:den>
                      </m:f>
                    </m:oMath>
                  </m:oMathPara>
                </a14:m>
                <a:endParaRPr lang="en-US" dirty="0"/>
              </a:p>
              <a:p>
                <a:pPr marL="0" indent="0">
                  <a:buNone/>
                </a:pPr>
                <a:r>
                  <a:rPr lang="en-US" dirty="0" smtClean="0"/>
                  <a:t>This transfer function </a:t>
                </a:r>
                <a14:m>
                  <m:oMath xmlns:m="http://schemas.openxmlformats.org/officeDocument/2006/math">
                    <m:r>
                      <a:rPr lang="nl-BE" b="0" i="1" smtClean="0">
                        <a:latin typeface="Cambria Math" panose="02040503050406030204" pitchFamily="18" charset="0"/>
                      </a:rPr>
                      <m:t>𝑆</m:t>
                    </m:r>
                  </m:oMath>
                </a14:m>
                <a:r>
                  <a:rPr lang="en-US" dirty="0" smtClean="0"/>
                  <a:t> will help us to evaluate tracking</a:t>
                </a:r>
                <a:endParaRPr lang="en-US" dirty="0"/>
              </a:p>
              <a:p>
                <a:pPr marL="0" indent="0">
                  <a:buNone/>
                </a:pPr>
                <a:endParaRPr lang="en-US" dirty="0" smtClean="0"/>
              </a:p>
              <a:p>
                <a:pPr marL="0" indent="0">
                  <a:buNone/>
                </a:pPr>
                <a:r>
                  <a:rPr lang="en-US" dirty="0" smtClean="0"/>
                  <a:t>Almost perfect tracking: the output </a:t>
                </a:r>
                <a14:m>
                  <m:oMath xmlns:m="http://schemas.openxmlformats.org/officeDocument/2006/math">
                    <m:r>
                      <a:rPr lang="nl-BE" b="0" i="1" smtClean="0">
                        <a:latin typeface="Cambria Math" panose="02040503050406030204" pitchFamily="18" charset="0"/>
                      </a:rPr>
                      <m:t>𝑌</m:t>
                    </m:r>
                  </m:oMath>
                </a14:m>
                <a:r>
                  <a:rPr lang="en-US" dirty="0" smtClean="0"/>
                  <a:t> will follow </a:t>
                </a:r>
                <a14:m>
                  <m:oMath xmlns:m="http://schemas.openxmlformats.org/officeDocument/2006/math">
                    <m:r>
                      <a:rPr lang="nl-BE" b="0" i="1" smtClean="0">
                        <a:latin typeface="Cambria Math" panose="02040503050406030204" pitchFamily="18" charset="0"/>
                      </a:rPr>
                      <m:t>𝑅</m:t>
                    </m:r>
                  </m:oMath>
                </a14:m>
                <a:r>
                  <a:rPr lang="en-US" dirty="0" smtClean="0"/>
                  <a:t> very closely </a:t>
                </a:r>
                <a:r>
                  <a:rPr lang="en-US" dirty="0" smtClean="0">
                    <a:sym typeface="Symbol" panose="05050102010706020507" pitchFamily="18" charset="2"/>
                  </a:rPr>
                  <a:t> </a:t>
                </a:r>
                <a14:m>
                  <m:oMath xmlns:m="http://schemas.openxmlformats.org/officeDocument/2006/math">
                    <m:r>
                      <a:rPr lang="nl-BE" b="0" i="1" smtClean="0">
                        <a:latin typeface="Cambria Math" panose="02040503050406030204" pitchFamily="18" charset="0"/>
                      </a:rPr>
                      <m:t>𝑆</m:t>
                    </m:r>
                    <m:r>
                      <a:rPr lang="nl-BE" b="0" i="1" smtClean="0">
                        <a:latin typeface="Cambria Math" panose="02040503050406030204" pitchFamily="18" charset="0"/>
                      </a:rPr>
                      <m:t>≈1</m:t>
                    </m:r>
                  </m:oMath>
                </a14:m>
                <a:r>
                  <a:rPr lang="en-US" dirty="0" smtClean="0"/>
                  <a:t>. </a:t>
                </a:r>
                <a:endParaRPr lang="en-US" dirty="0"/>
              </a:p>
              <a:p>
                <a:pPr marL="0" indent="0">
                  <a:buNone/>
                </a:pPr>
                <a:endParaRPr lang="en-US" dirty="0"/>
              </a:p>
              <a:p>
                <a:endParaRPr lang="nl-BE"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4"/>
                <a:stretch>
                  <a:fillRect l="-1111" t="-904"/>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fld id="{36E0E07D-3184-49D9-8FFF-CA3F16F68292}" type="slidenum">
              <a:rPr lang="en-US" smtClean="0"/>
              <a:pPr>
                <a:defRPr/>
              </a:pPr>
              <a:t>11</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nl-BE" dirty="0" smtClean="0"/>
                  <a:t>Transfer function from </a:t>
                </a:r>
                <a14:m>
                  <m:oMath xmlns:m="http://schemas.openxmlformats.org/officeDocument/2006/math">
                    <m:r>
                      <a:rPr lang="nl-BE" i="1" dirty="0" smtClean="0">
                        <a:latin typeface="Cambria Math" panose="02040503050406030204" pitchFamily="18" charset="0"/>
                      </a:rPr>
                      <m:t>𝐷</m:t>
                    </m:r>
                  </m:oMath>
                </a14:m>
                <a:r>
                  <a:rPr lang="nl-BE" dirty="0" smtClean="0"/>
                  <a:t> to </a:t>
                </a:r>
                <a14:m>
                  <m:oMath xmlns:m="http://schemas.openxmlformats.org/officeDocument/2006/math">
                    <m:r>
                      <a:rPr lang="nl-BE" i="1" dirty="0" smtClean="0">
                        <a:latin typeface="Cambria Math" panose="02040503050406030204" pitchFamily="18" charset="0"/>
                      </a:rPr>
                      <m:t>𝑌</m:t>
                    </m:r>
                  </m:oMath>
                </a14:m>
                <a:endParaRPr lang="nl-BE"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t="-14815" b="-382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We define </a:t>
                </a:r>
                <a14:m>
                  <m:oMath xmlns:m="http://schemas.openxmlformats.org/officeDocument/2006/math">
                    <m:r>
                      <a:rPr lang="nl-BE" b="0" i="1" smtClean="0">
                        <a:latin typeface="Cambria Math" panose="02040503050406030204" pitchFamily="18" charset="0"/>
                      </a:rPr>
                      <m:t>𝑇</m:t>
                    </m:r>
                  </m:oMath>
                </a14:m>
                <a:r>
                  <a:rPr lang="en-US" dirty="0" smtClean="0"/>
                  <a:t> </a:t>
                </a:r>
                <a:r>
                  <a:rPr lang="en-US" dirty="0"/>
                  <a:t>as the transfer function from </a:t>
                </a:r>
                <a14:m>
                  <m:oMath xmlns:m="http://schemas.openxmlformats.org/officeDocument/2006/math">
                    <m:r>
                      <a:rPr lang="en-US" i="1" dirty="0" smtClean="0">
                        <a:latin typeface="Cambria Math" panose="02040503050406030204" pitchFamily="18" charset="0"/>
                      </a:rPr>
                      <m:t>𝐷</m:t>
                    </m:r>
                  </m:oMath>
                </a14:m>
                <a:r>
                  <a:rPr lang="en-US" dirty="0" smtClean="0"/>
                  <a:t> </a:t>
                </a:r>
                <a:r>
                  <a:rPr lang="en-US" dirty="0"/>
                  <a:t>to </a:t>
                </a:r>
                <a14:m>
                  <m:oMath xmlns:m="http://schemas.openxmlformats.org/officeDocument/2006/math">
                    <m:r>
                      <a:rPr lang="en-US" i="1" dirty="0" smtClean="0">
                        <a:latin typeface="Cambria Math" panose="02040503050406030204" pitchFamily="18" charset="0"/>
                      </a:rPr>
                      <m:t>𝑌</m:t>
                    </m:r>
                  </m:oMath>
                </a14:m>
                <a:r>
                  <a:rPr lang="en-US" dirty="0"/>
                  <a:t>. </a:t>
                </a:r>
                <a:endParaRPr lang="en-US"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𝑇</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r>
                            <a:rPr lang="en-US" i="1">
                              <a:latin typeface="Cambria Math" panose="02040503050406030204" pitchFamily="18" charset="0"/>
                            </a:rPr>
                            <m:t>𝑃𝐶</m:t>
                          </m:r>
                        </m:den>
                      </m:f>
                    </m:oMath>
                  </m:oMathPara>
                </a14:m>
                <a:endParaRPr lang="en-US" dirty="0" smtClean="0"/>
              </a:p>
              <a:p>
                <a:pPr marL="0" indent="0">
                  <a:buNone/>
                </a:pPr>
                <a:r>
                  <a:rPr lang="en-US" dirty="0" smtClean="0"/>
                  <a:t>If the disturbance rejection is very good the disturbances will have almost no effect on the output </a:t>
                </a:r>
                <a:r>
                  <a:rPr lang="en-US" dirty="0" smtClean="0">
                    <a:sym typeface="Symbol" panose="05050102010706020507" pitchFamily="18" charset="2"/>
                  </a:rPr>
                  <a:t> </a:t>
                </a:r>
                <a14:m>
                  <m:oMath xmlns:m="http://schemas.openxmlformats.org/officeDocument/2006/math">
                    <m:r>
                      <a:rPr lang="nl-BE" b="0" i="1" smtClean="0">
                        <a:latin typeface="Cambria Math" panose="02040503050406030204" pitchFamily="18" charset="0"/>
                      </a:rPr>
                      <m:t>𝑇</m:t>
                    </m:r>
                    <m:r>
                      <a:rPr lang="nl-BE" b="0" i="1" smtClean="0">
                        <a:latin typeface="Cambria Math" panose="02040503050406030204" pitchFamily="18" charset="0"/>
                      </a:rPr>
                      <m:t>≈0</m:t>
                    </m:r>
                  </m:oMath>
                </a14:m>
                <a:endParaRPr lang="en-US" dirty="0"/>
              </a:p>
              <a:p>
                <a:pPr marL="0" indent="0">
                  <a:buNone/>
                </a:pPr>
                <a:endParaRPr lang="nl-BE" dirty="0" smtClean="0"/>
              </a:p>
              <a:p>
                <a:pPr marL="0" indent="0" algn="ctr">
                  <a:buNone/>
                </a:pPr>
                <a14:m>
                  <m:oMath xmlns:m="http://schemas.openxmlformats.org/officeDocument/2006/math">
                    <m:d>
                      <m:dPr>
                        <m:begChr m:val="{"/>
                        <m:endChr m:val=""/>
                        <m:ctrlPr>
                          <a:rPr lang="nl-BE" i="1" smtClean="0">
                            <a:latin typeface="Cambria Math" panose="02040503050406030204" pitchFamily="18" charset="0"/>
                          </a:rPr>
                        </m:ctrlPr>
                      </m:dPr>
                      <m:e>
                        <m:eqArr>
                          <m:eqArrPr>
                            <m:ctrlPr>
                              <a:rPr lang="nl-BE" i="1" smtClean="0">
                                <a:latin typeface="Cambria Math" panose="02040503050406030204" pitchFamily="18" charset="0"/>
                              </a:rPr>
                            </m:ctrlPr>
                          </m:eqArrPr>
                          <m:e>
                            <m:d>
                              <m:dPr>
                                <m:begChr m:val="|"/>
                                <m:endChr m:val="|"/>
                                <m:ctrlPr>
                                  <a:rPr lang="nl-BE" i="1">
                                    <a:latin typeface="Cambria Math" panose="02040503050406030204" pitchFamily="18" charset="0"/>
                                  </a:rPr>
                                </m:ctrlPr>
                              </m:dPr>
                              <m:e>
                                <m:r>
                                  <a:rPr lang="nl-BE" i="1">
                                    <a:latin typeface="Cambria Math" panose="02040503050406030204" pitchFamily="18" charset="0"/>
                                  </a:rPr>
                                  <m:t>𝑆</m:t>
                                </m:r>
                                <m:d>
                                  <m:dPr>
                                    <m:ctrlPr>
                                      <a:rPr lang="nl-BE" i="1">
                                        <a:latin typeface="Cambria Math" panose="02040503050406030204" pitchFamily="18" charset="0"/>
                                      </a:rPr>
                                    </m:ctrlPr>
                                  </m:dPr>
                                  <m:e>
                                    <m:r>
                                      <a:rPr lang="nl-BE" i="1">
                                        <a:latin typeface="Cambria Math" panose="02040503050406030204" pitchFamily="18" charset="0"/>
                                      </a:rPr>
                                      <m:t>𝑗</m:t>
                                    </m:r>
                                    <m:r>
                                      <a:rPr lang="nl-BE" i="1">
                                        <a:latin typeface="Cambria Math" panose="02040503050406030204" pitchFamily="18" charset="0"/>
                                      </a:rPr>
                                      <m:t>𝜔</m:t>
                                    </m:r>
                                  </m:e>
                                </m:d>
                              </m:e>
                            </m:d>
                            <m:r>
                              <a:rPr lang="nl-BE" i="1">
                                <a:latin typeface="Cambria Math" panose="02040503050406030204" pitchFamily="18" charset="0"/>
                                <a:ea typeface="Cambria Math" panose="02040503050406030204" pitchFamily="18" charset="0"/>
                              </a:rPr>
                              <m:t>≅1</m:t>
                            </m:r>
                          </m:e>
                          <m:e>
                            <m:d>
                              <m:dPr>
                                <m:begChr m:val="|"/>
                                <m:endChr m:val="|"/>
                                <m:ctrlPr>
                                  <a:rPr lang="nl-BE" i="1">
                                    <a:latin typeface="Cambria Math" panose="02040503050406030204" pitchFamily="18" charset="0"/>
                                  </a:rPr>
                                </m:ctrlPr>
                              </m:dPr>
                              <m:e>
                                <m:r>
                                  <a:rPr lang="nl-BE" i="1">
                                    <a:latin typeface="Cambria Math" panose="02040503050406030204" pitchFamily="18" charset="0"/>
                                  </a:rPr>
                                  <m:t>𝑇</m:t>
                                </m:r>
                                <m:d>
                                  <m:dPr>
                                    <m:ctrlPr>
                                      <a:rPr lang="nl-BE" i="1">
                                        <a:latin typeface="Cambria Math" panose="02040503050406030204" pitchFamily="18" charset="0"/>
                                      </a:rPr>
                                    </m:ctrlPr>
                                  </m:dPr>
                                  <m:e>
                                    <m:r>
                                      <a:rPr lang="nl-BE" i="1">
                                        <a:latin typeface="Cambria Math" panose="02040503050406030204" pitchFamily="18" charset="0"/>
                                      </a:rPr>
                                      <m:t>𝑗</m:t>
                                    </m:r>
                                    <m:r>
                                      <a:rPr lang="nl-BE" i="1">
                                        <a:latin typeface="Cambria Math" panose="02040503050406030204" pitchFamily="18" charset="0"/>
                                      </a:rPr>
                                      <m:t>𝜔</m:t>
                                    </m:r>
                                  </m:e>
                                </m:d>
                              </m:e>
                            </m:d>
                            <m:r>
                              <a:rPr lang="nl-BE" i="1">
                                <a:latin typeface="Cambria Math" panose="02040503050406030204" pitchFamily="18" charset="0"/>
                              </a:rPr>
                              <m:t>≅0</m:t>
                            </m:r>
                          </m:e>
                        </m:eqArr>
                      </m:e>
                    </m:d>
                    <m:r>
                      <a:rPr lang="nl-BE" b="0" i="1" smtClean="0">
                        <a:latin typeface="Cambria Math" panose="02040503050406030204" pitchFamily="18" charset="0"/>
                      </a:rPr>
                      <m:t> </m:t>
                    </m:r>
                    <m:r>
                      <a:rPr lang="nl-BE" i="1" smtClean="0">
                        <a:latin typeface="Cambria Math" panose="02040503050406030204" pitchFamily="18" charset="0"/>
                        <a:sym typeface="Symbol" panose="05050102010706020507" pitchFamily="18" charset="2"/>
                      </a:rPr>
                      <m:t></m:t>
                    </m:r>
                    <m:r>
                      <a:rPr lang="nl-BE" b="0" i="1" smtClean="0">
                        <a:latin typeface="Cambria Math" panose="02040503050406030204" pitchFamily="18" charset="0"/>
                        <a:sym typeface="Symbol" panose="05050102010706020507" pitchFamily="18" charset="2"/>
                      </a:rPr>
                      <m:t> </m:t>
                    </m:r>
                  </m:oMath>
                </a14:m>
                <a:r>
                  <a:rPr lang="nl-BE" i="1" dirty="0" smtClean="0">
                    <a:latin typeface="Cambria Math" panose="02040503050406030204" pitchFamily="18" charset="0"/>
                  </a:rPr>
                  <a:t> </a:t>
                </a:r>
                <a14:m>
                  <m:oMath xmlns:m="http://schemas.openxmlformats.org/officeDocument/2006/math">
                    <m:d>
                      <m:dPr>
                        <m:begChr m:val="|"/>
                        <m:endChr m:val="|"/>
                        <m:ctrlPr>
                          <a:rPr lang="nl-BE" i="1">
                            <a:latin typeface="Cambria Math" panose="02040503050406030204" pitchFamily="18" charset="0"/>
                          </a:rPr>
                        </m:ctrlPr>
                      </m:dPr>
                      <m:e>
                        <m:r>
                          <a:rPr lang="nl-BE" i="1">
                            <a:latin typeface="Cambria Math" panose="02040503050406030204" pitchFamily="18" charset="0"/>
                          </a:rPr>
                          <m:t>𝑃𝐶</m:t>
                        </m:r>
                      </m:e>
                    </m:d>
                  </m:oMath>
                </a14:m>
                <a:r>
                  <a:rPr lang="en-US" dirty="0"/>
                  <a:t> </a:t>
                </a:r>
                <a:r>
                  <a:rPr lang="en-US" dirty="0" smtClean="0"/>
                  <a:t>(</a:t>
                </a:r>
                <a:r>
                  <a:rPr lang="en-US" b="1" dirty="0" smtClean="0"/>
                  <a:t>open loop </a:t>
                </a:r>
                <a:r>
                  <a:rPr lang="en-US" b="1" dirty="0"/>
                  <a:t>gain</a:t>
                </a:r>
                <a:r>
                  <a:rPr lang="en-US" dirty="0"/>
                  <a:t>) is very </a:t>
                </a:r>
                <a:r>
                  <a:rPr lang="en-US" dirty="0" smtClean="0"/>
                  <a:t>large </a:t>
                </a:r>
              </a:p>
              <a:p>
                <a:pPr marL="0" indent="0" algn="ctr">
                  <a:buNone/>
                </a:pPr>
                <a:endParaRPr lang="en-US" dirty="0"/>
              </a:p>
              <a:p>
                <a:pPr marL="0" indent="0">
                  <a:buNone/>
                </a:pPr>
                <a:r>
                  <a:rPr lang="en-US" dirty="0" smtClean="0"/>
                  <a:t>! a </a:t>
                </a:r>
                <a:r>
                  <a:rPr lang="en-US" dirty="0"/>
                  <a:t>large </a:t>
                </a:r>
                <a:r>
                  <a:rPr lang="en-US" dirty="0" smtClean="0"/>
                  <a:t>open loop </a:t>
                </a:r>
                <a:r>
                  <a:rPr lang="en-US" dirty="0"/>
                  <a:t>amplification might lead to an unstable </a:t>
                </a:r>
                <a:r>
                  <a:rPr lang="en-US" dirty="0" smtClean="0"/>
                  <a:t>system</a:t>
                </a:r>
                <a:endParaRPr lang="en-US" dirty="0"/>
              </a:p>
              <a:p>
                <a:endParaRPr lang="nl-B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111" t="-904"/>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fld id="{36E0E07D-3184-49D9-8FFF-CA3F16F68292}" type="slidenum">
              <a:rPr lang="en-US" smtClean="0"/>
              <a:pPr>
                <a:defRPr/>
              </a:pPr>
              <a:t>12</a:t>
            </a:fld>
            <a:endParaRPr lang="en-US"/>
          </a:p>
        </p:txBody>
      </p:sp>
    </p:spTree>
    <p:extLst>
      <p:ext uri="{BB962C8B-B14F-4D97-AF65-F5344CB8AC3E}">
        <p14:creationId xmlns:p14="http://schemas.microsoft.com/office/powerpoint/2010/main" val="24654621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Example: Which controller do you prefer?</a:t>
            </a:r>
            <a:endParaRPr lang="nl-BE" dirty="0"/>
          </a:p>
        </p:txBody>
      </p:sp>
      <p:pic>
        <p:nvPicPr>
          <p:cNvPr id="7" name="Picture 6"/>
          <p:cNvPicPr>
            <a:picLocks noChangeAspect="1"/>
          </p:cNvPicPr>
          <p:nvPr/>
        </p:nvPicPr>
        <p:blipFill rotWithShape="1">
          <a:blip r:embed="rId3">
            <a:clrChange>
              <a:clrFrom>
                <a:srgbClr val="F0F0F0"/>
              </a:clrFrom>
              <a:clrTo>
                <a:srgbClr val="F0F0F0">
                  <a:alpha val="0"/>
                </a:srgbClr>
              </a:clrTo>
            </a:clrChange>
          </a:blip>
          <a:srcRect b="5706"/>
          <a:stretch/>
        </p:blipFill>
        <p:spPr>
          <a:xfrm>
            <a:off x="500699" y="1547665"/>
            <a:ext cx="7742553" cy="2450178"/>
          </a:xfrm>
          <a:prstGeom prst="rect">
            <a:avLst/>
          </a:prstGeom>
        </p:spPr>
      </p:pic>
      <p:pic>
        <p:nvPicPr>
          <p:cNvPr id="8" name="Picture 7"/>
          <p:cNvPicPr>
            <a:picLocks noChangeAspect="1"/>
          </p:cNvPicPr>
          <p:nvPr/>
        </p:nvPicPr>
        <p:blipFill>
          <a:blip r:embed="rId4">
            <a:clrChange>
              <a:clrFrom>
                <a:srgbClr val="F0F0F0"/>
              </a:clrFrom>
              <a:clrTo>
                <a:srgbClr val="F0F0F0">
                  <a:alpha val="0"/>
                </a:srgbClr>
              </a:clrTo>
            </a:clrChange>
          </a:blip>
          <a:stretch>
            <a:fillRect/>
          </a:stretch>
        </p:blipFill>
        <p:spPr>
          <a:xfrm>
            <a:off x="527797" y="4036651"/>
            <a:ext cx="7701803" cy="2589296"/>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457200" y="1052736"/>
                <a:ext cx="7538484" cy="430887"/>
              </a:xfrm>
              <a:prstGeom prst="rect">
                <a:avLst/>
              </a:prstGeom>
              <a:noFill/>
            </p:spPr>
            <p:txBody>
              <a:bodyPr wrap="square" rtlCol="0">
                <a:spAutoFit/>
              </a:bodyPr>
              <a:lstStyle/>
              <a:p>
                <a:r>
                  <a:rPr lang="nl-BE" sz="2200" dirty="0" smtClean="0"/>
                  <a:t>The transfer function from </a:t>
                </a:r>
                <a14:m>
                  <m:oMath xmlns:m="http://schemas.openxmlformats.org/officeDocument/2006/math">
                    <m:r>
                      <a:rPr lang="nl-BE" sz="2200" i="1" dirty="0" smtClean="0">
                        <a:latin typeface="Cambria Math" panose="02040503050406030204" pitchFamily="18" charset="0"/>
                      </a:rPr>
                      <m:t>𝑅</m:t>
                    </m:r>
                  </m:oMath>
                </a14:m>
                <a:r>
                  <a:rPr lang="nl-BE" sz="2200" dirty="0" smtClean="0"/>
                  <a:t> to </a:t>
                </a:r>
                <a14:m>
                  <m:oMath xmlns:m="http://schemas.openxmlformats.org/officeDocument/2006/math">
                    <m:r>
                      <a:rPr lang="nl-BE" sz="2200" i="1" dirty="0" smtClean="0">
                        <a:latin typeface="Cambria Math" panose="02040503050406030204" pitchFamily="18" charset="0"/>
                      </a:rPr>
                      <m:t>𝑌</m:t>
                    </m:r>
                  </m:oMath>
                </a14:m>
                <a:r>
                  <a:rPr lang="nl-BE" sz="2200" dirty="0" smtClean="0"/>
                  <a:t> for two different controllers</a:t>
                </a:r>
                <a:endParaRPr lang="nl-BE" sz="2200" dirty="0"/>
              </a:p>
            </p:txBody>
          </p:sp>
        </mc:Choice>
        <mc:Fallback xmlns="">
          <p:sp>
            <p:nvSpPr>
              <p:cNvPr id="10" name="TextBox 9"/>
              <p:cNvSpPr txBox="1">
                <a:spLocks noRot="1" noChangeAspect="1" noMove="1" noResize="1" noEditPoints="1" noAdjustHandles="1" noChangeArrowheads="1" noChangeShapeType="1" noTextEdit="1"/>
              </p:cNvSpPr>
              <p:nvPr/>
            </p:nvSpPr>
            <p:spPr>
              <a:xfrm>
                <a:off x="457200" y="1052736"/>
                <a:ext cx="7538484" cy="430887"/>
              </a:xfrm>
              <a:prstGeom prst="rect">
                <a:avLst/>
              </a:prstGeom>
              <a:blipFill rotWithShape="0">
                <a:blip r:embed="rId5"/>
                <a:stretch>
                  <a:fillRect l="-1051" t="-10000" b="-28571"/>
                </a:stretch>
              </a:blipFill>
            </p:spPr>
            <p:txBody>
              <a:bodyPr/>
              <a:lstStyle/>
              <a:p>
                <a:r>
                  <a:rPr lang="en-US">
                    <a:noFill/>
                  </a:rPr>
                  <a:t> </a:t>
                </a:r>
              </a:p>
            </p:txBody>
          </p:sp>
        </mc:Fallback>
      </mc:AlternateContent>
      <p:sp>
        <p:nvSpPr>
          <p:cNvPr id="11" name="Rectangle 10"/>
          <p:cNvSpPr/>
          <p:nvPr/>
        </p:nvSpPr>
        <p:spPr>
          <a:xfrm>
            <a:off x="8229600" y="1606461"/>
            <a:ext cx="632012" cy="2430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nl-BE" dirty="0" smtClean="0"/>
              <a:t>First controller</a:t>
            </a:r>
            <a:endParaRPr lang="nl-BE" dirty="0"/>
          </a:p>
        </p:txBody>
      </p:sp>
      <p:sp>
        <p:nvSpPr>
          <p:cNvPr id="12" name="Rectangle 11"/>
          <p:cNvSpPr/>
          <p:nvPr/>
        </p:nvSpPr>
        <p:spPr>
          <a:xfrm>
            <a:off x="8216153" y="4036651"/>
            <a:ext cx="632012" cy="258929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vert" rtlCol="0" anchor="ctr"/>
          <a:lstStyle/>
          <a:p>
            <a:pPr algn="ctr"/>
            <a:r>
              <a:rPr lang="nl-BE" dirty="0" smtClean="0"/>
              <a:t>Second Controller</a:t>
            </a:r>
            <a:endParaRPr lang="nl-BE" dirty="0"/>
          </a:p>
        </p:txBody>
      </p:sp>
      <p:sp>
        <p:nvSpPr>
          <p:cNvPr id="3" name="Slide Number Placeholder 2"/>
          <p:cNvSpPr>
            <a:spLocks noGrp="1"/>
          </p:cNvSpPr>
          <p:nvPr>
            <p:ph type="sldNum" sz="quarter" idx="10"/>
          </p:nvPr>
        </p:nvSpPr>
        <p:spPr/>
        <p:txBody>
          <a:bodyPr/>
          <a:lstStyle/>
          <a:p>
            <a:pPr>
              <a:defRPr/>
            </a:pPr>
            <a:fld id="{36E0E07D-3184-49D9-8FFF-CA3F16F68292}" type="slidenum">
              <a:rPr lang="en-US" smtClean="0"/>
              <a:pPr>
                <a:defRPr/>
              </a:pPr>
              <a:t>13</a:t>
            </a:fld>
            <a:endParaRPr lang="en-US"/>
          </a:p>
        </p:txBody>
      </p:sp>
    </p:spTree>
    <p:extLst>
      <p:ext uri="{BB962C8B-B14F-4D97-AF65-F5344CB8AC3E}">
        <p14:creationId xmlns:p14="http://schemas.microsoft.com/office/powerpoint/2010/main" val="27882569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Example: step response of both controllers</a:t>
            </a:r>
            <a:endParaRPr lang="nl-BE" dirty="0"/>
          </a:p>
        </p:txBody>
      </p:sp>
      <p:grpSp>
        <p:nvGrpSpPr>
          <p:cNvPr id="8" name="Group 7"/>
          <p:cNvGrpSpPr/>
          <p:nvPr/>
        </p:nvGrpSpPr>
        <p:grpSpPr>
          <a:xfrm>
            <a:off x="430306" y="1606461"/>
            <a:ext cx="8431306" cy="5019486"/>
            <a:chOff x="430306" y="1606461"/>
            <a:chExt cx="8431306" cy="5019486"/>
          </a:xfrm>
        </p:grpSpPr>
        <p:pic>
          <p:nvPicPr>
            <p:cNvPr id="4" name="Picture 3"/>
            <p:cNvPicPr>
              <a:picLocks noChangeAspect="1"/>
            </p:cNvPicPr>
            <p:nvPr/>
          </p:nvPicPr>
          <p:blipFill rotWithShape="1">
            <a:blip r:embed="rId2">
              <a:clrChange>
                <a:clrFrom>
                  <a:srgbClr val="F0F0F0"/>
                </a:clrFrom>
                <a:clrTo>
                  <a:srgbClr val="F0F0F0">
                    <a:alpha val="0"/>
                  </a:srgbClr>
                </a:clrTo>
              </a:clrChange>
            </a:blip>
            <a:srcRect b="8242"/>
            <a:stretch/>
          </p:blipFill>
          <p:spPr>
            <a:xfrm>
              <a:off x="430306" y="1606462"/>
              <a:ext cx="7812741" cy="2412646"/>
            </a:xfrm>
            <a:prstGeom prst="rect">
              <a:avLst/>
            </a:prstGeom>
          </p:spPr>
        </p:pic>
        <p:pic>
          <p:nvPicPr>
            <p:cNvPr id="5" name="Picture 4"/>
            <p:cNvPicPr>
              <a:picLocks noChangeAspect="1"/>
            </p:cNvPicPr>
            <p:nvPr/>
          </p:nvPicPr>
          <p:blipFill>
            <a:blip r:embed="rId3">
              <a:clrChange>
                <a:clrFrom>
                  <a:srgbClr val="F0F0F0"/>
                </a:clrFrom>
                <a:clrTo>
                  <a:srgbClr val="F0F0F0">
                    <a:alpha val="0"/>
                  </a:srgbClr>
                </a:clrTo>
              </a:clrChange>
            </a:blip>
            <a:stretch>
              <a:fillRect/>
            </a:stretch>
          </p:blipFill>
          <p:spPr>
            <a:xfrm>
              <a:off x="457200" y="4036651"/>
              <a:ext cx="7812741" cy="2589296"/>
            </a:xfrm>
            <a:prstGeom prst="rect">
              <a:avLst/>
            </a:prstGeom>
          </p:spPr>
        </p:pic>
        <p:sp>
          <p:nvSpPr>
            <p:cNvPr id="6" name="Rectangle 5"/>
            <p:cNvSpPr/>
            <p:nvPr/>
          </p:nvSpPr>
          <p:spPr>
            <a:xfrm>
              <a:off x="8229600" y="1606461"/>
              <a:ext cx="632012" cy="2430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nl-BE" dirty="0" smtClean="0"/>
                <a:t>First controller</a:t>
              </a:r>
              <a:endParaRPr lang="nl-BE" dirty="0"/>
            </a:p>
          </p:txBody>
        </p:sp>
        <p:sp>
          <p:nvSpPr>
            <p:cNvPr id="7" name="Rectangle 6"/>
            <p:cNvSpPr/>
            <p:nvPr/>
          </p:nvSpPr>
          <p:spPr>
            <a:xfrm>
              <a:off x="8216153" y="4036651"/>
              <a:ext cx="632012" cy="258929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vert" rtlCol="0" anchor="ctr"/>
            <a:lstStyle/>
            <a:p>
              <a:pPr algn="ctr"/>
              <a:r>
                <a:rPr lang="nl-BE" dirty="0" smtClean="0"/>
                <a:t>Second Controller</a:t>
              </a:r>
              <a:endParaRPr lang="nl-BE" dirty="0"/>
            </a:p>
          </p:txBody>
        </p:sp>
      </p:grpSp>
      <mc:AlternateContent xmlns:mc="http://schemas.openxmlformats.org/markup-compatibility/2006" xmlns:a14="http://schemas.microsoft.com/office/drawing/2010/main">
        <mc:Choice Requires="a14">
          <p:sp>
            <p:nvSpPr>
              <p:cNvPr id="9" name="TextBox 8"/>
              <p:cNvSpPr txBox="1"/>
              <p:nvPr/>
            </p:nvSpPr>
            <p:spPr>
              <a:xfrm>
                <a:off x="726141" y="1052736"/>
                <a:ext cx="8417859" cy="430887"/>
              </a:xfrm>
              <a:prstGeom prst="rect">
                <a:avLst/>
              </a:prstGeom>
              <a:noFill/>
            </p:spPr>
            <p:txBody>
              <a:bodyPr wrap="square" rtlCol="0">
                <a:spAutoFit/>
              </a:bodyPr>
              <a:lstStyle/>
              <a:p>
                <a:r>
                  <a:rPr lang="nl-BE" sz="2200" dirty="0" smtClean="0"/>
                  <a:t>The output </a:t>
                </a:r>
                <a14:m>
                  <m:oMath xmlns:m="http://schemas.openxmlformats.org/officeDocument/2006/math">
                    <m:r>
                      <a:rPr lang="nl-BE" sz="2200" i="1" dirty="0" smtClean="0">
                        <a:latin typeface="Cambria Math" panose="02040503050406030204" pitchFamily="18" charset="0"/>
                      </a:rPr>
                      <m:t>𝑌</m:t>
                    </m:r>
                  </m:oMath>
                </a14:m>
                <a:r>
                  <a:rPr lang="nl-BE" sz="2200" dirty="0" smtClean="0"/>
                  <a:t> when a step is applied to </a:t>
                </a:r>
                <a14:m>
                  <m:oMath xmlns:m="http://schemas.openxmlformats.org/officeDocument/2006/math">
                    <m:r>
                      <a:rPr lang="nl-BE" sz="2200" i="1" dirty="0" smtClean="0">
                        <a:latin typeface="Cambria Math" panose="02040503050406030204" pitchFamily="18" charset="0"/>
                      </a:rPr>
                      <m:t>𝑅</m:t>
                    </m:r>
                  </m:oMath>
                </a14:m>
                <a:r>
                  <a:rPr lang="nl-BE" sz="2200" dirty="0" smtClean="0"/>
                  <a:t>.</a:t>
                </a:r>
                <a:endParaRPr lang="nl-BE" sz="2200" dirty="0"/>
              </a:p>
            </p:txBody>
          </p:sp>
        </mc:Choice>
        <mc:Fallback xmlns="">
          <p:sp>
            <p:nvSpPr>
              <p:cNvPr id="9" name="TextBox 8"/>
              <p:cNvSpPr txBox="1">
                <a:spLocks noRot="1" noChangeAspect="1" noMove="1" noResize="1" noEditPoints="1" noAdjustHandles="1" noChangeArrowheads="1" noChangeShapeType="1" noTextEdit="1"/>
              </p:cNvSpPr>
              <p:nvPr/>
            </p:nvSpPr>
            <p:spPr>
              <a:xfrm>
                <a:off x="726141" y="1052736"/>
                <a:ext cx="8417859" cy="430887"/>
              </a:xfrm>
              <a:prstGeom prst="rect">
                <a:avLst/>
              </a:prstGeom>
              <a:blipFill rotWithShape="0">
                <a:blip r:embed="rId4"/>
                <a:stretch>
                  <a:fillRect l="-941" t="-10000" b="-28571"/>
                </a:stretch>
              </a:blipFill>
            </p:spPr>
            <p:txBody>
              <a:bodyPr/>
              <a:lstStyle/>
              <a:p>
                <a:r>
                  <a:rPr lang="en-US">
                    <a:noFill/>
                  </a:rPr>
                  <a:t> </a:t>
                </a:r>
              </a:p>
            </p:txBody>
          </p:sp>
        </mc:Fallback>
      </mc:AlternateContent>
      <p:sp>
        <p:nvSpPr>
          <p:cNvPr id="3" name="Slide Number Placeholder 2"/>
          <p:cNvSpPr>
            <a:spLocks noGrp="1"/>
          </p:cNvSpPr>
          <p:nvPr>
            <p:ph type="sldNum" sz="quarter" idx="10"/>
          </p:nvPr>
        </p:nvSpPr>
        <p:spPr/>
        <p:txBody>
          <a:bodyPr/>
          <a:lstStyle/>
          <a:p>
            <a:pPr>
              <a:defRPr/>
            </a:pPr>
            <a:fld id="{36E0E07D-3184-49D9-8FFF-CA3F16F68292}" type="slidenum">
              <a:rPr lang="en-US" smtClean="0"/>
              <a:pPr>
                <a:defRPr/>
              </a:pPr>
              <a:t>14</a:t>
            </a:fld>
            <a:endParaRPr lang="en-US"/>
          </a:p>
        </p:txBody>
      </p:sp>
    </p:spTree>
    <p:extLst>
      <p:ext uri="{BB962C8B-B14F-4D97-AF65-F5344CB8AC3E}">
        <p14:creationId xmlns:p14="http://schemas.microsoft.com/office/powerpoint/2010/main" val="6513936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Quality of reference tracking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nl-BE" dirty="0" smtClean="0"/>
                  <a:t>Look on the step response from </a:t>
                </a:r>
                <a14:m>
                  <m:oMath xmlns:m="http://schemas.openxmlformats.org/officeDocument/2006/math">
                    <m:r>
                      <a:rPr lang="nl-BE" i="1" dirty="0" smtClean="0">
                        <a:latin typeface="Cambria Math" panose="02040503050406030204" pitchFamily="18" charset="0"/>
                      </a:rPr>
                      <m:t>𝑅</m:t>
                    </m:r>
                  </m:oMath>
                </a14:m>
                <a:r>
                  <a:rPr lang="nl-BE" dirty="0" smtClean="0"/>
                  <a:t> to </a:t>
                </a:r>
                <a14:m>
                  <m:oMath xmlns:m="http://schemas.openxmlformats.org/officeDocument/2006/math">
                    <m:r>
                      <a:rPr lang="nl-BE" i="1" dirty="0" smtClean="0">
                        <a:latin typeface="Cambria Math" panose="02040503050406030204" pitchFamily="18" charset="0"/>
                      </a:rPr>
                      <m:t>𝑌</m:t>
                    </m:r>
                  </m:oMath>
                </a14:m>
                <a:r>
                  <a:rPr lang="nl-BE" dirty="0" smtClean="0"/>
                  <a:t>. All the known criteria can help you to decide the quality</a:t>
                </a:r>
              </a:p>
              <a:p>
                <a:pPr lvl="1"/>
                <a:r>
                  <a:rPr lang="nl-BE" dirty="0" smtClean="0"/>
                  <a:t>Rise-time</a:t>
                </a:r>
              </a:p>
              <a:p>
                <a:pPr lvl="1"/>
                <a:r>
                  <a:rPr lang="nl-BE" dirty="0" smtClean="0"/>
                  <a:t>Settling time</a:t>
                </a:r>
              </a:p>
              <a:p>
                <a:pPr lvl="1"/>
                <a:r>
                  <a:rPr lang="nl-BE" dirty="0" smtClean="0"/>
                  <a:t>Steady state error</a:t>
                </a:r>
              </a:p>
              <a:p>
                <a:pPr lvl="1"/>
                <a:r>
                  <a:rPr lang="nl-BE" dirty="0" smtClean="0"/>
                  <a:t>Overshoot</a:t>
                </a:r>
              </a:p>
              <a:p>
                <a:pPr lvl="1"/>
                <a:r>
                  <a:rPr lang="nl-BE" dirty="0" smtClean="0"/>
                  <a:t>...</a:t>
                </a:r>
              </a:p>
              <a:p>
                <a:pPr lvl="1"/>
                <a:endParaRPr lang="nl-BE" dirty="0" smtClean="0"/>
              </a:p>
              <a:p>
                <a:pPr lvl="1"/>
                <a:endParaRPr lang="nl-B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63" t="-904" r="-222"/>
                </a:stretch>
              </a:blipFill>
            </p:spPr>
            <p:txBody>
              <a:bodyPr/>
              <a:lstStyle/>
              <a:p>
                <a:r>
                  <a:rPr lang="en-US">
                    <a:noFill/>
                  </a:rPr>
                  <a:t> </a:t>
                </a:r>
              </a:p>
            </p:txBody>
          </p:sp>
        </mc:Fallback>
      </mc:AlternateContent>
      <p:pic>
        <p:nvPicPr>
          <p:cNvPr id="4" name="Picture 2"/>
          <p:cNvPicPr>
            <a:picLocks noChangeArrowheads="1"/>
          </p:cNvPicPr>
          <p:nvPr/>
        </p:nvPicPr>
        <p:blipFill>
          <a:blip r:embed="rId3" cstate="print"/>
          <a:srcRect/>
          <a:stretch>
            <a:fillRect/>
          </a:stretch>
        </p:blipFill>
        <p:spPr bwMode="auto">
          <a:xfrm>
            <a:off x="5063969" y="2519624"/>
            <a:ext cx="3408868" cy="3519675"/>
          </a:xfrm>
          <a:prstGeom prst="rect">
            <a:avLst/>
          </a:prstGeom>
          <a:noFill/>
          <a:ln w="9525">
            <a:noFill/>
            <a:miter lim="800000"/>
            <a:headEnd/>
            <a:tailEnd/>
          </a:ln>
        </p:spPr>
      </p:pic>
      <p:sp>
        <p:nvSpPr>
          <p:cNvPr id="5" name="TextBox 4"/>
          <p:cNvSpPr txBox="1"/>
          <p:nvPr/>
        </p:nvSpPr>
        <p:spPr>
          <a:xfrm>
            <a:off x="5530177" y="6095583"/>
            <a:ext cx="3505873" cy="461665"/>
          </a:xfrm>
          <a:prstGeom prst="rect">
            <a:avLst/>
          </a:prstGeom>
          <a:noFill/>
        </p:spPr>
        <p:txBody>
          <a:bodyPr wrap="square" rtlCol="0">
            <a:spAutoFit/>
          </a:bodyPr>
          <a:lstStyle/>
          <a:p>
            <a:r>
              <a:rPr lang="nl-BE" sz="1200" dirty="0" smtClean="0"/>
              <a:t>http://www.newport.com/Control-Theory-Terminology/178319/1033/content.aspx</a:t>
            </a:r>
            <a:endParaRPr lang="nl-BE" sz="1200" dirty="0"/>
          </a:p>
        </p:txBody>
      </p:sp>
      <p:sp>
        <p:nvSpPr>
          <p:cNvPr id="6" name="Slide Number Placeholder 5"/>
          <p:cNvSpPr>
            <a:spLocks noGrp="1"/>
          </p:cNvSpPr>
          <p:nvPr>
            <p:ph type="sldNum" sz="quarter" idx="10"/>
          </p:nvPr>
        </p:nvSpPr>
        <p:spPr/>
        <p:txBody>
          <a:bodyPr/>
          <a:lstStyle/>
          <a:p>
            <a:pPr>
              <a:defRPr/>
            </a:pPr>
            <a:fld id="{36E0E07D-3184-49D9-8FFF-CA3F16F68292}" type="slidenum">
              <a:rPr lang="en-US" smtClean="0"/>
              <a:pPr>
                <a:defRPr/>
              </a:pPr>
              <a:t>15</a:t>
            </a:fld>
            <a:endParaRPr lang="en-US"/>
          </a:p>
        </p:txBody>
      </p:sp>
    </p:spTree>
    <p:extLst>
      <p:ext uri="{BB962C8B-B14F-4D97-AF65-F5344CB8AC3E}">
        <p14:creationId xmlns:p14="http://schemas.microsoft.com/office/powerpoint/2010/main" val="29207614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Quality of reference tracking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nl-BE" dirty="0" smtClean="0"/>
                  <a:t>Tracking bandwidth:</a:t>
                </a:r>
                <a:br>
                  <a:rPr lang="nl-BE" dirty="0" smtClean="0"/>
                </a:br>
                <a:r>
                  <a:rPr lang="nl-BE" dirty="0" smtClean="0"/>
                  <a:t>The frequency range for which </a:t>
                </a:r>
                <a14:m>
                  <m:oMath xmlns:m="http://schemas.openxmlformats.org/officeDocument/2006/math">
                    <m:r>
                      <a:rPr lang="nl-BE" b="0" i="1" smtClean="0">
                        <a:latin typeface="Cambria Math" panose="02040503050406030204" pitchFamily="18" charset="0"/>
                      </a:rPr>
                      <m:t>𝑆</m:t>
                    </m:r>
                    <m:d>
                      <m:dPr>
                        <m:ctrlPr>
                          <a:rPr lang="nl-BE" b="0" i="1" smtClean="0">
                            <a:latin typeface="Cambria Math" panose="02040503050406030204" pitchFamily="18" charset="0"/>
                          </a:rPr>
                        </m:ctrlPr>
                      </m:dPr>
                      <m:e>
                        <m:r>
                          <a:rPr lang="nl-BE" b="0" i="1" smtClean="0">
                            <a:latin typeface="Cambria Math" panose="02040503050406030204" pitchFamily="18" charset="0"/>
                          </a:rPr>
                          <m:t>𝑗</m:t>
                        </m:r>
                        <m:r>
                          <a:rPr lang="nl-BE" b="0" i="1" smtClean="0">
                            <a:latin typeface="Cambria Math" panose="02040503050406030204" pitchFamily="18" charset="0"/>
                          </a:rPr>
                          <m:t>𝜔</m:t>
                        </m:r>
                      </m:e>
                    </m:d>
                  </m:oMath>
                </a14:m>
                <a:r>
                  <a:rPr lang="nl-BE" dirty="0" smtClean="0"/>
                  <a:t> is close to </a:t>
                </a:r>
                <a14:m>
                  <m:oMath xmlns:m="http://schemas.openxmlformats.org/officeDocument/2006/math">
                    <m:r>
                      <a:rPr lang="nl-BE" i="1" dirty="0" smtClean="0">
                        <a:latin typeface="Cambria Math" panose="02040503050406030204" pitchFamily="18" charset="0"/>
                      </a:rPr>
                      <m:t>0 </m:t>
                    </m:r>
                    <m:r>
                      <a:rPr lang="nl-BE" i="1" dirty="0" smtClean="0">
                        <a:latin typeface="Cambria Math" panose="02040503050406030204" pitchFamily="18" charset="0"/>
                      </a:rPr>
                      <m:t>𝑑𝐵</m:t>
                    </m:r>
                  </m:oMath>
                </a14:m>
                <a:r>
                  <a:rPr lang="nl-BE"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63" t="-904"/>
                </a:stretch>
              </a:blipFill>
            </p:spPr>
            <p:txBody>
              <a:bodyPr/>
              <a:lstStyle/>
              <a:p>
                <a:r>
                  <a:rPr lang="en-US">
                    <a:noFill/>
                  </a:rPr>
                  <a:t> </a:t>
                </a:r>
              </a:p>
            </p:txBody>
          </p:sp>
        </mc:Fallback>
      </mc:AlternateContent>
      <p:grpSp>
        <p:nvGrpSpPr>
          <p:cNvPr id="13" name="Group 12"/>
          <p:cNvGrpSpPr/>
          <p:nvPr/>
        </p:nvGrpSpPr>
        <p:grpSpPr>
          <a:xfrm>
            <a:off x="457200" y="2051299"/>
            <a:ext cx="8686800" cy="3998627"/>
            <a:chOff x="721098" y="1809252"/>
            <a:chExt cx="7701803" cy="4031584"/>
          </a:xfrm>
        </p:grpSpPr>
        <p:pic>
          <p:nvPicPr>
            <p:cNvPr id="4" name="Picture 3"/>
            <p:cNvPicPr>
              <a:picLocks noChangeAspect="1"/>
            </p:cNvPicPr>
            <p:nvPr/>
          </p:nvPicPr>
          <p:blipFill>
            <a:blip r:embed="rId3">
              <a:clrChange>
                <a:clrFrom>
                  <a:srgbClr val="F0F0F0"/>
                </a:clrFrom>
                <a:clrTo>
                  <a:srgbClr val="F0F0F0">
                    <a:alpha val="0"/>
                  </a:srgbClr>
                </a:clrTo>
              </a:clrChange>
            </a:blip>
            <a:stretch>
              <a:fillRect/>
            </a:stretch>
          </p:blipFill>
          <p:spPr>
            <a:xfrm>
              <a:off x="721098" y="1809252"/>
              <a:ext cx="7701803" cy="4031584"/>
            </a:xfrm>
            <a:prstGeom prst="rect">
              <a:avLst/>
            </a:prstGeom>
          </p:spPr>
        </p:pic>
        <p:cxnSp>
          <p:nvCxnSpPr>
            <p:cNvPr id="8" name="Straight Arrow Connector 7"/>
            <p:cNvCxnSpPr/>
            <p:nvPr/>
          </p:nvCxnSpPr>
          <p:spPr>
            <a:xfrm>
              <a:off x="1317812" y="2662518"/>
              <a:ext cx="3079376"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1882588" y="2662518"/>
              <a:ext cx="2514600" cy="369332"/>
            </a:xfrm>
            <a:prstGeom prst="rect">
              <a:avLst/>
            </a:prstGeom>
            <a:noFill/>
          </p:spPr>
          <p:txBody>
            <a:bodyPr wrap="square" rtlCol="0">
              <a:spAutoFit/>
            </a:bodyPr>
            <a:lstStyle/>
            <a:p>
              <a:r>
                <a:rPr lang="nl-BE" dirty="0" smtClean="0"/>
                <a:t>Tracking bandwidth</a:t>
              </a:r>
            </a:p>
          </p:txBody>
        </p:sp>
      </p:grpSp>
      <p:sp>
        <p:nvSpPr>
          <p:cNvPr id="5" name="Slide Number Placeholder 4"/>
          <p:cNvSpPr>
            <a:spLocks noGrp="1"/>
          </p:cNvSpPr>
          <p:nvPr>
            <p:ph type="sldNum" sz="quarter" idx="10"/>
          </p:nvPr>
        </p:nvSpPr>
        <p:spPr/>
        <p:txBody>
          <a:bodyPr/>
          <a:lstStyle/>
          <a:p>
            <a:pPr>
              <a:defRPr/>
            </a:pPr>
            <a:fld id="{36E0E07D-3184-49D9-8FFF-CA3F16F68292}" type="slidenum">
              <a:rPr lang="en-US" smtClean="0"/>
              <a:pPr>
                <a:defRPr/>
              </a:pPr>
              <a:t>16</a:t>
            </a:fld>
            <a:endParaRPr lang="en-US"/>
          </a:p>
        </p:txBody>
      </p:sp>
    </p:spTree>
    <p:extLst>
      <p:ext uri="{BB962C8B-B14F-4D97-AF65-F5344CB8AC3E}">
        <p14:creationId xmlns:p14="http://schemas.microsoft.com/office/powerpoint/2010/main" val="12647000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Model errors</a:t>
            </a:r>
            <a:endParaRPr lang="nl-B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nl-BE" dirty="0" smtClean="0"/>
                  <a:t>In practice, transfer function of </a:t>
                </a:r>
                <a14:m>
                  <m:oMath xmlns:m="http://schemas.openxmlformats.org/officeDocument/2006/math">
                    <m:r>
                      <a:rPr lang="nl-BE" i="1" dirty="0" smtClean="0">
                        <a:latin typeface="Cambria Math" panose="02040503050406030204" pitchFamily="18" charset="0"/>
                      </a:rPr>
                      <m:t>𝑃</m:t>
                    </m:r>
                  </m:oMath>
                </a14:m>
                <a:r>
                  <a:rPr lang="nl-BE" dirty="0" smtClean="0"/>
                  <a:t> might be unknown. It is important to know what the effect of the model errors will be. Sensitivity and robustness are key-concepts to evaluate these effects.</a:t>
                </a:r>
              </a:p>
              <a:p>
                <a:r>
                  <a:rPr lang="nl-BE" dirty="0" smtClean="0"/>
                  <a:t>Sensitivity</a:t>
                </a:r>
              </a:p>
              <a:p>
                <a:pPr lvl="1"/>
                <a:r>
                  <a:rPr lang="nl-BE" dirty="0" smtClean="0"/>
                  <a:t>Quantifies the effect of a small perturbation on the model will be on the output. </a:t>
                </a:r>
              </a:p>
              <a:p>
                <a:r>
                  <a:rPr lang="nl-BE" dirty="0" smtClean="0"/>
                  <a:t>Robustness</a:t>
                </a:r>
              </a:p>
              <a:p>
                <a:pPr lvl="1"/>
                <a:r>
                  <a:rPr lang="nl-BE" dirty="0" smtClean="0"/>
                  <a:t>This concept refers to bigger changes on the model. A controller is robust if it works properly over a given set of parameters.</a:t>
                </a:r>
                <a:endParaRPr lang="nl-B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63" t="-904" r="-1704"/>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fld id="{36E0E07D-3184-49D9-8FFF-CA3F16F68292}" type="slidenum">
              <a:rPr lang="en-US" smtClean="0"/>
              <a:pPr>
                <a:defRPr/>
              </a:pPr>
              <a:t>17</a:t>
            </a:fld>
            <a:endParaRPr lang="en-US"/>
          </a:p>
        </p:txBody>
      </p:sp>
    </p:spTree>
    <p:extLst>
      <p:ext uri="{BB962C8B-B14F-4D97-AF65-F5344CB8AC3E}">
        <p14:creationId xmlns:p14="http://schemas.microsoft.com/office/powerpoint/2010/main" val="8434364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Sensitivity</a:t>
            </a:r>
            <a:endParaRPr lang="nl-B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Sensitivity is a measure for the effect of a (small) disturbance on the model (e.g. variations in the process parameters)</a:t>
                </a:r>
              </a:p>
              <a:p>
                <a:pPr marL="0" indent="0">
                  <a:buNone/>
                </a:pPr>
                <a:r>
                  <a:rPr lang="nl-BE" dirty="0"/>
                  <a:t>	</a:t>
                </a:r>
                <a14:m>
                  <m:oMath xmlns:m="http://schemas.openxmlformats.org/officeDocument/2006/math">
                    <m:r>
                      <a:rPr lang="nl-BE" sz="2300" i="1">
                        <a:latin typeface="Cambria Math" panose="02040503050406030204" pitchFamily="18" charset="0"/>
                      </a:rPr>
                      <m:t>𝑌</m:t>
                    </m:r>
                    <m:r>
                      <a:rPr lang="nl-BE" sz="2300" i="1">
                        <a:latin typeface="Cambria Math" panose="02040503050406030204" pitchFamily="18" charset="0"/>
                      </a:rPr>
                      <m:t>+</m:t>
                    </m:r>
                    <m:r>
                      <m:rPr>
                        <m:sty m:val="p"/>
                      </m:rPr>
                      <a:rPr lang="nl-BE" sz="2300">
                        <a:latin typeface="Cambria Math" panose="02040503050406030204" pitchFamily="18" charset="0"/>
                      </a:rPr>
                      <m:t>Δ</m:t>
                    </m:r>
                    <m:r>
                      <a:rPr lang="nl-BE" sz="2300" i="1">
                        <a:latin typeface="Cambria Math" panose="02040503050406030204" pitchFamily="18" charset="0"/>
                      </a:rPr>
                      <m:t>𝑌</m:t>
                    </m:r>
                    <m:r>
                      <a:rPr lang="nl-BE" sz="2300" i="1">
                        <a:latin typeface="Cambria Math" panose="02040503050406030204" pitchFamily="18" charset="0"/>
                      </a:rPr>
                      <m:t>=</m:t>
                    </m:r>
                    <m:f>
                      <m:fPr>
                        <m:ctrlPr>
                          <a:rPr lang="nl-BE" sz="2300" i="1">
                            <a:latin typeface="Cambria Math" panose="02040503050406030204" pitchFamily="18" charset="0"/>
                          </a:rPr>
                        </m:ctrlPr>
                      </m:fPr>
                      <m:num>
                        <m:d>
                          <m:dPr>
                            <m:ctrlPr>
                              <a:rPr lang="nl-BE" sz="2300" i="1">
                                <a:latin typeface="Cambria Math" panose="02040503050406030204" pitchFamily="18" charset="0"/>
                              </a:rPr>
                            </m:ctrlPr>
                          </m:dPr>
                          <m:e>
                            <m:r>
                              <a:rPr lang="nl-BE" sz="2300" i="1">
                                <a:latin typeface="Cambria Math" panose="02040503050406030204" pitchFamily="18" charset="0"/>
                              </a:rPr>
                              <m:t>𝑃</m:t>
                            </m:r>
                            <m:r>
                              <a:rPr lang="nl-BE" sz="2300" i="1">
                                <a:latin typeface="Cambria Math" panose="02040503050406030204" pitchFamily="18" charset="0"/>
                              </a:rPr>
                              <m:t>+</m:t>
                            </m:r>
                            <m:r>
                              <m:rPr>
                                <m:sty m:val="p"/>
                              </m:rPr>
                              <a:rPr lang="nl-BE" sz="2300">
                                <a:latin typeface="Cambria Math" panose="02040503050406030204" pitchFamily="18" charset="0"/>
                              </a:rPr>
                              <m:t>Δ</m:t>
                            </m:r>
                            <m:r>
                              <a:rPr lang="nl-BE" sz="2300" i="1">
                                <a:latin typeface="Cambria Math" panose="02040503050406030204" pitchFamily="18" charset="0"/>
                              </a:rPr>
                              <m:t>𝑃</m:t>
                            </m:r>
                          </m:e>
                        </m:d>
                        <m:r>
                          <a:rPr lang="nl-BE" sz="2300" i="1">
                            <a:latin typeface="Cambria Math" panose="02040503050406030204" pitchFamily="18" charset="0"/>
                          </a:rPr>
                          <m:t>𝐶</m:t>
                        </m:r>
                      </m:num>
                      <m:den>
                        <m:r>
                          <a:rPr lang="nl-BE" sz="2300" i="1">
                            <a:latin typeface="Cambria Math" panose="02040503050406030204" pitchFamily="18" charset="0"/>
                          </a:rPr>
                          <m:t>1+</m:t>
                        </m:r>
                        <m:d>
                          <m:dPr>
                            <m:ctrlPr>
                              <a:rPr lang="nl-BE" sz="2300" i="1">
                                <a:latin typeface="Cambria Math" panose="02040503050406030204" pitchFamily="18" charset="0"/>
                              </a:rPr>
                            </m:ctrlPr>
                          </m:dPr>
                          <m:e>
                            <m:r>
                              <a:rPr lang="nl-BE" sz="2300" i="1">
                                <a:latin typeface="Cambria Math" panose="02040503050406030204" pitchFamily="18" charset="0"/>
                              </a:rPr>
                              <m:t>𝑃</m:t>
                            </m:r>
                            <m:r>
                              <a:rPr lang="nl-BE" sz="2300" i="1">
                                <a:latin typeface="Cambria Math" panose="02040503050406030204" pitchFamily="18" charset="0"/>
                              </a:rPr>
                              <m:t>+</m:t>
                            </m:r>
                            <m:r>
                              <m:rPr>
                                <m:sty m:val="p"/>
                              </m:rPr>
                              <a:rPr lang="nl-BE" sz="2300">
                                <a:latin typeface="Cambria Math" panose="02040503050406030204" pitchFamily="18" charset="0"/>
                              </a:rPr>
                              <m:t>Δ</m:t>
                            </m:r>
                            <m:r>
                              <a:rPr lang="nl-BE" sz="2300" i="1">
                                <a:latin typeface="Cambria Math" panose="02040503050406030204" pitchFamily="18" charset="0"/>
                              </a:rPr>
                              <m:t>𝑃</m:t>
                            </m:r>
                          </m:e>
                        </m:d>
                        <m:r>
                          <a:rPr lang="nl-BE" sz="2300" i="1">
                            <a:latin typeface="Cambria Math" panose="02040503050406030204" pitchFamily="18" charset="0"/>
                          </a:rPr>
                          <m:t>𝐶</m:t>
                        </m:r>
                      </m:den>
                    </m:f>
                    <m:r>
                      <a:rPr lang="nl-BE" sz="2300" i="1">
                        <a:latin typeface="Cambria Math" panose="02040503050406030204" pitchFamily="18" charset="0"/>
                      </a:rPr>
                      <m:t>𝑅</m:t>
                    </m:r>
                    <m:r>
                      <a:rPr lang="nl-BE" sz="2300" i="1">
                        <a:latin typeface="Cambria Math" panose="02040503050406030204" pitchFamily="18" charset="0"/>
                      </a:rPr>
                      <m:t>+</m:t>
                    </m:r>
                    <m:f>
                      <m:fPr>
                        <m:ctrlPr>
                          <a:rPr lang="nl-BE" sz="2300" i="1">
                            <a:latin typeface="Cambria Math" panose="02040503050406030204" pitchFamily="18" charset="0"/>
                          </a:rPr>
                        </m:ctrlPr>
                      </m:fPr>
                      <m:num>
                        <m:r>
                          <a:rPr lang="nl-BE" sz="2300" i="1">
                            <a:latin typeface="Cambria Math" panose="02040503050406030204" pitchFamily="18" charset="0"/>
                          </a:rPr>
                          <m:t>1</m:t>
                        </m:r>
                      </m:num>
                      <m:den>
                        <m:r>
                          <a:rPr lang="nl-BE" sz="2300" i="1">
                            <a:latin typeface="Cambria Math" panose="02040503050406030204" pitchFamily="18" charset="0"/>
                          </a:rPr>
                          <m:t>1+</m:t>
                        </m:r>
                        <m:d>
                          <m:dPr>
                            <m:ctrlPr>
                              <a:rPr lang="nl-BE" sz="2300" i="1">
                                <a:latin typeface="Cambria Math" panose="02040503050406030204" pitchFamily="18" charset="0"/>
                              </a:rPr>
                            </m:ctrlPr>
                          </m:dPr>
                          <m:e>
                            <m:r>
                              <a:rPr lang="nl-BE" sz="2300" i="1">
                                <a:latin typeface="Cambria Math" panose="02040503050406030204" pitchFamily="18" charset="0"/>
                              </a:rPr>
                              <m:t>𝑃</m:t>
                            </m:r>
                            <m:r>
                              <a:rPr lang="nl-BE" sz="2300" i="1">
                                <a:latin typeface="Cambria Math" panose="02040503050406030204" pitchFamily="18" charset="0"/>
                              </a:rPr>
                              <m:t>+</m:t>
                            </m:r>
                            <m:r>
                              <m:rPr>
                                <m:sty m:val="p"/>
                              </m:rPr>
                              <a:rPr lang="nl-BE" sz="2300">
                                <a:latin typeface="Cambria Math" panose="02040503050406030204" pitchFamily="18" charset="0"/>
                              </a:rPr>
                              <m:t>Δ</m:t>
                            </m:r>
                            <m:r>
                              <a:rPr lang="nl-BE" sz="2300" i="1">
                                <a:latin typeface="Cambria Math" panose="02040503050406030204" pitchFamily="18" charset="0"/>
                              </a:rPr>
                              <m:t>𝑃</m:t>
                            </m:r>
                          </m:e>
                        </m:d>
                        <m:r>
                          <a:rPr lang="nl-BE" sz="2300" i="1">
                            <a:latin typeface="Cambria Math" panose="02040503050406030204" pitchFamily="18" charset="0"/>
                          </a:rPr>
                          <m:t>𝐶</m:t>
                        </m:r>
                      </m:den>
                    </m:f>
                    <m:r>
                      <a:rPr lang="nl-BE" sz="2300" i="1">
                        <a:latin typeface="Cambria Math" panose="02040503050406030204" pitchFamily="18" charset="0"/>
                      </a:rPr>
                      <m:t>𝐷</m:t>
                    </m:r>
                  </m:oMath>
                </a14:m>
                <a:r>
                  <a:rPr lang="en-US" sz="2300" dirty="0"/>
                  <a:t> </a:t>
                </a:r>
              </a:p>
              <a:p>
                <a:r>
                  <a:rPr lang="nl-BE" dirty="0" smtClean="0"/>
                  <a:t>Look </a:t>
                </a:r>
                <a:r>
                  <a:rPr lang="nl-BE" dirty="0"/>
                  <a:t>at the effect on the system without </a:t>
                </a:r>
                <a:r>
                  <a:rPr lang="nl-BE" dirty="0" err="1"/>
                  <a:t>disturbances</a:t>
                </a:r>
                <a:r>
                  <a:rPr lang="nl-BE" dirty="0"/>
                  <a:t> (</a:t>
                </a:r>
                <a14:m>
                  <m:oMath xmlns:m="http://schemas.openxmlformats.org/officeDocument/2006/math">
                    <m:r>
                      <a:rPr lang="nl-BE" i="1" dirty="0">
                        <a:latin typeface="Cambria Math" panose="02040503050406030204" pitchFamily="18" charset="0"/>
                      </a:rPr>
                      <m:t>𝐷</m:t>
                    </m:r>
                    <m:r>
                      <a:rPr lang="nl-BE" i="1" dirty="0">
                        <a:latin typeface="Cambria Math" panose="02040503050406030204" pitchFamily="18" charset="0"/>
                      </a:rPr>
                      <m:t>=0</m:t>
                    </m:r>
                  </m:oMath>
                </a14:m>
                <a:r>
                  <a:rPr lang="nl-BE" dirty="0" smtClean="0"/>
                  <a:t>)</a:t>
                </a:r>
                <a:endParaRPr lang="nl-BE" dirty="0"/>
              </a:p>
              <a:p>
                <a:pPr marL="457200" lvl="1" indent="0">
                  <a:lnSpc>
                    <a:spcPct val="120000"/>
                  </a:lnSpc>
                  <a:buNone/>
                </a:pPr>
                <a:r>
                  <a:rPr lang="nl-BE" sz="2200" dirty="0"/>
                  <a:t>	</a:t>
                </a:r>
                <a14:m>
                  <m:oMath xmlns:m="http://schemas.openxmlformats.org/officeDocument/2006/math">
                    <m:r>
                      <m:rPr>
                        <m:sty m:val="p"/>
                      </m:rPr>
                      <a:rPr lang="nl-BE" sz="2200">
                        <a:latin typeface="Cambria Math" panose="02040503050406030204" pitchFamily="18" charset="0"/>
                      </a:rPr>
                      <m:t>Δ</m:t>
                    </m:r>
                    <m:r>
                      <a:rPr lang="nl-BE" sz="2200" i="1">
                        <a:latin typeface="Cambria Math" panose="02040503050406030204" pitchFamily="18" charset="0"/>
                      </a:rPr>
                      <m:t>𝑌</m:t>
                    </m:r>
                    <m:r>
                      <a:rPr lang="nl-BE" sz="2200" i="1">
                        <a:latin typeface="Cambria Math" panose="02040503050406030204" pitchFamily="18" charset="0"/>
                      </a:rPr>
                      <m:t>=</m:t>
                    </m:r>
                    <m:f>
                      <m:fPr>
                        <m:ctrlPr>
                          <a:rPr lang="nl-BE" sz="2200" i="1">
                            <a:latin typeface="Cambria Math" panose="02040503050406030204" pitchFamily="18" charset="0"/>
                          </a:rPr>
                        </m:ctrlPr>
                      </m:fPr>
                      <m:num>
                        <m:d>
                          <m:dPr>
                            <m:ctrlPr>
                              <a:rPr lang="nl-BE" sz="2200" i="1">
                                <a:latin typeface="Cambria Math" panose="02040503050406030204" pitchFamily="18" charset="0"/>
                              </a:rPr>
                            </m:ctrlPr>
                          </m:dPr>
                          <m:e>
                            <m:r>
                              <a:rPr lang="nl-BE" sz="2200" i="1">
                                <a:latin typeface="Cambria Math" panose="02040503050406030204" pitchFamily="18" charset="0"/>
                              </a:rPr>
                              <m:t>𝑃</m:t>
                            </m:r>
                            <m:r>
                              <a:rPr lang="nl-BE" sz="2200" i="1">
                                <a:latin typeface="Cambria Math" panose="02040503050406030204" pitchFamily="18" charset="0"/>
                              </a:rPr>
                              <m:t>+</m:t>
                            </m:r>
                            <m:r>
                              <m:rPr>
                                <m:sty m:val="p"/>
                              </m:rPr>
                              <a:rPr lang="nl-BE" sz="2200">
                                <a:latin typeface="Cambria Math" panose="02040503050406030204" pitchFamily="18" charset="0"/>
                              </a:rPr>
                              <m:t>Δ</m:t>
                            </m:r>
                            <m:r>
                              <a:rPr lang="nl-BE" sz="2200" i="1">
                                <a:latin typeface="Cambria Math" panose="02040503050406030204" pitchFamily="18" charset="0"/>
                              </a:rPr>
                              <m:t>𝑃</m:t>
                            </m:r>
                          </m:e>
                        </m:d>
                        <m:r>
                          <a:rPr lang="nl-BE" sz="2200" i="1">
                            <a:latin typeface="Cambria Math" panose="02040503050406030204" pitchFamily="18" charset="0"/>
                          </a:rPr>
                          <m:t>𝐶</m:t>
                        </m:r>
                      </m:num>
                      <m:den>
                        <m:r>
                          <a:rPr lang="nl-BE" sz="2200" i="1">
                            <a:latin typeface="Cambria Math" panose="02040503050406030204" pitchFamily="18" charset="0"/>
                          </a:rPr>
                          <m:t>1+</m:t>
                        </m:r>
                        <m:d>
                          <m:dPr>
                            <m:ctrlPr>
                              <a:rPr lang="nl-BE" sz="2200" i="1">
                                <a:latin typeface="Cambria Math" panose="02040503050406030204" pitchFamily="18" charset="0"/>
                              </a:rPr>
                            </m:ctrlPr>
                          </m:dPr>
                          <m:e>
                            <m:r>
                              <a:rPr lang="nl-BE" sz="2200" i="1">
                                <a:latin typeface="Cambria Math" panose="02040503050406030204" pitchFamily="18" charset="0"/>
                              </a:rPr>
                              <m:t>𝑃</m:t>
                            </m:r>
                            <m:r>
                              <a:rPr lang="nl-BE" sz="2200" i="1">
                                <a:latin typeface="Cambria Math" panose="02040503050406030204" pitchFamily="18" charset="0"/>
                              </a:rPr>
                              <m:t>+</m:t>
                            </m:r>
                            <m:r>
                              <m:rPr>
                                <m:sty m:val="p"/>
                              </m:rPr>
                              <a:rPr lang="nl-BE" sz="2200">
                                <a:latin typeface="Cambria Math" panose="02040503050406030204" pitchFamily="18" charset="0"/>
                              </a:rPr>
                              <m:t>Δ</m:t>
                            </m:r>
                            <m:r>
                              <a:rPr lang="nl-BE" sz="2200" i="1">
                                <a:latin typeface="Cambria Math" panose="02040503050406030204" pitchFamily="18" charset="0"/>
                              </a:rPr>
                              <m:t>𝑃</m:t>
                            </m:r>
                          </m:e>
                        </m:d>
                        <m:r>
                          <a:rPr lang="nl-BE" sz="2200" i="1">
                            <a:latin typeface="Cambria Math" panose="02040503050406030204" pitchFamily="18" charset="0"/>
                          </a:rPr>
                          <m:t>𝐶</m:t>
                        </m:r>
                      </m:den>
                    </m:f>
                    <m:r>
                      <a:rPr lang="nl-BE" sz="2200" i="1">
                        <a:latin typeface="Cambria Math" panose="02040503050406030204" pitchFamily="18" charset="0"/>
                      </a:rPr>
                      <m:t>𝑅</m:t>
                    </m:r>
                    <m:r>
                      <a:rPr lang="nl-BE" sz="2200">
                        <a:latin typeface="Cambria Math" panose="02040503050406030204" pitchFamily="18" charset="0"/>
                      </a:rPr>
                      <m:t>−</m:t>
                    </m:r>
                    <m:f>
                      <m:fPr>
                        <m:ctrlPr>
                          <a:rPr lang="nl-BE" sz="2200" i="1">
                            <a:latin typeface="Cambria Math" panose="02040503050406030204" pitchFamily="18" charset="0"/>
                          </a:rPr>
                        </m:ctrlPr>
                      </m:fPr>
                      <m:num>
                        <m:r>
                          <a:rPr lang="nl-BE" sz="2200" i="1">
                            <a:latin typeface="Cambria Math" panose="02040503050406030204" pitchFamily="18" charset="0"/>
                          </a:rPr>
                          <m:t>𝑃𝐶</m:t>
                        </m:r>
                      </m:num>
                      <m:den>
                        <m:r>
                          <a:rPr lang="nl-BE" sz="2200" i="1">
                            <a:latin typeface="Cambria Math" panose="02040503050406030204" pitchFamily="18" charset="0"/>
                          </a:rPr>
                          <m:t>1+</m:t>
                        </m:r>
                        <m:r>
                          <a:rPr lang="nl-BE" sz="2200" i="1">
                            <a:latin typeface="Cambria Math" panose="02040503050406030204" pitchFamily="18" charset="0"/>
                          </a:rPr>
                          <m:t>𝑃𝐶</m:t>
                        </m:r>
                      </m:den>
                    </m:f>
                    <m:r>
                      <a:rPr lang="nl-BE" sz="2200" i="1">
                        <a:latin typeface="Cambria Math" panose="02040503050406030204" pitchFamily="18" charset="0"/>
                      </a:rPr>
                      <m:t>𝑅</m:t>
                    </m:r>
                  </m:oMath>
                </a14:m>
                <a:endParaRPr lang="nl-BE" sz="2200" i="1" dirty="0">
                  <a:latin typeface="Cambria Math" panose="02040503050406030204" pitchFamily="18" charset="0"/>
                </a:endParaRPr>
              </a:p>
              <a:p>
                <a:pPr marL="457200" lvl="1" indent="0">
                  <a:lnSpc>
                    <a:spcPct val="120000"/>
                  </a:lnSpc>
                  <a:buNone/>
                </a:pPr>
                <a:r>
                  <a:rPr lang="nl-BE" sz="2200" dirty="0"/>
                  <a:t>	       </a:t>
                </a:r>
                <a14:m>
                  <m:oMath xmlns:m="http://schemas.openxmlformats.org/officeDocument/2006/math">
                    <m:r>
                      <a:rPr lang="nl-BE" sz="2200" i="1">
                        <a:latin typeface="Cambria Math" panose="02040503050406030204" pitchFamily="18" charset="0"/>
                      </a:rPr>
                      <m:t>=</m:t>
                    </m:r>
                    <m:f>
                      <m:fPr>
                        <m:ctrlPr>
                          <a:rPr lang="nl-BE" sz="2200" i="1">
                            <a:latin typeface="Cambria Math" panose="02040503050406030204" pitchFamily="18" charset="0"/>
                          </a:rPr>
                        </m:ctrlPr>
                      </m:fPr>
                      <m:num>
                        <m:d>
                          <m:dPr>
                            <m:ctrlPr>
                              <a:rPr lang="nl-BE" sz="2200" i="1">
                                <a:latin typeface="Cambria Math" panose="02040503050406030204" pitchFamily="18" charset="0"/>
                              </a:rPr>
                            </m:ctrlPr>
                          </m:dPr>
                          <m:e>
                            <m:r>
                              <a:rPr lang="nl-BE" sz="2200" i="1">
                                <a:latin typeface="Cambria Math" panose="02040503050406030204" pitchFamily="18" charset="0"/>
                              </a:rPr>
                              <m:t>𝑃</m:t>
                            </m:r>
                            <m:r>
                              <a:rPr lang="nl-BE" sz="2200" i="1">
                                <a:latin typeface="Cambria Math" panose="02040503050406030204" pitchFamily="18" charset="0"/>
                              </a:rPr>
                              <m:t>+</m:t>
                            </m:r>
                            <m:r>
                              <m:rPr>
                                <m:sty m:val="p"/>
                              </m:rPr>
                              <a:rPr lang="nl-BE" sz="2200">
                                <a:latin typeface="Cambria Math" panose="02040503050406030204" pitchFamily="18" charset="0"/>
                              </a:rPr>
                              <m:t>Δ</m:t>
                            </m:r>
                            <m:r>
                              <a:rPr lang="nl-BE" sz="2200" i="1">
                                <a:latin typeface="Cambria Math" panose="02040503050406030204" pitchFamily="18" charset="0"/>
                              </a:rPr>
                              <m:t>𝑃</m:t>
                            </m:r>
                          </m:e>
                        </m:d>
                        <m:r>
                          <a:rPr lang="nl-BE" sz="2200" i="1">
                            <a:latin typeface="Cambria Math" panose="02040503050406030204" pitchFamily="18" charset="0"/>
                          </a:rPr>
                          <m:t>𝐶</m:t>
                        </m:r>
                        <m:d>
                          <m:dPr>
                            <m:ctrlPr>
                              <a:rPr lang="nl-BE" sz="2200" i="1">
                                <a:latin typeface="Cambria Math" panose="02040503050406030204" pitchFamily="18" charset="0"/>
                              </a:rPr>
                            </m:ctrlPr>
                          </m:dPr>
                          <m:e>
                            <m:r>
                              <a:rPr lang="nl-BE" sz="2200" i="1">
                                <a:latin typeface="Cambria Math" panose="02040503050406030204" pitchFamily="18" charset="0"/>
                              </a:rPr>
                              <m:t>1+</m:t>
                            </m:r>
                            <m:r>
                              <a:rPr lang="nl-BE" sz="2200" i="1">
                                <a:latin typeface="Cambria Math" panose="02040503050406030204" pitchFamily="18" charset="0"/>
                              </a:rPr>
                              <m:t>𝑃𝐶</m:t>
                            </m:r>
                          </m:e>
                        </m:d>
                        <m:r>
                          <a:rPr lang="nl-BE" sz="2200" i="1">
                            <a:latin typeface="Cambria Math" panose="02040503050406030204" pitchFamily="18" charset="0"/>
                          </a:rPr>
                          <m:t>−</m:t>
                        </m:r>
                        <m:r>
                          <a:rPr lang="nl-BE" sz="2200" i="1">
                            <a:latin typeface="Cambria Math" panose="02040503050406030204" pitchFamily="18" charset="0"/>
                          </a:rPr>
                          <m:t>𝑃𝐶</m:t>
                        </m:r>
                        <m:r>
                          <a:rPr lang="nl-BE" sz="2200" i="1">
                            <a:latin typeface="Cambria Math" panose="02040503050406030204" pitchFamily="18" charset="0"/>
                          </a:rPr>
                          <m:t>−</m:t>
                        </m:r>
                        <m:r>
                          <a:rPr lang="nl-BE" sz="2200" i="1">
                            <a:latin typeface="Cambria Math" panose="02040503050406030204" pitchFamily="18" charset="0"/>
                          </a:rPr>
                          <m:t>𝑃𝐶</m:t>
                        </m:r>
                        <m:d>
                          <m:dPr>
                            <m:ctrlPr>
                              <a:rPr lang="nl-BE" sz="2200" i="1">
                                <a:latin typeface="Cambria Math" panose="02040503050406030204" pitchFamily="18" charset="0"/>
                              </a:rPr>
                            </m:ctrlPr>
                          </m:dPr>
                          <m:e>
                            <m:r>
                              <a:rPr lang="nl-BE" sz="2200" i="1">
                                <a:latin typeface="Cambria Math" panose="02040503050406030204" pitchFamily="18" charset="0"/>
                              </a:rPr>
                              <m:t>𝑃</m:t>
                            </m:r>
                            <m:r>
                              <a:rPr lang="nl-BE" sz="2200" i="1">
                                <a:latin typeface="Cambria Math" panose="02040503050406030204" pitchFamily="18" charset="0"/>
                              </a:rPr>
                              <m:t>+</m:t>
                            </m:r>
                            <m:r>
                              <m:rPr>
                                <m:sty m:val="p"/>
                              </m:rPr>
                              <a:rPr lang="nl-BE" sz="2200">
                                <a:latin typeface="Cambria Math" panose="02040503050406030204" pitchFamily="18" charset="0"/>
                              </a:rPr>
                              <m:t>Δ</m:t>
                            </m:r>
                            <m:r>
                              <a:rPr lang="nl-BE" sz="2200" i="1">
                                <a:latin typeface="Cambria Math" panose="02040503050406030204" pitchFamily="18" charset="0"/>
                              </a:rPr>
                              <m:t>𝑃</m:t>
                            </m:r>
                          </m:e>
                        </m:d>
                        <m:r>
                          <a:rPr lang="nl-BE" sz="2200" i="1">
                            <a:latin typeface="Cambria Math" panose="02040503050406030204" pitchFamily="18" charset="0"/>
                          </a:rPr>
                          <m:t>𝐶</m:t>
                        </m:r>
                      </m:num>
                      <m:den>
                        <m:d>
                          <m:dPr>
                            <m:ctrlPr>
                              <a:rPr lang="nl-BE" sz="2200" i="1">
                                <a:latin typeface="Cambria Math" panose="02040503050406030204" pitchFamily="18" charset="0"/>
                              </a:rPr>
                            </m:ctrlPr>
                          </m:dPr>
                          <m:e>
                            <m:r>
                              <a:rPr lang="nl-BE" sz="2200" i="1">
                                <a:latin typeface="Cambria Math" panose="02040503050406030204" pitchFamily="18" charset="0"/>
                              </a:rPr>
                              <m:t>1+</m:t>
                            </m:r>
                            <m:d>
                              <m:dPr>
                                <m:ctrlPr>
                                  <a:rPr lang="nl-BE" sz="2200" i="1">
                                    <a:latin typeface="Cambria Math" panose="02040503050406030204" pitchFamily="18" charset="0"/>
                                  </a:rPr>
                                </m:ctrlPr>
                              </m:dPr>
                              <m:e>
                                <m:r>
                                  <a:rPr lang="nl-BE" sz="2200" i="1">
                                    <a:latin typeface="Cambria Math" panose="02040503050406030204" pitchFamily="18" charset="0"/>
                                  </a:rPr>
                                  <m:t>𝑃</m:t>
                                </m:r>
                                <m:r>
                                  <a:rPr lang="nl-BE" sz="2200" i="1">
                                    <a:latin typeface="Cambria Math" panose="02040503050406030204" pitchFamily="18" charset="0"/>
                                  </a:rPr>
                                  <m:t>+</m:t>
                                </m:r>
                                <m:r>
                                  <m:rPr>
                                    <m:sty m:val="p"/>
                                  </m:rPr>
                                  <a:rPr lang="nl-BE" sz="2200">
                                    <a:latin typeface="Cambria Math" panose="02040503050406030204" pitchFamily="18" charset="0"/>
                                  </a:rPr>
                                  <m:t>Δ</m:t>
                                </m:r>
                                <m:r>
                                  <a:rPr lang="nl-BE" sz="2200" i="1">
                                    <a:latin typeface="Cambria Math" panose="02040503050406030204" pitchFamily="18" charset="0"/>
                                  </a:rPr>
                                  <m:t>𝑃</m:t>
                                </m:r>
                              </m:e>
                            </m:d>
                            <m:r>
                              <a:rPr lang="nl-BE" sz="2200" i="1">
                                <a:latin typeface="Cambria Math" panose="02040503050406030204" pitchFamily="18" charset="0"/>
                              </a:rPr>
                              <m:t>𝐶</m:t>
                            </m:r>
                          </m:e>
                        </m:d>
                        <m:d>
                          <m:dPr>
                            <m:ctrlPr>
                              <a:rPr lang="nl-BE" sz="2200" i="1">
                                <a:latin typeface="Cambria Math" panose="02040503050406030204" pitchFamily="18" charset="0"/>
                              </a:rPr>
                            </m:ctrlPr>
                          </m:dPr>
                          <m:e>
                            <m:r>
                              <a:rPr lang="nl-BE" sz="2200" i="1">
                                <a:latin typeface="Cambria Math" panose="02040503050406030204" pitchFamily="18" charset="0"/>
                              </a:rPr>
                              <m:t>1+</m:t>
                            </m:r>
                            <m:r>
                              <a:rPr lang="nl-BE" sz="2200" i="1">
                                <a:latin typeface="Cambria Math" panose="02040503050406030204" pitchFamily="18" charset="0"/>
                              </a:rPr>
                              <m:t>𝑃𝐶</m:t>
                            </m:r>
                          </m:e>
                        </m:d>
                      </m:den>
                    </m:f>
                    <m:r>
                      <a:rPr lang="nl-BE" sz="2200" i="1">
                        <a:latin typeface="Cambria Math" panose="02040503050406030204" pitchFamily="18" charset="0"/>
                      </a:rPr>
                      <m:t>𝑅</m:t>
                    </m:r>
                  </m:oMath>
                </a14:m>
                <a:endParaRPr lang="nl-BE" sz="2200" i="1" dirty="0">
                  <a:latin typeface="Cambria Math" panose="02040503050406030204" pitchFamily="18" charset="0"/>
                </a:endParaRPr>
              </a:p>
              <a:p>
                <a:pPr marL="457200" lvl="1" indent="0">
                  <a:lnSpc>
                    <a:spcPct val="120000"/>
                  </a:lnSpc>
                  <a:buNone/>
                </a:pPr>
                <a:r>
                  <a:rPr lang="nl-BE" sz="2200" dirty="0"/>
                  <a:t>	      </a:t>
                </a:r>
                <a14:m>
                  <m:oMath xmlns:m="http://schemas.openxmlformats.org/officeDocument/2006/math">
                    <m:r>
                      <a:rPr lang="nl-BE" sz="2200">
                        <a:latin typeface="Cambria Math" panose="02040503050406030204" pitchFamily="18" charset="0"/>
                      </a:rPr>
                      <m:t> </m:t>
                    </m:r>
                    <m:r>
                      <a:rPr lang="nl-BE" sz="2200" i="1">
                        <a:latin typeface="Cambria Math" panose="02040503050406030204" pitchFamily="18" charset="0"/>
                      </a:rPr>
                      <m:t>=</m:t>
                    </m:r>
                    <m:f>
                      <m:fPr>
                        <m:ctrlPr>
                          <a:rPr lang="nl-BE" sz="2200" i="1">
                            <a:latin typeface="Cambria Math" panose="02040503050406030204" pitchFamily="18" charset="0"/>
                          </a:rPr>
                        </m:ctrlPr>
                      </m:fPr>
                      <m:num>
                        <m:r>
                          <m:rPr>
                            <m:sty m:val="p"/>
                          </m:rPr>
                          <a:rPr lang="nl-BE" sz="2200">
                            <a:latin typeface="Cambria Math" panose="02040503050406030204" pitchFamily="18" charset="0"/>
                          </a:rPr>
                          <m:t>Δ</m:t>
                        </m:r>
                        <m:r>
                          <a:rPr lang="nl-BE" sz="2200" i="1">
                            <a:latin typeface="Cambria Math" panose="02040503050406030204" pitchFamily="18" charset="0"/>
                          </a:rPr>
                          <m:t>𝑃𝐶</m:t>
                        </m:r>
                      </m:num>
                      <m:den>
                        <m:d>
                          <m:dPr>
                            <m:ctrlPr>
                              <a:rPr lang="nl-BE" sz="2200" i="1">
                                <a:latin typeface="Cambria Math" panose="02040503050406030204" pitchFamily="18" charset="0"/>
                              </a:rPr>
                            </m:ctrlPr>
                          </m:dPr>
                          <m:e>
                            <m:r>
                              <a:rPr lang="nl-BE" sz="2200" i="1">
                                <a:latin typeface="Cambria Math" panose="02040503050406030204" pitchFamily="18" charset="0"/>
                              </a:rPr>
                              <m:t>1+</m:t>
                            </m:r>
                            <m:d>
                              <m:dPr>
                                <m:ctrlPr>
                                  <a:rPr lang="nl-BE" sz="2200" i="1">
                                    <a:latin typeface="Cambria Math" panose="02040503050406030204" pitchFamily="18" charset="0"/>
                                  </a:rPr>
                                </m:ctrlPr>
                              </m:dPr>
                              <m:e>
                                <m:r>
                                  <a:rPr lang="nl-BE" sz="2200" i="1">
                                    <a:latin typeface="Cambria Math" panose="02040503050406030204" pitchFamily="18" charset="0"/>
                                  </a:rPr>
                                  <m:t>𝑃</m:t>
                                </m:r>
                                <m:r>
                                  <a:rPr lang="nl-BE" sz="2200" i="1">
                                    <a:latin typeface="Cambria Math" panose="02040503050406030204" pitchFamily="18" charset="0"/>
                                  </a:rPr>
                                  <m:t>+</m:t>
                                </m:r>
                                <m:r>
                                  <m:rPr>
                                    <m:sty m:val="p"/>
                                  </m:rPr>
                                  <a:rPr lang="nl-BE" sz="2200">
                                    <a:latin typeface="Cambria Math" panose="02040503050406030204" pitchFamily="18" charset="0"/>
                                  </a:rPr>
                                  <m:t>Δ</m:t>
                                </m:r>
                                <m:r>
                                  <a:rPr lang="nl-BE" sz="2200" i="1">
                                    <a:latin typeface="Cambria Math" panose="02040503050406030204" pitchFamily="18" charset="0"/>
                                  </a:rPr>
                                  <m:t>𝑃</m:t>
                                </m:r>
                              </m:e>
                            </m:d>
                            <m:r>
                              <a:rPr lang="nl-BE" sz="2200" i="1">
                                <a:latin typeface="Cambria Math" panose="02040503050406030204" pitchFamily="18" charset="0"/>
                              </a:rPr>
                              <m:t>𝐶</m:t>
                            </m:r>
                          </m:e>
                        </m:d>
                        <m:r>
                          <a:rPr lang="nl-BE" sz="2200" i="1">
                            <a:latin typeface="Cambria Math" panose="02040503050406030204" pitchFamily="18" charset="0"/>
                          </a:rPr>
                          <m:t>(1+</m:t>
                        </m:r>
                        <m:r>
                          <a:rPr lang="nl-BE" sz="2200" i="1">
                            <a:latin typeface="Cambria Math" panose="02040503050406030204" pitchFamily="18" charset="0"/>
                          </a:rPr>
                          <m:t>𝑃𝐶</m:t>
                        </m:r>
                        <m:r>
                          <a:rPr lang="nl-BE" sz="2200" i="1">
                            <a:latin typeface="Cambria Math" panose="02040503050406030204" pitchFamily="18" charset="0"/>
                          </a:rPr>
                          <m:t>)</m:t>
                        </m:r>
                      </m:den>
                    </m:f>
                    <m:r>
                      <a:rPr lang="nl-BE" sz="2200" i="1">
                        <a:latin typeface="Cambria Math" panose="02040503050406030204" pitchFamily="18" charset="0"/>
                      </a:rPr>
                      <m:t>𝑅</m:t>
                    </m:r>
                  </m:oMath>
                </a14:m>
                <a:endParaRPr lang="nl-BE" sz="2200" i="1" dirty="0">
                  <a:latin typeface="Cambria Math" panose="02040503050406030204" pitchFamily="18" charset="0"/>
                </a:endParaRPr>
              </a:p>
              <a:p>
                <a:pPr marL="457200" lvl="1" indent="0">
                  <a:lnSpc>
                    <a:spcPct val="120000"/>
                  </a:lnSpc>
                  <a:buNone/>
                </a:pPr>
                <a:r>
                  <a:rPr lang="nl-BE" sz="2200" dirty="0"/>
                  <a:t>	       </a:t>
                </a:r>
                <a14:m>
                  <m:oMath xmlns:m="http://schemas.openxmlformats.org/officeDocument/2006/math">
                    <m:r>
                      <a:rPr lang="nl-BE" sz="2200" i="1">
                        <a:latin typeface="Cambria Math" panose="02040503050406030204" pitchFamily="18" charset="0"/>
                      </a:rPr>
                      <m:t>=</m:t>
                    </m:r>
                    <m:r>
                      <a:rPr lang="nl-BE" sz="2200" i="1">
                        <a:latin typeface="Cambria Math" panose="02040503050406030204" pitchFamily="18" charset="0"/>
                      </a:rPr>
                      <m:t>𝑌</m:t>
                    </m:r>
                    <m:f>
                      <m:fPr>
                        <m:ctrlPr>
                          <a:rPr lang="nl-BE" sz="2200" i="1">
                            <a:latin typeface="Cambria Math" panose="02040503050406030204" pitchFamily="18" charset="0"/>
                          </a:rPr>
                        </m:ctrlPr>
                      </m:fPr>
                      <m:num>
                        <m:r>
                          <m:rPr>
                            <m:sty m:val="p"/>
                          </m:rPr>
                          <a:rPr lang="nl-BE" sz="2200">
                            <a:latin typeface="Cambria Math" panose="02040503050406030204" pitchFamily="18" charset="0"/>
                          </a:rPr>
                          <m:t>Δ</m:t>
                        </m:r>
                        <m:r>
                          <a:rPr lang="nl-BE" sz="2200" i="1">
                            <a:latin typeface="Cambria Math" panose="02040503050406030204" pitchFamily="18" charset="0"/>
                          </a:rPr>
                          <m:t>𝑃</m:t>
                        </m:r>
                      </m:num>
                      <m:den>
                        <m:r>
                          <a:rPr lang="nl-BE" sz="2200" i="1">
                            <a:latin typeface="Cambria Math" panose="02040503050406030204" pitchFamily="18" charset="0"/>
                          </a:rPr>
                          <m:t>𝑃</m:t>
                        </m:r>
                      </m:den>
                    </m:f>
                    <m:f>
                      <m:fPr>
                        <m:ctrlPr>
                          <a:rPr lang="nl-BE" sz="2200" i="1">
                            <a:latin typeface="Cambria Math" panose="02040503050406030204" pitchFamily="18" charset="0"/>
                          </a:rPr>
                        </m:ctrlPr>
                      </m:fPr>
                      <m:num>
                        <m:r>
                          <a:rPr lang="nl-BE" sz="2200" i="1">
                            <a:latin typeface="Cambria Math" panose="02040503050406030204" pitchFamily="18" charset="0"/>
                          </a:rPr>
                          <m:t>1</m:t>
                        </m:r>
                      </m:num>
                      <m:den>
                        <m:r>
                          <a:rPr lang="nl-BE" sz="2200" i="1">
                            <a:latin typeface="Cambria Math" panose="02040503050406030204" pitchFamily="18" charset="0"/>
                          </a:rPr>
                          <m:t>1+</m:t>
                        </m:r>
                        <m:d>
                          <m:dPr>
                            <m:ctrlPr>
                              <a:rPr lang="nl-BE" sz="2200" i="1">
                                <a:latin typeface="Cambria Math" panose="02040503050406030204" pitchFamily="18" charset="0"/>
                              </a:rPr>
                            </m:ctrlPr>
                          </m:dPr>
                          <m:e>
                            <m:r>
                              <a:rPr lang="nl-BE" sz="2200" i="1">
                                <a:latin typeface="Cambria Math" panose="02040503050406030204" pitchFamily="18" charset="0"/>
                              </a:rPr>
                              <m:t>𝑃</m:t>
                            </m:r>
                            <m:r>
                              <a:rPr lang="nl-BE" sz="2200" i="1">
                                <a:latin typeface="Cambria Math" panose="02040503050406030204" pitchFamily="18" charset="0"/>
                              </a:rPr>
                              <m:t>+</m:t>
                            </m:r>
                            <m:r>
                              <m:rPr>
                                <m:sty m:val="p"/>
                              </m:rPr>
                              <a:rPr lang="nl-BE" sz="2200">
                                <a:latin typeface="Cambria Math" panose="02040503050406030204" pitchFamily="18" charset="0"/>
                              </a:rPr>
                              <m:t>Δ</m:t>
                            </m:r>
                            <m:r>
                              <a:rPr lang="nl-BE" sz="2200" i="1">
                                <a:latin typeface="Cambria Math" panose="02040503050406030204" pitchFamily="18" charset="0"/>
                              </a:rPr>
                              <m:t>𝑃</m:t>
                            </m:r>
                          </m:e>
                        </m:d>
                        <m:r>
                          <a:rPr lang="nl-BE" sz="2200" i="1">
                            <a:latin typeface="Cambria Math" panose="02040503050406030204" pitchFamily="18" charset="0"/>
                          </a:rPr>
                          <m:t>𝐶</m:t>
                        </m:r>
                      </m:den>
                    </m:f>
                  </m:oMath>
                </a14:m>
                <a:r>
                  <a:rPr lang="nl-BE" sz="2200" i="1" dirty="0"/>
                  <a:t> </a:t>
                </a:r>
              </a:p>
              <a:p>
                <a:endParaRPr lang="nl-B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63" t="-904" r="-889"/>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fld id="{36E0E07D-3184-49D9-8FFF-CA3F16F68292}" type="slidenum">
              <a:rPr lang="en-US" smtClean="0"/>
              <a:pPr>
                <a:defRPr/>
              </a:pPr>
              <a:t>18</a:t>
            </a:fld>
            <a:endParaRPr lang="en-US"/>
          </a:p>
        </p:txBody>
      </p:sp>
    </p:spTree>
    <p:extLst>
      <p:ext uri="{BB962C8B-B14F-4D97-AF65-F5344CB8AC3E}">
        <p14:creationId xmlns:p14="http://schemas.microsoft.com/office/powerpoint/2010/main" val="28749656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Titel 1"/>
          <p:cNvSpPr>
            <a:spLocks noGrp="1"/>
          </p:cNvSpPr>
          <p:nvPr>
            <p:ph type="title"/>
          </p:nvPr>
        </p:nvSpPr>
        <p:spPr>
          <a:xfrm>
            <a:off x="457200" y="557213"/>
            <a:ext cx="8229600" cy="495300"/>
          </a:xfrm>
        </p:spPr>
        <p:txBody>
          <a:bodyPr/>
          <a:lstStyle/>
          <a:p>
            <a:r>
              <a:rPr lang="nl-BE" altLang="nl-BE" smtClean="0"/>
              <a:t>Sensitivity</a:t>
            </a:r>
            <a:endParaRPr lang="en-US" altLang="nl-BE" smtClean="0"/>
          </a:p>
        </p:txBody>
      </p:sp>
      <p:sp>
        <p:nvSpPr>
          <p:cNvPr id="2" name="Slide Number Placeholder 1"/>
          <p:cNvSpPr>
            <a:spLocks noGrp="1"/>
          </p:cNvSpPr>
          <p:nvPr>
            <p:ph type="sldNum" sz="quarter" idx="10"/>
          </p:nvPr>
        </p:nvSpPr>
        <p:spPr/>
        <p:txBody>
          <a:bodyPr/>
          <a:lstStyle/>
          <a:p>
            <a:pPr>
              <a:defRPr/>
            </a:pPr>
            <a:fld id="{36E0E07D-3184-49D9-8FFF-CA3F16F68292}" type="slidenum">
              <a:rPr lang="en-US" smtClean="0"/>
              <a:pPr>
                <a:defRPr/>
              </a:pPr>
              <a:t>19</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lstStyle/>
              <a:p>
                <a:r>
                  <a:rPr lang="nl-BE" dirty="0" smtClean="0"/>
                  <a:t>Now take the </a:t>
                </a:r>
                <a:r>
                  <a:rPr lang="nl-BE" dirty="0" err="1" smtClean="0"/>
                  <a:t>relative</a:t>
                </a:r>
                <a:r>
                  <a:rPr lang="nl-BE" dirty="0" smtClean="0"/>
                  <a:t> change </a:t>
                </a:r>
                <a:r>
                  <a:rPr lang="nl-BE" dirty="0" err="1" smtClean="0"/>
                  <a:t>due</a:t>
                </a:r>
                <a:r>
                  <a:rPr lang="nl-BE" dirty="0" smtClean="0"/>
                  <a:t> </a:t>
                </a:r>
                <a:r>
                  <a:rPr lang="nl-BE" dirty="0" err="1" smtClean="0"/>
                  <a:t>to</a:t>
                </a:r>
                <a:r>
                  <a:rPr lang="nl-BE" dirty="0" smtClean="0"/>
                  <a:t> </a:t>
                </a:r>
                <a:r>
                  <a:rPr lang="nl-BE" dirty="0" err="1" smtClean="0"/>
                  <a:t>this</a:t>
                </a:r>
                <a:r>
                  <a:rPr lang="nl-BE" dirty="0" smtClean="0"/>
                  <a:t> </a:t>
                </a:r>
                <a:r>
                  <a:rPr lang="nl-BE" dirty="0" err="1" smtClean="0"/>
                  <a:t>disturbance</a:t>
                </a:r>
                <a:r>
                  <a:rPr lang="nl-BE" dirty="0" smtClean="0"/>
                  <a:t> of the model </a:t>
                </a:r>
                <a:r>
                  <a:rPr lang="nl-BE" dirty="0" err="1" smtClean="0"/>
                  <a:t>and</a:t>
                </a:r>
                <a:r>
                  <a:rPr lang="nl-BE" dirty="0" smtClean="0"/>
                  <a:t> take the limit </a:t>
                </a:r>
                <a:r>
                  <a:rPr lang="nl-BE" dirty="0" err="1" smtClean="0"/>
                  <a:t>for</a:t>
                </a:r>
                <a:r>
                  <a:rPr lang="nl-BE" dirty="0" smtClean="0"/>
                  <a:t> </a:t>
                </a:r>
                <a14:m>
                  <m:oMath xmlns:m="http://schemas.openxmlformats.org/officeDocument/2006/math">
                    <m:r>
                      <a:rPr lang="nl-BE" i="1" smtClean="0">
                        <a:latin typeface="Cambria Math" panose="02040503050406030204" pitchFamily="18" charset="0"/>
                        <a:ea typeface="Cambria Math" panose="02040503050406030204" pitchFamily="18" charset="0"/>
                      </a:rPr>
                      <m:t>𝜕</m:t>
                    </m:r>
                    <m:r>
                      <a:rPr lang="nl-BE" b="0" i="1" smtClean="0">
                        <a:latin typeface="Cambria Math" panose="02040503050406030204" pitchFamily="18" charset="0"/>
                        <a:ea typeface="Cambria Math" panose="02040503050406030204" pitchFamily="18" charset="0"/>
                      </a:rPr>
                      <m:t>𝑥</m:t>
                    </m:r>
                    <m:r>
                      <a:rPr lang="nl-BE" b="0" i="1" smtClean="0">
                        <a:latin typeface="Cambria Math" panose="02040503050406030204" pitchFamily="18" charset="0"/>
                        <a:ea typeface="Cambria Math" panose="02040503050406030204" pitchFamily="18" charset="0"/>
                      </a:rPr>
                      <m:t>→0</m:t>
                    </m:r>
                  </m:oMath>
                </a14:m>
                <a:r>
                  <a:rPr lang="en-US" dirty="0" smtClean="0"/>
                  <a:t>; this gives the following (measure of the) sensitivity:</a:t>
                </a:r>
              </a:p>
              <a:p>
                <a:pPr marL="0" indent="0" algn="ctr">
                  <a:buNone/>
                </a:pPr>
                <a14:m>
                  <m:oMathPara xmlns:m="http://schemas.openxmlformats.org/officeDocument/2006/math">
                    <m:oMathParaPr>
                      <m:jc m:val="centerGroup"/>
                    </m:oMathParaPr>
                    <m:oMath xmlns:m="http://schemas.openxmlformats.org/officeDocument/2006/math">
                      <m:sSubSup>
                        <m:sSubSupPr>
                          <m:ctrlPr>
                            <a:rPr lang="nl-BE" b="0" i="1" smtClean="0">
                              <a:latin typeface="Cambria Math" panose="02040503050406030204" pitchFamily="18" charset="0"/>
                            </a:rPr>
                          </m:ctrlPr>
                        </m:sSubSupPr>
                        <m:e>
                          <m:r>
                            <a:rPr lang="nl-BE" b="0" i="1" smtClean="0">
                              <a:latin typeface="Cambria Math" panose="02040503050406030204" pitchFamily="18" charset="0"/>
                            </a:rPr>
                            <m:t>𝑆</m:t>
                          </m:r>
                        </m:e>
                        <m:sub>
                          <m:r>
                            <a:rPr lang="nl-BE" b="0" i="1" smtClean="0">
                              <a:latin typeface="Cambria Math" panose="02040503050406030204" pitchFamily="18" charset="0"/>
                            </a:rPr>
                            <m:t>𝑃</m:t>
                          </m:r>
                        </m:sub>
                        <m:sup>
                          <m:r>
                            <a:rPr lang="nl-BE" b="0" i="1" smtClean="0">
                              <a:latin typeface="Cambria Math" panose="02040503050406030204" pitchFamily="18" charset="0"/>
                            </a:rPr>
                            <m:t>𝑌</m:t>
                          </m:r>
                        </m:sup>
                      </m:sSubSup>
                      <m:r>
                        <a:rPr lang="nl-BE" b="0" i="1" smtClean="0">
                          <a:latin typeface="Cambria Math" panose="02040503050406030204" pitchFamily="18" charset="0"/>
                        </a:rPr>
                        <m:t>= </m:t>
                      </m:r>
                      <m:f>
                        <m:fPr>
                          <m:ctrlPr>
                            <a:rPr lang="nl-BE" b="0" i="1" smtClean="0">
                              <a:latin typeface="Cambria Math" panose="02040503050406030204" pitchFamily="18" charset="0"/>
                            </a:rPr>
                          </m:ctrlPr>
                        </m:fPr>
                        <m:num>
                          <m:f>
                            <m:fPr>
                              <m:ctrlPr>
                                <a:rPr lang="nl-BE" b="0" i="1" smtClean="0">
                                  <a:latin typeface="Cambria Math" panose="02040503050406030204" pitchFamily="18" charset="0"/>
                                </a:rPr>
                              </m:ctrlPr>
                            </m:fPr>
                            <m:num>
                              <m:r>
                                <a:rPr lang="nl-BE" i="1">
                                  <a:latin typeface="Cambria Math" panose="02040503050406030204" pitchFamily="18" charset="0"/>
                                </a:rPr>
                                <m:t>𝜕</m:t>
                              </m:r>
                              <m:r>
                                <a:rPr lang="nl-BE" b="0" i="1" smtClean="0">
                                  <a:latin typeface="Cambria Math" panose="02040503050406030204" pitchFamily="18" charset="0"/>
                                </a:rPr>
                                <m:t>𝑌</m:t>
                              </m:r>
                            </m:num>
                            <m:den>
                              <m:r>
                                <a:rPr lang="nl-BE" b="0" i="1" smtClean="0">
                                  <a:latin typeface="Cambria Math" panose="02040503050406030204" pitchFamily="18" charset="0"/>
                                </a:rPr>
                                <m:t>𝑌</m:t>
                              </m:r>
                            </m:den>
                          </m:f>
                        </m:num>
                        <m:den>
                          <m:f>
                            <m:fPr>
                              <m:ctrlPr>
                                <a:rPr lang="nl-BE" b="0" i="1" smtClean="0">
                                  <a:latin typeface="Cambria Math" panose="02040503050406030204" pitchFamily="18" charset="0"/>
                                </a:rPr>
                              </m:ctrlPr>
                            </m:fPr>
                            <m:num>
                              <m:r>
                                <a:rPr lang="nl-BE" b="0" i="1" smtClean="0">
                                  <a:latin typeface="Cambria Math" panose="02040503050406030204" pitchFamily="18" charset="0"/>
                                  <a:ea typeface="Cambria Math" panose="02040503050406030204" pitchFamily="18" charset="0"/>
                                </a:rPr>
                                <m:t>𝜕</m:t>
                              </m:r>
                              <m:r>
                                <a:rPr lang="nl-BE" b="0" i="1" smtClean="0">
                                  <a:latin typeface="Cambria Math" panose="02040503050406030204" pitchFamily="18" charset="0"/>
                                  <a:ea typeface="Cambria Math" panose="02040503050406030204" pitchFamily="18" charset="0"/>
                                </a:rPr>
                                <m:t>𝑃</m:t>
                              </m:r>
                            </m:num>
                            <m:den>
                              <m:r>
                                <a:rPr lang="nl-BE" b="0" i="1" smtClean="0">
                                  <a:latin typeface="Cambria Math" panose="02040503050406030204" pitchFamily="18" charset="0"/>
                                </a:rPr>
                                <m:t>𝑃</m:t>
                              </m:r>
                            </m:den>
                          </m:f>
                        </m:den>
                      </m:f>
                      <m:r>
                        <a:rPr lang="nl-BE" b="0" i="1" smtClean="0">
                          <a:latin typeface="Cambria Math" panose="02040503050406030204" pitchFamily="18" charset="0"/>
                        </a:rPr>
                        <m:t>= </m:t>
                      </m:r>
                      <m:f>
                        <m:fPr>
                          <m:ctrlPr>
                            <a:rPr lang="nl-BE" b="0" i="1" smtClean="0">
                              <a:latin typeface="Cambria Math" panose="02040503050406030204" pitchFamily="18" charset="0"/>
                            </a:rPr>
                          </m:ctrlPr>
                        </m:fPr>
                        <m:num>
                          <m:r>
                            <a:rPr lang="nl-BE" b="0" i="1" smtClean="0">
                              <a:latin typeface="Cambria Math" panose="02040503050406030204" pitchFamily="18" charset="0"/>
                            </a:rPr>
                            <m:t>1</m:t>
                          </m:r>
                        </m:num>
                        <m:den>
                          <m:r>
                            <a:rPr lang="nl-BE" b="0" i="1" smtClean="0">
                              <a:latin typeface="Cambria Math" panose="02040503050406030204" pitchFamily="18" charset="0"/>
                            </a:rPr>
                            <m:t>1+</m:t>
                          </m:r>
                          <m:r>
                            <a:rPr lang="nl-BE" b="0" i="1" smtClean="0">
                              <a:latin typeface="Cambria Math" panose="02040503050406030204" pitchFamily="18" charset="0"/>
                            </a:rPr>
                            <m:t>𝑃𝐶</m:t>
                          </m:r>
                        </m:den>
                      </m:f>
                    </m:oMath>
                  </m:oMathPara>
                </a14:m>
                <a:endParaRPr lang="en-US" dirty="0" smtClean="0"/>
              </a:p>
              <a:p>
                <a:r>
                  <a:rPr lang="nl-BE" dirty="0" err="1" smtClean="0"/>
                  <a:t>Again</a:t>
                </a:r>
                <a:r>
                  <a:rPr lang="nl-BE" dirty="0" smtClean="0"/>
                  <a:t>, a </a:t>
                </a:r>
                <a:r>
                  <a:rPr lang="nl-BE" dirty="0" err="1" smtClean="0"/>
                  <a:t>very</a:t>
                </a:r>
                <a:r>
                  <a:rPr lang="nl-BE" dirty="0" smtClean="0"/>
                  <a:t> large </a:t>
                </a:r>
                <a14:m>
                  <m:oMath xmlns:m="http://schemas.openxmlformats.org/officeDocument/2006/math">
                    <m:d>
                      <m:dPr>
                        <m:begChr m:val="|"/>
                        <m:endChr m:val="|"/>
                        <m:ctrlPr>
                          <a:rPr lang="nl-BE" i="1" smtClean="0">
                            <a:latin typeface="Cambria Math" panose="02040503050406030204" pitchFamily="18" charset="0"/>
                          </a:rPr>
                        </m:ctrlPr>
                      </m:dPr>
                      <m:e>
                        <m:r>
                          <a:rPr lang="nl-BE" b="0" i="1" smtClean="0">
                            <a:latin typeface="Cambria Math" panose="02040503050406030204" pitchFamily="18" charset="0"/>
                          </a:rPr>
                          <m:t>𝑃𝐶</m:t>
                        </m:r>
                      </m:e>
                    </m:d>
                  </m:oMath>
                </a14:m>
                <a:r>
                  <a:rPr lang="en-US" dirty="0" smtClean="0"/>
                  <a:t> looks like a good choice, but again there is a risk for instability!</a:t>
                </a:r>
              </a:p>
              <a:p>
                <a:endParaRPr lang="en-US" dirty="0" smtClean="0"/>
              </a:p>
              <a:p>
                <a:r>
                  <a:rPr lang="nl-BE" dirty="0" err="1" smtClean="0"/>
                  <a:t>Note</a:t>
                </a:r>
                <a:r>
                  <a:rPr lang="nl-BE" dirty="0" smtClean="0"/>
                  <a:t> </a:t>
                </a:r>
                <a:r>
                  <a:rPr lang="nl-BE" dirty="0" err="1" smtClean="0"/>
                  <a:t>that</a:t>
                </a:r>
                <a:r>
                  <a:rPr lang="nl-BE" dirty="0" smtClean="0"/>
                  <a:t> the </a:t>
                </a:r>
                <a:r>
                  <a:rPr lang="nl-BE" dirty="0" err="1" smtClean="0"/>
                  <a:t>sensitivity</a:t>
                </a:r>
                <a:r>
                  <a:rPr lang="nl-BE" dirty="0" smtClean="0"/>
                  <a:t> </a:t>
                </a:r>
                <a:r>
                  <a:rPr lang="nl-BE" dirty="0" err="1" smtClean="0"/>
                  <a:t>can</a:t>
                </a:r>
                <a:r>
                  <a:rPr lang="nl-BE" dirty="0" smtClean="0"/>
                  <a:t> </a:t>
                </a:r>
                <a:r>
                  <a:rPr lang="nl-BE" dirty="0" err="1" smtClean="0"/>
                  <a:t>be</a:t>
                </a:r>
                <a:r>
                  <a:rPr lang="nl-BE" dirty="0" smtClean="0"/>
                  <a:t> </a:t>
                </a:r>
                <a:r>
                  <a:rPr lang="nl-BE" dirty="0" err="1" smtClean="0"/>
                  <a:t>determined</a:t>
                </a:r>
                <a:r>
                  <a:rPr lang="nl-BE" dirty="0" smtClean="0"/>
                  <a:t> </a:t>
                </a:r>
                <a:r>
                  <a:rPr lang="nl-BE" dirty="0" err="1" smtClean="0"/>
                  <a:t>for</a:t>
                </a:r>
                <a:r>
                  <a:rPr lang="nl-BE" dirty="0" smtClean="0"/>
                  <a:t> </a:t>
                </a:r>
                <a:r>
                  <a:rPr lang="nl-BE" dirty="0" err="1" smtClean="0"/>
                  <a:t>any</a:t>
                </a:r>
                <a:r>
                  <a:rPr lang="nl-BE" dirty="0" smtClean="0"/>
                  <a:t> parameter</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0">
                <a:blip r:embed="rId3"/>
                <a:stretch>
                  <a:fillRect l="-963" t="-904" r="-741"/>
                </a:stretch>
              </a:blipFill>
            </p:spPr>
            <p:txBody>
              <a:bodyPr/>
              <a:lstStyle/>
              <a:p>
                <a:r>
                  <a:rPr lang="en-US">
                    <a:noFill/>
                  </a:rPr>
                  <a:t> </a:t>
                </a:r>
              </a:p>
            </p:txBody>
          </p:sp>
        </mc:Fallback>
      </mc:AlternateContent>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smtClean="0"/>
              <a:t>What is control?</a:t>
            </a:r>
            <a:endParaRPr lang="en-US"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noAutofit/>
              </a:bodyPr>
              <a:lstStyle/>
              <a:p>
                <a:r>
                  <a:rPr lang="en-US" dirty="0" smtClean="0"/>
                  <a:t>The </a:t>
                </a:r>
                <a:r>
                  <a:rPr lang="en-US" dirty="0"/>
                  <a:t>goal is to find an input </a:t>
                </a:r>
                <a:r>
                  <a:rPr lang="en-US" dirty="0" smtClean="0"/>
                  <a:t>(control signal </a:t>
                </a:r>
                <a14:m>
                  <m:oMath xmlns:m="http://schemas.openxmlformats.org/officeDocument/2006/math">
                    <m:r>
                      <a:rPr lang="en-US" i="1" dirty="0" smtClean="0">
                        <a:latin typeface="Cambria Math" panose="02040503050406030204" pitchFamily="18" charset="0"/>
                      </a:rPr>
                      <m:t>𝑈</m:t>
                    </m:r>
                  </m:oMath>
                </a14:m>
                <a:r>
                  <a:rPr lang="en-US" dirty="0" smtClean="0"/>
                  <a:t>) such that process </a:t>
                </a:r>
                <a14:m>
                  <m:oMath xmlns:m="http://schemas.openxmlformats.org/officeDocument/2006/math">
                    <m:r>
                      <a:rPr lang="en-US" i="1" dirty="0" smtClean="0">
                        <a:latin typeface="Cambria Math" panose="02040503050406030204" pitchFamily="18" charset="0"/>
                      </a:rPr>
                      <m:t>𝑃</m:t>
                    </m:r>
                  </m:oMath>
                </a14:m>
                <a:r>
                  <a:rPr lang="en-US" dirty="0" smtClean="0"/>
                  <a:t> produces </a:t>
                </a:r>
                <a:r>
                  <a:rPr lang="en-US" dirty="0"/>
                  <a:t>the desired </a:t>
                </a:r>
                <a:r>
                  <a:rPr lang="en-US" dirty="0" smtClean="0"/>
                  <a:t>output</a:t>
                </a:r>
              </a:p>
              <a:p>
                <a:endParaRPr lang="en-US" sz="1600" dirty="0"/>
              </a:p>
              <a:p>
                <a:r>
                  <a:rPr lang="en-US" dirty="0" smtClean="0"/>
                  <a:t>Open loop control system: the actual output signal </a:t>
                </a:r>
                <a14:m>
                  <m:oMath xmlns:m="http://schemas.openxmlformats.org/officeDocument/2006/math">
                    <m:r>
                      <a:rPr lang="en-US" i="1" dirty="0" smtClean="0">
                        <a:latin typeface="Cambria Math" panose="02040503050406030204" pitchFamily="18" charset="0"/>
                      </a:rPr>
                      <m:t>𝑌</m:t>
                    </m:r>
                  </m:oMath>
                </a14:m>
                <a:r>
                  <a:rPr lang="en-US" dirty="0" smtClean="0"/>
                  <a:t> has no effect on the control action</a:t>
                </a:r>
                <a:endParaRPr lang="en-US" dirty="0"/>
              </a:p>
              <a:p>
                <a:pPr marL="0" indent="0">
                  <a:buNone/>
                  <a:tabLst>
                    <a:tab pos="360363" algn="l"/>
                  </a:tabLst>
                </a:pPr>
                <a:r>
                  <a:rPr lang="en-US" dirty="0"/>
                  <a:t>	</a:t>
                </a:r>
                <a:endParaRPr lang="en-US" dirty="0" smtClean="0"/>
              </a:p>
              <a:p>
                <a:pPr marL="0" indent="0">
                  <a:buNone/>
                  <a:tabLst>
                    <a:tab pos="360363" algn="l"/>
                  </a:tabLst>
                </a:pPr>
                <a:r>
                  <a:rPr lang="en-US" dirty="0"/>
                  <a:t>	</a:t>
                </a:r>
                <a:endParaRPr lang="en-US" dirty="0" smtClean="0"/>
              </a:p>
              <a:p>
                <a:pPr marL="0" indent="0">
                  <a:buNone/>
                  <a:tabLst>
                    <a:tab pos="360363" algn="l"/>
                  </a:tabLst>
                </a:pPr>
                <a:endParaRPr lang="en-US" dirty="0"/>
              </a:p>
              <a:p>
                <a:pPr marL="0" indent="0">
                  <a:buNone/>
                  <a:tabLst>
                    <a:tab pos="360363" algn="l"/>
                  </a:tabLst>
                </a:pPr>
                <a:r>
                  <a:rPr lang="en-US" sz="1600" dirty="0" smtClean="0"/>
                  <a:t>	</a:t>
                </a:r>
              </a:p>
              <a:p>
                <a:pPr marL="0" indent="0">
                  <a:buNone/>
                </a:pPr>
                <a:r>
                  <a:rPr lang="en-US" dirty="0"/>
                  <a:t>	</a:t>
                </a:r>
                <a:r>
                  <a:rPr lang="en-US" dirty="0" smtClean="0"/>
                  <a:t>		</a:t>
                </a:r>
                <a14:m>
                  <m:oMath xmlns:m="http://schemas.openxmlformats.org/officeDocument/2006/math">
                    <m:r>
                      <a:rPr lang="nl-BE" i="1">
                        <a:latin typeface="Cambria Math" panose="02040503050406030204" pitchFamily="18" charset="0"/>
                      </a:rPr>
                      <m:t>𝑌</m:t>
                    </m:r>
                    <m:r>
                      <a:rPr lang="nl-BE" i="1">
                        <a:latin typeface="Cambria Math" panose="02040503050406030204" pitchFamily="18" charset="0"/>
                      </a:rPr>
                      <m:t>=</m:t>
                    </m:r>
                    <m:r>
                      <a:rPr lang="nl-BE" i="1">
                        <a:latin typeface="Cambria Math" panose="02040503050406030204" pitchFamily="18" charset="0"/>
                      </a:rPr>
                      <m:t>𝑃𝑈</m:t>
                    </m:r>
                    <m:r>
                      <a:rPr lang="en-US" b="0" i="1" smtClean="0">
                        <a:latin typeface="Cambria Math" panose="02040503050406030204" pitchFamily="18" charset="0"/>
                      </a:rPr>
                      <m:t>=</m:t>
                    </m:r>
                    <m:r>
                      <a:rPr lang="en-US" b="0" i="1" smtClean="0">
                        <a:latin typeface="Cambria Math" panose="02040503050406030204" pitchFamily="18" charset="0"/>
                      </a:rPr>
                      <m:t>𝑃𝐶𝑅</m:t>
                    </m:r>
                  </m:oMath>
                </a14:m>
                <a:r>
                  <a:rPr lang="nl-BE" dirty="0"/>
                  <a:t>    </a:t>
                </a:r>
              </a:p>
              <a:p>
                <a:pPr marL="0" indent="0">
                  <a:buNone/>
                  <a:tabLst>
                    <a:tab pos="360363" algn="l"/>
                  </a:tabLst>
                </a:pPr>
                <a:endParaRPr lang="en-US" sz="2000" dirty="0" smtClean="0"/>
              </a:p>
              <a:p>
                <a:pPr marL="0" indent="0">
                  <a:buNone/>
                  <a:tabLst>
                    <a:tab pos="360363" algn="l"/>
                  </a:tabLst>
                </a:pPr>
                <a:r>
                  <a:rPr lang="en-US" dirty="0"/>
                  <a:t>	</a:t>
                </a:r>
                <a:r>
                  <a:rPr lang="en-US" dirty="0" smtClean="0"/>
                  <a:t>Remember </a:t>
                </a:r>
                <a:r>
                  <a:rPr lang="en-US" dirty="0"/>
                  <a:t>the example of pouring a glass of water without </a:t>
                </a:r>
                <a:r>
                  <a:rPr lang="en-US" dirty="0" smtClean="0"/>
                  <a:t>	looking at </a:t>
                </a:r>
                <a:r>
                  <a:rPr lang="en-US" dirty="0"/>
                  <a:t>the glass</a:t>
                </a:r>
              </a:p>
              <a:p>
                <a:endParaRPr lang="en-US" dirty="0"/>
              </a:p>
              <a:p>
                <a:endParaRPr lang="en-US" dirty="0"/>
              </a:p>
              <a:p>
                <a:endParaRPr lang="en-US"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l="-963" t="-904" r="-1704"/>
                </a:stretch>
              </a:blipFill>
            </p:spPr>
            <p:txBody>
              <a:bodyPr/>
              <a:lstStyle/>
              <a:p>
                <a:r>
                  <a:rPr lang="en-US">
                    <a:noFill/>
                  </a:rPr>
                  <a:t> </a:t>
                </a:r>
              </a:p>
            </p:txBody>
          </p:sp>
        </mc:Fallback>
      </mc:AlternateContent>
      <p:sp>
        <p:nvSpPr>
          <p:cNvPr id="13" name="Tijdelijke aanduiding voor dianummer 12"/>
          <p:cNvSpPr>
            <a:spLocks noGrp="1"/>
          </p:cNvSpPr>
          <p:nvPr>
            <p:ph type="sldNum" sz="quarter" idx="4294967295"/>
          </p:nvPr>
        </p:nvSpPr>
        <p:spPr>
          <a:xfrm>
            <a:off x="8455944" y="6624737"/>
            <a:ext cx="575400" cy="260648"/>
          </a:xfrm>
          <a:prstGeom prst="rect">
            <a:avLst/>
          </a:prstGeom>
        </p:spPr>
        <p:txBody>
          <a:bodyPr/>
          <a:lstStyle/>
          <a:p>
            <a:fld id="{60C179F0-E1F7-4FA1-9FBA-BFAE1D8759D0}" type="slidenum">
              <a:rPr lang="nl-BE" smtClean="0"/>
              <a:pPr/>
              <a:t>2</a:t>
            </a:fld>
            <a:endParaRPr lang="nl-BE"/>
          </a:p>
        </p:txBody>
      </p:sp>
      <p:grpSp>
        <p:nvGrpSpPr>
          <p:cNvPr id="38" name="Group 37"/>
          <p:cNvGrpSpPr/>
          <p:nvPr/>
        </p:nvGrpSpPr>
        <p:grpSpPr>
          <a:xfrm>
            <a:off x="2100555" y="3194186"/>
            <a:ext cx="4769601" cy="1041027"/>
            <a:chOff x="1776125" y="1907946"/>
            <a:chExt cx="4769601" cy="1041027"/>
          </a:xfrm>
        </p:grpSpPr>
        <p:grpSp>
          <p:nvGrpSpPr>
            <p:cNvPr id="15" name="Groep 35"/>
            <p:cNvGrpSpPr>
              <a:grpSpLocks/>
            </p:cNvGrpSpPr>
            <p:nvPr/>
          </p:nvGrpSpPr>
          <p:grpSpPr bwMode="auto">
            <a:xfrm>
              <a:off x="1908052" y="2379139"/>
              <a:ext cx="4580296" cy="569834"/>
              <a:chOff x="1418636" y="2921355"/>
              <a:chExt cx="6107181" cy="759854"/>
            </a:xfrm>
          </p:grpSpPr>
          <p:sp>
            <p:nvSpPr>
              <p:cNvPr id="23" name="Rechthoek 3"/>
              <p:cNvSpPr>
                <a:spLocks noRot="1" noChangeAspect="1" noMove="1" noResize="1" noEditPoints="1" noAdjustHandles="1" noChangeArrowheads="1" noChangeShapeType="1" noTextEdit="1"/>
              </p:cNvSpPr>
              <p:nvPr/>
            </p:nvSpPr>
            <p:spPr>
              <a:xfrm>
                <a:off x="2617585" y="2921355"/>
                <a:ext cx="1352281" cy="759853"/>
              </a:xfrm>
              <a:prstGeom prst="rect">
                <a:avLst/>
              </a:prstGeom>
              <a:blipFill rotWithShape="0">
                <a:blip r:embed="rId3"/>
                <a:stretch>
                  <a:fillRect/>
                </a:stretch>
              </a:blipFill>
            </p:spPr>
            <p:txBody>
              <a:bodyPr/>
              <a:lstStyle/>
              <a:p>
                <a:r>
                  <a:rPr lang="en-US">
                    <a:noFill/>
                  </a:rPr>
                  <a:t> </a:t>
                </a:r>
              </a:p>
            </p:txBody>
          </p:sp>
          <p:sp>
            <p:nvSpPr>
              <p:cNvPr id="24" name="Rechthoek 7"/>
              <p:cNvSpPr>
                <a:spLocks noRot="1" noChangeAspect="1" noMove="1" noResize="1" noEditPoints="1" noAdjustHandles="1" noChangeArrowheads="1" noChangeShapeType="1" noTextEdit="1"/>
              </p:cNvSpPr>
              <p:nvPr/>
            </p:nvSpPr>
            <p:spPr>
              <a:xfrm>
                <a:off x="4889648" y="2921356"/>
                <a:ext cx="1352281" cy="759853"/>
              </a:xfrm>
              <a:prstGeom prst="rect">
                <a:avLst/>
              </a:prstGeom>
              <a:blipFill rotWithShape="0">
                <a:blip r:embed="rId4"/>
                <a:stretch>
                  <a:fillRect/>
                </a:stretch>
              </a:blipFill>
            </p:spPr>
            <p:txBody>
              <a:bodyPr/>
              <a:lstStyle/>
              <a:p>
                <a:r>
                  <a:rPr lang="en-US">
                    <a:noFill/>
                  </a:rPr>
                  <a:t> </a:t>
                </a:r>
              </a:p>
            </p:txBody>
          </p:sp>
          <p:cxnSp>
            <p:nvCxnSpPr>
              <p:cNvPr id="25" name="Rechte verbindingslijn met pijl 9"/>
              <p:cNvCxnSpPr>
                <a:stCxn id="23" idx="3"/>
                <a:endCxn id="24" idx="1"/>
              </p:cNvCxnSpPr>
              <p:nvPr/>
            </p:nvCxnSpPr>
            <p:spPr>
              <a:xfrm>
                <a:off x="3969431" y="3301317"/>
                <a:ext cx="920767"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Rechte verbindingslijn met pijl 11"/>
              <p:cNvCxnSpPr/>
              <p:nvPr/>
            </p:nvCxnSpPr>
            <p:spPr>
              <a:xfrm flipV="1">
                <a:off x="6242775" y="3301281"/>
                <a:ext cx="1283042" cy="3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Rechte verbindingslijn met pijl 31"/>
              <p:cNvCxnSpPr>
                <a:endCxn id="23" idx="1"/>
              </p:cNvCxnSpPr>
              <p:nvPr/>
            </p:nvCxnSpPr>
            <p:spPr>
              <a:xfrm>
                <a:off x="1418636" y="3301154"/>
                <a:ext cx="1198949" cy="12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9" name="Tekstvak 39"/>
            <p:cNvSpPr txBox="1">
              <a:spLocks noRot="1" noChangeAspect="1" noMove="1" noResize="1" noEditPoints="1" noAdjustHandles="1" noChangeArrowheads="1" noChangeShapeType="1" noTextEdit="1"/>
            </p:cNvSpPr>
            <p:nvPr/>
          </p:nvSpPr>
          <p:spPr bwMode="auto">
            <a:xfrm>
              <a:off x="3618943" y="1907946"/>
              <a:ext cx="1049215" cy="715510"/>
            </a:xfrm>
            <a:prstGeom prst="rect">
              <a:avLst/>
            </a:prstGeom>
            <a:blipFill rotWithShape="0">
              <a:blip r:embed="rId5"/>
              <a:stretch>
                <a:fillRect t="-1709"/>
              </a:stretch>
            </a:blipFill>
          </p:spPr>
          <p:txBody>
            <a:bodyPr/>
            <a:lstStyle/>
            <a:p>
              <a:r>
                <a:rPr lang="en-US">
                  <a:noFill/>
                </a:rPr>
                <a:t> </a:t>
              </a:r>
            </a:p>
          </p:txBody>
        </p:sp>
        <p:pic>
          <p:nvPicPr>
            <p:cNvPr id="10" name="Picture 9"/>
            <p:cNvPicPr>
              <a:picLocks noChangeAspect="1"/>
            </p:cNvPicPr>
            <p:nvPr/>
          </p:nvPicPr>
          <p:blipFill>
            <a:blip r:embed="rId6"/>
            <a:stretch>
              <a:fillRect/>
            </a:stretch>
          </p:blipFill>
          <p:spPr>
            <a:xfrm>
              <a:off x="5497123" y="1924488"/>
              <a:ext cx="1048603" cy="713294"/>
            </a:xfrm>
            <a:prstGeom prst="rect">
              <a:avLst/>
            </a:prstGeom>
          </p:spPr>
        </p:pic>
        <p:pic>
          <p:nvPicPr>
            <p:cNvPr id="37" name="Picture 36"/>
            <p:cNvPicPr>
              <a:picLocks noChangeAspect="1"/>
            </p:cNvPicPr>
            <p:nvPr/>
          </p:nvPicPr>
          <p:blipFill>
            <a:blip r:embed="rId7"/>
            <a:stretch>
              <a:fillRect/>
            </a:stretch>
          </p:blipFill>
          <p:spPr>
            <a:xfrm>
              <a:off x="1776125" y="1924488"/>
              <a:ext cx="1048603" cy="713294"/>
            </a:xfrm>
            <a:prstGeom prst="rect">
              <a:avLst/>
            </a:prstGeom>
          </p:spPr>
        </p:pic>
      </p:grpSp>
    </p:spTree>
    <p:extLst>
      <p:ext uri="{BB962C8B-B14F-4D97-AF65-F5344CB8AC3E}">
        <p14:creationId xmlns:p14="http://schemas.microsoft.com/office/powerpoint/2010/main" val="20514024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Example 1: robustness</a:t>
            </a:r>
            <a:endParaRPr lang="nl-B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nl-BE" dirty="0" err="1" smtClean="0"/>
                  <a:t>Suppose</a:t>
                </a:r>
                <a:r>
                  <a:rPr lang="nl-BE" dirty="0" smtClean="0"/>
                  <a:t> we want </a:t>
                </a:r>
                <a:r>
                  <a:rPr lang="nl-BE" dirty="0" err="1" smtClean="0"/>
                  <a:t>to</a:t>
                </a:r>
                <a:r>
                  <a:rPr lang="nl-BE" dirty="0" smtClean="0"/>
                  <a:t> </a:t>
                </a:r>
                <a:r>
                  <a:rPr lang="nl-BE" dirty="0" err="1" smtClean="0"/>
                  <a:t>stabilize</a:t>
                </a:r>
                <a:r>
                  <a:rPr lang="nl-BE" dirty="0" smtClean="0"/>
                  <a:t> the system </a:t>
                </a:r>
                <a14:m>
                  <m:oMath xmlns:m="http://schemas.openxmlformats.org/officeDocument/2006/math">
                    <m:r>
                      <a:rPr lang="en-US" b="0" i="1" smtClean="0">
                        <a:latin typeface="Cambria Math" panose="02040503050406030204" pitchFamily="18" charset="0"/>
                      </a:rPr>
                      <m:t>𝑃</m:t>
                    </m:r>
                    <m:d>
                      <m:dPr>
                        <m:ctrlPr>
                          <a:rPr lang="nl-BE" b="0" i="1" smtClean="0">
                            <a:latin typeface="Cambria Math" panose="02040503050406030204" pitchFamily="18" charset="0"/>
                          </a:rPr>
                        </m:ctrlPr>
                      </m:dPr>
                      <m:e>
                        <m:r>
                          <a:rPr lang="nl-BE" b="0" i="1" smtClean="0">
                            <a:latin typeface="Cambria Math" panose="02040503050406030204" pitchFamily="18" charset="0"/>
                          </a:rPr>
                          <m:t>𝑠</m:t>
                        </m:r>
                      </m:e>
                    </m:d>
                    <m:r>
                      <a:rPr lang="nl-BE" b="0" i="1" smtClean="0">
                        <a:latin typeface="Cambria Math" panose="02040503050406030204" pitchFamily="18" charset="0"/>
                      </a:rPr>
                      <m:t>=</m:t>
                    </m:r>
                    <m:f>
                      <m:fPr>
                        <m:ctrlPr>
                          <a:rPr lang="nl-BE" b="0" i="1" smtClean="0">
                            <a:latin typeface="Cambria Math" panose="02040503050406030204" pitchFamily="18" charset="0"/>
                          </a:rPr>
                        </m:ctrlPr>
                      </m:fPr>
                      <m:num>
                        <m:r>
                          <a:rPr lang="nl-BE" b="0" i="1" smtClean="0">
                            <a:latin typeface="Cambria Math" panose="02040503050406030204" pitchFamily="18" charset="0"/>
                          </a:rPr>
                          <m:t>1</m:t>
                        </m:r>
                      </m:num>
                      <m:den>
                        <m:r>
                          <a:rPr lang="nl-BE" b="0" i="1" smtClean="0">
                            <a:latin typeface="Cambria Math" panose="02040503050406030204" pitchFamily="18" charset="0"/>
                          </a:rPr>
                          <m:t>𝑠</m:t>
                        </m:r>
                        <m:r>
                          <a:rPr lang="nl-BE" b="0" i="1" smtClean="0">
                            <a:latin typeface="Cambria Math" panose="02040503050406030204" pitchFamily="18" charset="0"/>
                          </a:rPr>
                          <m:t>−</m:t>
                        </m:r>
                        <m:r>
                          <a:rPr lang="nl-BE" b="0" i="1" smtClean="0">
                            <a:latin typeface="Cambria Math" panose="02040503050406030204" pitchFamily="18" charset="0"/>
                          </a:rPr>
                          <m:t>𝑎</m:t>
                        </m:r>
                      </m:den>
                    </m:f>
                  </m:oMath>
                </a14:m>
                <a:r>
                  <a:rPr lang="nl-BE" dirty="0" smtClean="0"/>
                  <a:t>.  We only know that </a:t>
                </a:r>
                <a14:m>
                  <m:oMath xmlns:m="http://schemas.openxmlformats.org/officeDocument/2006/math">
                    <m:r>
                      <a:rPr lang="nl-BE" i="1">
                        <a:latin typeface="Cambria Math" panose="02040503050406030204" pitchFamily="18" charset="0"/>
                      </a:rPr>
                      <m:t>𝑎</m:t>
                    </m:r>
                    <m:r>
                      <a:rPr lang="nl-BE" b="0" i="1" smtClean="0">
                        <a:latin typeface="Cambria Math" panose="02040503050406030204" pitchFamily="18" charset="0"/>
                      </a:rPr>
                      <m:t>∈</m:t>
                    </m:r>
                    <m:d>
                      <m:dPr>
                        <m:begChr m:val="["/>
                        <m:endChr m:val="]"/>
                        <m:ctrlPr>
                          <a:rPr lang="nl-BE" b="0" i="1" smtClean="0">
                            <a:latin typeface="Cambria Math" panose="02040503050406030204" pitchFamily="18" charset="0"/>
                          </a:rPr>
                        </m:ctrlPr>
                      </m:dPr>
                      <m:e>
                        <m:r>
                          <a:rPr lang="nl-BE" b="0" i="1" smtClean="0">
                            <a:latin typeface="Cambria Math" panose="02040503050406030204" pitchFamily="18" charset="0"/>
                          </a:rPr>
                          <m:t>0.20;0</m:t>
                        </m:r>
                        <m:r>
                          <a:rPr lang="en-US" b="0" i="1" smtClean="0">
                            <a:latin typeface="Cambria Math" panose="02040503050406030204" pitchFamily="18" charset="0"/>
                          </a:rPr>
                          <m:t>.</m:t>
                        </m:r>
                        <m:r>
                          <a:rPr lang="nl-BE" b="0" i="1" smtClean="0">
                            <a:latin typeface="Cambria Math" panose="02040503050406030204" pitchFamily="18" charset="0"/>
                          </a:rPr>
                          <m:t>80</m:t>
                        </m:r>
                      </m:e>
                    </m:d>
                  </m:oMath>
                </a14:m>
                <a:r>
                  <a:rPr lang="nl-BE" dirty="0" smtClean="0"/>
                  <a:t>. We propose to use a proportional controller </a:t>
                </a:r>
                <a14:m>
                  <m:oMath xmlns:m="http://schemas.openxmlformats.org/officeDocument/2006/math">
                    <m:r>
                      <a:rPr lang="nl-BE" b="0" i="1" smtClean="0">
                        <a:latin typeface="Cambria Math" panose="02040503050406030204" pitchFamily="18" charset="0"/>
                      </a:rPr>
                      <m:t>𝐶</m:t>
                    </m:r>
                    <m:d>
                      <m:dPr>
                        <m:ctrlPr>
                          <a:rPr lang="nl-BE" b="0" i="1" smtClean="0">
                            <a:latin typeface="Cambria Math" panose="02040503050406030204" pitchFamily="18" charset="0"/>
                          </a:rPr>
                        </m:ctrlPr>
                      </m:dPr>
                      <m:e>
                        <m:r>
                          <a:rPr lang="nl-BE" b="0" i="1" smtClean="0">
                            <a:latin typeface="Cambria Math" panose="02040503050406030204" pitchFamily="18" charset="0"/>
                          </a:rPr>
                          <m:t>𝑠</m:t>
                        </m:r>
                      </m:e>
                    </m:d>
                    <m:r>
                      <a:rPr lang="nl-BE" b="0" i="1" smtClean="0">
                        <a:latin typeface="Cambria Math" panose="02040503050406030204" pitchFamily="18" charset="0"/>
                      </a:rPr>
                      <m:t>=</m:t>
                    </m:r>
                    <m:r>
                      <a:rPr lang="nl-BE" b="0" i="1" smtClean="0">
                        <a:latin typeface="Cambria Math" panose="02040503050406030204" pitchFamily="18" charset="0"/>
                      </a:rPr>
                      <m:t>𝐾</m:t>
                    </m:r>
                  </m:oMath>
                </a14:m>
                <a:endParaRPr lang="nl-BE" dirty="0" smtClean="0"/>
              </a:p>
              <a:p>
                <a:pPr marL="457200" lvl="1" indent="0">
                  <a:buNone/>
                </a:pPr>
                <a:r>
                  <a:rPr lang="nl-BE" dirty="0" smtClean="0"/>
                  <a:t>The closed loop transfer function becomes</a:t>
                </a:r>
              </a:p>
              <a:p>
                <a:pPr marL="914400" lvl="2" indent="0">
                  <a:buNone/>
                </a:pPr>
                <a14:m>
                  <m:oMathPara xmlns:m="http://schemas.openxmlformats.org/officeDocument/2006/math">
                    <m:oMathParaPr>
                      <m:jc m:val="centerGroup"/>
                    </m:oMathParaPr>
                    <m:oMath xmlns:m="http://schemas.openxmlformats.org/officeDocument/2006/math">
                      <m:r>
                        <a:rPr lang="nl-BE" b="0" i="1" smtClean="0">
                          <a:latin typeface="Cambria Math" panose="02040503050406030204" pitchFamily="18" charset="0"/>
                        </a:rPr>
                        <m:t>𝑆</m:t>
                      </m:r>
                      <m:r>
                        <a:rPr lang="nl-BE" b="0" i="1" smtClean="0">
                          <a:latin typeface="Cambria Math" panose="02040503050406030204" pitchFamily="18" charset="0"/>
                        </a:rPr>
                        <m:t>=</m:t>
                      </m:r>
                      <m:f>
                        <m:fPr>
                          <m:ctrlPr>
                            <a:rPr lang="nl-BE" b="0" i="1" smtClean="0">
                              <a:latin typeface="Cambria Math" panose="02040503050406030204" pitchFamily="18" charset="0"/>
                            </a:rPr>
                          </m:ctrlPr>
                        </m:fPr>
                        <m:num>
                          <m:r>
                            <a:rPr lang="en-US" b="0" i="1" smtClean="0">
                              <a:latin typeface="Cambria Math" panose="02040503050406030204" pitchFamily="18" charset="0"/>
                            </a:rPr>
                            <m:t>𝑃𝐶</m:t>
                          </m:r>
                        </m:num>
                        <m:den>
                          <m:r>
                            <a:rPr lang="nl-BE" b="0" i="1" smtClean="0">
                              <a:latin typeface="Cambria Math" panose="02040503050406030204" pitchFamily="18" charset="0"/>
                            </a:rPr>
                            <m:t>1+</m:t>
                          </m:r>
                          <m:r>
                            <a:rPr lang="nl-BE" b="0" i="1" smtClean="0">
                              <a:latin typeface="Cambria Math" panose="02040503050406030204" pitchFamily="18" charset="0"/>
                            </a:rPr>
                            <m:t>𝑃𝐶</m:t>
                          </m:r>
                        </m:den>
                      </m:f>
                      <m:r>
                        <a:rPr lang="nl-BE" b="0" i="1" smtClean="0">
                          <a:latin typeface="Cambria Math" panose="02040503050406030204" pitchFamily="18" charset="0"/>
                        </a:rPr>
                        <m:t>=</m:t>
                      </m:r>
                      <m:f>
                        <m:fPr>
                          <m:ctrlPr>
                            <a:rPr lang="nl-BE" b="0" i="1" smtClean="0">
                              <a:latin typeface="Cambria Math" panose="02040503050406030204" pitchFamily="18" charset="0"/>
                            </a:rPr>
                          </m:ctrlPr>
                        </m:fPr>
                        <m:num>
                          <m:f>
                            <m:fPr>
                              <m:ctrlPr>
                                <a:rPr lang="nl-BE" i="1">
                                  <a:latin typeface="Cambria Math" panose="02040503050406030204" pitchFamily="18" charset="0"/>
                                </a:rPr>
                              </m:ctrlPr>
                            </m:fPr>
                            <m:num>
                              <m:r>
                                <a:rPr lang="nl-BE" i="1">
                                  <a:latin typeface="Cambria Math" panose="02040503050406030204" pitchFamily="18" charset="0"/>
                                </a:rPr>
                                <m:t>1</m:t>
                              </m:r>
                            </m:num>
                            <m:den>
                              <m:r>
                                <a:rPr lang="nl-BE" i="1">
                                  <a:latin typeface="Cambria Math" panose="02040503050406030204" pitchFamily="18" charset="0"/>
                                </a:rPr>
                                <m:t>𝑠</m:t>
                              </m:r>
                              <m:r>
                                <a:rPr lang="nl-BE" i="1">
                                  <a:latin typeface="Cambria Math" panose="02040503050406030204" pitchFamily="18" charset="0"/>
                                </a:rPr>
                                <m:t>−</m:t>
                              </m:r>
                              <m:r>
                                <a:rPr lang="nl-BE" i="1">
                                  <a:latin typeface="Cambria Math" panose="02040503050406030204" pitchFamily="18" charset="0"/>
                                </a:rPr>
                                <m:t>𝑎</m:t>
                              </m:r>
                            </m:den>
                          </m:f>
                          <m:r>
                            <a:rPr lang="nl-BE" i="1">
                              <a:latin typeface="Cambria Math" panose="02040503050406030204" pitchFamily="18" charset="0"/>
                            </a:rPr>
                            <m:t> </m:t>
                          </m:r>
                          <m:r>
                            <a:rPr lang="nl-BE" i="1">
                              <a:latin typeface="Cambria Math" panose="02040503050406030204" pitchFamily="18" charset="0"/>
                            </a:rPr>
                            <m:t>𝐾</m:t>
                          </m:r>
                        </m:num>
                        <m:den>
                          <m:r>
                            <a:rPr lang="nl-BE" b="0" i="1" smtClean="0">
                              <a:latin typeface="Cambria Math" panose="02040503050406030204" pitchFamily="18" charset="0"/>
                            </a:rPr>
                            <m:t>1+</m:t>
                          </m:r>
                          <m:f>
                            <m:fPr>
                              <m:ctrlPr>
                                <a:rPr lang="nl-BE" b="0" i="1" smtClean="0">
                                  <a:latin typeface="Cambria Math" panose="02040503050406030204" pitchFamily="18" charset="0"/>
                                </a:rPr>
                              </m:ctrlPr>
                            </m:fPr>
                            <m:num>
                              <m:r>
                                <a:rPr lang="nl-BE" b="0" i="1" smtClean="0">
                                  <a:latin typeface="Cambria Math" panose="02040503050406030204" pitchFamily="18" charset="0"/>
                                </a:rPr>
                                <m:t>1</m:t>
                              </m:r>
                            </m:num>
                            <m:den>
                              <m:r>
                                <a:rPr lang="nl-BE" b="0" i="1" smtClean="0">
                                  <a:latin typeface="Cambria Math" panose="02040503050406030204" pitchFamily="18" charset="0"/>
                                </a:rPr>
                                <m:t>𝑠</m:t>
                              </m:r>
                              <m:r>
                                <a:rPr lang="nl-BE" b="0" i="1" smtClean="0">
                                  <a:latin typeface="Cambria Math" panose="02040503050406030204" pitchFamily="18" charset="0"/>
                                </a:rPr>
                                <m:t>−</m:t>
                              </m:r>
                              <m:r>
                                <a:rPr lang="nl-BE" b="0" i="1" smtClean="0">
                                  <a:latin typeface="Cambria Math" panose="02040503050406030204" pitchFamily="18" charset="0"/>
                                </a:rPr>
                                <m:t>𝑎</m:t>
                              </m:r>
                            </m:den>
                          </m:f>
                          <m:r>
                            <a:rPr lang="nl-BE" b="0" i="1" smtClean="0">
                              <a:latin typeface="Cambria Math" panose="02040503050406030204" pitchFamily="18" charset="0"/>
                            </a:rPr>
                            <m:t> </m:t>
                          </m:r>
                          <m:r>
                            <a:rPr lang="nl-BE" b="0" i="1" smtClean="0">
                              <a:latin typeface="Cambria Math" panose="02040503050406030204" pitchFamily="18" charset="0"/>
                            </a:rPr>
                            <m:t>𝐾</m:t>
                          </m:r>
                        </m:den>
                      </m:f>
                      <m:r>
                        <a:rPr lang="nl-BE" b="0" i="1" smtClean="0">
                          <a:latin typeface="Cambria Math" panose="02040503050406030204" pitchFamily="18" charset="0"/>
                        </a:rPr>
                        <m:t>=</m:t>
                      </m:r>
                      <m:f>
                        <m:fPr>
                          <m:ctrlPr>
                            <a:rPr lang="nl-BE" b="0" i="1" smtClean="0">
                              <a:latin typeface="Cambria Math" panose="02040503050406030204" pitchFamily="18" charset="0"/>
                            </a:rPr>
                          </m:ctrlPr>
                        </m:fPr>
                        <m:num>
                          <m:r>
                            <a:rPr lang="en-US" b="0" i="1" smtClean="0">
                              <a:latin typeface="Cambria Math" panose="02040503050406030204" pitchFamily="18" charset="0"/>
                            </a:rPr>
                            <m:t>𝐾</m:t>
                          </m:r>
                        </m:num>
                        <m:den>
                          <m:r>
                            <a:rPr lang="nl-BE" b="0" i="1" smtClean="0">
                              <a:latin typeface="Cambria Math" panose="02040503050406030204" pitchFamily="18" charset="0"/>
                            </a:rPr>
                            <m:t>𝑠</m:t>
                          </m:r>
                          <m:r>
                            <a:rPr lang="nl-BE" b="0" i="1" smtClean="0">
                              <a:latin typeface="Cambria Math" panose="02040503050406030204" pitchFamily="18" charset="0"/>
                            </a:rPr>
                            <m:t>−</m:t>
                          </m:r>
                          <m:r>
                            <a:rPr lang="nl-BE" b="0" i="1" smtClean="0">
                              <a:latin typeface="Cambria Math" panose="02040503050406030204" pitchFamily="18" charset="0"/>
                            </a:rPr>
                            <m:t>𝑎</m:t>
                          </m:r>
                          <m:r>
                            <a:rPr lang="nl-BE" b="0" i="1" smtClean="0">
                              <a:latin typeface="Cambria Math" panose="02040503050406030204" pitchFamily="18" charset="0"/>
                            </a:rPr>
                            <m:t>+</m:t>
                          </m:r>
                          <m:r>
                            <a:rPr lang="nl-BE" b="0" i="1" smtClean="0">
                              <a:latin typeface="Cambria Math" panose="02040503050406030204" pitchFamily="18" charset="0"/>
                            </a:rPr>
                            <m:t>𝐾</m:t>
                          </m:r>
                        </m:den>
                      </m:f>
                    </m:oMath>
                  </m:oMathPara>
                </a14:m>
                <a:endParaRPr lang="nl-BE" b="0" dirty="0" smtClean="0"/>
              </a:p>
              <a:p>
                <a:pPr marL="457200" lvl="1" indent="0">
                  <a:buNone/>
                </a:pPr>
                <a:r>
                  <a:rPr lang="nl-BE" dirty="0" smtClean="0"/>
                  <a:t>The controller stabilizes the system if </a:t>
                </a:r>
                <a14:m>
                  <m:oMath xmlns:m="http://schemas.openxmlformats.org/officeDocument/2006/math">
                    <m:r>
                      <a:rPr lang="nl-BE" b="0" i="1" smtClean="0">
                        <a:latin typeface="Cambria Math" panose="02040503050406030204" pitchFamily="18" charset="0"/>
                      </a:rPr>
                      <m:t>−</m:t>
                    </m:r>
                    <m:r>
                      <a:rPr lang="nl-BE" b="0" i="1" smtClean="0">
                        <a:latin typeface="Cambria Math" panose="02040503050406030204" pitchFamily="18" charset="0"/>
                      </a:rPr>
                      <m:t>𝑎</m:t>
                    </m:r>
                    <m:r>
                      <a:rPr lang="nl-BE" b="0" i="1" smtClean="0">
                        <a:latin typeface="Cambria Math" panose="02040503050406030204" pitchFamily="18" charset="0"/>
                      </a:rPr>
                      <m:t>+</m:t>
                    </m:r>
                    <m:r>
                      <a:rPr lang="nl-BE" b="0" i="1" smtClean="0">
                        <a:latin typeface="Cambria Math" panose="02040503050406030204" pitchFamily="18" charset="0"/>
                      </a:rPr>
                      <m:t>𝐾</m:t>
                    </m:r>
                    <m:r>
                      <a:rPr lang="nl-BE" b="0" i="1" smtClean="0">
                        <a:latin typeface="Cambria Math" panose="02040503050406030204" pitchFamily="18" charset="0"/>
                      </a:rPr>
                      <m:t>&gt;0</m:t>
                    </m:r>
                    <m:r>
                      <a:rPr lang="nl-BE" b="0" i="0" smtClean="0">
                        <a:latin typeface="Cambria Math" panose="02040503050406030204" pitchFamily="18" charset="0"/>
                      </a:rPr>
                      <m:t>.  </m:t>
                    </m:r>
                  </m:oMath>
                </a14:m>
                <a:r>
                  <a:rPr lang="nl-BE" dirty="0" smtClean="0"/>
                  <a:t> If we choose </a:t>
                </a:r>
                <a14:m>
                  <m:oMath xmlns:m="http://schemas.openxmlformats.org/officeDocument/2006/math">
                    <m:r>
                      <a:rPr lang="nl-BE" b="0" i="1" smtClean="0">
                        <a:latin typeface="Cambria Math" panose="02040503050406030204" pitchFamily="18" charset="0"/>
                      </a:rPr>
                      <m:t>𝐾</m:t>
                    </m:r>
                  </m:oMath>
                </a14:m>
                <a:r>
                  <a:rPr lang="nl-BE" dirty="0" smtClean="0"/>
                  <a:t> very large the system will be robust against changes in </a:t>
                </a:r>
                <a14:m>
                  <m:oMath xmlns:m="http://schemas.openxmlformats.org/officeDocument/2006/math">
                    <m:r>
                      <a:rPr lang="nl-BE" i="1">
                        <a:latin typeface="Cambria Math" panose="02040503050406030204" pitchFamily="18" charset="0"/>
                      </a:rPr>
                      <m:t>𝑎</m:t>
                    </m:r>
                  </m:oMath>
                </a14:m>
                <a:r>
                  <a:rPr lang="nl-BE"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63" r="-1630"/>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fld id="{36E0E07D-3184-49D9-8FFF-CA3F16F68292}" type="slidenum">
              <a:rPr lang="en-US" smtClean="0"/>
              <a:pPr>
                <a:defRPr/>
              </a:pPr>
              <a:t>20</a:t>
            </a:fld>
            <a:endParaRPr lang="en-US"/>
          </a:p>
        </p:txBody>
      </p:sp>
    </p:spTree>
    <p:extLst>
      <p:ext uri="{BB962C8B-B14F-4D97-AF65-F5344CB8AC3E}">
        <p14:creationId xmlns:p14="http://schemas.microsoft.com/office/powerpoint/2010/main" val="22984070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Example 2: robustness</a:t>
            </a:r>
            <a:endParaRPr lang="nl-B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nl-BE" dirty="0" smtClean="0"/>
                  <a:t>Suppose we want to stabilize the system </a:t>
                </a:r>
                <a14:m>
                  <m:oMath xmlns:m="http://schemas.openxmlformats.org/officeDocument/2006/math">
                    <m:r>
                      <a:rPr lang="en-US" b="0" i="1" smtClean="0">
                        <a:latin typeface="Cambria Math" panose="02040503050406030204" pitchFamily="18" charset="0"/>
                      </a:rPr>
                      <m:t>𝑃</m:t>
                    </m:r>
                    <m:d>
                      <m:dPr>
                        <m:ctrlPr>
                          <a:rPr lang="nl-BE" i="1">
                            <a:latin typeface="Cambria Math" panose="02040503050406030204" pitchFamily="18" charset="0"/>
                          </a:rPr>
                        </m:ctrlPr>
                      </m:dPr>
                      <m:e>
                        <m:r>
                          <a:rPr lang="nl-BE" i="1">
                            <a:latin typeface="Cambria Math" panose="02040503050406030204" pitchFamily="18" charset="0"/>
                          </a:rPr>
                          <m:t>𝑠</m:t>
                        </m:r>
                      </m:e>
                    </m:d>
                    <m:r>
                      <a:rPr lang="nl-BE" i="1">
                        <a:latin typeface="Cambria Math" panose="02040503050406030204" pitchFamily="18" charset="0"/>
                      </a:rPr>
                      <m:t>=</m:t>
                    </m:r>
                    <m:f>
                      <m:fPr>
                        <m:ctrlPr>
                          <a:rPr lang="nl-BE" i="1">
                            <a:latin typeface="Cambria Math" panose="02040503050406030204" pitchFamily="18" charset="0"/>
                          </a:rPr>
                        </m:ctrlPr>
                      </m:fPr>
                      <m:num>
                        <m:r>
                          <a:rPr lang="nl-BE" b="0" i="1" smtClean="0">
                            <a:latin typeface="Cambria Math" panose="02040503050406030204" pitchFamily="18" charset="0"/>
                          </a:rPr>
                          <m:t>𝑠</m:t>
                        </m:r>
                      </m:num>
                      <m:den>
                        <m:r>
                          <a:rPr lang="nl-BE" i="1">
                            <a:latin typeface="Cambria Math" panose="02040503050406030204" pitchFamily="18" charset="0"/>
                          </a:rPr>
                          <m:t>𝑠</m:t>
                        </m:r>
                        <m:r>
                          <a:rPr lang="nl-BE" i="1">
                            <a:latin typeface="Cambria Math" panose="02040503050406030204" pitchFamily="18" charset="0"/>
                          </a:rPr>
                          <m:t>−</m:t>
                        </m:r>
                        <m:r>
                          <a:rPr lang="nl-BE" i="1">
                            <a:latin typeface="Cambria Math" panose="02040503050406030204" pitchFamily="18" charset="0"/>
                          </a:rPr>
                          <m:t>𝑎</m:t>
                        </m:r>
                      </m:den>
                    </m:f>
                  </m:oMath>
                </a14:m>
                <a:r>
                  <a:rPr lang="nl-BE" dirty="0" smtClean="0"/>
                  <a:t> with </a:t>
                </a:r>
                <a14:m>
                  <m:oMath xmlns:m="http://schemas.openxmlformats.org/officeDocument/2006/math">
                    <m:r>
                      <a:rPr lang="nl-BE" b="0" i="1" smtClean="0">
                        <a:latin typeface="Cambria Math" panose="02040503050406030204" pitchFamily="18" charset="0"/>
                      </a:rPr>
                      <m:t>𝑎</m:t>
                    </m:r>
                    <m:r>
                      <a:rPr lang="nl-BE" b="0" i="1" smtClean="0">
                        <a:latin typeface="Cambria Math" panose="02040503050406030204" pitchFamily="18" charset="0"/>
                      </a:rPr>
                      <m:t>∈[0.20;0.80]</m:t>
                    </m:r>
                  </m:oMath>
                </a14:m>
                <a:r>
                  <a:rPr lang="nl-BE" dirty="0" smtClean="0"/>
                  <a:t>. If we choose the control law </a:t>
                </a:r>
                <a14:m>
                  <m:oMath xmlns:m="http://schemas.openxmlformats.org/officeDocument/2006/math">
                    <m:r>
                      <a:rPr lang="nl-BE" b="0" i="1" smtClean="0">
                        <a:latin typeface="Cambria Math" panose="02040503050406030204" pitchFamily="18" charset="0"/>
                      </a:rPr>
                      <m:t>𝐶</m:t>
                    </m:r>
                    <m:d>
                      <m:dPr>
                        <m:ctrlPr>
                          <a:rPr lang="nl-BE" b="0" i="1" smtClean="0">
                            <a:latin typeface="Cambria Math" panose="02040503050406030204" pitchFamily="18" charset="0"/>
                          </a:rPr>
                        </m:ctrlPr>
                      </m:dPr>
                      <m:e>
                        <m:r>
                          <a:rPr lang="nl-BE" b="0" i="1" smtClean="0">
                            <a:latin typeface="Cambria Math" panose="02040503050406030204" pitchFamily="18" charset="0"/>
                          </a:rPr>
                          <m:t>𝑠</m:t>
                        </m:r>
                      </m:e>
                    </m:d>
                    <m:r>
                      <a:rPr lang="nl-BE" b="0" i="1" smtClean="0">
                        <a:latin typeface="Cambria Math" panose="02040503050406030204" pitchFamily="18" charset="0"/>
                      </a:rPr>
                      <m:t>=</m:t>
                    </m:r>
                    <m:f>
                      <m:fPr>
                        <m:ctrlPr>
                          <a:rPr lang="nl-BE" b="0" i="1" smtClean="0">
                            <a:latin typeface="Cambria Math" panose="02040503050406030204" pitchFamily="18" charset="0"/>
                          </a:rPr>
                        </m:ctrlPr>
                      </m:fPr>
                      <m:num>
                        <m:r>
                          <a:rPr lang="nl-BE" b="0" i="1" smtClean="0">
                            <a:latin typeface="Cambria Math" panose="02040503050406030204" pitchFamily="18" charset="0"/>
                          </a:rPr>
                          <m:t>𝐾</m:t>
                        </m:r>
                      </m:num>
                      <m:den>
                        <m:r>
                          <a:rPr lang="nl-BE" b="0" i="1" smtClean="0">
                            <a:latin typeface="Cambria Math" panose="02040503050406030204" pitchFamily="18" charset="0"/>
                          </a:rPr>
                          <m:t>𝑠</m:t>
                        </m:r>
                      </m:den>
                    </m:f>
                  </m:oMath>
                </a14:m>
                <a:r>
                  <a:rPr lang="nl-BE" dirty="0" smtClean="0"/>
                  <a:t> this results in the same transfer function.</a:t>
                </a:r>
              </a:p>
              <a:p>
                <a:pPr marL="0" indent="0">
                  <a:buNone/>
                </a:pPr>
                <a14:m>
                  <m:oMathPara xmlns:m="http://schemas.openxmlformats.org/officeDocument/2006/math">
                    <m:oMathParaPr>
                      <m:jc m:val="centerGroup"/>
                    </m:oMathParaPr>
                    <m:oMath xmlns:m="http://schemas.openxmlformats.org/officeDocument/2006/math">
                      <m:r>
                        <a:rPr lang="nl-BE" i="1">
                          <a:latin typeface="Cambria Math" panose="02040503050406030204" pitchFamily="18" charset="0"/>
                        </a:rPr>
                        <m:t>𝑆</m:t>
                      </m:r>
                      <m:r>
                        <a:rPr lang="nl-BE" i="1">
                          <a:latin typeface="Cambria Math" panose="02040503050406030204" pitchFamily="18" charset="0"/>
                        </a:rPr>
                        <m:t>=</m:t>
                      </m:r>
                      <m:f>
                        <m:fPr>
                          <m:ctrlPr>
                            <a:rPr lang="nl-BE" i="1">
                              <a:latin typeface="Cambria Math" panose="02040503050406030204" pitchFamily="18" charset="0"/>
                            </a:rPr>
                          </m:ctrlPr>
                        </m:fPr>
                        <m:num>
                          <m:r>
                            <a:rPr lang="en-US" b="0" i="1" smtClean="0">
                              <a:latin typeface="Cambria Math" panose="02040503050406030204" pitchFamily="18" charset="0"/>
                            </a:rPr>
                            <m:t>𝑃𝐶</m:t>
                          </m:r>
                        </m:num>
                        <m:den>
                          <m:r>
                            <a:rPr lang="nl-BE" i="1">
                              <a:latin typeface="Cambria Math" panose="02040503050406030204" pitchFamily="18" charset="0"/>
                            </a:rPr>
                            <m:t>1+</m:t>
                          </m:r>
                          <m:r>
                            <a:rPr lang="nl-BE" i="1">
                              <a:latin typeface="Cambria Math" panose="02040503050406030204" pitchFamily="18" charset="0"/>
                            </a:rPr>
                            <m:t>𝑃𝐶</m:t>
                          </m:r>
                        </m:den>
                      </m:f>
                      <m:r>
                        <a:rPr lang="nl-BE" i="1">
                          <a:latin typeface="Cambria Math" panose="02040503050406030204" pitchFamily="18" charset="0"/>
                        </a:rPr>
                        <m:t>=</m:t>
                      </m:r>
                      <m:f>
                        <m:fPr>
                          <m:ctrlPr>
                            <a:rPr lang="nl-BE" i="1">
                              <a:latin typeface="Cambria Math" panose="02040503050406030204" pitchFamily="18" charset="0"/>
                            </a:rPr>
                          </m:ctrlPr>
                        </m:fPr>
                        <m:num>
                          <m:f>
                            <m:fPr>
                              <m:ctrlPr>
                                <a:rPr lang="nl-BE" i="1">
                                  <a:latin typeface="Cambria Math" panose="02040503050406030204" pitchFamily="18" charset="0"/>
                                </a:rPr>
                              </m:ctrlPr>
                            </m:fPr>
                            <m:num>
                              <m:r>
                                <a:rPr lang="nl-BE" i="1">
                                  <a:latin typeface="Cambria Math" panose="02040503050406030204" pitchFamily="18" charset="0"/>
                                </a:rPr>
                                <m:t>𝑠</m:t>
                              </m:r>
                            </m:num>
                            <m:den>
                              <m:r>
                                <a:rPr lang="nl-BE" i="1">
                                  <a:latin typeface="Cambria Math" panose="02040503050406030204" pitchFamily="18" charset="0"/>
                                </a:rPr>
                                <m:t>𝑠</m:t>
                              </m:r>
                              <m:r>
                                <a:rPr lang="nl-BE" i="1">
                                  <a:latin typeface="Cambria Math" panose="02040503050406030204" pitchFamily="18" charset="0"/>
                                </a:rPr>
                                <m:t>−</m:t>
                              </m:r>
                              <m:r>
                                <a:rPr lang="nl-BE" i="1">
                                  <a:latin typeface="Cambria Math" panose="02040503050406030204" pitchFamily="18" charset="0"/>
                                </a:rPr>
                                <m:t>𝑎</m:t>
                              </m:r>
                            </m:den>
                          </m:f>
                          <m:f>
                            <m:fPr>
                              <m:ctrlPr>
                                <a:rPr lang="nl-BE" i="1">
                                  <a:latin typeface="Cambria Math" panose="02040503050406030204" pitchFamily="18" charset="0"/>
                                </a:rPr>
                              </m:ctrlPr>
                            </m:fPr>
                            <m:num>
                              <m:r>
                                <a:rPr lang="nl-BE" i="1">
                                  <a:latin typeface="Cambria Math" panose="02040503050406030204" pitchFamily="18" charset="0"/>
                                </a:rPr>
                                <m:t>𝐾</m:t>
                              </m:r>
                            </m:num>
                            <m:den>
                              <m:r>
                                <a:rPr lang="nl-BE" i="1">
                                  <a:latin typeface="Cambria Math" panose="02040503050406030204" pitchFamily="18" charset="0"/>
                                </a:rPr>
                                <m:t>𝑠</m:t>
                              </m:r>
                            </m:den>
                          </m:f>
                        </m:num>
                        <m:den>
                          <m:r>
                            <a:rPr lang="nl-BE" i="1">
                              <a:latin typeface="Cambria Math" panose="02040503050406030204" pitchFamily="18" charset="0"/>
                            </a:rPr>
                            <m:t>1+</m:t>
                          </m:r>
                          <m:f>
                            <m:fPr>
                              <m:ctrlPr>
                                <a:rPr lang="nl-BE" i="1">
                                  <a:latin typeface="Cambria Math" panose="02040503050406030204" pitchFamily="18" charset="0"/>
                                </a:rPr>
                              </m:ctrlPr>
                            </m:fPr>
                            <m:num>
                              <m:r>
                                <a:rPr lang="nl-BE" b="0" i="1" smtClean="0">
                                  <a:latin typeface="Cambria Math" panose="02040503050406030204" pitchFamily="18" charset="0"/>
                                </a:rPr>
                                <m:t>𝑠</m:t>
                              </m:r>
                            </m:num>
                            <m:den>
                              <m:r>
                                <a:rPr lang="nl-BE" i="1">
                                  <a:latin typeface="Cambria Math" panose="02040503050406030204" pitchFamily="18" charset="0"/>
                                </a:rPr>
                                <m:t>𝑠</m:t>
                              </m:r>
                              <m:r>
                                <a:rPr lang="nl-BE" i="1">
                                  <a:latin typeface="Cambria Math" panose="02040503050406030204" pitchFamily="18" charset="0"/>
                                </a:rPr>
                                <m:t>−</m:t>
                              </m:r>
                              <m:r>
                                <a:rPr lang="nl-BE" i="1">
                                  <a:latin typeface="Cambria Math" panose="02040503050406030204" pitchFamily="18" charset="0"/>
                                </a:rPr>
                                <m:t>𝑎</m:t>
                              </m:r>
                            </m:den>
                          </m:f>
                          <m:f>
                            <m:fPr>
                              <m:ctrlPr>
                                <a:rPr lang="nl-BE" b="0" i="1" smtClean="0">
                                  <a:latin typeface="Cambria Math" panose="02040503050406030204" pitchFamily="18" charset="0"/>
                                </a:rPr>
                              </m:ctrlPr>
                            </m:fPr>
                            <m:num>
                              <m:r>
                                <a:rPr lang="nl-BE" i="1">
                                  <a:latin typeface="Cambria Math" panose="02040503050406030204" pitchFamily="18" charset="0"/>
                                </a:rPr>
                                <m:t>𝐾</m:t>
                              </m:r>
                            </m:num>
                            <m:den>
                              <m:r>
                                <a:rPr lang="nl-BE" b="0" i="1" smtClean="0">
                                  <a:latin typeface="Cambria Math" panose="02040503050406030204" pitchFamily="18" charset="0"/>
                                </a:rPr>
                                <m:t>𝑠</m:t>
                              </m:r>
                            </m:den>
                          </m:f>
                        </m:den>
                      </m:f>
                      <m:r>
                        <a:rPr lang="nl-BE" i="1">
                          <a:latin typeface="Cambria Math" panose="02040503050406030204" pitchFamily="18" charset="0"/>
                        </a:rPr>
                        <m:t>=</m:t>
                      </m:r>
                      <m:f>
                        <m:fPr>
                          <m:ctrlPr>
                            <a:rPr lang="nl-BE" i="1">
                              <a:latin typeface="Cambria Math" panose="02040503050406030204" pitchFamily="18" charset="0"/>
                            </a:rPr>
                          </m:ctrlPr>
                        </m:fPr>
                        <m:num>
                          <m:r>
                            <a:rPr lang="en-US" b="0" i="1" smtClean="0">
                              <a:latin typeface="Cambria Math" panose="02040503050406030204" pitchFamily="18" charset="0"/>
                            </a:rPr>
                            <m:t>𝐾</m:t>
                          </m:r>
                        </m:num>
                        <m:den>
                          <m:r>
                            <a:rPr lang="nl-BE" i="1">
                              <a:latin typeface="Cambria Math" panose="02040503050406030204" pitchFamily="18" charset="0"/>
                            </a:rPr>
                            <m:t>𝑠</m:t>
                          </m:r>
                          <m:r>
                            <a:rPr lang="nl-BE" i="1">
                              <a:latin typeface="Cambria Math" panose="02040503050406030204" pitchFamily="18" charset="0"/>
                            </a:rPr>
                            <m:t>−</m:t>
                          </m:r>
                          <m:r>
                            <a:rPr lang="nl-BE" i="1">
                              <a:latin typeface="Cambria Math" panose="02040503050406030204" pitchFamily="18" charset="0"/>
                            </a:rPr>
                            <m:t>𝑎</m:t>
                          </m:r>
                          <m:r>
                            <a:rPr lang="nl-BE" i="1">
                              <a:latin typeface="Cambria Math" panose="02040503050406030204" pitchFamily="18" charset="0"/>
                            </a:rPr>
                            <m:t>+</m:t>
                          </m:r>
                          <m:r>
                            <a:rPr lang="nl-BE" i="1">
                              <a:latin typeface="Cambria Math" panose="02040503050406030204" pitchFamily="18" charset="0"/>
                            </a:rPr>
                            <m:t>𝐾</m:t>
                          </m:r>
                        </m:den>
                      </m:f>
                    </m:oMath>
                  </m:oMathPara>
                </a14:m>
                <a:endParaRPr lang="nl-BE" dirty="0" smtClean="0"/>
              </a:p>
              <a:p>
                <a:pPr marL="0" indent="0">
                  <a:buNone/>
                </a:pPr>
                <a:r>
                  <a:rPr lang="nl-BE" dirty="0" smtClean="0"/>
                  <a:t>Again we choose </a:t>
                </a:r>
                <a14:m>
                  <m:oMath xmlns:m="http://schemas.openxmlformats.org/officeDocument/2006/math">
                    <m:r>
                      <a:rPr lang="nl-BE" b="0" i="1" smtClean="0">
                        <a:latin typeface="Cambria Math" panose="02040503050406030204" pitchFamily="18" charset="0"/>
                      </a:rPr>
                      <m:t>𝐾</m:t>
                    </m:r>
                    <m:r>
                      <a:rPr lang="nl-BE" b="0" i="1" smtClean="0">
                        <a:latin typeface="Cambria Math" panose="02040503050406030204" pitchFamily="18" charset="0"/>
                      </a:rPr>
                      <m:t>&gt;</m:t>
                    </m:r>
                    <m:r>
                      <a:rPr lang="nl-BE" b="0" i="1" smtClean="0">
                        <a:latin typeface="Cambria Math" panose="02040503050406030204" pitchFamily="18" charset="0"/>
                      </a:rPr>
                      <m:t>𝑎</m:t>
                    </m:r>
                    <m:r>
                      <a:rPr lang="nl-BE" b="0" i="1" smtClean="0">
                        <a:latin typeface="Cambria Math" panose="02040503050406030204" pitchFamily="18" charset="0"/>
                      </a:rPr>
                      <m:t> </m:t>
                    </m:r>
                  </m:oMath>
                </a14:m>
                <a:r>
                  <a:rPr lang="nl-BE" dirty="0" smtClean="0"/>
                  <a:t>to ensure stability.</a:t>
                </a:r>
              </a:p>
              <a:p>
                <a:pPr marL="0" indent="0">
                  <a:buNone/>
                </a:pPr>
                <a:r>
                  <a:rPr lang="nl-BE" dirty="0" smtClean="0"/>
                  <a:t>But how does the controller perform on the slightly perturbed system </a:t>
                </a:r>
                <a14:m>
                  <m:oMath xmlns:m="http://schemas.openxmlformats.org/officeDocument/2006/math">
                    <m:acc>
                      <m:accPr>
                        <m:chr m:val="̃"/>
                        <m:ctrlPr>
                          <a:rPr lang="nl-BE" b="0" i="1" smtClean="0">
                            <a:latin typeface="Cambria Math" panose="02040503050406030204" pitchFamily="18" charset="0"/>
                          </a:rPr>
                        </m:ctrlPr>
                      </m:accPr>
                      <m:e>
                        <m:r>
                          <a:rPr lang="en-US" b="0" i="1" smtClean="0">
                            <a:latin typeface="Cambria Math" panose="02040503050406030204" pitchFamily="18" charset="0"/>
                          </a:rPr>
                          <m:t>𝑃</m:t>
                        </m:r>
                      </m:e>
                    </m:acc>
                    <m:d>
                      <m:dPr>
                        <m:ctrlPr>
                          <a:rPr lang="nl-BE" b="0" i="1" smtClean="0">
                            <a:latin typeface="Cambria Math" panose="02040503050406030204" pitchFamily="18" charset="0"/>
                          </a:rPr>
                        </m:ctrlPr>
                      </m:dPr>
                      <m:e>
                        <m:r>
                          <a:rPr lang="nl-BE" b="0" i="1" smtClean="0">
                            <a:latin typeface="Cambria Math" panose="02040503050406030204" pitchFamily="18" charset="0"/>
                          </a:rPr>
                          <m:t>𝑠</m:t>
                        </m:r>
                      </m:e>
                    </m:d>
                    <m:r>
                      <a:rPr lang="nl-BE" b="0" i="1" smtClean="0">
                        <a:latin typeface="Cambria Math" panose="02040503050406030204" pitchFamily="18" charset="0"/>
                      </a:rPr>
                      <m:t>=</m:t>
                    </m:r>
                    <m:f>
                      <m:fPr>
                        <m:ctrlPr>
                          <a:rPr lang="nl-BE" b="0" i="1" smtClean="0">
                            <a:latin typeface="Cambria Math" panose="02040503050406030204" pitchFamily="18" charset="0"/>
                          </a:rPr>
                        </m:ctrlPr>
                      </m:fPr>
                      <m:num>
                        <m:r>
                          <a:rPr lang="nl-BE" b="0" i="1" smtClean="0">
                            <a:latin typeface="Cambria Math" panose="02040503050406030204" pitchFamily="18" charset="0"/>
                          </a:rPr>
                          <m:t>𝑠</m:t>
                        </m:r>
                        <m:r>
                          <a:rPr lang="nl-BE" b="0" i="1" smtClean="0">
                            <a:latin typeface="Cambria Math" panose="02040503050406030204" pitchFamily="18" charset="0"/>
                          </a:rPr>
                          <m:t>+</m:t>
                        </m:r>
                        <m:r>
                          <a:rPr lang="nl-BE" b="0" i="1" smtClean="0">
                            <a:latin typeface="Cambria Math" panose="02040503050406030204" pitchFamily="18" charset="0"/>
                          </a:rPr>
                          <m:t>𝜖</m:t>
                        </m:r>
                      </m:num>
                      <m:den>
                        <m:r>
                          <a:rPr lang="nl-BE" b="0" i="1" smtClean="0">
                            <a:latin typeface="Cambria Math" panose="02040503050406030204" pitchFamily="18" charset="0"/>
                          </a:rPr>
                          <m:t>𝑠</m:t>
                        </m:r>
                        <m:r>
                          <a:rPr lang="nl-BE" b="0" i="1" smtClean="0">
                            <a:latin typeface="Cambria Math" panose="02040503050406030204" pitchFamily="18" charset="0"/>
                          </a:rPr>
                          <m:t>−</m:t>
                        </m:r>
                        <m:r>
                          <a:rPr lang="nl-BE" b="0" i="1" smtClean="0">
                            <a:latin typeface="Cambria Math" panose="02040503050406030204" pitchFamily="18" charset="0"/>
                          </a:rPr>
                          <m:t>𝑎</m:t>
                        </m:r>
                      </m:den>
                    </m:f>
                    <m:r>
                      <a:rPr lang="nl-BE" b="0" i="0" smtClean="0">
                        <a:latin typeface="Cambria Math" panose="02040503050406030204" pitchFamily="18" charset="0"/>
                      </a:rPr>
                      <m:t> </m:t>
                    </m:r>
                  </m:oMath>
                </a14:m>
                <a:r>
                  <a:rPr lang="nl-BE" dirty="0" smtClean="0"/>
                  <a:t>?</a:t>
                </a:r>
              </a:p>
              <a:p>
                <a:pPr marL="0" indent="0">
                  <a:buNone/>
                </a:pPr>
                <a:r>
                  <a:rPr lang="nl-BE" dirty="0" smtClean="0"/>
                  <a:t>The transfer function from </a:t>
                </a:r>
                <a14:m>
                  <m:oMath xmlns:m="http://schemas.openxmlformats.org/officeDocument/2006/math">
                    <m:r>
                      <a:rPr lang="nl-BE" i="1" dirty="0" smtClean="0">
                        <a:latin typeface="Cambria Math" panose="02040503050406030204" pitchFamily="18" charset="0"/>
                      </a:rPr>
                      <m:t>𝑅</m:t>
                    </m:r>
                  </m:oMath>
                </a14:m>
                <a:r>
                  <a:rPr lang="nl-BE" dirty="0" smtClean="0"/>
                  <a:t> to </a:t>
                </a:r>
                <a14:m>
                  <m:oMath xmlns:m="http://schemas.openxmlformats.org/officeDocument/2006/math">
                    <m:r>
                      <a:rPr lang="nl-BE" i="1" dirty="0" smtClean="0">
                        <a:latin typeface="Cambria Math" panose="02040503050406030204" pitchFamily="18" charset="0"/>
                      </a:rPr>
                      <m:t>𝑌</m:t>
                    </m:r>
                  </m:oMath>
                </a14:m>
                <a:r>
                  <a:rPr lang="nl-BE" dirty="0" smtClean="0"/>
                  <a:t> becomes</a:t>
                </a:r>
              </a:p>
              <a:p>
                <a:pPr marL="0" indent="0">
                  <a:buNone/>
                </a:pPr>
                <a14:m>
                  <m:oMathPara xmlns:m="http://schemas.openxmlformats.org/officeDocument/2006/math">
                    <m:oMathParaPr>
                      <m:jc m:val="centerGroup"/>
                    </m:oMathParaPr>
                    <m:oMath xmlns:m="http://schemas.openxmlformats.org/officeDocument/2006/math">
                      <m:r>
                        <a:rPr lang="nl-BE" sz="2000" b="0" i="1" smtClean="0">
                          <a:latin typeface="Cambria Math" panose="02040503050406030204" pitchFamily="18" charset="0"/>
                        </a:rPr>
                        <m:t>𝑆</m:t>
                      </m:r>
                      <m:r>
                        <a:rPr lang="nl-BE" sz="2000" b="0" i="1" smtClean="0">
                          <a:latin typeface="Cambria Math" panose="02040503050406030204" pitchFamily="18" charset="0"/>
                        </a:rPr>
                        <m:t>=</m:t>
                      </m:r>
                      <m:f>
                        <m:fPr>
                          <m:ctrlPr>
                            <a:rPr lang="nl-BE" sz="2000" b="0" i="1" smtClean="0">
                              <a:latin typeface="Cambria Math" panose="02040503050406030204" pitchFamily="18" charset="0"/>
                            </a:rPr>
                          </m:ctrlPr>
                        </m:fPr>
                        <m:num>
                          <m:f>
                            <m:fPr>
                              <m:ctrlPr>
                                <a:rPr lang="nl-BE" sz="2000" i="1">
                                  <a:latin typeface="Cambria Math" panose="02040503050406030204" pitchFamily="18" charset="0"/>
                                </a:rPr>
                              </m:ctrlPr>
                            </m:fPr>
                            <m:num>
                              <m:r>
                                <a:rPr lang="nl-BE" sz="2000" i="1">
                                  <a:latin typeface="Cambria Math" panose="02040503050406030204" pitchFamily="18" charset="0"/>
                                </a:rPr>
                                <m:t>𝑠</m:t>
                              </m:r>
                              <m:r>
                                <a:rPr lang="nl-BE" sz="2000" i="1">
                                  <a:latin typeface="Cambria Math" panose="02040503050406030204" pitchFamily="18" charset="0"/>
                                </a:rPr>
                                <m:t>+</m:t>
                              </m:r>
                              <m:r>
                                <a:rPr lang="nl-BE" sz="2000" i="1">
                                  <a:latin typeface="Cambria Math" panose="02040503050406030204" pitchFamily="18" charset="0"/>
                                </a:rPr>
                                <m:t>𝜖</m:t>
                              </m:r>
                            </m:num>
                            <m:den>
                              <m:r>
                                <a:rPr lang="nl-BE" sz="2000" i="1">
                                  <a:latin typeface="Cambria Math" panose="02040503050406030204" pitchFamily="18" charset="0"/>
                                </a:rPr>
                                <m:t>𝑠</m:t>
                              </m:r>
                              <m:r>
                                <a:rPr lang="nl-BE" sz="2000" i="1">
                                  <a:latin typeface="Cambria Math" panose="02040503050406030204" pitchFamily="18" charset="0"/>
                                </a:rPr>
                                <m:t>−</m:t>
                              </m:r>
                              <m:r>
                                <a:rPr lang="nl-BE" sz="2000" i="1">
                                  <a:latin typeface="Cambria Math" panose="02040503050406030204" pitchFamily="18" charset="0"/>
                                </a:rPr>
                                <m:t>𝑎</m:t>
                              </m:r>
                            </m:den>
                          </m:f>
                          <m:r>
                            <a:rPr lang="nl-BE" sz="2000" i="1">
                              <a:latin typeface="Cambria Math" panose="02040503050406030204" pitchFamily="18" charset="0"/>
                            </a:rPr>
                            <m:t>  </m:t>
                          </m:r>
                          <m:f>
                            <m:fPr>
                              <m:ctrlPr>
                                <a:rPr lang="nl-BE" sz="2000" i="1">
                                  <a:latin typeface="Cambria Math" panose="02040503050406030204" pitchFamily="18" charset="0"/>
                                </a:rPr>
                              </m:ctrlPr>
                            </m:fPr>
                            <m:num>
                              <m:r>
                                <a:rPr lang="nl-BE" sz="2000" i="1">
                                  <a:latin typeface="Cambria Math" panose="02040503050406030204" pitchFamily="18" charset="0"/>
                                </a:rPr>
                                <m:t>𝐾</m:t>
                              </m:r>
                            </m:num>
                            <m:den>
                              <m:r>
                                <a:rPr lang="nl-BE" sz="2000" i="1">
                                  <a:latin typeface="Cambria Math" panose="02040503050406030204" pitchFamily="18" charset="0"/>
                                </a:rPr>
                                <m:t>𝑠</m:t>
                              </m:r>
                            </m:den>
                          </m:f>
                        </m:num>
                        <m:den>
                          <m:r>
                            <a:rPr lang="nl-BE" sz="2000" b="0" i="1" smtClean="0">
                              <a:latin typeface="Cambria Math" panose="02040503050406030204" pitchFamily="18" charset="0"/>
                            </a:rPr>
                            <m:t>1+</m:t>
                          </m:r>
                          <m:f>
                            <m:fPr>
                              <m:ctrlPr>
                                <a:rPr lang="nl-BE" sz="2000" b="0" i="1" smtClean="0">
                                  <a:latin typeface="Cambria Math" panose="02040503050406030204" pitchFamily="18" charset="0"/>
                                </a:rPr>
                              </m:ctrlPr>
                            </m:fPr>
                            <m:num>
                              <m:r>
                                <a:rPr lang="nl-BE" sz="2000" b="0" i="1" smtClean="0">
                                  <a:latin typeface="Cambria Math" panose="02040503050406030204" pitchFamily="18" charset="0"/>
                                </a:rPr>
                                <m:t>𝑠</m:t>
                              </m:r>
                              <m:r>
                                <a:rPr lang="nl-BE" sz="2000" b="0" i="1" smtClean="0">
                                  <a:latin typeface="Cambria Math" panose="02040503050406030204" pitchFamily="18" charset="0"/>
                                </a:rPr>
                                <m:t>+</m:t>
                              </m:r>
                              <m:r>
                                <a:rPr lang="nl-BE" sz="2000" b="0" i="1" smtClean="0">
                                  <a:latin typeface="Cambria Math" panose="02040503050406030204" pitchFamily="18" charset="0"/>
                                </a:rPr>
                                <m:t>𝜖</m:t>
                              </m:r>
                            </m:num>
                            <m:den>
                              <m:r>
                                <a:rPr lang="nl-BE" sz="2000" b="0" i="1" smtClean="0">
                                  <a:latin typeface="Cambria Math" panose="02040503050406030204" pitchFamily="18" charset="0"/>
                                </a:rPr>
                                <m:t>𝑠</m:t>
                              </m:r>
                              <m:r>
                                <a:rPr lang="nl-BE" sz="2000" b="0" i="1" smtClean="0">
                                  <a:latin typeface="Cambria Math" panose="02040503050406030204" pitchFamily="18" charset="0"/>
                                </a:rPr>
                                <m:t>−</m:t>
                              </m:r>
                              <m:r>
                                <a:rPr lang="nl-BE" sz="2000" b="0" i="1" smtClean="0">
                                  <a:latin typeface="Cambria Math" panose="02040503050406030204" pitchFamily="18" charset="0"/>
                                </a:rPr>
                                <m:t>𝑎</m:t>
                              </m:r>
                            </m:den>
                          </m:f>
                          <m:r>
                            <a:rPr lang="nl-BE" sz="2000" b="0" i="1" smtClean="0">
                              <a:latin typeface="Cambria Math" panose="02040503050406030204" pitchFamily="18" charset="0"/>
                            </a:rPr>
                            <m:t>  </m:t>
                          </m:r>
                          <m:f>
                            <m:fPr>
                              <m:ctrlPr>
                                <a:rPr lang="nl-BE" sz="2000" b="0" i="1" smtClean="0">
                                  <a:latin typeface="Cambria Math" panose="02040503050406030204" pitchFamily="18" charset="0"/>
                                </a:rPr>
                              </m:ctrlPr>
                            </m:fPr>
                            <m:num>
                              <m:r>
                                <a:rPr lang="nl-BE" sz="2000" b="0" i="1" smtClean="0">
                                  <a:latin typeface="Cambria Math" panose="02040503050406030204" pitchFamily="18" charset="0"/>
                                </a:rPr>
                                <m:t>𝐾</m:t>
                              </m:r>
                            </m:num>
                            <m:den>
                              <m:r>
                                <a:rPr lang="nl-BE" sz="2000" b="0" i="1" smtClean="0">
                                  <a:latin typeface="Cambria Math" panose="02040503050406030204" pitchFamily="18" charset="0"/>
                                </a:rPr>
                                <m:t>𝑠</m:t>
                              </m:r>
                            </m:den>
                          </m:f>
                        </m:den>
                      </m:f>
                      <m:r>
                        <a:rPr lang="nl-BE" sz="2000" b="0" i="1" smtClean="0">
                          <a:latin typeface="Cambria Math" panose="02040503050406030204" pitchFamily="18" charset="0"/>
                        </a:rPr>
                        <m:t>=</m:t>
                      </m:r>
                      <m:f>
                        <m:fPr>
                          <m:ctrlPr>
                            <a:rPr lang="nl-BE" sz="2000" b="0" i="1" smtClean="0">
                              <a:latin typeface="Cambria Math" panose="02040503050406030204" pitchFamily="18" charset="0"/>
                            </a:rPr>
                          </m:ctrlPr>
                        </m:fPr>
                        <m:num>
                          <m:d>
                            <m:dPr>
                              <m:ctrlPr>
                                <a:rPr lang="en-US" sz="2000" i="1">
                                  <a:latin typeface="Cambria Math" panose="02040503050406030204" pitchFamily="18" charset="0"/>
                                </a:rPr>
                              </m:ctrlPr>
                            </m:dPr>
                            <m:e>
                              <m:r>
                                <a:rPr lang="nl-BE" sz="2000" i="1">
                                  <a:latin typeface="Cambria Math" panose="02040503050406030204" pitchFamily="18" charset="0"/>
                                </a:rPr>
                                <m:t>𝑠</m:t>
                              </m:r>
                              <m:r>
                                <a:rPr lang="nl-BE" sz="2000" i="1">
                                  <a:latin typeface="Cambria Math" panose="02040503050406030204" pitchFamily="18" charset="0"/>
                                </a:rPr>
                                <m:t>+</m:t>
                              </m:r>
                              <m:r>
                                <a:rPr lang="nl-BE" sz="2000" i="1">
                                  <a:latin typeface="Cambria Math" panose="02040503050406030204" pitchFamily="18" charset="0"/>
                                </a:rPr>
                                <m:t>𝜖</m:t>
                              </m:r>
                            </m:e>
                          </m:d>
                          <m:r>
                            <a:rPr lang="en-US" sz="2000" i="1">
                              <a:latin typeface="Cambria Math" panose="02040503050406030204" pitchFamily="18" charset="0"/>
                            </a:rPr>
                            <m:t>𝐾</m:t>
                          </m:r>
                        </m:num>
                        <m:den>
                          <m:sSup>
                            <m:sSupPr>
                              <m:ctrlPr>
                                <a:rPr lang="nl-BE" sz="2000" b="0" i="1" smtClean="0">
                                  <a:latin typeface="Cambria Math" panose="02040503050406030204" pitchFamily="18" charset="0"/>
                                </a:rPr>
                              </m:ctrlPr>
                            </m:sSupPr>
                            <m:e>
                              <m:r>
                                <a:rPr lang="nl-BE" sz="2000" b="0" i="1" smtClean="0">
                                  <a:latin typeface="Cambria Math" panose="02040503050406030204" pitchFamily="18" charset="0"/>
                                </a:rPr>
                                <m:t>𝑠</m:t>
                              </m:r>
                            </m:e>
                            <m:sup>
                              <m:r>
                                <a:rPr lang="nl-BE" sz="2000" b="0" i="1" smtClean="0">
                                  <a:latin typeface="Cambria Math" panose="02040503050406030204" pitchFamily="18" charset="0"/>
                                </a:rPr>
                                <m:t>2</m:t>
                              </m:r>
                            </m:sup>
                          </m:sSup>
                          <m:r>
                            <a:rPr lang="nl-BE" sz="2000" b="0" i="1" smtClean="0">
                              <a:latin typeface="Cambria Math" panose="02040503050406030204" pitchFamily="18" charset="0"/>
                            </a:rPr>
                            <m:t>+</m:t>
                          </m:r>
                          <m:d>
                            <m:dPr>
                              <m:ctrlPr>
                                <a:rPr lang="nl-BE" sz="2000" b="0" i="1" smtClean="0">
                                  <a:latin typeface="Cambria Math" panose="02040503050406030204" pitchFamily="18" charset="0"/>
                                </a:rPr>
                              </m:ctrlPr>
                            </m:dPr>
                            <m:e>
                              <m:r>
                                <a:rPr lang="nl-BE" sz="2000" b="0" i="1" smtClean="0">
                                  <a:latin typeface="Cambria Math" panose="02040503050406030204" pitchFamily="18" charset="0"/>
                                </a:rPr>
                                <m:t>𝐾</m:t>
                              </m:r>
                              <m:r>
                                <a:rPr lang="nl-BE" sz="2000" b="0" i="1" smtClean="0">
                                  <a:latin typeface="Cambria Math" panose="02040503050406030204" pitchFamily="18" charset="0"/>
                                </a:rPr>
                                <m:t>−</m:t>
                              </m:r>
                              <m:r>
                                <a:rPr lang="nl-BE" sz="2000" b="0" i="1" smtClean="0">
                                  <a:latin typeface="Cambria Math" panose="02040503050406030204" pitchFamily="18" charset="0"/>
                                </a:rPr>
                                <m:t>𝑎</m:t>
                              </m:r>
                            </m:e>
                          </m:d>
                          <m:r>
                            <a:rPr lang="nl-BE" sz="2000" b="0" i="1" smtClean="0">
                              <a:latin typeface="Cambria Math" panose="02040503050406030204" pitchFamily="18" charset="0"/>
                            </a:rPr>
                            <m:t>𝑠</m:t>
                          </m:r>
                          <m:r>
                            <a:rPr lang="nl-BE" sz="2000" b="0" i="1" smtClean="0">
                              <a:latin typeface="Cambria Math" panose="02040503050406030204" pitchFamily="18" charset="0"/>
                            </a:rPr>
                            <m:t>+</m:t>
                          </m:r>
                          <m:r>
                            <a:rPr lang="nl-BE" sz="2000" b="0" i="1" smtClean="0">
                              <a:latin typeface="Cambria Math" panose="02040503050406030204" pitchFamily="18" charset="0"/>
                            </a:rPr>
                            <m:t>𝜖</m:t>
                          </m:r>
                          <m:r>
                            <a:rPr lang="nl-BE" sz="2000" b="0" i="1" smtClean="0">
                              <a:latin typeface="Cambria Math" panose="02040503050406030204" pitchFamily="18" charset="0"/>
                            </a:rPr>
                            <m:t>𝐾</m:t>
                          </m:r>
                        </m:den>
                      </m:f>
                    </m:oMath>
                  </m:oMathPara>
                </a14:m>
                <a:endParaRPr lang="nl-B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11" r="-1852" b="-1469"/>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fld id="{36E0E07D-3184-49D9-8FFF-CA3F16F68292}" type="slidenum">
              <a:rPr lang="en-US" smtClean="0"/>
              <a:pPr>
                <a:defRPr/>
              </a:pPr>
              <a:t>21</a:t>
            </a:fld>
            <a:endParaRPr lang="en-US"/>
          </a:p>
        </p:txBody>
      </p:sp>
    </p:spTree>
    <p:extLst>
      <p:ext uri="{BB962C8B-B14F-4D97-AF65-F5344CB8AC3E}">
        <p14:creationId xmlns:p14="http://schemas.microsoft.com/office/powerpoint/2010/main" val="5077555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Example 2: robustness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1" y="1124744"/>
                <a:ext cx="4597846" cy="5400600"/>
              </a:xfrm>
            </p:spPr>
            <p:txBody>
              <a:bodyPr/>
              <a:lstStyle/>
              <a:p>
                <a:pPr marL="0" indent="0">
                  <a:buNone/>
                </a:pPr>
                <a14:m>
                  <m:oMathPara xmlns:m="http://schemas.openxmlformats.org/officeDocument/2006/math">
                    <m:oMathParaPr>
                      <m:jc m:val="centerGroup"/>
                    </m:oMathParaPr>
                    <m:oMath xmlns:m="http://schemas.openxmlformats.org/officeDocument/2006/math">
                      <m:acc>
                        <m:accPr>
                          <m:chr m:val="̃"/>
                          <m:ctrlPr>
                            <a:rPr lang="nl-BE" i="1" smtClean="0">
                              <a:latin typeface="Cambria Math" panose="02040503050406030204" pitchFamily="18" charset="0"/>
                            </a:rPr>
                          </m:ctrlPr>
                        </m:accPr>
                        <m:e>
                          <m:r>
                            <a:rPr lang="nl-BE" b="0" i="1" smtClean="0">
                              <a:latin typeface="Cambria Math" panose="02040503050406030204" pitchFamily="18" charset="0"/>
                            </a:rPr>
                            <m:t>𝑆</m:t>
                          </m:r>
                        </m:e>
                      </m:acc>
                      <m:r>
                        <a:rPr lang="nl-BE" b="0" i="1" smtClean="0">
                          <a:latin typeface="Cambria Math" panose="02040503050406030204" pitchFamily="18" charset="0"/>
                        </a:rPr>
                        <m:t>(</m:t>
                      </m:r>
                      <m:r>
                        <a:rPr lang="nl-BE" b="0" i="1" smtClean="0">
                          <a:latin typeface="Cambria Math" panose="02040503050406030204" pitchFamily="18" charset="0"/>
                        </a:rPr>
                        <m:t>𝑠</m:t>
                      </m:r>
                      <m:r>
                        <a:rPr lang="nl-BE" b="0" i="1" smtClean="0">
                          <a:latin typeface="Cambria Math" panose="02040503050406030204" pitchFamily="18" charset="0"/>
                        </a:rPr>
                        <m:t>)=</m:t>
                      </m:r>
                      <m:f>
                        <m:fPr>
                          <m:ctrlPr>
                            <a:rPr lang="nl-BE" i="1">
                              <a:latin typeface="Cambria Math" panose="02040503050406030204" pitchFamily="18" charset="0"/>
                            </a:rPr>
                          </m:ctrlPr>
                        </m:fPr>
                        <m:num>
                          <m:d>
                            <m:dPr>
                              <m:ctrlPr>
                                <a:rPr lang="en-US" i="1">
                                  <a:latin typeface="Cambria Math" panose="02040503050406030204" pitchFamily="18" charset="0"/>
                                </a:rPr>
                              </m:ctrlPr>
                            </m:dPr>
                            <m:e>
                              <m:r>
                                <a:rPr lang="nl-BE" i="1">
                                  <a:latin typeface="Cambria Math" panose="02040503050406030204" pitchFamily="18" charset="0"/>
                                </a:rPr>
                                <m:t>𝑠</m:t>
                              </m:r>
                              <m:r>
                                <a:rPr lang="nl-BE" i="1">
                                  <a:latin typeface="Cambria Math" panose="02040503050406030204" pitchFamily="18" charset="0"/>
                                </a:rPr>
                                <m:t>+</m:t>
                              </m:r>
                              <m:r>
                                <a:rPr lang="nl-BE" i="1">
                                  <a:latin typeface="Cambria Math" panose="02040503050406030204" pitchFamily="18" charset="0"/>
                                </a:rPr>
                                <m:t>𝜖</m:t>
                              </m:r>
                            </m:e>
                          </m:d>
                          <m:r>
                            <a:rPr lang="en-US" i="1">
                              <a:latin typeface="Cambria Math" panose="02040503050406030204" pitchFamily="18" charset="0"/>
                            </a:rPr>
                            <m:t>𝐾</m:t>
                          </m:r>
                        </m:num>
                        <m:den>
                          <m:sSup>
                            <m:sSupPr>
                              <m:ctrlPr>
                                <a:rPr lang="nl-BE" i="1">
                                  <a:latin typeface="Cambria Math" panose="02040503050406030204" pitchFamily="18" charset="0"/>
                                </a:rPr>
                              </m:ctrlPr>
                            </m:sSupPr>
                            <m:e>
                              <m:r>
                                <a:rPr lang="nl-BE" i="1">
                                  <a:latin typeface="Cambria Math" panose="02040503050406030204" pitchFamily="18" charset="0"/>
                                </a:rPr>
                                <m:t>𝑠</m:t>
                              </m:r>
                            </m:e>
                            <m:sup>
                              <m:r>
                                <a:rPr lang="nl-BE" i="1">
                                  <a:latin typeface="Cambria Math" panose="02040503050406030204" pitchFamily="18" charset="0"/>
                                </a:rPr>
                                <m:t>2</m:t>
                              </m:r>
                            </m:sup>
                          </m:sSup>
                          <m:r>
                            <a:rPr lang="nl-BE" i="1">
                              <a:latin typeface="Cambria Math" panose="02040503050406030204" pitchFamily="18" charset="0"/>
                            </a:rPr>
                            <m:t>+</m:t>
                          </m:r>
                          <m:d>
                            <m:dPr>
                              <m:ctrlPr>
                                <a:rPr lang="nl-BE" i="1">
                                  <a:latin typeface="Cambria Math" panose="02040503050406030204" pitchFamily="18" charset="0"/>
                                </a:rPr>
                              </m:ctrlPr>
                            </m:dPr>
                            <m:e>
                              <m:r>
                                <a:rPr lang="nl-BE" i="1">
                                  <a:latin typeface="Cambria Math" panose="02040503050406030204" pitchFamily="18" charset="0"/>
                                </a:rPr>
                                <m:t>𝐾</m:t>
                              </m:r>
                              <m:r>
                                <a:rPr lang="nl-BE" i="1">
                                  <a:latin typeface="Cambria Math" panose="02040503050406030204" pitchFamily="18" charset="0"/>
                                </a:rPr>
                                <m:t>−</m:t>
                              </m:r>
                              <m:r>
                                <a:rPr lang="nl-BE" i="1">
                                  <a:latin typeface="Cambria Math" panose="02040503050406030204" pitchFamily="18" charset="0"/>
                                </a:rPr>
                                <m:t>𝑎</m:t>
                              </m:r>
                            </m:e>
                          </m:d>
                          <m:r>
                            <a:rPr lang="nl-BE" i="1">
                              <a:latin typeface="Cambria Math" panose="02040503050406030204" pitchFamily="18" charset="0"/>
                            </a:rPr>
                            <m:t>𝑠</m:t>
                          </m:r>
                          <m:r>
                            <a:rPr lang="nl-BE" i="1">
                              <a:latin typeface="Cambria Math" panose="02040503050406030204" pitchFamily="18" charset="0"/>
                            </a:rPr>
                            <m:t>+</m:t>
                          </m:r>
                          <m:r>
                            <a:rPr lang="nl-BE" i="1">
                              <a:latin typeface="Cambria Math" panose="02040503050406030204" pitchFamily="18" charset="0"/>
                            </a:rPr>
                            <m:t>𝜖</m:t>
                          </m:r>
                          <m:r>
                            <a:rPr lang="nl-BE" i="1">
                              <a:latin typeface="Cambria Math" panose="02040503050406030204" pitchFamily="18" charset="0"/>
                            </a:rPr>
                            <m:t>𝐾</m:t>
                          </m:r>
                        </m:den>
                      </m:f>
                    </m:oMath>
                  </m:oMathPara>
                </a14:m>
                <a:endParaRPr lang="nl-BE" dirty="0" smtClean="0"/>
              </a:p>
              <a:p>
                <a:pPr marL="0" indent="0">
                  <a:buNone/>
                </a:pPr>
                <a:r>
                  <a:rPr lang="nl-BE" dirty="0" smtClean="0"/>
                  <a:t>The figure on the right plots </a:t>
                </a:r>
              </a:p>
              <a:p>
                <a:pPr marL="0" indent="0">
                  <a:buNone/>
                </a:pPr>
                <a14:m>
                  <m:oMathPara xmlns:m="http://schemas.openxmlformats.org/officeDocument/2006/math">
                    <m:oMathParaPr>
                      <m:jc m:val="centerGroup"/>
                    </m:oMathParaPr>
                    <m:oMath xmlns:m="http://schemas.openxmlformats.org/officeDocument/2006/math">
                      <m:sSup>
                        <m:sSupPr>
                          <m:ctrlPr>
                            <a:rPr lang="nl-BE" i="1" smtClean="0">
                              <a:solidFill>
                                <a:srgbClr val="3B3BFF"/>
                              </a:solidFill>
                              <a:latin typeface="Cambria Math" panose="02040503050406030204" pitchFamily="18" charset="0"/>
                            </a:rPr>
                          </m:ctrlPr>
                        </m:sSupPr>
                        <m:e>
                          <m:r>
                            <a:rPr lang="nl-BE" i="1">
                              <a:solidFill>
                                <a:srgbClr val="3B3BFF"/>
                              </a:solidFill>
                              <a:latin typeface="Cambria Math" panose="02040503050406030204" pitchFamily="18" charset="0"/>
                            </a:rPr>
                            <m:t>𝑠</m:t>
                          </m:r>
                        </m:e>
                        <m:sup>
                          <m:r>
                            <a:rPr lang="nl-BE" i="1">
                              <a:solidFill>
                                <a:srgbClr val="3B3BFF"/>
                              </a:solidFill>
                              <a:latin typeface="Cambria Math" panose="02040503050406030204" pitchFamily="18" charset="0"/>
                            </a:rPr>
                            <m:t>2</m:t>
                          </m:r>
                        </m:sup>
                      </m:sSup>
                      <m:r>
                        <a:rPr lang="nl-BE" i="1">
                          <a:solidFill>
                            <a:srgbClr val="3B3BFF"/>
                          </a:solidFill>
                          <a:latin typeface="Cambria Math" panose="02040503050406030204" pitchFamily="18" charset="0"/>
                        </a:rPr>
                        <m:t>+</m:t>
                      </m:r>
                      <m:d>
                        <m:dPr>
                          <m:ctrlPr>
                            <a:rPr lang="nl-BE" i="1">
                              <a:solidFill>
                                <a:srgbClr val="3B3BFF"/>
                              </a:solidFill>
                              <a:latin typeface="Cambria Math" panose="02040503050406030204" pitchFamily="18" charset="0"/>
                            </a:rPr>
                          </m:ctrlPr>
                        </m:dPr>
                        <m:e>
                          <m:r>
                            <a:rPr lang="nl-BE" i="1">
                              <a:solidFill>
                                <a:srgbClr val="3B3BFF"/>
                              </a:solidFill>
                              <a:latin typeface="Cambria Math" panose="02040503050406030204" pitchFamily="18" charset="0"/>
                            </a:rPr>
                            <m:t>𝐾</m:t>
                          </m:r>
                          <m:r>
                            <a:rPr lang="nl-BE" i="1">
                              <a:solidFill>
                                <a:srgbClr val="3B3BFF"/>
                              </a:solidFill>
                              <a:latin typeface="Cambria Math" panose="02040503050406030204" pitchFamily="18" charset="0"/>
                            </a:rPr>
                            <m:t>−</m:t>
                          </m:r>
                          <m:r>
                            <a:rPr lang="nl-BE" i="1">
                              <a:solidFill>
                                <a:srgbClr val="3B3BFF"/>
                              </a:solidFill>
                              <a:latin typeface="Cambria Math" panose="02040503050406030204" pitchFamily="18" charset="0"/>
                            </a:rPr>
                            <m:t>𝑎</m:t>
                          </m:r>
                        </m:e>
                      </m:d>
                      <m:r>
                        <a:rPr lang="nl-BE" i="1">
                          <a:solidFill>
                            <a:srgbClr val="3B3BFF"/>
                          </a:solidFill>
                          <a:latin typeface="Cambria Math" panose="02040503050406030204" pitchFamily="18" charset="0"/>
                        </a:rPr>
                        <m:t>𝑠</m:t>
                      </m:r>
                    </m:oMath>
                    <m:oMath xmlns:m="http://schemas.openxmlformats.org/officeDocument/2006/math">
                      <m:sSup>
                        <m:sSupPr>
                          <m:ctrlPr>
                            <a:rPr lang="nl-BE" i="1" smtClean="0">
                              <a:solidFill>
                                <a:srgbClr val="FF0101"/>
                              </a:solidFill>
                              <a:latin typeface="Cambria Math" panose="02040503050406030204" pitchFamily="18" charset="0"/>
                            </a:rPr>
                          </m:ctrlPr>
                        </m:sSupPr>
                        <m:e>
                          <m:r>
                            <a:rPr lang="nl-BE" i="1">
                              <a:solidFill>
                                <a:srgbClr val="FF0101"/>
                              </a:solidFill>
                              <a:latin typeface="Cambria Math" panose="02040503050406030204" pitchFamily="18" charset="0"/>
                            </a:rPr>
                            <m:t>𝑠</m:t>
                          </m:r>
                        </m:e>
                        <m:sup>
                          <m:r>
                            <a:rPr lang="nl-BE" i="1">
                              <a:solidFill>
                                <a:srgbClr val="FF0101"/>
                              </a:solidFill>
                              <a:latin typeface="Cambria Math" panose="02040503050406030204" pitchFamily="18" charset="0"/>
                            </a:rPr>
                            <m:t>2</m:t>
                          </m:r>
                        </m:sup>
                      </m:sSup>
                      <m:r>
                        <a:rPr lang="nl-BE" i="1">
                          <a:solidFill>
                            <a:srgbClr val="FF0101"/>
                          </a:solidFill>
                          <a:latin typeface="Cambria Math" panose="02040503050406030204" pitchFamily="18" charset="0"/>
                        </a:rPr>
                        <m:t>+</m:t>
                      </m:r>
                      <m:d>
                        <m:dPr>
                          <m:ctrlPr>
                            <a:rPr lang="nl-BE" i="1">
                              <a:solidFill>
                                <a:srgbClr val="FF0101"/>
                              </a:solidFill>
                              <a:latin typeface="Cambria Math" panose="02040503050406030204" pitchFamily="18" charset="0"/>
                            </a:rPr>
                          </m:ctrlPr>
                        </m:dPr>
                        <m:e>
                          <m:r>
                            <a:rPr lang="nl-BE" i="1">
                              <a:solidFill>
                                <a:srgbClr val="FF0101"/>
                              </a:solidFill>
                              <a:latin typeface="Cambria Math" panose="02040503050406030204" pitchFamily="18" charset="0"/>
                            </a:rPr>
                            <m:t>𝐾</m:t>
                          </m:r>
                          <m:r>
                            <a:rPr lang="nl-BE" i="1">
                              <a:solidFill>
                                <a:srgbClr val="FF0101"/>
                              </a:solidFill>
                              <a:latin typeface="Cambria Math" panose="02040503050406030204" pitchFamily="18" charset="0"/>
                            </a:rPr>
                            <m:t>−</m:t>
                          </m:r>
                          <m:r>
                            <a:rPr lang="nl-BE" i="1">
                              <a:solidFill>
                                <a:srgbClr val="FF0101"/>
                              </a:solidFill>
                              <a:latin typeface="Cambria Math" panose="02040503050406030204" pitchFamily="18" charset="0"/>
                            </a:rPr>
                            <m:t>𝑎</m:t>
                          </m:r>
                        </m:e>
                      </m:d>
                      <m:r>
                        <a:rPr lang="nl-BE" i="1">
                          <a:solidFill>
                            <a:srgbClr val="FF0101"/>
                          </a:solidFill>
                          <a:latin typeface="Cambria Math" panose="02040503050406030204" pitchFamily="18" charset="0"/>
                        </a:rPr>
                        <m:t>𝑠</m:t>
                      </m:r>
                      <m:r>
                        <a:rPr lang="nl-BE" i="1">
                          <a:solidFill>
                            <a:srgbClr val="FF0101"/>
                          </a:solidFill>
                          <a:latin typeface="Cambria Math" panose="02040503050406030204" pitchFamily="18" charset="0"/>
                        </a:rPr>
                        <m:t>+</m:t>
                      </m:r>
                      <m:r>
                        <a:rPr lang="nl-BE" i="1">
                          <a:solidFill>
                            <a:srgbClr val="FF0101"/>
                          </a:solidFill>
                          <a:latin typeface="Cambria Math" panose="02040503050406030204" pitchFamily="18" charset="0"/>
                        </a:rPr>
                        <m:t>𝜖</m:t>
                      </m:r>
                      <m:r>
                        <a:rPr lang="nl-BE" i="1">
                          <a:solidFill>
                            <a:srgbClr val="FF0101"/>
                          </a:solidFill>
                          <a:latin typeface="Cambria Math" panose="02040503050406030204" pitchFamily="18" charset="0"/>
                        </a:rPr>
                        <m:t>𝐾</m:t>
                      </m:r>
                    </m:oMath>
                  </m:oMathPara>
                </a14:m>
                <a:endParaRPr lang="nl-BE" dirty="0" smtClean="0">
                  <a:solidFill>
                    <a:srgbClr val="FF0101"/>
                  </a:solidFill>
                </a:endParaRPr>
              </a:p>
              <a:p>
                <a:pPr marL="0" indent="0">
                  <a:buNone/>
                </a:pPr>
                <a:r>
                  <a:rPr lang="nl-BE" dirty="0" smtClean="0"/>
                  <a:t>For </a:t>
                </a:r>
                <a14:m>
                  <m:oMath xmlns:m="http://schemas.openxmlformats.org/officeDocument/2006/math">
                    <m:r>
                      <a:rPr lang="nl-BE" b="0" i="1" smtClean="0">
                        <a:latin typeface="Cambria Math" panose="02040503050406030204" pitchFamily="18" charset="0"/>
                      </a:rPr>
                      <m:t>𝜖</m:t>
                    </m:r>
                  </m:oMath>
                </a14:m>
                <a:r>
                  <a:rPr lang="nl-BE" dirty="0" smtClean="0"/>
                  <a:t> negative the system becomes unstable. The control system is not robust and useless in practical situations. You shouldn’t use control laws which rely on a pole-zero cancellation.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1" y="1124744"/>
                <a:ext cx="4597846" cy="5400600"/>
              </a:xfrm>
              <a:blipFill rotWithShape="0">
                <a:blip r:embed="rId3"/>
                <a:stretch>
                  <a:fillRect l="-1989" r="-1724"/>
                </a:stretch>
              </a:blipFill>
            </p:spPr>
            <p:txBody>
              <a:bodyPr/>
              <a:lstStyle/>
              <a:p>
                <a:r>
                  <a:rPr lang="en-US">
                    <a:noFill/>
                  </a:rPr>
                  <a:t> </a:t>
                </a:r>
              </a:p>
            </p:txBody>
          </p:sp>
        </mc:Fallback>
      </mc:AlternateContent>
      <p:grpSp>
        <p:nvGrpSpPr>
          <p:cNvPr id="14" name="Group 13"/>
          <p:cNvGrpSpPr/>
          <p:nvPr/>
        </p:nvGrpSpPr>
        <p:grpSpPr>
          <a:xfrm>
            <a:off x="5165559" y="1760706"/>
            <a:ext cx="3978442" cy="3193046"/>
            <a:chOff x="4347410" y="3286465"/>
            <a:chExt cx="4094748" cy="3238879"/>
          </a:xfrm>
        </p:grpSpPr>
        <p:pic>
          <p:nvPicPr>
            <p:cNvPr id="4" name="Picture 3"/>
            <p:cNvPicPr>
              <a:picLocks noChangeAspect="1"/>
            </p:cNvPicPr>
            <p:nvPr/>
          </p:nvPicPr>
          <p:blipFill>
            <a:blip r:embed="rId4">
              <a:clrChange>
                <a:clrFrom>
                  <a:srgbClr val="CCCCCC"/>
                </a:clrFrom>
                <a:clrTo>
                  <a:srgbClr val="CCCCCC">
                    <a:alpha val="0"/>
                  </a:srgbClr>
                </a:clrTo>
              </a:clrChange>
            </a:blip>
            <a:stretch>
              <a:fillRect/>
            </a:stretch>
          </p:blipFill>
          <p:spPr>
            <a:xfrm>
              <a:off x="4347410" y="3286465"/>
              <a:ext cx="4094748" cy="3238879"/>
            </a:xfrm>
            <a:prstGeom prst="rect">
              <a:avLst/>
            </a:prstGeom>
          </p:spPr>
        </p:pic>
        <p:sp>
          <p:nvSpPr>
            <p:cNvPr id="5" name="TextBox 4"/>
            <p:cNvSpPr txBox="1"/>
            <p:nvPr/>
          </p:nvSpPr>
          <p:spPr>
            <a:xfrm>
              <a:off x="6243941" y="5153432"/>
              <a:ext cx="301686" cy="369332"/>
            </a:xfrm>
            <a:prstGeom prst="rect">
              <a:avLst/>
            </a:prstGeom>
            <a:noFill/>
          </p:spPr>
          <p:txBody>
            <a:bodyPr wrap="none" rtlCol="0">
              <a:spAutoFit/>
            </a:bodyPr>
            <a:lstStyle/>
            <a:p>
              <a:r>
                <a:rPr lang="nl-BE" dirty="0" smtClean="0"/>
                <a:t>0</a:t>
              </a:r>
              <a:endParaRPr lang="nl-BE" dirty="0"/>
            </a:p>
          </p:txBody>
        </p:sp>
        <p:sp>
          <p:nvSpPr>
            <p:cNvPr id="6" name="TextBox 5"/>
            <p:cNvSpPr txBox="1"/>
            <p:nvPr/>
          </p:nvSpPr>
          <p:spPr>
            <a:xfrm>
              <a:off x="5372679" y="5153432"/>
              <a:ext cx="601447" cy="369332"/>
            </a:xfrm>
            <a:prstGeom prst="rect">
              <a:avLst/>
            </a:prstGeom>
            <a:noFill/>
          </p:spPr>
          <p:txBody>
            <a:bodyPr wrap="none" rtlCol="0">
              <a:spAutoFit/>
            </a:bodyPr>
            <a:lstStyle/>
            <a:p>
              <a:r>
                <a:rPr lang="nl-BE" dirty="0" smtClean="0"/>
                <a:t>-K+a</a:t>
              </a:r>
              <a:endParaRPr lang="nl-BE" dirty="0"/>
            </a:p>
          </p:txBody>
        </p:sp>
        <p:cxnSp>
          <p:nvCxnSpPr>
            <p:cNvPr id="8" name="Straight Arrow Connector 7"/>
            <p:cNvCxnSpPr/>
            <p:nvPr/>
          </p:nvCxnSpPr>
          <p:spPr>
            <a:xfrm flipH="1">
              <a:off x="5502443" y="5462517"/>
              <a:ext cx="153295" cy="505146"/>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6394784" y="5462517"/>
              <a:ext cx="55925" cy="513711"/>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7" name="Slide Number Placeholder 6"/>
          <p:cNvSpPr>
            <a:spLocks noGrp="1"/>
          </p:cNvSpPr>
          <p:nvPr>
            <p:ph type="sldNum" sz="quarter" idx="10"/>
          </p:nvPr>
        </p:nvSpPr>
        <p:spPr/>
        <p:txBody>
          <a:bodyPr/>
          <a:lstStyle/>
          <a:p>
            <a:pPr>
              <a:defRPr/>
            </a:pPr>
            <a:fld id="{36E0E07D-3184-49D9-8FFF-CA3F16F68292}" type="slidenum">
              <a:rPr lang="en-US" smtClean="0"/>
              <a:pPr>
                <a:defRPr/>
              </a:pPr>
              <a:t>22</a:t>
            </a:fld>
            <a:endParaRPr lang="en-US"/>
          </a:p>
        </p:txBody>
      </p:sp>
    </p:spTree>
    <p:extLst>
      <p:ext uri="{BB962C8B-B14F-4D97-AF65-F5344CB8AC3E}">
        <p14:creationId xmlns:p14="http://schemas.microsoft.com/office/powerpoint/2010/main" val="23208365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457199" y="1124744"/>
                <a:ext cx="8367823" cy="5400600"/>
              </a:xfrm>
            </p:spPr>
            <p:txBody>
              <a:bodyPr/>
              <a:lstStyle/>
              <a:p>
                <a:r>
                  <a:rPr lang="nl-BE" dirty="0" smtClean="0"/>
                  <a:t>The steady state error is </a:t>
                </a:r>
                <a:r>
                  <a:rPr lang="nl-BE" dirty="0" err="1" smtClean="0"/>
                  <a:t>defined</a:t>
                </a:r>
                <a:r>
                  <a:rPr lang="nl-BE" dirty="0" smtClean="0"/>
                  <a:t> as </a:t>
                </a:r>
                <a:r>
                  <a:rPr lang="nl-BE" dirty="0" err="1" smtClean="0"/>
                  <a:t>follows</a:t>
                </a:r>
                <a:r>
                  <a:rPr lang="nl-BE" dirty="0" smtClean="0"/>
                  <a:t>:</a:t>
                </a:r>
              </a:p>
              <a:p>
                <a:pPr marL="0" indent="0">
                  <a:buNone/>
                  <a:tabLst>
                    <a:tab pos="989013" algn="l"/>
                    <a:tab pos="2605088" algn="l"/>
                  </a:tabLst>
                </a:pPr>
                <a:r>
                  <a:rPr lang="nl-BE" dirty="0" smtClean="0"/>
                  <a:t>	</a:t>
                </a:r>
                <a14:m>
                  <m:oMath xmlns:m="http://schemas.openxmlformats.org/officeDocument/2006/math">
                    <m:func>
                      <m:funcPr>
                        <m:ctrlPr>
                          <a:rPr lang="nl-BE" i="1" smtClean="0">
                            <a:latin typeface="Cambria Math" panose="02040503050406030204" pitchFamily="18" charset="0"/>
                          </a:rPr>
                        </m:ctrlPr>
                      </m:funcPr>
                      <m:fName>
                        <m:limLow>
                          <m:limLowPr>
                            <m:ctrlPr>
                              <a:rPr lang="nl-BE" i="1" smtClean="0">
                                <a:latin typeface="Cambria Math" panose="02040503050406030204" pitchFamily="18" charset="0"/>
                              </a:rPr>
                            </m:ctrlPr>
                          </m:limLowPr>
                          <m:e>
                            <m:r>
                              <m:rPr>
                                <m:sty m:val="p"/>
                              </m:rPr>
                              <a:rPr lang="nl-BE" i="0" smtClean="0">
                                <a:latin typeface="Cambria Math" panose="02040503050406030204" pitchFamily="18" charset="0"/>
                              </a:rPr>
                              <m:t>lim</m:t>
                            </m:r>
                          </m:e>
                          <m:lim>
                            <m:r>
                              <a:rPr lang="nl-BE" b="0" i="1" smtClean="0">
                                <a:latin typeface="Cambria Math" panose="02040503050406030204" pitchFamily="18" charset="0"/>
                              </a:rPr>
                              <m:t>𝑡</m:t>
                            </m:r>
                            <m:r>
                              <a:rPr lang="nl-BE" b="0" i="1" smtClean="0">
                                <a:latin typeface="Cambria Math" panose="02040503050406030204" pitchFamily="18" charset="0"/>
                                <a:ea typeface="Cambria Math" panose="02040503050406030204" pitchFamily="18" charset="0"/>
                              </a:rPr>
                              <m:t>→∞</m:t>
                            </m:r>
                          </m:lim>
                        </m:limLow>
                      </m:fName>
                      <m:e>
                        <m:r>
                          <a:rPr lang="nl-BE" b="0" i="1" smtClean="0">
                            <a:latin typeface="Cambria Math" panose="02040503050406030204" pitchFamily="18" charset="0"/>
                          </a:rPr>
                          <m:t>𝑒</m:t>
                        </m:r>
                        <m:r>
                          <a:rPr lang="nl-BE" b="0" i="1" smtClean="0">
                            <a:latin typeface="Cambria Math" panose="02040503050406030204" pitchFamily="18" charset="0"/>
                          </a:rPr>
                          <m:t>(</m:t>
                        </m:r>
                        <m:r>
                          <a:rPr lang="nl-BE" b="0" i="1" smtClean="0">
                            <a:latin typeface="Cambria Math" panose="02040503050406030204" pitchFamily="18" charset="0"/>
                          </a:rPr>
                          <m:t>𝑡</m:t>
                        </m:r>
                        <m:r>
                          <a:rPr lang="nl-BE" b="0" i="1" smtClean="0">
                            <a:latin typeface="Cambria Math" panose="02040503050406030204" pitchFamily="18" charset="0"/>
                          </a:rPr>
                          <m:t>)</m:t>
                        </m:r>
                      </m:e>
                    </m:func>
                    <m:r>
                      <a:rPr lang="nl-BE" b="0" i="1" smtClean="0">
                        <a:latin typeface="Cambria Math" panose="02040503050406030204" pitchFamily="18" charset="0"/>
                      </a:rPr>
                      <m:t>=</m:t>
                    </m:r>
                    <m:func>
                      <m:funcPr>
                        <m:ctrlPr>
                          <a:rPr lang="nl-BE" b="0" i="1" smtClean="0">
                            <a:latin typeface="Cambria Math" panose="02040503050406030204" pitchFamily="18" charset="0"/>
                          </a:rPr>
                        </m:ctrlPr>
                      </m:funcPr>
                      <m:fName>
                        <m:limLow>
                          <m:limLowPr>
                            <m:ctrlPr>
                              <a:rPr lang="nl-BE" b="0" i="1" smtClean="0">
                                <a:latin typeface="Cambria Math" panose="02040503050406030204" pitchFamily="18" charset="0"/>
                              </a:rPr>
                            </m:ctrlPr>
                          </m:limLowPr>
                          <m:e>
                            <m:r>
                              <m:rPr>
                                <m:sty m:val="p"/>
                              </m:rPr>
                              <a:rPr lang="nl-BE" b="0" i="0" smtClean="0">
                                <a:latin typeface="Cambria Math" panose="02040503050406030204" pitchFamily="18" charset="0"/>
                              </a:rPr>
                              <m:t>lim</m:t>
                            </m:r>
                          </m:e>
                          <m:lim>
                            <m:r>
                              <a:rPr lang="nl-BE" i="1">
                                <a:latin typeface="Cambria Math" panose="02040503050406030204" pitchFamily="18" charset="0"/>
                              </a:rPr>
                              <m:t>𝑡</m:t>
                            </m:r>
                            <m:r>
                              <a:rPr lang="nl-BE" i="1">
                                <a:latin typeface="Cambria Math" panose="02040503050406030204" pitchFamily="18" charset="0"/>
                                <a:ea typeface="Cambria Math" panose="02040503050406030204" pitchFamily="18" charset="0"/>
                              </a:rPr>
                              <m:t>→∞</m:t>
                            </m:r>
                          </m:lim>
                        </m:limLow>
                      </m:fName>
                      <m:e>
                        <m:d>
                          <m:dPr>
                            <m:ctrlPr>
                              <a:rPr lang="nl-BE" b="0" i="1" smtClean="0">
                                <a:latin typeface="Cambria Math" panose="02040503050406030204" pitchFamily="18" charset="0"/>
                              </a:rPr>
                            </m:ctrlPr>
                          </m:dPr>
                          <m:e>
                            <m:r>
                              <a:rPr lang="nl-BE" b="0" i="1" smtClean="0">
                                <a:latin typeface="Cambria Math" panose="02040503050406030204" pitchFamily="18" charset="0"/>
                              </a:rPr>
                              <m:t>𝑟</m:t>
                            </m:r>
                            <m:d>
                              <m:dPr>
                                <m:ctrlPr>
                                  <a:rPr lang="nl-BE" b="0" i="1" smtClean="0">
                                    <a:latin typeface="Cambria Math" panose="02040503050406030204" pitchFamily="18" charset="0"/>
                                  </a:rPr>
                                </m:ctrlPr>
                              </m:dPr>
                              <m:e>
                                <m:r>
                                  <a:rPr lang="nl-BE" b="0" i="1" smtClean="0">
                                    <a:latin typeface="Cambria Math" panose="02040503050406030204" pitchFamily="18" charset="0"/>
                                  </a:rPr>
                                  <m:t>𝑡</m:t>
                                </m:r>
                              </m:e>
                            </m:d>
                            <m:r>
                              <a:rPr lang="nl-BE" b="0" i="1" smtClean="0">
                                <a:latin typeface="Cambria Math" panose="02040503050406030204" pitchFamily="18" charset="0"/>
                              </a:rPr>
                              <m:t>−</m:t>
                            </m:r>
                            <m:r>
                              <a:rPr lang="nl-BE" b="0" i="1" smtClean="0">
                                <a:latin typeface="Cambria Math" panose="02040503050406030204" pitchFamily="18" charset="0"/>
                              </a:rPr>
                              <m:t>𝑦</m:t>
                            </m:r>
                            <m:d>
                              <m:dPr>
                                <m:ctrlPr>
                                  <a:rPr lang="nl-BE" b="0" i="1" smtClean="0">
                                    <a:latin typeface="Cambria Math" panose="02040503050406030204" pitchFamily="18" charset="0"/>
                                  </a:rPr>
                                </m:ctrlPr>
                              </m:dPr>
                              <m:e>
                                <m:r>
                                  <a:rPr lang="nl-BE" b="0" i="1" smtClean="0">
                                    <a:latin typeface="Cambria Math" panose="02040503050406030204" pitchFamily="18" charset="0"/>
                                  </a:rPr>
                                  <m:t>𝑡</m:t>
                                </m:r>
                              </m:e>
                            </m:d>
                          </m:e>
                        </m:d>
                      </m:e>
                    </m:func>
                  </m:oMath>
                </a14:m>
                <a:endParaRPr lang="nl-BE" dirty="0" smtClean="0"/>
              </a:p>
              <a:p>
                <a:pPr marL="0" indent="0">
                  <a:buNone/>
                  <a:tabLst>
                    <a:tab pos="2605088" algn="l"/>
                  </a:tabLst>
                </a:pPr>
                <a:r>
                  <a:rPr lang="nl-BE" dirty="0"/>
                  <a:t>	</a:t>
                </a:r>
                <a14:m>
                  <m:oMath xmlns:m="http://schemas.openxmlformats.org/officeDocument/2006/math">
                    <m:r>
                      <a:rPr lang="nl-BE" b="0" i="1" smtClean="0">
                        <a:latin typeface="Cambria Math" panose="02040503050406030204" pitchFamily="18" charset="0"/>
                      </a:rPr>
                      <m:t>=</m:t>
                    </m:r>
                    <m:func>
                      <m:funcPr>
                        <m:ctrlPr>
                          <a:rPr lang="nl-BE" b="0" i="1" smtClean="0">
                            <a:latin typeface="Cambria Math" panose="02040503050406030204" pitchFamily="18" charset="0"/>
                          </a:rPr>
                        </m:ctrlPr>
                      </m:funcPr>
                      <m:fName>
                        <m:limLow>
                          <m:limLowPr>
                            <m:ctrlPr>
                              <a:rPr lang="nl-BE" b="0" i="1" smtClean="0">
                                <a:latin typeface="Cambria Math" panose="02040503050406030204" pitchFamily="18" charset="0"/>
                              </a:rPr>
                            </m:ctrlPr>
                          </m:limLowPr>
                          <m:e>
                            <m:r>
                              <m:rPr>
                                <m:sty m:val="p"/>
                              </m:rPr>
                              <a:rPr lang="nl-BE" b="0" i="0" smtClean="0">
                                <a:latin typeface="Cambria Math" panose="02040503050406030204" pitchFamily="18" charset="0"/>
                              </a:rPr>
                              <m:t>lim</m:t>
                            </m:r>
                          </m:e>
                          <m:lim>
                            <m:r>
                              <a:rPr lang="en-US" b="0" i="1" smtClean="0">
                                <a:latin typeface="Cambria Math" panose="02040503050406030204" pitchFamily="18" charset="0"/>
                              </a:rPr>
                              <m:t>𝑠</m:t>
                            </m:r>
                            <m:r>
                              <a:rPr lang="nl-BE"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lim>
                        </m:limLow>
                      </m:fName>
                      <m:e>
                        <m:r>
                          <a:rPr lang="nl-BE" b="0" i="1" smtClean="0">
                            <a:latin typeface="Cambria Math" panose="02040503050406030204" pitchFamily="18" charset="0"/>
                          </a:rPr>
                          <m:t>𝑠</m:t>
                        </m:r>
                        <m:d>
                          <m:dPr>
                            <m:ctrlPr>
                              <a:rPr lang="nl-BE" b="0" i="1" smtClean="0">
                                <a:latin typeface="Cambria Math" panose="02040503050406030204" pitchFamily="18" charset="0"/>
                              </a:rPr>
                            </m:ctrlPr>
                          </m:dPr>
                          <m:e>
                            <m:r>
                              <a:rPr lang="nl-BE" b="0" i="1" smtClean="0">
                                <a:latin typeface="Cambria Math" panose="02040503050406030204" pitchFamily="18" charset="0"/>
                              </a:rPr>
                              <m:t>𝑅</m:t>
                            </m:r>
                            <m:d>
                              <m:dPr>
                                <m:ctrlPr>
                                  <a:rPr lang="nl-BE" b="0" i="1" smtClean="0">
                                    <a:latin typeface="Cambria Math" panose="02040503050406030204" pitchFamily="18" charset="0"/>
                                  </a:rPr>
                                </m:ctrlPr>
                              </m:dPr>
                              <m:e>
                                <m:r>
                                  <a:rPr lang="nl-BE" b="0" i="1" smtClean="0">
                                    <a:latin typeface="Cambria Math" panose="02040503050406030204" pitchFamily="18" charset="0"/>
                                  </a:rPr>
                                  <m:t>𝑠</m:t>
                                </m:r>
                              </m:e>
                            </m:d>
                            <m:r>
                              <a:rPr lang="nl-BE" b="0" i="1" smtClean="0">
                                <a:latin typeface="Cambria Math" panose="02040503050406030204" pitchFamily="18" charset="0"/>
                              </a:rPr>
                              <m:t>−</m:t>
                            </m:r>
                            <m:r>
                              <a:rPr lang="nl-BE" b="0" i="1" smtClean="0">
                                <a:latin typeface="Cambria Math" panose="02040503050406030204" pitchFamily="18" charset="0"/>
                              </a:rPr>
                              <m:t>𝑌</m:t>
                            </m:r>
                            <m:d>
                              <m:dPr>
                                <m:ctrlPr>
                                  <a:rPr lang="nl-BE" b="0" i="1" smtClean="0">
                                    <a:latin typeface="Cambria Math" panose="02040503050406030204" pitchFamily="18" charset="0"/>
                                  </a:rPr>
                                </m:ctrlPr>
                              </m:dPr>
                              <m:e>
                                <m:r>
                                  <a:rPr lang="nl-BE" b="0" i="1" smtClean="0">
                                    <a:latin typeface="Cambria Math" panose="02040503050406030204" pitchFamily="18" charset="0"/>
                                  </a:rPr>
                                  <m:t>𝑠</m:t>
                                </m:r>
                              </m:e>
                            </m:d>
                          </m:e>
                        </m:d>
                      </m:e>
                    </m:func>
                  </m:oMath>
                </a14:m>
                <a:endParaRPr lang="nl-BE" dirty="0" smtClean="0"/>
              </a:p>
              <a:p>
                <a:pPr>
                  <a:tabLst>
                    <a:tab pos="2605088" algn="l"/>
                  </a:tabLst>
                </a:pPr>
                <a:r>
                  <a:rPr lang="nl-BE" dirty="0" smtClean="0"/>
                  <a:t>A </a:t>
                </a:r>
                <a:r>
                  <a:rPr lang="nl-BE" dirty="0" err="1" smtClean="0"/>
                  <a:t>very</a:t>
                </a:r>
                <a:r>
                  <a:rPr lang="nl-BE" dirty="0" smtClean="0"/>
                  <a:t> small steady state error (</a:t>
                </a:r>
                <a:r>
                  <a:rPr lang="nl-BE" dirty="0" err="1" smtClean="0"/>
                  <a:t>preferably</a:t>
                </a:r>
                <a:r>
                  <a:rPr lang="nl-BE" dirty="0" smtClean="0"/>
                  <a:t> zero) </a:t>
                </a:r>
                <a:r>
                  <a:rPr lang="nl-BE" dirty="0" err="1" smtClean="0"/>
                  <a:t>indicates</a:t>
                </a:r>
                <a:r>
                  <a:rPr lang="nl-BE" dirty="0" smtClean="0"/>
                  <a:t> </a:t>
                </a:r>
                <a:r>
                  <a:rPr lang="nl-BE" dirty="0" err="1" smtClean="0"/>
                  <a:t>that</a:t>
                </a:r>
                <a:r>
                  <a:rPr lang="nl-BE" dirty="0" smtClean="0"/>
                  <a:t> the controller tracks the </a:t>
                </a:r>
                <a:r>
                  <a:rPr lang="nl-BE" dirty="0" err="1" smtClean="0"/>
                  <a:t>reference</a:t>
                </a:r>
                <a:r>
                  <a:rPr lang="nl-BE" dirty="0" smtClean="0"/>
                  <a:t> </a:t>
                </a:r>
                <a:r>
                  <a:rPr lang="nl-BE" dirty="0" err="1" smtClean="0"/>
                  <a:t>very</a:t>
                </a:r>
                <a:r>
                  <a:rPr lang="nl-BE" dirty="0" smtClean="0"/>
                  <a:t> well</a:t>
                </a:r>
              </a:p>
              <a:p>
                <a:pPr>
                  <a:tabLst>
                    <a:tab pos="2605088" algn="l"/>
                  </a:tabLst>
                </a:pPr>
                <a:r>
                  <a:rPr lang="nl-BE" dirty="0" smtClean="0"/>
                  <a:t>For the open loop system </a:t>
                </a:r>
                <a:r>
                  <a:rPr lang="nl-BE" dirty="0" err="1" smtClean="0"/>
                  <a:t>with</a:t>
                </a:r>
                <a:r>
                  <a:rPr lang="nl-BE" dirty="0" smtClean="0"/>
                  <a:t> a step </a:t>
                </a:r>
                <a:r>
                  <a:rPr lang="nl-BE" dirty="0" err="1" smtClean="0"/>
                  <a:t>reference</a:t>
                </a:r>
                <a:endParaRPr lang="nl-BE" dirty="0" smtClean="0"/>
              </a:p>
              <a:p>
                <a:pPr marL="0" indent="0">
                  <a:buNone/>
                  <a:tabLst>
                    <a:tab pos="989013" algn="l"/>
                    <a:tab pos="2605088" algn="l"/>
                  </a:tabLst>
                </a:pPr>
                <a:r>
                  <a:rPr lang="nl-BE" dirty="0"/>
                  <a:t>	</a:t>
                </a:r>
                <a14:m>
                  <m:oMath xmlns:m="http://schemas.openxmlformats.org/officeDocument/2006/math">
                    <m:sSub>
                      <m:sSubPr>
                        <m:ctrlPr>
                          <a:rPr lang="nl-BE" b="0" i="1" smtClean="0">
                            <a:latin typeface="Cambria Math" panose="02040503050406030204" pitchFamily="18" charset="0"/>
                          </a:rPr>
                        </m:ctrlPr>
                      </m:sSubPr>
                      <m:e>
                        <m:r>
                          <a:rPr lang="nl-BE" b="0" i="1" smtClean="0">
                            <a:latin typeface="Cambria Math" panose="02040503050406030204" pitchFamily="18" charset="0"/>
                          </a:rPr>
                          <m:t>𝑒</m:t>
                        </m:r>
                      </m:e>
                      <m:sub>
                        <m:r>
                          <a:rPr lang="nl-BE" b="0" i="1" smtClean="0">
                            <a:latin typeface="Cambria Math" panose="02040503050406030204" pitchFamily="18" charset="0"/>
                          </a:rPr>
                          <m:t>𝑜𝑙</m:t>
                        </m:r>
                      </m:sub>
                    </m:sSub>
                    <m:d>
                      <m:dPr>
                        <m:ctrlPr>
                          <a:rPr lang="nl-BE" b="0" i="1" smtClean="0">
                            <a:latin typeface="Cambria Math" panose="02040503050406030204" pitchFamily="18" charset="0"/>
                          </a:rPr>
                        </m:ctrlPr>
                      </m:dPr>
                      <m:e>
                        <m:r>
                          <a:rPr lang="nl-BE" b="0" i="1" smtClean="0">
                            <a:latin typeface="Cambria Math" panose="02040503050406030204" pitchFamily="18" charset="0"/>
                            <a:ea typeface="Cambria Math" panose="02040503050406030204" pitchFamily="18" charset="0"/>
                          </a:rPr>
                          <m:t>∞</m:t>
                        </m:r>
                      </m:e>
                    </m:d>
                    <m:r>
                      <a:rPr lang="nl-BE" b="0" i="1" smtClean="0">
                        <a:latin typeface="Cambria Math" panose="02040503050406030204" pitchFamily="18" charset="0"/>
                      </a:rPr>
                      <m:t>=</m:t>
                    </m:r>
                    <m:func>
                      <m:funcPr>
                        <m:ctrlPr>
                          <a:rPr lang="nl-BE" b="0" i="1" smtClean="0">
                            <a:latin typeface="Cambria Math" panose="02040503050406030204" pitchFamily="18" charset="0"/>
                          </a:rPr>
                        </m:ctrlPr>
                      </m:funcPr>
                      <m:fName>
                        <m:limLow>
                          <m:limLowPr>
                            <m:ctrlPr>
                              <a:rPr lang="nl-BE" b="0" i="1" smtClean="0">
                                <a:latin typeface="Cambria Math" panose="02040503050406030204" pitchFamily="18" charset="0"/>
                              </a:rPr>
                            </m:ctrlPr>
                          </m:limLowPr>
                          <m:e>
                            <m:r>
                              <m:rPr>
                                <m:sty m:val="p"/>
                              </m:rPr>
                              <a:rPr lang="nl-BE" b="0" i="0" smtClean="0">
                                <a:latin typeface="Cambria Math" panose="02040503050406030204" pitchFamily="18" charset="0"/>
                              </a:rPr>
                              <m:t>lim</m:t>
                            </m:r>
                          </m:e>
                          <m:lim>
                            <m:r>
                              <a:rPr lang="nl-BE" b="0" i="1" smtClean="0">
                                <a:latin typeface="Cambria Math" panose="02040503050406030204" pitchFamily="18" charset="0"/>
                              </a:rPr>
                              <m:t>𝑠</m:t>
                            </m:r>
                            <m:r>
                              <a:rPr lang="nl-BE"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lim>
                        </m:limLow>
                      </m:fName>
                      <m:e>
                        <m:r>
                          <a:rPr lang="nl-BE" b="0" i="1" smtClean="0">
                            <a:latin typeface="Cambria Math" panose="02040503050406030204" pitchFamily="18" charset="0"/>
                          </a:rPr>
                          <m:t>𝑠</m:t>
                        </m:r>
                        <m:d>
                          <m:dPr>
                            <m:ctrlPr>
                              <a:rPr lang="nl-BE" b="0" i="1" smtClean="0">
                                <a:latin typeface="Cambria Math" panose="02040503050406030204" pitchFamily="18" charset="0"/>
                              </a:rPr>
                            </m:ctrlPr>
                          </m:dPr>
                          <m:e>
                            <m:r>
                              <a:rPr lang="nl-BE" b="0" i="1" smtClean="0">
                                <a:latin typeface="Cambria Math" panose="02040503050406030204" pitchFamily="18" charset="0"/>
                              </a:rPr>
                              <m:t>1−</m:t>
                            </m:r>
                            <m:r>
                              <a:rPr lang="nl-BE" b="0" i="1" smtClean="0">
                                <a:latin typeface="Cambria Math" panose="02040503050406030204" pitchFamily="18" charset="0"/>
                              </a:rPr>
                              <m:t>𝐶</m:t>
                            </m:r>
                            <m:d>
                              <m:dPr>
                                <m:ctrlPr>
                                  <a:rPr lang="nl-BE" b="0" i="1" smtClean="0">
                                    <a:latin typeface="Cambria Math" panose="02040503050406030204" pitchFamily="18" charset="0"/>
                                  </a:rPr>
                                </m:ctrlPr>
                              </m:dPr>
                              <m:e>
                                <m:r>
                                  <a:rPr lang="nl-BE" b="0" i="1" smtClean="0">
                                    <a:latin typeface="Cambria Math" panose="02040503050406030204" pitchFamily="18" charset="0"/>
                                  </a:rPr>
                                  <m:t>𝑠</m:t>
                                </m:r>
                              </m:e>
                            </m:d>
                            <m:r>
                              <a:rPr lang="nl-BE" b="0" i="1" smtClean="0">
                                <a:latin typeface="Cambria Math" panose="02040503050406030204" pitchFamily="18" charset="0"/>
                              </a:rPr>
                              <m:t>𝑃</m:t>
                            </m:r>
                            <m:d>
                              <m:dPr>
                                <m:ctrlPr>
                                  <a:rPr lang="nl-BE" b="0" i="1" smtClean="0">
                                    <a:latin typeface="Cambria Math" panose="02040503050406030204" pitchFamily="18" charset="0"/>
                                  </a:rPr>
                                </m:ctrlPr>
                              </m:dPr>
                              <m:e>
                                <m:r>
                                  <a:rPr lang="nl-BE" b="0" i="1" smtClean="0">
                                    <a:latin typeface="Cambria Math" panose="02040503050406030204" pitchFamily="18" charset="0"/>
                                  </a:rPr>
                                  <m:t>𝑠</m:t>
                                </m:r>
                              </m:e>
                            </m:d>
                          </m:e>
                        </m:d>
                        <m:r>
                          <a:rPr lang="nl-BE" b="0" i="1" smtClean="0">
                            <a:latin typeface="Cambria Math" panose="02040503050406030204" pitchFamily="18" charset="0"/>
                          </a:rPr>
                          <m:t>𝑅</m:t>
                        </m:r>
                        <m:d>
                          <m:dPr>
                            <m:ctrlPr>
                              <a:rPr lang="nl-BE" b="0" i="1" smtClean="0">
                                <a:latin typeface="Cambria Math" panose="02040503050406030204" pitchFamily="18" charset="0"/>
                              </a:rPr>
                            </m:ctrlPr>
                          </m:dPr>
                          <m:e>
                            <m:r>
                              <a:rPr lang="nl-BE" b="0" i="1" smtClean="0">
                                <a:latin typeface="Cambria Math" panose="02040503050406030204" pitchFamily="18" charset="0"/>
                              </a:rPr>
                              <m:t>𝑠</m:t>
                            </m:r>
                          </m:e>
                        </m:d>
                        <m:r>
                          <a:rPr lang="nl-BE" b="0" i="1" smtClean="0">
                            <a:latin typeface="Cambria Math" panose="02040503050406030204" pitchFamily="18" charset="0"/>
                          </a:rPr>
                          <m:t>=1−</m:t>
                        </m:r>
                        <m:r>
                          <a:rPr lang="nl-BE" i="1">
                            <a:latin typeface="Cambria Math" panose="02040503050406030204" pitchFamily="18" charset="0"/>
                          </a:rPr>
                          <m:t>𝐶</m:t>
                        </m:r>
                        <m:d>
                          <m:dPr>
                            <m:ctrlPr>
                              <a:rPr lang="nl-BE" i="1">
                                <a:latin typeface="Cambria Math" panose="02040503050406030204" pitchFamily="18" charset="0"/>
                              </a:rPr>
                            </m:ctrlPr>
                          </m:dPr>
                          <m:e>
                            <m:r>
                              <a:rPr lang="nl-BE" i="1">
                                <a:latin typeface="Cambria Math" panose="02040503050406030204" pitchFamily="18" charset="0"/>
                              </a:rPr>
                              <m:t>0</m:t>
                            </m:r>
                          </m:e>
                        </m:d>
                        <m:r>
                          <a:rPr lang="nl-BE" b="0" i="1" smtClean="0">
                            <a:latin typeface="Cambria Math" panose="02040503050406030204" pitchFamily="18" charset="0"/>
                          </a:rPr>
                          <m:t>𝑃</m:t>
                        </m:r>
                        <m:d>
                          <m:dPr>
                            <m:ctrlPr>
                              <a:rPr lang="nl-BE" b="0" i="1" smtClean="0">
                                <a:latin typeface="Cambria Math" panose="02040503050406030204" pitchFamily="18" charset="0"/>
                              </a:rPr>
                            </m:ctrlPr>
                          </m:dPr>
                          <m:e>
                            <m:r>
                              <a:rPr lang="nl-BE" b="0" i="1" smtClean="0">
                                <a:latin typeface="Cambria Math" panose="02040503050406030204" pitchFamily="18" charset="0"/>
                              </a:rPr>
                              <m:t>0</m:t>
                            </m:r>
                          </m:e>
                        </m:d>
                      </m:e>
                    </m:func>
                  </m:oMath>
                </a14:m>
                <a:endParaRPr lang="nl-BE" dirty="0" smtClean="0"/>
              </a:p>
              <a:p>
                <a:pPr lvl="1">
                  <a:tabLst>
                    <a:tab pos="989013" algn="l"/>
                    <a:tab pos="2605088" algn="l"/>
                  </a:tabLst>
                </a:pPr>
                <a:r>
                  <a:rPr lang="nl-BE" dirty="0" err="1" smtClean="0"/>
                  <a:t>So</a:t>
                </a:r>
                <a:r>
                  <a:rPr lang="nl-BE" dirty="0" smtClean="0"/>
                  <a:t> the open loop controller </a:t>
                </a:r>
                <a:r>
                  <a:rPr lang="nl-BE" dirty="0" err="1" smtClean="0"/>
                  <a:t>can</a:t>
                </a:r>
                <a:r>
                  <a:rPr lang="nl-BE" dirty="0" smtClean="0"/>
                  <a:t> </a:t>
                </a:r>
                <a:r>
                  <a:rPr lang="nl-BE" dirty="0" err="1" smtClean="0"/>
                  <a:t>be</a:t>
                </a:r>
                <a:r>
                  <a:rPr lang="nl-BE" dirty="0" smtClean="0"/>
                  <a:t> free of a steady state error (</a:t>
                </a:r>
                <a:r>
                  <a:rPr lang="nl-BE" dirty="0" err="1" smtClean="0"/>
                  <a:t>for</a:t>
                </a:r>
                <a:r>
                  <a:rPr lang="nl-BE" dirty="0" smtClean="0"/>
                  <a:t> a step </a:t>
                </a:r>
                <a:r>
                  <a:rPr lang="nl-BE" dirty="0" err="1" smtClean="0"/>
                  <a:t>reference</a:t>
                </a:r>
                <a:r>
                  <a:rPr lang="nl-BE" dirty="0" smtClean="0"/>
                  <a:t>, </a:t>
                </a:r>
                <a14:m>
                  <m:oMath xmlns:m="http://schemas.openxmlformats.org/officeDocument/2006/math">
                    <m:r>
                      <a:rPr lang="nl-BE" i="1" smtClean="0">
                        <a:latin typeface="Cambria Math" panose="02040503050406030204" pitchFamily="18" charset="0"/>
                        <a:ea typeface="Cambria Math" panose="02040503050406030204" pitchFamily="18" charset="0"/>
                      </a:rPr>
                      <m:t>𝜀</m:t>
                    </m:r>
                    <m:d>
                      <m:dPr>
                        <m:ctrlPr>
                          <a:rPr lang="nl-BE" i="1" smtClean="0">
                            <a:latin typeface="Cambria Math" panose="02040503050406030204" pitchFamily="18" charset="0"/>
                            <a:ea typeface="Cambria Math" panose="02040503050406030204" pitchFamily="18" charset="0"/>
                          </a:rPr>
                        </m:ctrlPr>
                      </m:dPr>
                      <m:e>
                        <m:r>
                          <a:rPr lang="nl-BE" b="0" i="1" smtClean="0">
                            <a:latin typeface="Cambria Math" panose="02040503050406030204" pitchFamily="18" charset="0"/>
                            <a:ea typeface="Cambria Math" panose="02040503050406030204" pitchFamily="18" charset="0"/>
                          </a:rPr>
                          <m:t>𝑡</m:t>
                        </m:r>
                      </m:e>
                    </m:d>
                  </m:oMath>
                </a14:m>
                <a:r>
                  <a:rPr lang="nl-BE" dirty="0" smtClean="0"/>
                  <a:t>) </a:t>
                </a:r>
                <a:r>
                  <a:rPr lang="nl-BE" dirty="0" err="1" smtClean="0"/>
                  <a:t>by</a:t>
                </a:r>
                <a:r>
                  <a:rPr lang="nl-BE" dirty="0" smtClean="0"/>
                  <a:t> </a:t>
                </a:r>
                <a:r>
                  <a:rPr lang="nl-BE" dirty="0" err="1" smtClean="0"/>
                  <a:t>calibrating</a:t>
                </a:r>
                <a:r>
                  <a:rPr lang="nl-BE" dirty="0" smtClean="0"/>
                  <a:t> the controller </a:t>
                </a:r>
                <a:r>
                  <a:rPr lang="nl-BE" dirty="0" err="1" smtClean="0"/>
                  <a:t>such</a:t>
                </a:r>
                <a:r>
                  <a:rPr lang="nl-BE" dirty="0" smtClean="0"/>
                  <a:t> </a:t>
                </a:r>
                <a:r>
                  <a:rPr lang="nl-BE" dirty="0" err="1" smtClean="0"/>
                  <a:t>that</a:t>
                </a:r>
                <a:r>
                  <a:rPr lang="nl-BE" dirty="0" smtClean="0"/>
                  <a:t> </a:t>
                </a:r>
                <a14:m>
                  <m:oMath xmlns:m="http://schemas.openxmlformats.org/officeDocument/2006/math">
                    <m:r>
                      <a:rPr lang="nl-BE" i="1">
                        <a:latin typeface="Cambria Math" panose="02040503050406030204" pitchFamily="18" charset="0"/>
                      </a:rPr>
                      <m:t>𝐶</m:t>
                    </m:r>
                    <m:d>
                      <m:dPr>
                        <m:ctrlPr>
                          <a:rPr lang="nl-BE" i="1">
                            <a:latin typeface="Cambria Math" panose="02040503050406030204" pitchFamily="18" charset="0"/>
                          </a:rPr>
                        </m:ctrlPr>
                      </m:dPr>
                      <m:e>
                        <m:r>
                          <a:rPr lang="nl-BE" i="1">
                            <a:latin typeface="Cambria Math" panose="02040503050406030204" pitchFamily="18" charset="0"/>
                          </a:rPr>
                          <m:t>0</m:t>
                        </m:r>
                      </m:e>
                    </m:d>
                    <m:r>
                      <a:rPr lang="nl-BE" i="1">
                        <a:latin typeface="Cambria Math" panose="02040503050406030204" pitchFamily="18" charset="0"/>
                      </a:rPr>
                      <m:t>𝑃</m:t>
                    </m:r>
                    <m:d>
                      <m:dPr>
                        <m:ctrlPr>
                          <a:rPr lang="nl-BE" i="1">
                            <a:latin typeface="Cambria Math" panose="02040503050406030204" pitchFamily="18" charset="0"/>
                          </a:rPr>
                        </m:ctrlPr>
                      </m:dPr>
                      <m:e>
                        <m:r>
                          <a:rPr lang="nl-BE" i="1">
                            <a:latin typeface="Cambria Math" panose="02040503050406030204" pitchFamily="18" charset="0"/>
                          </a:rPr>
                          <m:t>0</m:t>
                        </m:r>
                      </m:e>
                    </m:d>
                    <m:r>
                      <a:rPr lang="nl-BE" b="0" i="1" smtClean="0">
                        <a:latin typeface="Cambria Math" panose="02040503050406030204" pitchFamily="18" charset="0"/>
                      </a:rPr>
                      <m:t>=1</m:t>
                    </m:r>
                  </m:oMath>
                </a14:m>
                <a:endParaRPr lang="nl-BE" dirty="0" smtClean="0"/>
              </a:p>
              <a:p>
                <a:pPr lvl="1">
                  <a:tabLst>
                    <a:tab pos="989013" algn="l"/>
                    <a:tab pos="2605088" algn="l"/>
                  </a:tabLst>
                </a:pPr>
                <a:r>
                  <a:rPr lang="nl-BE" dirty="0" smtClean="0">
                    <a:sym typeface="Symbol" panose="05050102010706020507" pitchFamily="18" charset="2"/>
                  </a:rPr>
                  <a:t> </a:t>
                </a:r>
                <a:r>
                  <a:rPr lang="nl-BE" dirty="0" smtClean="0"/>
                  <a:t>a </a:t>
                </a:r>
                <a:r>
                  <a:rPr lang="nl-BE" dirty="0" err="1" smtClean="0"/>
                  <a:t>precise</a:t>
                </a:r>
                <a:r>
                  <a:rPr lang="nl-BE" dirty="0" smtClean="0"/>
                  <a:t> </a:t>
                </a:r>
                <a:r>
                  <a:rPr lang="nl-BE" dirty="0" err="1" smtClean="0"/>
                  <a:t>calibration</a:t>
                </a:r>
                <a:r>
                  <a:rPr lang="nl-BE" dirty="0" smtClean="0"/>
                  <a:t> of the DC </a:t>
                </a:r>
                <a:r>
                  <a:rPr lang="nl-BE" dirty="0" err="1" smtClean="0"/>
                  <a:t>gain</a:t>
                </a:r>
                <a:endParaRPr lang="nl-BE" dirty="0"/>
              </a:p>
              <a:p>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457199" y="1124744"/>
                <a:ext cx="8367823" cy="5400600"/>
              </a:xfrm>
              <a:blipFill rotWithShape="0">
                <a:blip r:embed="rId3"/>
                <a:stretch>
                  <a:fillRect l="-947" t="-904"/>
                </a:stretch>
              </a:blipFill>
            </p:spPr>
            <p:txBody>
              <a:bodyPr/>
              <a:lstStyle/>
              <a:p>
                <a:r>
                  <a:rPr lang="en-US">
                    <a:noFill/>
                  </a:rPr>
                  <a:t> </a:t>
                </a:r>
              </a:p>
            </p:txBody>
          </p:sp>
        </mc:Fallback>
      </mc:AlternateContent>
      <p:sp>
        <p:nvSpPr>
          <p:cNvPr id="8194" name="Titel 1"/>
          <p:cNvSpPr>
            <a:spLocks noGrp="1"/>
          </p:cNvSpPr>
          <p:nvPr>
            <p:ph type="title"/>
          </p:nvPr>
        </p:nvSpPr>
        <p:spPr>
          <a:xfrm>
            <a:off x="457200" y="557213"/>
            <a:ext cx="8229600" cy="495300"/>
          </a:xfrm>
        </p:spPr>
        <p:txBody>
          <a:bodyPr/>
          <a:lstStyle/>
          <a:p>
            <a:r>
              <a:rPr lang="en-US" altLang="nl-BE" dirty="0" smtClean="0"/>
              <a:t>Example 3: Robustness of steady-state error</a:t>
            </a:r>
          </a:p>
        </p:txBody>
      </p:sp>
      <p:sp>
        <p:nvSpPr>
          <p:cNvPr id="4" name="Tekstvak 3"/>
          <p:cNvSpPr txBox="1"/>
          <p:nvPr/>
        </p:nvSpPr>
        <p:spPr>
          <a:xfrm>
            <a:off x="6830236" y="2290845"/>
            <a:ext cx="2033588" cy="300082"/>
          </a:xfrm>
          <a:prstGeom prst="rect">
            <a:avLst/>
          </a:prstGeom>
          <a:noFill/>
        </p:spPr>
        <p:txBody>
          <a:bodyPr>
            <a:spAutoFit/>
          </a:bodyPr>
          <a:lstStyle/>
          <a:p>
            <a:pPr eaLnBrk="1" fontAlgn="auto" hangingPunct="1">
              <a:spcBef>
                <a:spcPts val="0"/>
              </a:spcBef>
              <a:spcAft>
                <a:spcPts val="0"/>
              </a:spcAft>
              <a:defRPr/>
            </a:pPr>
            <a:r>
              <a:rPr lang="en-US" sz="1350" dirty="0" smtClean="0">
                <a:latin typeface="+mn-lt"/>
              </a:rPr>
              <a:t>final </a:t>
            </a:r>
            <a:r>
              <a:rPr lang="en-US" sz="1350" dirty="0">
                <a:latin typeface="+mn-lt"/>
              </a:rPr>
              <a:t>value theorem</a:t>
            </a:r>
          </a:p>
        </p:txBody>
      </p:sp>
      <p:sp>
        <p:nvSpPr>
          <p:cNvPr id="2" name="Slide Number Placeholder 1"/>
          <p:cNvSpPr>
            <a:spLocks noGrp="1"/>
          </p:cNvSpPr>
          <p:nvPr>
            <p:ph type="sldNum" sz="quarter" idx="10"/>
          </p:nvPr>
        </p:nvSpPr>
        <p:spPr/>
        <p:txBody>
          <a:bodyPr/>
          <a:lstStyle/>
          <a:p>
            <a:pPr>
              <a:defRPr/>
            </a:pPr>
            <a:fld id="{36E0E07D-3184-49D9-8FFF-CA3F16F68292}" type="slidenum">
              <a:rPr lang="en-US" smtClean="0"/>
              <a:pPr>
                <a:defRPr/>
              </a:pPr>
              <a:t>23</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Titel 1"/>
          <p:cNvSpPr>
            <a:spLocks noGrp="1"/>
          </p:cNvSpPr>
          <p:nvPr>
            <p:ph type="title"/>
          </p:nvPr>
        </p:nvSpPr>
        <p:spPr>
          <a:xfrm>
            <a:off x="457200" y="557213"/>
            <a:ext cx="8229600" cy="495300"/>
          </a:xfrm>
        </p:spPr>
        <p:txBody>
          <a:bodyPr/>
          <a:lstStyle/>
          <a:p>
            <a:r>
              <a:rPr lang="en-US" altLang="nl-BE" dirty="0"/>
              <a:t>Example </a:t>
            </a:r>
            <a:r>
              <a:rPr lang="en-US" altLang="nl-BE" dirty="0" smtClean="0"/>
              <a:t>3: Steady state error</a:t>
            </a:r>
          </a:p>
        </p:txBody>
      </p:sp>
      <p:sp>
        <p:nvSpPr>
          <p:cNvPr id="2" name="Slide Number Placeholder 1"/>
          <p:cNvSpPr>
            <a:spLocks noGrp="1"/>
          </p:cNvSpPr>
          <p:nvPr>
            <p:ph type="sldNum" sz="quarter" idx="10"/>
          </p:nvPr>
        </p:nvSpPr>
        <p:spPr/>
        <p:txBody>
          <a:bodyPr/>
          <a:lstStyle/>
          <a:p>
            <a:pPr>
              <a:defRPr/>
            </a:pPr>
            <a:fld id="{36E0E07D-3184-49D9-8FFF-CA3F16F68292}" type="slidenum">
              <a:rPr lang="en-US" smtClean="0"/>
              <a:pPr>
                <a:defRPr/>
              </a:pPr>
              <a:t>24</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lstStyle/>
              <a:p>
                <a:r>
                  <a:rPr lang="nl-BE" dirty="0" smtClean="0"/>
                  <a:t>Closed loop system:</a:t>
                </a:r>
              </a:p>
              <a:p>
                <a:pPr marL="0" indent="0">
                  <a:buNone/>
                </a:pPr>
                <a:r>
                  <a:rPr lang="nl-BE" dirty="0"/>
                  <a:t>	</a:t>
                </a:r>
                <a14:m>
                  <m:oMath xmlns:m="http://schemas.openxmlformats.org/officeDocument/2006/math">
                    <m:sSub>
                      <m:sSubPr>
                        <m:ctrlPr>
                          <a:rPr lang="nl-BE" b="0" i="1" smtClean="0">
                            <a:latin typeface="Cambria Math" panose="02040503050406030204" pitchFamily="18" charset="0"/>
                          </a:rPr>
                        </m:ctrlPr>
                      </m:sSubPr>
                      <m:e>
                        <m:r>
                          <a:rPr lang="nl-BE" b="0" i="1" smtClean="0">
                            <a:latin typeface="Cambria Math" panose="02040503050406030204" pitchFamily="18" charset="0"/>
                          </a:rPr>
                          <m:t>𝑒</m:t>
                        </m:r>
                      </m:e>
                      <m:sub>
                        <m:r>
                          <a:rPr lang="nl-BE" b="0" i="1" smtClean="0">
                            <a:latin typeface="Cambria Math" panose="02040503050406030204" pitchFamily="18" charset="0"/>
                          </a:rPr>
                          <m:t>𝑐𝑙</m:t>
                        </m:r>
                      </m:sub>
                    </m:sSub>
                    <m:d>
                      <m:dPr>
                        <m:ctrlPr>
                          <a:rPr lang="nl-BE" b="0" i="1" smtClean="0">
                            <a:latin typeface="Cambria Math" panose="02040503050406030204" pitchFamily="18" charset="0"/>
                          </a:rPr>
                        </m:ctrlPr>
                      </m:dPr>
                      <m:e>
                        <m:r>
                          <a:rPr lang="nl-BE" b="0" i="1" smtClean="0">
                            <a:latin typeface="Cambria Math" panose="02040503050406030204" pitchFamily="18" charset="0"/>
                            <a:ea typeface="Cambria Math" panose="02040503050406030204" pitchFamily="18" charset="0"/>
                          </a:rPr>
                          <m:t>∞</m:t>
                        </m:r>
                      </m:e>
                    </m:d>
                    <m:r>
                      <a:rPr lang="nl-BE" b="0" i="1" smtClean="0">
                        <a:latin typeface="Cambria Math" panose="02040503050406030204" pitchFamily="18" charset="0"/>
                      </a:rPr>
                      <m:t>=</m:t>
                    </m:r>
                    <m:func>
                      <m:funcPr>
                        <m:ctrlPr>
                          <a:rPr lang="nl-BE" i="1">
                            <a:latin typeface="Cambria Math" panose="02040503050406030204" pitchFamily="18" charset="0"/>
                          </a:rPr>
                        </m:ctrlPr>
                      </m:funcPr>
                      <m:fName>
                        <m:limLow>
                          <m:limLowPr>
                            <m:ctrlPr>
                              <a:rPr lang="nl-BE" i="1">
                                <a:latin typeface="Cambria Math" panose="02040503050406030204" pitchFamily="18" charset="0"/>
                              </a:rPr>
                            </m:ctrlPr>
                          </m:limLowPr>
                          <m:e>
                            <m:r>
                              <m:rPr>
                                <m:sty m:val="p"/>
                              </m:rPr>
                              <a:rPr lang="nl-BE">
                                <a:latin typeface="Cambria Math" panose="02040503050406030204" pitchFamily="18" charset="0"/>
                              </a:rPr>
                              <m:t>lim</m:t>
                            </m:r>
                          </m:e>
                          <m:lim>
                            <m:r>
                              <a:rPr lang="nl-BE" i="1">
                                <a:latin typeface="Cambria Math" panose="02040503050406030204" pitchFamily="18" charset="0"/>
                              </a:rPr>
                              <m:t>𝑠</m:t>
                            </m:r>
                            <m:r>
                              <a:rPr lang="nl-BE" i="1">
                                <a:latin typeface="Cambria Math" panose="02040503050406030204" pitchFamily="18" charset="0"/>
                                <a:ea typeface="Cambria Math" panose="02040503050406030204" pitchFamily="18" charset="0"/>
                              </a:rPr>
                              <m:t>→0</m:t>
                            </m:r>
                          </m:lim>
                        </m:limLow>
                      </m:fName>
                      <m:e>
                        <m:r>
                          <a:rPr lang="nl-BE" i="1">
                            <a:latin typeface="Cambria Math" panose="02040503050406030204" pitchFamily="18" charset="0"/>
                          </a:rPr>
                          <m:t>𝑠</m:t>
                        </m:r>
                        <m:d>
                          <m:dPr>
                            <m:ctrlPr>
                              <a:rPr lang="nl-BE" i="1">
                                <a:latin typeface="Cambria Math" panose="02040503050406030204" pitchFamily="18" charset="0"/>
                              </a:rPr>
                            </m:ctrlPr>
                          </m:dPr>
                          <m:e>
                            <m:r>
                              <a:rPr lang="nl-BE" i="1">
                                <a:latin typeface="Cambria Math" panose="02040503050406030204" pitchFamily="18" charset="0"/>
                              </a:rPr>
                              <m:t>1−</m:t>
                            </m:r>
                            <m:f>
                              <m:fPr>
                                <m:ctrlPr>
                                  <a:rPr lang="nl-BE" i="1">
                                    <a:latin typeface="Cambria Math" panose="02040503050406030204" pitchFamily="18" charset="0"/>
                                  </a:rPr>
                                </m:ctrlPr>
                              </m:fPr>
                              <m:num>
                                <m:r>
                                  <a:rPr lang="nl-BE" i="1">
                                    <a:latin typeface="Cambria Math" panose="02040503050406030204" pitchFamily="18" charset="0"/>
                                  </a:rPr>
                                  <m:t>𝐶</m:t>
                                </m:r>
                                <m:d>
                                  <m:dPr>
                                    <m:ctrlPr>
                                      <a:rPr lang="nl-BE" i="1">
                                        <a:latin typeface="Cambria Math" panose="02040503050406030204" pitchFamily="18" charset="0"/>
                                      </a:rPr>
                                    </m:ctrlPr>
                                  </m:dPr>
                                  <m:e>
                                    <m:r>
                                      <a:rPr lang="nl-BE" i="1">
                                        <a:latin typeface="Cambria Math" panose="02040503050406030204" pitchFamily="18" charset="0"/>
                                      </a:rPr>
                                      <m:t>𝑠</m:t>
                                    </m:r>
                                  </m:e>
                                </m:d>
                                <m:r>
                                  <a:rPr lang="nl-BE" i="1">
                                    <a:latin typeface="Cambria Math" panose="02040503050406030204" pitchFamily="18" charset="0"/>
                                  </a:rPr>
                                  <m:t>𝑃</m:t>
                                </m:r>
                                <m:d>
                                  <m:dPr>
                                    <m:ctrlPr>
                                      <a:rPr lang="nl-BE" i="1">
                                        <a:latin typeface="Cambria Math" panose="02040503050406030204" pitchFamily="18" charset="0"/>
                                      </a:rPr>
                                    </m:ctrlPr>
                                  </m:dPr>
                                  <m:e>
                                    <m:r>
                                      <a:rPr lang="nl-BE" i="1">
                                        <a:latin typeface="Cambria Math" panose="02040503050406030204" pitchFamily="18" charset="0"/>
                                      </a:rPr>
                                      <m:t>𝑠</m:t>
                                    </m:r>
                                  </m:e>
                                </m:d>
                              </m:num>
                              <m:den>
                                <m:r>
                                  <a:rPr lang="nl-BE" i="1">
                                    <a:latin typeface="Cambria Math" panose="02040503050406030204" pitchFamily="18" charset="0"/>
                                  </a:rPr>
                                  <m:t>1+</m:t>
                                </m:r>
                                <m:r>
                                  <a:rPr lang="nl-BE" i="1">
                                    <a:latin typeface="Cambria Math" panose="02040503050406030204" pitchFamily="18" charset="0"/>
                                  </a:rPr>
                                  <m:t>𝐶</m:t>
                                </m:r>
                                <m:d>
                                  <m:dPr>
                                    <m:ctrlPr>
                                      <a:rPr lang="nl-BE" i="1">
                                        <a:latin typeface="Cambria Math" panose="02040503050406030204" pitchFamily="18" charset="0"/>
                                      </a:rPr>
                                    </m:ctrlPr>
                                  </m:dPr>
                                  <m:e>
                                    <m:r>
                                      <a:rPr lang="nl-BE" i="1">
                                        <a:latin typeface="Cambria Math" panose="02040503050406030204" pitchFamily="18" charset="0"/>
                                      </a:rPr>
                                      <m:t>𝑠</m:t>
                                    </m:r>
                                  </m:e>
                                </m:d>
                                <m:r>
                                  <a:rPr lang="nl-BE" i="1">
                                    <a:latin typeface="Cambria Math" panose="02040503050406030204" pitchFamily="18" charset="0"/>
                                  </a:rPr>
                                  <m:t>𝑃</m:t>
                                </m:r>
                                <m:d>
                                  <m:dPr>
                                    <m:ctrlPr>
                                      <a:rPr lang="nl-BE" i="1">
                                        <a:latin typeface="Cambria Math" panose="02040503050406030204" pitchFamily="18" charset="0"/>
                                      </a:rPr>
                                    </m:ctrlPr>
                                  </m:dPr>
                                  <m:e>
                                    <m:r>
                                      <a:rPr lang="nl-BE" i="1">
                                        <a:latin typeface="Cambria Math" panose="02040503050406030204" pitchFamily="18" charset="0"/>
                                      </a:rPr>
                                      <m:t>𝑠</m:t>
                                    </m:r>
                                  </m:e>
                                </m:d>
                              </m:den>
                            </m:f>
                          </m:e>
                        </m:d>
                        <m:r>
                          <a:rPr lang="nl-BE" i="1">
                            <a:latin typeface="Cambria Math" panose="02040503050406030204" pitchFamily="18" charset="0"/>
                          </a:rPr>
                          <m:t>𝑅</m:t>
                        </m:r>
                        <m:d>
                          <m:dPr>
                            <m:ctrlPr>
                              <a:rPr lang="nl-BE" i="1">
                                <a:latin typeface="Cambria Math" panose="02040503050406030204" pitchFamily="18" charset="0"/>
                              </a:rPr>
                            </m:ctrlPr>
                          </m:dPr>
                          <m:e>
                            <m:r>
                              <a:rPr lang="nl-BE" i="1">
                                <a:latin typeface="Cambria Math" panose="02040503050406030204" pitchFamily="18" charset="0"/>
                              </a:rPr>
                              <m:t>𝑠</m:t>
                            </m:r>
                          </m:e>
                        </m:d>
                      </m:e>
                    </m:func>
                  </m:oMath>
                </a14:m>
                <a:endParaRPr lang="en-US" dirty="0" smtClean="0"/>
              </a:p>
              <a:p>
                <a:pPr marL="0" indent="0">
                  <a:buNone/>
                  <a:tabLst>
                    <a:tab pos="1881188" algn="l"/>
                  </a:tabLst>
                </a:pPr>
                <a:r>
                  <a:rPr lang="nl-BE" dirty="0"/>
                  <a:t>	</a:t>
                </a:r>
                <a14:m>
                  <m:oMath xmlns:m="http://schemas.openxmlformats.org/officeDocument/2006/math">
                    <m:r>
                      <a:rPr lang="nl-BE" b="0" i="1" smtClean="0">
                        <a:latin typeface="Cambria Math" panose="02040503050406030204" pitchFamily="18" charset="0"/>
                      </a:rPr>
                      <m:t>=</m:t>
                    </m:r>
                    <m:func>
                      <m:funcPr>
                        <m:ctrlPr>
                          <a:rPr lang="nl-BE" i="1">
                            <a:latin typeface="Cambria Math" panose="02040503050406030204" pitchFamily="18" charset="0"/>
                          </a:rPr>
                        </m:ctrlPr>
                      </m:funcPr>
                      <m:fName>
                        <m:limLow>
                          <m:limLowPr>
                            <m:ctrlPr>
                              <a:rPr lang="nl-BE" i="1">
                                <a:latin typeface="Cambria Math" panose="02040503050406030204" pitchFamily="18" charset="0"/>
                              </a:rPr>
                            </m:ctrlPr>
                          </m:limLowPr>
                          <m:e>
                            <m:r>
                              <m:rPr>
                                <m:sty m:val="p"/>
                              </m:rPr>
                              <a:rPr lang="nl-BE">
                                <a:latin typeface="Cambria Math" panose="02040503050406030204" pitchFamily="18" charset="0"/>
                              </a:rPr>
                              <m:t>lim</m:t>
                            </m:r>
                          </m:e>
                          <m:lim>
                            <m:r>
                              <a:rPr lang="nl-BE" i="1">
                                <a:latin typeface="Cambria Math" panose="02040503050406030204" pitchFamily="18" charset="0"/>
                              </a:rPr>
                              <m:t>𝑠</m:t>
                            </m:r>
                            <m:r>
                              <a:rPr lang="nl-BE" i="1">
                                <a:latin typeface="Cambria Math" panose="02040503050406030204" pitchFamily="18" charset="0"/>
                                <a:ea typeface="Cambria Math" panose="02040503050406030204" pitchFamily="18" charset="0"/>
                              </a:rPr>
                              <m:t>→0</m:t>
                            </m:r>
                          </m:lim>
                        </m:limLow>
                      </m:fName>
                      <m:e>
                        <m:f>
                          <m:fPr>
                            <m:ctrlPr>
                              <a:rPr lang="nl-BE" i="1">
                                <a:latin typeface="Cambria Math" panose="02040503050406030204" pitchFamily="18" charset="0"/>
                              </a:rPr>
                            </m:ctrlPr>
                          </m:fPr>
                          <m:num>
                            <m:r>
                              <a:rPr lang="nl-BE" b="0" i="1" smtClean="0">
                                <a:latin typeface="Cambria Math" panose="02040503050406030204" pitchFamily="18" charset="0"/>
                              </a:rPr>
                              <m:t>𝑠</m:t>
                            </m:r>
                          </m:num>
                          <m:den>
                            <m:r>
                              <a:rPr lang="nl-BE" i="1">
                                <a:latin typeface="Cambria Math" panose="02040503050406030204" pitchFamily="18" charset="0"/>
                              </a:rPr>
                              <m:t>1+</m:t>
                            </m:r>
                            <m:r>
                              <a:rPr lang="nl-BE" i="1">
                                <a:latin typeface="Cambria Math" panose="02040503050406030204" pitchFamily="18" charset="0"/>
                              </a:rPr>
                              <m:t>𝐶</m:t>
                            </m:r>
                            <m:d>
                              <m:dPr>
                                <m:ctrlPr>
                                  <a:rPr lang="nl-BE" i="1">
                                    <a:latin typeface="Cambria Math" panose="02040503050406030204" pitchFamily="18" charset="0"/>
                                  </a:rPr>
                                </m:ctrlPr>
                              </m:dPr>
                              <m:e>
                                <m:r>
                                  <a:rPr lang="nl-BE" i="1">
                                    <a:latin typeface="Cambria Math" panose="02040503050406030204" pitchFamily="18" charset="0"/>
                                  </a:rPr>
                                  <m:t>𝑠</m:t>
                                </m:r>
                              </m:e>
                            </m:d>
                            <m:r>
                              <a:rPr lang="nl-BE" i="1">
                                <a:latin typeface="Cambria Math" panose="02040503050406030204" pitchFamily="18" charset="0"/>
                              </a:rPr>
                              <m:t>𝑃</m:t>
                            </m:r>
                            <m:d>
                              <m:dPr>
                                <m:ctrlPr>
                                  <a:rPr lang="nl-BE" i="1">
                                    <a:latin typeface="Cambria Math" panose="02040503050406030204" pitchFamily="18" charset="0"/>
                                  </a:rPr>
                                </m:ctrlPr>
                              </m:dPr>
                              <m:e>
                                <m:r>
                                  <a:rPr lang="nl-BE" i="1">
                                    <a:latin typeface="Cambria Math" panose="02040503050406030204" pitchFamily="18" charset="0"/>
                                  </a:rPr>
                                  <m:t>𝑠</m:t>
                                </m:r>
                              </m:e>
                            </m:d>
                          </m:den>
                        </m:f>
                        <m:r>
                          <a:rPr lang="nl-BE" i="1">
                            <a:latin typeface="Cambria Math" panose="02040503050406030204" pitchFamily="18" charset="0"/>
                          </a:rPr>
                          <m:t>𝑅</m:t>
                        </m:r>
                        <m:d>
                          <m:dPr>
                            <m:ctrlPr>
                              <a:rPr lang="nl-BE" i="1">
                                <a:latin typeface="Cambria Math" panose="02040503050406030204" pitchFamily="18" charset="0"/>
                              </a:rPr>
                            </m:ctrlPr>
                          </m:dPr>
                          <m:e>
                            <m:r>
                              <a:rPr lang="nl-BE" i="1">
                                <a:latin typeface="Cambria Math" panose="02040503050406030204" pitchFamily="18" charset="0"/>
                              </a:rPr>
                              <m:t>𝑠</m:t>
                            </m:r>
                          </m:e>
                        </m:d>
                      </m:e>
                    </m:func>
                    <m:r>
                      <a:rPr lang="nl-BE" b="0" i="0" smtClean="0">
                        <a:latin typeface="Cambria Math" panose="02040503050406030204" pitchFamily="18" charset="0"/>
                      </a:rPr>
                      <m:t>=</m:t>
                    </m:r>
                    <m:f>
                      <m:fPr>
                        <m:ctrlPr>
                          <a:rPr lang="nl-BE" b="0" i="1" smtClean="0">
                            <a:latin typeface="Cambria Math" panose="02040503050406030204" pitchFamily="18" charset="0"/>
                          </a:rPr>
                        </m:ctrlPr>
                      </m:fPr>
                      <m:num>
                        <m:r>
                          <a:rPr lang="nl-BE" b="0" i="1" smtClean="0">
                            <a:latin typeface="Cambria Math" panose="02040503050406030204" pitchFamily="18" charset="0"/>
                          </a:rPr>
                          <m:t>1</m:t>
                        </m:r>
                      </m:num>
                      <m:den>
                        <m:r>
                          <a:rPr lang="nl-BE" b="0" i="1" smtClean="0">
                            <a:latin typeface="Cambria Math" panose="02040503050406030204" pitchFamily="18" charset="0"/>
                          </a:rPr>
                          <m:t>1+</m:t>
                        </m:r>
                        <m:r>
                          <a:rPr lang="nl-BE" b="0" i="1" smtClean="0">
                            <a:latin typeface="Cambria Math" panose="02040503050406030204" pitchFamily="18" charset="0"/>
                          </a:rPr>
                          <m:t>𝐶</m:t>
                        </m:r>
                        <m:d>
                          <m:dPr>
                            <m:ctrlPr>
                              <a:rPr lang="nl-BE" b="0" i="1" smtClean="0">
                                <a:latin typeface="Cambria Math" panose="02040503050406030204" pitchFamily="18" charset="0"/>
                              </a:rPr>
                            </m:ctrlPr>
                          </m:dPr>
                          <m:e>
                            <m:r>
                              <a:rPr lang="nl-BE" b="0" i="1" smtClean="0">
                                <a:latin typeface="Cambria Math" panose="02040503050406030204" pitchFamily="18" charset="0"/>
                              </a:rPr>
                              <m:t>0</m:t>
                            </m:r>
                          </m:e>
                        </m:d>
                        <m:r>
                          <a:rPr lang="nl-BE" b="0" i="1" smtClean="0">
                            <a:latin typeface="Cambria Math" panose="02040503050406030204" pitchFamily="18" charset="0"/>
                          </a:rPr>
                          <m:t>𝑃</m:t>
                        </m:r>
                        <m:d>
                          <m:dPr>
                            <m:ctrlPr>
                              <a:rPr lang="nl-BE" b="0" i="1" smtClean="0">
                                <a:latin typeface="Cambria Math" panose="02040503050406030204" pitchFamily="18" charset="0"/>
                              </a:rPr>
                            </m:ctrlPr>
                          </m:dPr>
                          <m:e>
                            <m:r>
                              <a:rPr lang="nl-BE" b="0" i="1" smtClean="0">
                                <a:latin typeface="Cambria Math" panose="02040503050406030204" pitchFamily="18" charset="0"/>
                              </a:rPr>
                              <m:t>0</m:t>
                            </m:r>
                          </m:e>
                        </m:d>
                      </m:den>
                    </m:f>
                  </m:oMath>
                </a14:m>
                <a:endParaRPr lang="en-US" dirty="0" smtClean="0"/>
              </a:p>
              <a:p>
                <a:pPr>
                  <a:tabLst>
                    <a:tab pos="1881188" algn="l"/>
                  </a:tabLst>
                </a:pPr>
                <a:endParaRPr lang="nl-BE" dirty="0" smtClean="0"/>
              </a:p>
              <a:p>
                <a:pPr lvl="1">
                  <a:tabLst>
                    <a:tab pos="1881188" algn="l"/>
                  </a:tabLst>
                </a:pPr>
                <a:r>
                  <a:rPr lang="nl-BE" dirty="0" smtClean="0"/>
                  <a:t>The steady state error is small </a:t>
                </a:r>
                <a:r>
                  <a:rPr lang="nl-BE" dirty="0" err="1" smtClean="0"/>
                  <a:t>if</a:t>
                </a:r>
                <a:r>
                  <a:rPr lang="nl-BE" dirty="0" smtClean="0"/>
                  <a:t> </a:t>
                </a:r>
                <a14:m>
                  <m:oMath xmlns:m="http://schemas.openxmlformats.org/officeDocument/2006/math">
                    <m:r>
                      <a:rPr lang="nl-BE" b="0" i="1" smtClean="0">
                        <a:latin typeface="Cambria Math" panose="02040503050406030204" pitchFamily="18" charset="0"/>
                      </a:rPr>
                      <m:t>𝐶</m:t>
                    </m:r>
                    <m:d>
                      <m:dPr>
                        <m:ctrlPr>
                          <a:rPr lang="nl-BE" b="0" i="1" smtClean="0">
                            <a:latin typeface="Cambria Math" panose="02040503050406030204" pitchFamily="18" charset="0"/>
                          </a:rPr>
                        </m:ctrlPr>
                      </m:dPr>
                      <m:e>
                        <m:r>
                          <a:rPr lang="nl-BE" b="0" i="1" smtClean="0">
                            <a:latin typeface="Cambria Math" panose="02040503050406030204" pitchFamily="18" charset="0"/>
                          </a:rPr>
                          <m:t>0</m:t>
                        </m:r>
                      </m:e>
                    </m:d>
                    <m:r>
                      <a:rPr lang="nl-BE" b="0" i="1" smtClean="0">
                        <a:latin typeface="Cambria Math" panose="02040503050406030204" pitchFamily="18" charset="0"/>
                      </a:rPr>
                      <m:t>𝑃</m:t>
                    </m:r>
                    <m:d>
                      <m:dPr>
                        <m:ctrlPr>
                          <a:rPr lang="nl-BE" b="0" i="1" smtClean="0">
                            <a:latin typeface="Cambria Math" panose="02040503050406030204" pitchFamily="18" charset="0"/>
                          </a:rPr>
                        </m:ctrlPr>
                      </m:dPr>
                      <m:e>
                        <m:r>
                          <a:rPr lang="nl-BE" b="0" i="1" smtClean="0">
                            <a:latin typeface="Cambria Math" panose="02040503050406030204" pitchFamily="18" charset="0"/>
                          </a:rPr>
                          <m:t>0</m:t>
                        </m:r>
                      </m:e>
                    </m:d>
                  </m:oMath>
                </a14:m>
                <a:r>
                  <a:rPr lang="en-US" dirty="0" smtClean="0"/>
                  <a:t> is very large</a:t>
                </a:r>
              </a:p>
              <a:p>
                <a:pPr lvl="1">
                  <a:tabLst>
                    <a:tab pos="1881188" algn="l"/>
                  </a:tabLst>
                </a:pPr>
                <a:r>
                  <a:rPr lang="nl-BE" dirty="0" err="1" smtClean="0"/>
                  <a:t>Again</a:t>
                </a:r>
                <a:r>
                  <a:rPr lang="nl-BE" dirty="0" smtClean="0"/>
                  <a:t>, </a:t>
                </a:r>
                <a:r>
                  <a:rPr lang="nl-BE" dirty="0" err="1" smtClean="0"/>
                  <a:t>calibrating</a:t>
                </a:r>
                <a:r>
                  <a:rPr lang="nl-BE" dirty="0" smtClean="0"/>
                  <a:t> the DC </a:t>
                </a:r>
                <a:r>
                  <a:rPr lang="nl-BE" dirty="0" err="1" smtClean="0"/>
                  <a:t>gain</a:t>
                </a:r>
                <a:endParaRPr lang="nl-BE" dirty="0" smtClean="0"/>
              </a:p>
              <a:p>
                <a:pPr lvl="1">
                  <a:tabLst>
                    <a:tab pos="1881188" algn="l"/>
                  </a:tabLst>
                </a:pPr>
                <a:r>
                  <a:rPr lang="nl-BE" dirty="0" err="1" smtClean="0"/>
                  <a:t>However</a:t>
                </a:r>
                <a:r>
                  <a:rPr lang="nl-BE" dirty="0" smtClean="0"/>
                  <a:t>, the </a:t>
                </a:r>
                <a:r>
                  <a:rPr lang="nl-BE" dirty="0" err="1" smtClean="0"/>
                  <a:t>difference</a:t>
                </a:r>
                <a:r>
                  <a:rPr lang="nl-BE" dirty="0" smtClean="0"/>
                  <a:t> is </a:t>
                </a:r>
                <a:r>
                  <a:rPr lang="nl-BE" dirty="0" err="1" smtClean="0"/>
                  <a:t>that</a:t>
                </a:r>
                <a:r>
                  <a:rPr lang="nl-BE" dirty="0" smtClean="0"/>
                  <a:t> </a:t>
                </a:r>
                <a:r>
                  <a:rPr lang="nl-BE" dirty="0" err="1" smtClean="0"/>
                  <a:t>here</a:t>
                </a:r>
                <a:r>
                  <a:rPr lang="nl-BE" dirty="0" smtClean="0"/>
                  <a:t>, we </a:t>
                </a:r>
                <a:r>
                  <a:rPr lang="nl-BE" dirty="0" err="1" smtClean="0"/>
                  <a:t>only</a:t>
                </a:r>
                <a:r>
                  <a:rPr lang="nl-BE" dirty="0" smtClean="0"/>
                  <a:t> </a:t>
                </a:r>
                <a:r>
                  <a:rPr lang="nl-BE" dirty="0" err="1" smtClean="0"/>
                  <a:t>need</a:t>
                </a:r>
                <a:r>
                  <a:rPr lang="nl-BE" dirty="0" smtClean="0"/>
                  <a:t> a large </a:t>
                </a:r>
                <a:r>
                  <a:rPr lang="nl-BE" dirty="0" err="1" smtClean="0"/>
                  <a:t>value</a:t>
                </a:r>
                <a:r>
                  <a:rPr lang="nl-BE" dirty="0" smtClean="0"/>
                  <a:t> </a:t>
                </a:r>
                <a:r>
                  <a:rPr lang="nl-BE" dirty="0" err="1" smtClean="0"/>
                  <a:t>for</a:t>
                </a:r>
                <a:r>
                  <a:rPr lang="nl-BE" dirty="0" smtClean="0"/>
                  <a:t> </a:t>
                </a:r>
                <a:r>
                  <a:rPr lang="nl-BE" dirty="0" err="1" smtClean="0"/>
                  <a:t>it</a:t>
                </a:r>
                <a:r>
                  <a:rPr lang="nl-BE" dirty="0" smtClean="0"/>
                  <a:t>, </a:t>
                </a:r>
                <a:r>
                  <a:rPr lang="nl-BE" dirty="0" err="1" smtClean="0"/>
                  <a:t>which</a:t>
                </a:r>
                <a:r>
                  <a:rPr lang="nl-BE" dirty="0" smtClean="0"/>
                  <a:t> is far </a:t>
                </a:r>
                <a:r>
                  <a:rPr lang="nl-BE" dirty="0" err="1" smtClean="0"/>
                  <a:t>less</a:t>
                </a:r>
                <a:r>
                  <a:rPr lang="nl-BE" dirty="0" smtClean="0"/>
                  <a:t> </a:t>
                </a:r>
                <a:r>
                  <a:rPr lang="nl-BE" dirty="0" err="1" smtClean="0"/>
                  <a:t>demanding</a:t>
                </a:r>
                <a:r>
                  <a:rPr lang="nl-BE" dirty="0" smtClean="0"/>
                  <a:t> </a:t>
                </a:r>
                <a:r>
                  <a:rPr lang="nl-BE" dirty="0" err="1" smtClean="0"/>
                  <a:t>than</a:t>
                </a:r>
                <a:r>
                  <a:rPr lang="nl-BE" dirty="0" smtClean="0"/>
                  <a:t> </a:t>
                </a:r>
                <a:r>
                  <a:rPr lang="nl-BE" dirty="0" err="1" smtClean="0"/>
                  <a:t>having</a:t>
                </a:r>
                <a:r>
                  <a:rPr lang="nl-BE" dirty="0" smtClean="0"/>
                  <a:t> </a:t>
                </a:r>
                <a:r>
                  <a:rPr lang="nl-BE" dirty="0" err="1" smtClean="0"/>
                  <a:t>to</a:t>
                </a:r>
                <a:r>
                  <a:rPr lang="nl-BE" dirty="0" smtClean="0"/>
                  <a:t> make </a:t>
                </a:r>
                <a:r>
                  <a:rPr lang="nl-BE" dirty="0" err="1" smtClean="0"/>
                  <a:t>it</a:t>
                </a:r>
                <a:r>
                  <a:rPr lang="nl-BE" dirty="0" smtClean="0"/>
                  <a:t> </a:t>
                </a:r>
                <a:r>
                  <a:rPr lang="nl-BE" dirty="0" err="1" smtClean="0"/>
                  <a:t>equal</a:t>
                </a:r>
                <a:r>
                  <a:rPr lang="nl-BE" dirty="0" smtClean="0"/>
                  <a:t> </a:t>
                </a:r>
                <a:r>
                  <a:rPr lang="nl-BE" dirty="0" err="1" smtClean="0"/>
                  <a:t>to</a:t>
                </a:r>
                <a:r>
                  <a:rPr lang="nl-BE" dirty="0" smtClean="0"/>
                  <a:t> 1</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0">
                <a:blip r:embed="rId3"/>
                <a:stretch>
                  <a:fillRect l="-963" t="-904"/>
                </a:stretch>
              </a:blipFill>
            </p:spPr>
            <p:txBody>
              <a:bodyPr/>
              <a:lstStyle/>
              <a:p>
                <a:r>
                  <a:rPr lang="en-US">
                    <a:noFill/>
                  </a:rPr>
                  <a:t> </a:t>
                </a:r>
              </a:p>
            </p:txBody>
          </p:sp>
        </mc:Fallback>
      </mc:AlternateContent>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el 1"/>
          <p:cNvSpPr>
            <a:spLocks noGrp="1"/>
          </p:cNvSpPr>
          <p:nvPr>
            <p:ph type="title"/>
          </p:nvPr>
        </p:nvSpPr>
        <p:spPr>
          <a:xfrm>
            <a:off x="457200" y="557213"/>
            <a:ext cx="8229600" cy="495300"/>
          </a:xfrm>
        </p:spPr>
        <p:txBody>
          <a:bodyPr/>
          <a:lstStyle/>
          <a:p>
            <a:r>
              <a:rPr lang="en-US" altLang="nl-BE" dirty="0" smtClean="0"/>
              <a:t>An open loop controller is not robust</a:t>
            </a:r>
          </a:p>
        </p:txBody>
      </p:sp>
      <p:sp>
        <p:nvSpPr>
          <p:cNvPr id="2" name="Slide Number Placeholder 1"/>
          <p:cNvSpPr>
            <a:spLocks noGrp="1"/>
          </p:cNvSpPr>
          <p:nvPr>
            <p:ph type="sldNum" sz="quarter" idx="10"/>
          </p:nvPr>
        </p:nvSpPr>
        <p:spPr/>
        <p:txBody>
          <a:bodyPr/>
          <a:lstStyle/>
          <a:p>
            <a:pPr>
              <a:defRPr/>
            </a:pPr>
            <a:fld id="{36E0E07D-3184-49D9-8FFF-CA3F16F68292}" type="slidenum">
              <a:rPr lang="en-US" smtClean="0"/>
              <a:pPr>
                <a:defRPr/>
              </a:pPr>
              <a:t>25</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lstStyle/>
              <a:p>
                <a:r>
                  <a:rPr lang="nl-BE" dirty="0" smtClean="0"/>
                  <a:t>We </a:t>
                </a:r>
                <a:r>
                  <a:rPr lang="nl-BE" dirty="0" err="1" smtClean="0"/>
                  <a:t>can</a:t>
                </a:r>
                <a:r>
                  <a:rPr lang="nl-BE" dirty="0" smtClean="0"/>
                  <a:t> </a:t>
                </a:r>
                <a:r>
                  <a:rPr lang="nl-BE" dirty="0" err="1" smtClean="0"/>
                  <a:t>now</a:t>
                </a:r>
                <a:r>
                  <a:rPr lang="nl-BE" dirty="0" smtClean="0"/>
                  <a:t> show </a:t>
                </a:r>
                <a:r>
                  <a:rPr lang="nl-BE" dirty="0" err="1" smtClean="0"/>
                  <a:t>how</a:t>
                </a:r>
                <a:r>
                  <a:rPr lang="nl-BE" dirty="0" smtClean="0"/>
                  <a:t> </a:t>
                </a:r>
                <a:r>
                  <a:rPr lang="nl-BE" dirty="0" err="1" smtClean="0"/>
                  <a:t>this</a:t>
                </a:r>
                <a:r>
                  <a:rPr lang="nl-BE" dirty="0" smtClean="0"/>
                  <a:t> </a:t>
                </a:r>
                <a:r>
                  <a:rPr lang="nl-BE" dirty="0" err="1" smtClean="0"/>
                  <a:t>results</a:t>
                </a:r>
                <a:r>
                  <a:rPr lang="nl-BE" dirty="0" smtClean="0"/>
                  <a:t> in a </a:t>
                </a:r>
                <a:r>
                  <a:rPr lang="nl-BE" dirty="0" err="1" smtClean="0"/>
                  <a:t>great</a:t>
                </a:r>
                <a:r>
                  <a:rPr lang="nl-BE" dirty="0" smtClean="0"/>
                  <a:t> advantage of the </a:t>
                </a:r>
                <a:r>
                  <a:rPr lang="nl-BE" dirty="0" err="1" smtClean="0"/>
                  <a:t>closed</a:t>
                </a:r>
                <a:r>
                  <a:rPr lang="nl-BE" dirty="0" smtClean="0"/>
                  <a:t> loop </a:t>
                </a:r>
                <a:r>
                  <a:rPr lang="nl-BE" dirty="0" err="1" smtClean="0"/>
                  <a:t>strategy</a:t>
                </a:r>
                <a:r>
                  <a:rPr lang="nl-BE" dirty="0" smtClean="0"/>
                  <a:t> over the open loop </a:t>
                </a:r>
                <a:r>
                  <a:rPr lang="nl-BE" dirty="0" err="1" smtClean="0"/>
                  <a:t>strategy</a:t>
                </a:r>
                <a:r>
                  <a:rPr lang="nl-BE" dirty="0" smtClean="0"/>
                  <a:t>:</a:t>
                </a:r>
              </a:p>
              <a:p>
                <a:pPr lvl="1"/>
                <a:r>
                  <a:rPr lang="nl-BE" dirty="0" err="1" smtClean="0"/>
                  <a:t>If</a:t>
                </a:r>
                <a:r>
                  <a:rPr lang="nl-BE" dirty="0" smtClean="0"/>
                  <a:t> </a:t>
                </a:r>
                <a14:m>
                  <m:oMath xmlns:m="http://schemas.openxmlformats.org/officeDocument/2006/math">
                    <m:r>
                      <a:rPr lang="nl-BE" b="0" i="1" smtClean="0">
                        <a:latin typeface="Cambria Math" panose="02040503050406030204" pitchFamily="18" charset="0"/>
                      </a:rPr>
                      <m:t>𝑃</m:t>
                    </m:r>
                  </m:oMath>
                </a14:m>
                <a:r>
                  <a:rPr lang="en-US" dirty="0" smtClean="0"/>
                  <a:t> changes slightly (for instance due to a factor that has not been taken up into the model) to </a:t>
                </a:r>
                <a14:m>
                  <m:oMath xmlns:m="http://schemas.openxmlformats.org/officeDocument/2006/math">
                    <m:r>
                      <a:rPr lang="nl-BE" b="0" i="1" smtClean="0">
                        <a:latin typeface="Cambria Math" panose="02040503050406030204" pitchFamily="18" charset="0"/>
                      </a:rPr>
                      <m:t>𝑃</m:t>
                    </m:r>
                    <m:r>
                      <a:rPr lang="nl-BE" b="0" i="1" smtClean="0">
                        <a:latin typeface="Cambria Math" panose="02040503050406030204" pitchFamily="18" charset="0"/>
                      </a:rPr>
                      <m:t>+∆</m:t>
                    </m:r>
                    <m:r>
                      <a:rPr lang="nl-BE" b="0" i="1" smtClean="0">
                        <a:latin typeface="Cambria Math" panose="02040503050406030204" pitchFamily="18" charset="0"/>
                        <a:ea typeface="Cambria Math" panose="02040503050406030204" pitchFamily="18" charset="0"/>
                      </a:rPr>
                      <m:t>𝑃</m:t>
                    </m:r>
                  </m:oMath>
                </a14:m>
                <a:endParaRPr lang="en-US" dirty="0" smtClean="0"/>
              </a:p>
              <a:p>
                <a:pPr lvl="1"/>
                <a:r>
                  <a:rPr lang="nl-BE" dirty="0" err="1" smtClean="0"/>
                  <a:t>Then</a:t>
                </a:r>
                <a:r>
                  <a:rPr lang="nl-BE" dirty="0" smtClean="0"/>
                  <a:t> making </a:t>
                </a:r>
                <a14:m>
                  <m:oMath xmlns:m="http://schemas.openxmlformats.org/officeDocument/2006/math">
                    <m:sSub>
                      <m:sSubPr>
                        <m:ctrlPr>
                          <a:rPr lang="nl-BE" i="1" smtClean="0">
                            <a:latin typeface="Cambria Math" panose="02040503050406030204" pitchFamily="18" charset="0"/>
                          </a:rPr>
                        </m:ctrlPr>
                      </m:sSubPr>
                      <m:e>
                        <m:r>
                          <a:rPr lang="nl-BE" b="0" i="1" smtClean="0">
                            <a:latin typeface="Cambria Math" panose="02040503050406030204" pitchFamily="18" charset="0"/>
                          </a:rPr>
                          <m:t>𝑒</m:t>
                        </m:r>
                      </m:e>
                      <m:sub>
                        <m:r>
                          <a:rPr lang="nl-BE" b="0" i="1" smtClean="0">
                            <a:latin typeface="Cambria Math" panose="02040503050406030204" pitchFamily="18" charset="0"/>
                          </a:rPr>
                          <m:t>𝑜𝑙</m:t>
                        </m:r>
                      </m:sub>
                    </m:sSub>
                    <m:d>
                      <m:dPr>
                        <m:ctrlPr>
                          <a:rPr lang="nl-BE" i="1" smtClean="0">
                            <a:latin typeface="Cambria Math" panose="02040503050406030204" pitchFamily="18" charset="0"/>
                          </a:rPr>
                        </m:ctrlPr>
                      </m:dPr>
                      <m:e>
                        <m:r>
                          <a:rPr lang="nl-BE" i="1" smtClean="0">
                            <a:latin typeface="Cambria Math" panose="02040503050406030204" pitchFamily="18" charset="0"/>
                            <a:ea typeface="Cambria Math" panose="02040503050406030204" pitchFamily="18" charset="0"/>
                          </a:rPr>
                          <m:t>∞</m:t>
                        </m:r>
                      </m:e>
                    </m:d>
                  </m:oMath>
                </a14:m>
                <a:r>
                  <a:rPr lang="en-US" dirty="0" smtClean="0"/>
                  <a:t> small would require to calibrate anew</a:t>
                </a:r>
              </a:p>
              <a:p>
                <a:pPr lvl="1"/>
                <a:r>
                  <a:rPr lang="nl-BE" dirty="0" err="1" smtClean="0"/>
                  <a:t>Whereas</a:t>
                </a:r>
                <a:r>
                  <a:rPr lang="nl-BE" dirty="0" smtClean="0"/>
                  <a:t> </a:t>
                </a:r>
                <a14:m>
                  <m:oMath xmlns:m="http://schemas.openxmlformats.org/officeDocument/2006/math">
                    <m:sSub>
                      <m:sSubPr>
                        <m:ctrlPr>
                          <a:rPr lang="nl-BE" i="1" smtClean="0">
                            <a:latin typeface="Cambria Math" panose="02040503050406030204" pitchFamily="18" charset="0"/>
                          </a:rPr>
                        </m:ctrlPr>
                      </m:sSubPr>
                      <m:e>
                        <m:r>
                          <a:rPr lang="nl-BE" b="0" i="1" smtClean="0">
                            <a:latin typeface="Cambria Math" panose="02040503050406030204" pitchFamily="18" charset="0"/>
                          </a:rPr>
                          <m:t>𝑒</m:t>
                        </m:r>
                      </m:e>
                      <m:sub>
                        <m:r>
                          <a:rPr lang="nl-BE" b="0" i="1" smtClean="0">
                            <a:latin typeface="Cambria Math" panose="02040503050406030204" pitchFamily="18" charset="0"/>
                          </a:rPr>
                          <m:t>𝑐𝑙</m:t>
                        </m:r>
                      </m:sub>
                    </m:sSub>
                    <m:d>
                      <m:dPr>
                        <m:ctrlPr>
                          <a:rPr lang="nl-BE" i="1" smtClean="0">
                            <a:latin typeface="Cambria Math" panose="02040503050406030204" pitchFamily="18" charset="0"/>
                          </a:rPr>
                        </m:ctrlPr>
                      </m:dPr>
                      <m:e>
                        <m:r>
                          <a:rPr lang="nl-BE" i="1" smtClean="0">
                            <a:latin typeface="Cambria Math" panose="02040503050406030204" pitchFamily="18" charset="0"/>
                            <a:ea typeface="Cambria Math" panose="02040503050406030204" pitchFamily="18" charset="0"/>
                          </a:rPr>
                          <m:t>∞</m:t>
                        </m:r>
                      </m:e>
                    </m:d>
                  </m:oMath>
                </a14:m>
                <a:r>
                  <a:rPr lang="en-US" dirty="0" smtClean="0"/>
                  <a:t> would remain small, as long as </a:t>
                </a:r>
                <a14:m>
                  <m:oMath xmlns:m="http://schemas.openxmlformats.org/officeDocument/2006/math">
                    <m:d>
                      <m:dPr>
                        <m:ctrlPr>
                          <a:rPr lang="en-US" i="1" smtClean="0">
                            <a:latin typeface="Cambria Math" panose="02040503050406030204" pitchFamily="18" charset="0"/>
                          </a:rPr>
                        </m:ctrlPr>
                      </m:dPr>
                      <m:e>
                        <m:r>
                          <a:rPr lang="nl-BE" b="0" i="1" smtClean="0">
                            <a:latin typeface="Cambria Math" panose="02040503050406030204" pitchFamily="18" charset="0"/>
                          </a:rPr>
                          <m:t>𝑃</m:t>
                        </m:r>
                        <m:d>
                          <m:dPr>
                            <m:ctrlPr>
                              <a:rPr lang="nl-BE" b="0" i="1" smtClean="0">
                                <a:latin typeface="Cambria Math" panose="02040503050406030204" pitchFamily="18" charset="0"/>
                              </a:rPr>
                            </m:ctrlPr>
                          </m:dPr>
                          <m:e>
                            <m:r>
                              <a:rPr lang="nl-BE" b="0" i="1" smtClean="0">
                                <a:latin typeface="Cambria Math" panose="02040503050406030204" pitchFamily="18" charset="0"/>
                              </a:rPr>
                              <m:t>0</m:t>
                            </m:r>
                          </m:e>
                        </m:d>
                        <m:r>
                          <a:rPr lang="nl-BE" b="0" i="1" smtClean="0">
                            <a:latin typeface="Cambria Math" panose="02040503050406030204" pitchFamily="18" charset="0"/>
                          </a:rPr>
                          <m:t>+</m:t>
                        </m:r>
                        <m:r>
                          <a:rPr lang="nl-BE" b="0" i="1" smtClean="0">
                            <a:latin typeface="Cambria Math" panose="02040503050406030204" pitchFamily="18" charset="0"/>
                            <a:ea typeface="Cambria Math" panose="02040503050406030204" pitchFamily="18" charset="0"/>
                          </a:rPr>
                          <m:t>∆</m:t>
                        </m:r>
                        <m:r>
                          <a:rPr lang="nl-BE" b="0" i="1" smtClean="0">
                            <a:latin typeface="Cambria Math" panose="02040503050406030204" pitchFamily="18" charset="0"/>
                            <a:ea typeface="Cambria Math" panose="02040503050406030204" pitchFamily="18" charset="0"/>
                          </a:rPr>
                          <m:t>𝑃</m:t>
                        </m:r>
                        <m:d>
                          <m:dPr>
                            <m:ctrlPr>
                              <a:rPr lang="nl-BE" b="0" i="1" smtClean="0">
                                <a:latin typeface="Cambria Math" panose="02040503050406030204" pitchFamily="18" charset="0"/>
                                <a:ea typeface="Cambria Math" panose="02040503050406030204" pitchFamily="18" charset="0"/>
                              </a:rPr>
                            </m:ctrlPr>
                          </m:dPr>
                          <m:e>
                            <m:r>
                              <a:rPr lang="nl-BE" b="0" i="1" smtClean="0">
                                <a:latin typeface="Cambria Math" panose="02040503050406030204" pitchFamily="18" charset="0"/>
                                <a:ea typeface="Cambria Math" panose="02040503050406030204" pitchFamily="18" charset="0"/>
                              </a:rPr>
                              <m:t>0</m:t>
                            </m:r>
                          </m:e>
                        </m:d>
                      </m:e>
                    </m:d>
                    <m:r>
                      <a:rPr lang="nl-BE" b="0" i="1" smtClean="0">
                        <a:latin typeface="Cambria Math" panose="02040503050406030204" pitchFamily="18" charset="0"/>
                      </a:rPr>
                      <m:t>𝐶</m:t>
                    </m:r>
                    <m:d>
                      <m:dPr>
                        <m:ctrlPr>
                          <a:rPr lang="nl-BE" b="0" i="1" smtClean="0">
                            <a:latin typeface="Cambria Math" panose="02040503050406030204" pitchFamily="18" charset="0"/>
                          </a:rPr>
                        </m:ctrlPr>
                      </m:dPr>
                      <m:e>
                        <m:r>
                          <a:rPr lang="nl-BE" b="0" i="1" smtClean="0">
                            <a:latin typeface="Cambria Math" panose="02040503050406030204" pitchFamily="18" charset="0"/>
                          </a:rPr>
                          <m:t>0</m:t>
                        </m:r>
                      </m:e>
                    </m:d>
                  </m:oMath>
                </a14:m>
                <a:r>
                  <a:rPr lang="en-US" dirty="0" smtClean="0"/>
                  <a:t> remains large</a:t>
                </a:r>
              </a:p>
              <a:p>
                <a:r>
                  <a:rPr lang="nl-BE" dirty="0" err="1" smtClean="0"/>
                  <a:t>Hence</a:t>
                </a:r>
                <a:r>
                  <a:rPr lang="nl-BE" dirty="0" smtClean="0"/>
                  <a:t> </a:t>
                </a:r>
                <a:r>
                  <a:rPr lang="nl-BE" dirty="0" err="1" smtClean="0"/>
                  <a:t>an</a:t>
                </a:r>
                <a:r>
                  <a:rPr lang="nl-BE" dirty="0" smtClean="0"/>
                  <a:t> open loop controller </a:t>
                </a:r>
                <a:r>
                  <a:rPr lang="nl-BE" dirty="0" err="1" smtClean="0"/>
                  <a:t>cannot</a:t>
                </a:r>
                <a:r>
                  <a:rPr lang="nl-BE" dirty="0" smtClean="0"/>
                  <a:t> control the output </a:t>
                </a:r>
                <a:r>
                  <a:rPr lang="nl-BE" b="1" dirty="0" err="1" smtClean="0"/>
                  <a:t>robustly</a:t>
                </a:r>
                <a:r>
                  <a:rPr lang="nl-BE" dirty="0" smtClean="0"/>
                  <a:t> </a:t>
                </a:r>
                <a:r>
                  <a:rPr lang="nl-BE" dirty="0" err="1" smtClean="0"/>
                  <a:t>against</a:t>
                </a:r>
                <a:r>
                  <a:rPr lang="nl-BE" dirty="0" smtClean="0"/>
                  <a:t> changes in </a:t>
                </a:r>
                <a14:m>
                  <m:oMath xmlns:m="http://schemas.openxmlformats.org/officeDocument/2006/math">
                    <m:r>
                      <a:rPr lang="nl-BE" b="0" i="1" smtClean="0">
                        <a:latin typeface="Cambria Math" panose="02040503050406030204" pitchFamily="18" charset="0"/>
                      </a:rPr>
                      <m:t>𝑃</m:t>
                    </m:r>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0">
                <a:blip r:embed="rId3"/>
                <a:stretch>
                  <a:fillRect l="-963" t="-904" r="-1111"/>
                </a:stretch>
              </a:blipFill>
            </p:spPr>
            <p:txBody>
              <a:bodyPr/>
              <a:lstStyle/>
              <a:p>
                <a:r>
                  <a:rPr lang="en-US">
                    <a:noFill/>
                  </a:rPr>
                  <a:t> </a:t>
                </a:r>
              </a:p>
            </p:txBody>
          </p:sp>
        </mc:Fallback>
      </mc:AlternateContent>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Titel 1"/>
          <p:cNvSpPr>
            <a:spLocks noGrp="1"/>
          </p:cNvSpPr>
          <p:nvPr>
            <p:ph type="title"/>
          </p:nvPr>
        </p:nvSpPr>
        <p:spPr>
          <a:xfrm>
            <a:off x="457200" y="557213"/>
            <a:ext cx="8229600" cy="495300"/>
          </a:xfrm>
        </p:spPr>
        <p:txBody>
          <a:bodyPr/>
          <a:lstStyle/>
          <a:p>
            <a:r>
              <a:rPr lang="en-US" altLang="nl-BE" dirty="0" smtClean="0"/>
              <a:t>Type of a system</a:t>
            </a:r>
          </a:p>
        </p:txBody>
      </p:sp>
      <p:sp>
        <p:nvSpPr>
          <p:cNvPr id="2" name="Slide Number Placeholder 1"/>
          <p:cNvSpPr>
            <a:spLocks noGrp="1"/>
          </p:cNvSpPr>
          <p:nvPr>
            <p:ph type="sldNum" sz="quarter" idx="10"/>
          </p:nvPr>
        </p:nvSpPr>
        <p:spPr/>
        <p:txBody>
          <a:bodyPr/>
          <a:lstStyle/>
          <a:p>
            <a:pPr>
              <a:defRPr/>
            </a:pPr>
            <a:fld id="{36E0E07D-3184-49D9-8FFF-CA3F16F68292}" type="slidenum">
              <a:rPr lang="en-US" smtClean="0"/>
              <a:pPr>
                <a:defRPr/>
              </a:pPr>
              <a:t>26</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lstStyle/>
              <a:p>
                <a14:m>
                  <m:oMath xmlns:m="http://schemas.openxmlformats.org/officeDocument/2006/math">
                    <m:sSub>
                      <m:sSubPr>
                        <m:ctrlPr>
                          <a:rPr lang="nl-BE" b="0" i="1" smtClean="0">
                            <a:latin typeface="Cambria Math" panose="02040503050406030204" pitchFamily="18" charset="0"/>
                          </a:rPr>
                        </m:ctrlPr>
                      </m:sSubPr>
                      <m:e>
                        <m:r>
                          <a:rPr lang="nl-BE" b="0" i="1" smtClean="0">
                            <a:latin typeface="Cambria Math" panose="02040503050406030204" pitchFamily="18" charset="0"/>
                          </a:rPr>
                          <m:t>𝑒</m:t>
                        </m:r>
                      </m:e>
                      <m:sub>
                        <m:r>
                          <a:rPr lang="nl-BE" b="0" i="1" smtClean="0">
                            <a:latin typeface="Cambria Math" panose="02040503050406030204" pitchFamily="18" charset="0"/>
                          </a:rPr>
                          <m:t>𝑐𝑙</m:t>
                        </m:r>
                      </m:sub>
                    </m:sSub>
                    <m:d>
                      <m:dPr>
                        <m:ctrlPr>
                          <a:rPr lang="nl-BE" b="0" i="1" smtClean="0">
                            <a:latin typeface="Cambria Math" panose="02040503050406030204" pitchFamily="18" charset="0"/>
                          </a:rPr>
                        </m:ctrlPr>
                      </m:dPr>
                      <m:e>
                        <m:r>
                          <a:rPr lang="nl-BE" b="0" i="1" smtClean="0">
                            <a:latin typeface="Cambria Math" panose="02040503050406030204" pitchFamily="18" charset="0"/>
                            <a:ea typeface="Cambria Math" panose="02040503050406030204" pitchFamily="18" charset="0"/>
                          </a:rPr>
                          <m:t>∞</m:t>
                        </m:r>
                      </m:e>
                    </m:d>
                    <m:r>
                      <a:rPr lang="nl-BE" b="0" i="1" smtClean="0">
                        <a:latin typeface="Cambria Math" panose="02040503050406030204" pitchFamily="18" charset="0"/>
                        <a:ea typeface="Cambria Math" panose="02040503050406030204" pitchFamily="18" charset="0"/>
                      </a:rPr>
                      <m:t>=</m:t>
                    </m:r>
                    <m:f>
                      <m:fPr>
                        <m:ctrlPr>
                          <a:rPr lang="nl-BE" b="0" i="1" smtClean="0">
                            <a:latin typeface="Cambria Math" panose="02040503050406030204" pitchFamily="18" charset="0"/>
                            <a:ea typeface="Cambria Math" panose="02040503050406030204" pitchFamily="18" charset="0"/>
                          </a:rPr>
                        </m:ctrlPr>
                      </m:fPr>
                      <m:num>
                        <m:r>
                          <a:rPr lang="nl-BE" b="0" i="1" smtClean="0">
                            <a:latin typeface="Cambria Math" panose="02040503050406030204" pitchFamily="18" charset="0"/>
                            <a:ea typeface="Cambria Math" panose="02040503050406030204" pitchFamily="18" charset="0"/>
                          </a:rPr>
                          <m:t>𝐴</m:t>
                        </m:r>
                      </m:num>
                      <m:den>
                        <m:r>
                          <a:rPr lang="nl-BE" b="0" i="1" smtClean="0">
                            <a:latin typeface="Cambria Math" panose="02040503050406030204" pitchFamily="18" charset="0"/>
                            <a:ea typeface="Cambria Math" panose="02040503050406030204" pitchFamily="18" charset="0"/>
                          </a:rPr>
                          <m:t>1+</m:t>
                        </m:r>
                        <m:r>
                          <a:rPr lang="nl-BE" b="0" i="1" smtClean="0">
                            <a:latin typeface="Cambria Math" panose="02040503050406030204" pitchFamily="18" charset="0"/>
                            <a:ea typeface="Cambria Math" panose="02040503050406030204" pitchFamily="18" charset="0"/>
                          </a:rPr>
                          <m:t>𝐶</m:t>
                        </m:r>
                        <m:d>
                          <m:dPr>
                            <m:ctrlPr>
                              <a:rPr lang="nl-BE" b="0" i="1" smtClean="0">
                                <a:latin typeface="Cambria Math" panose="02040503050406030204" pitchFamily="18" charset="0"/>
                                <a:ea typeface="Cambria Math" panose="02040503050406030204" pitchFamily="18" charset="0"/>
                              </a:rPr>
                            </m:ctrlPr>
                          </m:dPr>
                          <m:e>
                            <m:r>
                              <a:rPr lang="nl-BE" b="0" i="1" smtClean="0">
                                <a:latin typeface="Cambria Math" panose="02040503050406030204" pitchFamily="18" charset="0"/>
                                <a:ea typeface="Cambria Math" panose="02040503050406030204" pitchFamily="18" charset="0"/>
                              </a:rPr>
                              <m:t>0</m:t>
                            </m:r>
                          </m:e>
                        </m:d>
                        <m:r>
                          <a:rPr lang="nl-BE" b="0" i="1" smtClean="0">
                            <a:latin typeface="Cambria Math" panose="02040503050406030204" pitchFamily="18" charset="0"/>
                            <a:ea typeface="Cambria Math" panose="02040503050406030204" pitchFamily="18" charset="0"/>
                          </a:rPr>
                          <m:t>𝑃</m:t>
                        </m:r>
                        <m:r>
                          <a:rPr lang="nl-BE" b="0" i="1" smtClean="0">
                            <a:latin typeface="Cambria Math" panose="02040503050406030204" pitchFamily="18" charset="0"/>
                            <a:ea typeface="Cambria Math" panose="02040503050406030204" pitchFamily="18" charset="0"/>
                          </a:rPr>
                          <m:t>(0)</m:t>
                        </m:r>
                      </m:den>
                    </m:f>
                  </m:oMath>
                </a14:m>
                <a:r>
                  <a:rPr lang="en-US" dirty="0" smtClean="0"/>
                  <a:t> for a step reference </a:t>
                </a:r>
                <a14:m>
                  <m:oMath xmlns:m="http://schemas.openxmlformats.org/officeDocument/2006/math">
                    <m:r>
                      <a:rPr lang="nl-BE" b="0" i="1" smtClean="0">
                        <a:latin typeface="Cambria Math" panose="02040503050406030204" pitchFamily="18" charset="0"/>
                      </a:rPr>
                      <m:t>𝐴</m:t>
                    </m:r>
                    <m:r>
                      <a:rPr lang="nl-BE" b="0" i="1" smtClean="0">
                        <a:latin typeface="Cambria Math" panose="02040503050406030204" pitchFamily="18" charset="0"/>
                        <a:ea typeface="Cambria Math" panose="02040503050406030204" pitchFamily="18" charset="0"/>
                      </a:rPr>
                      <m:t>𝜀</m:t>
                    </m:r>
                    <m:r>
                      <a:rPr lang="nl-BE" b="0" i="1" smtClean="0">
                        <a:latin typeface="Cambria Math" panose="02040503050406030204" pitchFamily="18" charset="0"/>
                        <a:ea typeface="Cambria Math" panose="02040503050406030204" pitchFamily="18" charset="0"/>
                      </a:rPr>
                      <m:t>(</m:t>
                    </m:r>
                    <m:r>
                      <a:rPr lang="nl-BE" b="0" i="1" smtClean="0">
                        <a:latin typeface="Cambria Math" panose="02040503050406030204" pitchFamily="18" charset="0"/>
                        <a:ea typeface="Cambria Math" panose="02040503050406030204" pitchFamily="18" charset="0"/>
                      </a:rPr>
                      <m:t>𝑡</m:t>
                    </m:r>
                    <m:r>
                      <a:rPr lang="nl-BE" b="0" i="1" smtClean="0">
                        <a:latin typeface="Cambria Math" panose="02040503050406030204" pitchFamily="18" charset="0"/>
                        <a:ea typeface="Cambria Math" panose="02040503050406030204" pitchFamily="18" charset="0"/>
                      </a:rPr>
                      <m:t>)</m:t>
                    </m:r>
                  </m:oMath>
                </a14:m>
                <a:r>
                  <a:rPr lang="en-US" dirty="0" smtClean="0"/>
                  <a:t> (with size </a:t>
                </a:r>
                <a14:m>
                  <m:oMath xmlns:m="http://schemas.openxmlformats.org/officeDocument/2006/math">
                    <m:r>
                      <a:rPr lang="nl-BE" b="0" i="1" smtClean="0">
                        <a:latin typeface="Cambria Math" panose="02040503050406030204" pitchFamily="18" charset="0"/>
                      </a:rPr>
                      <m:t>𝐴</m:t>
                    </m:r>
                  </m:oMath>
                </a14:m>
                <a:r>
                  <a:rPr lang="en-US" dirty="0" smtClean="0"/>
                  <a:t>)</a:t>
                </a:r>
              </a:p>
              <a:p>
                <a:pPr marL="0" indent="0">
                  <a:buNone/>
                  <a:tabLst>
                    <a:tab pos="361950" algn="l"/>
                  </a:tabLst>
                </a:pPr>
                <a:r>
                  <a:rPr lang="nl-BE" dirty="0"/>
                  <a:t>	</a:t>
                </a:r>
                <a:r>
                  <a:rPr lang="nl-BE" dirty="0" err="1" smtClean="0"/>
                  <a:t>So</a:t>
                </a:r>
                <a:r>
                  <a:rPr lang="nl-BE" dirty="0" smtClean="0"/>
                  <a:t> </a:t>
                </a:r>
                <a14:m>
                  <m:oMath xmlns:m="http://schemas.openxmlformats.org/officeDocument/2006/math">
                    <m:sSub>
                      <m:sSubPr>
                        <m:ctrlPr>
                          <a:rPr lang="nl-BE" i="1" smtClean="0">
                            <a:latin typeface="Cambria Math" panose="02040503050406030204" pitchFamily="18" charset="0"/>
                          </a:rPr>
                        </m:ctrlPr>
                      </m:sSubPr>
                      <m:e>
                        <m:r>
                          <a:rPr lang="nl-BE" b="0" i="1" smtClean="0">
                            <a:latin typeface="Cambria Math" panose="02040503050406030204" pitchFamily="18" charset="0"/>
                          </a:rPr>
                          <m:t>𝑒</m:t>
                        </m:r>
                      </m:e>
                      <m:sub>
                        <m:r>
                          <a:rPr lang="nl-BE" b="0" i="1" smtClean="0">
                            <a:latin typeface="Cambria Math" panose="02040503050406030204" pitchFamily="18" charset="0"/>
                          </a:rPr>
                          <m:t>𝑐𝑙</m:t>
                        </m:r>
                      </m:sub>
                    </m:sSub>
                    <m:d>
                      <m:dPr>
                        <m:ctrlPr>
                          <a:rPr lang="nl-BE" b="0" i="1" smtClean="0">
                            <a:latin typeface="Cambria Math" panose="02040503050406030204" pitchFamily="18" charset="0"/>
                          </a:rPr>
                        </m:ctrlPr>
                      </m:dPr>
                      <m:e>
                        <m:r>
                          <a:rPr lang="nl-BE" b="0" i="1" smtClean="0">
                            <a:latin typeface="Cambria Math" panose="02040503050406030204" pitchFamily="18" charset="0"/>
                            <a:ea typeface="Cambria Math" panose="02040503050406030204" pitchFamily="18" charset="0"/>
                          </a:rPr>
                          <m:t>∞</m:t>
                        </m:r>
                      </m:e>
                    </m:d>
                    <m:r>
                      <a:rPr lang="nl-BE" b="0" i="1" smtClean="0">
                        <a:latin typeface="Cambria Math" panose="02040503050406030204" pitchFamily="18" charset="0"/>
                        <a:ea typeface="Cambria Math" panose="02040503050406030204" pitchFamily="18" charset="0"/>
                      </a:rPr>
                      <m:t>=0</m:t>
                    </m:r>
                  </m:oMath>
                </a14:m>
                <a:r>
                  <a:rPr lang="en-US" dirty="0" smtClean="0"/>
                  <a:t> if </a:t>
                </a:r>
                <a14:m>
                  <m:oMath xmlns:m="http://schemas.openxmlformats.org/officeDocument/2006/math">
                    <m:r>
                      <a:rPr lang="nl-BE" b="0" i="1" smtClean="0">
                        <a:latin typeface="Cambria Math" panose="02040503050406030204" pitchFamily="18" charset="0"/>
                      </a:rPr>
                      <m:t>𝐶</m:t>
                    </m:r>
                    <m:d>
                      <m:dPr>
                        <m:ctrlPr>
                          <a:rPr lang="nl-BE" b="0" i="1" smtClean="0">
                            <a:latin typeface="Cambria Math" panose="02040503050406030204" pitchFamily="18" charset="0"/>
                          </a:rPr>
                        </m:ctrlPr>
                      </m:dPr>
                      <m:e>
                        <m:r>
                          <a:rPr lang="nl-BE" b="0" i="1" smtClean="0">
                            <a:latin typeface="Cambria Math" panose="02040503050406030204" pitchFamily="18" charset="0"/>
                          </a:rPr>
                          <m:t>𝑠</m:t>
                        </m:r>
                      </m:e>
                    </m:d>
                    <m:r>
                      <a:rPr lang="nl-BE" b="0" i="1" smtClean="0">
                        <a:latin typeface="Cambria Math" panose="02040503050406030204" pitchFamily="18" charset="0"/>
                      </a:rPr>
                      <m:t>𝑃</m:t>
                    </m:r>
                    <m:r>
                      <a:rPr lang="nl-BE" b="0" i="1" smtClean="0">
                        <a:latin typeface="Cambria Math" panose="02040503050406030204" pitchFamily="18" charset="0"/>
                      </a:rPr>
                      <m:t>(</m:t>
                    </m:r>
                    <m:r>
                      <a:rPr lang="nl-BE" b="0" i="1" smtClean="0">
                        <a:latin typeface="Cambria Math" panose="02040503050406030204" pitchFamily="18" charset="0"/>
                      </a:rPr>
                      <m:t>𝑠</m:t>
                    </m:r>
                    <m:r>
                      <a:rPr lang="nl-BE" b="0" i="1" smtClean="0">
                        <a:latin typeface="Cambria Math" panose="02040503050406030204" pitchFamily="18" charset="0"/>
                      </a:rPr>
                      <m:t>)</m:t>
                    </m:r>
                  </m:oMath>
                </a14:m>
                <a:r>
                  <a:rPr lang="en-US" dirty="0" smtClean="0"/>
                  <a:t> has at least a pole in zero</a:t>
                </a:r>
              </a:p>
              <a:p>
                <a:pPr marL="0" indent="0">
                  <a:buNone/>
                  <a:tabLst>
                    <a:tab pos="361950" algn="l"/>
                  </a:tabLst>
                </a:pPr>
                <a:endParaRPr lang="en-US" dirty="0" smtClean="0"/>
              </a:p>
              <a:p>
                <a:pPr>
                  <a:tabLst>
                    <a:tab pos="361950" algn="l"/>
                  </a:tabLst>
                </a:pPr>
                <a:r>
                  <a:rPr lang="nl-BE" dirty="0" smtClean="0"/>
                  <a:t>For a </a:t>
                </a:r>
                <a:r>
                  <a:rPr lang="nl-BE" dirty="0" err="1" smtClean="0"/>
                  <a:t>reference</a:t>
                </a:r>
                <a:r>
                  <a:rPr lang="nl-BE" dirty="0" smtClean="0"/>
                  <a:t> </a:t>
                </a:r>
                <a:r>
                  <a:rPr lang="nl-BE" dirty="0" err="1" smtClean="0"/>
                  <a:t>function</a:t>
                </a:r>
                <a:r>
                  <a:rPr lang="nl-BE" dirty="0" smtClean="0"/>
                  <a:t> </a:t>
                </a:r>
                <a14:m>
                  <m:oMath xmlns:m="http://schemas.openxmlformats.org/officeDocument/2006/math">
                    <m:r>
                      <a:rPr lang="nl-BE" b="0" i="1" smtClean="0">
                        <a:latin typeface="Cambria Math" panose="02040503050406030204" pitchFamily="18" charset="0"/>
                      </a:rPr>
                      <m:t>𝑟</m:t>
                    </m:r>
                    <m:d>
                      <m:dPr>
                        <m:ctrlPr>
                          <a:rPr lang="nl-BE" b="0" i="1" smtClean="0">
                            <a:latin typeface="Cambria Math" panose="02040503050406030204" pitchFamily="18" charset="0"/>
                          </a:rPr>
                        </m:ctrlPr>
                      </m:dPr>
                      <m:e>
                        <m:r>
                          <a:rPr lang="nl-BE" b="0" i="1" smtClean="0">
                            <a:latin typeface="Cambria Math" panose="02040503050406030204" pitchFamily="18" charset="0"/>
                          </a:rPr>
                          <m:t>𝑡</m:t>
                        </m:r>
                      </m:e>
                    </m:d>
                    <m:r>
                      <a:rPr lang="nl-BE" b="0" i="1" smtClean="0">
                        <a:latin typeface="Cambria Math" panose="02040503050406030204" pitchFamily="18" charset="0"/>
                      </a:rPr>
                      <m:t>=</m:t>
                    </m:r>
                    <m:r>
                      <a:rPr lang="nl-BE" b="0" i="1" smtClean="0">
                        <a:latin typeface="Cambria Math" panose="02040503050406030204" pitchFamily="18" charset="0"/>
                      </a:rPr>
                      <m:t>𝐴𝑡</m:t>
                    </m:r>
                  </m:oMath>
                </a14:m>
                <a:r>
                  <a:rPr lang="en-US" dirty="0" smtClean="0"/>
                  <a:t>, we have</a:t>
                </a:r>
              </a:p>
              <a:p>
                <a:pPr marL="0" indent="0">
                  <a:buNone/>
                  <a:tabLst>
                    <a:tab pos="361950" algn="l"/>
                  </a:tabLst>
                </a:pPr>
                <a:r>
                  <a:rPr lang="nl-BE" dirty="0"/>
                  <a:t>	</a:t>
                </a:r>
                <a:r>
                  <a:rPr lang="nl-BE" dirty="0" smtClean="0"/>
                  <a:t>	</a:t>
                </a:r>
                <a14:m>
                  <m:oMath xmlns:m="http://schemas.openxmlformats.org/officeDocument/2006/math">
                    <m:sSub>
                      <m:sSubPr>
                        <m:ctrlPr>
                          <a:rPr lang="nl-BE" i="1" smtClean="0">
                            <a:latin typeface="Cambria Math" panose="02040503050406030204" pitchFamily="18" charset="0"/>
                          </a:rPr>
                        </m:ctrlPr>
                      </m:sSubPr>
                      <m:e>
                        <m:r>
                          <a:rPr lang="nl-BE" b="0" i="1" smtClean="0">
                            <a:latin typeface="Cambria Math" panose="02040503050406030204" pitchFamily="18" charset="0"/>
                          </a:rPr>
                          <m:t>𝑒</m:t>
                        </m:r>
                      </m:e>
                      <m:sub>
                        <m:r>
                          <a:rPr lang="nl-BE" b="0" i="1" smtClean="0">
                            <a:latin typeface="Cambria Math" panose="02040503050406030204" pitchFamily="18" charset="0"/>
                          </a:rPr>
                          <m:t>𝑐𝑙</m:t>
                        </m:r>
                      </m:sub>
                    </m:sSub>
                    <m:d>
                      <m:dPr>
                        <m:ctrlPr>
                          <a:rPr lang="nl-BE" b="0" i="1" smtClean="0">
                            <a:latin typeface="Cambria Math" panose="02040503050406030204" pitchFamily="18" charset="0"/>
                          </a:rPr>
                        </m:ctrlPr>
                      </m:dPr>
                      <m:e>
                        <m:r>
                          <a:rPr lang="nl-BE" b="0" i="1" smtClean="0">
                            <a:latin typeface="Cambria Math" panose="02040503050406030204" pitchFamily="18" charset="0"/>
                            <a:ea typeface="Cambria Math" panose="02040503050406030204" pitchFamily="18" charset="0"/>
                          </a:rPr>
                          <m:t>∞</m:t>
                        </m:r>
                      </m:e>
                    </m:d>
                    <m:r>
                      <a:rPr lang="nl-BE" b="0" i="1" smtClean="0">
                        <a:latin typeface="Cambria Math" panose="02040503050406030204" pitchFamily="18" charset="0"/>
                        <a:ea typeface="Cambria Math" panose="02040503050406030204" pitchFamily="18" charset="0"/>
                      </a:rPr>
                      <m:t>=</m:t>
                    </m:r>
                    <m:func>
                      <m:funcPr>
                        <m:ctrlPr>
                          <a:rPr lang="nl-BE" b="0" i="1" smtClean="0">
                            <a:latin typeface="Cambria Math" panose="02040503050406030204" pitchFamily="18" charset="0"/>
                            <a:ea typeface="Cambria Math" panose="02040503050406030204" pitchFamily="18" charset="0"/>
                          </a:rPr>
                        </m:ctrlPr>
                      </m:funcPr>
                      <m:fName>
                        <m:limLow>
                          <m:limLowPr>
                            <m:ctrlPr>
                              <a:rPr lang="nl-BE" i="1">
                                <a:latin typeface="Cambria Math" panose="02040503050406030204" pitchFamily="18" charset="0"/>
                                <a:ea typeface="Cambria Math" panose="02040503050406030204" pitchFamily="18" charset="0"/>
                              </a:rPr>
                            </m:ctrlPr>
                          </m:limLowPr>
                          <m:e>
                            <m:r>
                              <m:rPr>
                                <m:sty m:val="p"/>
                              </m:rPr>
                              <a:rPr lang="nl-BE">
                                <a:latin typeface="Cambria Math" panose="02040503050406030204" pitchFamily="18" charset="0"/>
                                <a:ea typeface="Cambria Math" panose="02040503050406030204" pitchFamily="18" charset="0"/>
                              </a:rPr>
                              <m:t>lim</m:t>
                            </m:r>
                          </m:e>
                          <m:lim>
                            <m:r>
                              <a:rPr lang="nl-BE" i="1">
                                <a:latin typeface="Cambria Math" panose="02040503050406030204" pitchFamily="18" charset="0"/>
                                <a:ea typeface="Cambria Math" panose="02040503050406030204" pitchFamily="18" charset="0"/>
                              </a:rPr>
                              <m:t>𝑠</m:t>
                            </m:r>
                            <m:r>
                              <a:rPr lang="nl-BE" i="1">
                                <a:latin typeface="Cambria Math" panose="02040503050406030204" pitchFamily="18" charset="0"/>
                                <a:ea typeface="Cambria Math" panose="02040503050406030204" pitchFamily="18" charset="0"/>
                              </a:rPr>
                              <m:t>→0</m:t>
                            </m:r>
                          </m:lim>
                        </m:limLow>
                      </m:fName>
                      <m:e>
                        <m:f>
                          <m:fPr>
                            <m:ctrlPr>
                              <a:rPr lang="nl-BE" b="0" i="1" smtClean="0">
                                <a:latin typeface="Cambria Math" panose="02040503050406030204" pitchFamily="18" charset="0"/>
                                <a:ea typeface="Cambria Math" panose="02040503050406030204" pitchFamily="18" charset="0"/>
                              </a:rPr>
                            </m:ctrlPr>
                          </m:fPr>
                          <m:num>
                            <m:r>
                              <a:rPr lang="nl-BE" b="0" i="1" smtClean="0">
                                <a:latin typeface="Cambria Math" panose="02040503050406030204" pitchFamily="18" charset="0"/>
                                <a:ea typeface="Cambria Math" panose="02040503050406030204" pitchFamily="18" charset="0"/>
                              </a:rPr>
                              <m:t>𝑠</m:t>
                            </m:r>
                          </m:num>
                          <m:den>
                            <m:r>
                              <a:rPr lang="nl-BE" b="0" i="1" smtClean="0">
                                <a:latin typeface="Cambria Math" panose="02040503050406030204" pitchFamily="18" charset="0"/>
                                <a:ea typeface="Cambria Math" panose="02040503050406030204" pitchFamily="18" charset="0"/>
                              </a:rPr>
                              <m:t>1+</m:t>
                            </m:r>
                            <m:r>
                              <a:rPr lang="nl-BE" b="0" i="1" smtClean="0">
                                <a:latin typeface="Cambria Math" panose="02040503050406030204" pitchFamily="18" charset="0"/>
                                <a:ea typeface="Cambria Math" panose="02040503050406030204" pitchFamily="18" charset="0"/>
                              </a:rPr>
                              <m:t>𝐶</m:t>
                            </m:r>
                            <m:d>
                              <m:dPr>
                                <m:ctrlPr>
                                  <a:rPr lang="nl-BE" b="0" i="1" smtClean="0">
                                    <a:latin typeface="Cambria Math" panose="02040503050406030204" pitchFamily="18" charset="0"/>
                                    <a:ea typeface="Cambria Math" panose="02040503050406030204" pitchFamily="18" charset="0"/>
                                  </a:rPr>
                                </m:ctrlPr>
                              </m:dPr>
                              <m:e>
                                <m:r>
                                  <a:rPr lang="nl-BE" b="0" i="1" smtClean="0">
                                    <a:latin typeface="Cambria Math" panose="02040503050406030204" pitchFamily="18" charset="0"/>
                                    <a:ea typeface="Cambria Math" panose="02040503050406030204" pitchFamily="18" charset="0"/>
                                  </a:rPr>
                                  <m:t>𝑠</m:t>
                                </m:r>
                              </m:e>
                            </m:d>
                            <m:r>
                              <a:rPr lang="nl-BE" b="0" i="1" smtClean="0">
                                <a:latin typeface="Cambria Math" panose="02040503050406030204" pitchFamily="18" charset="0"/>
                                <a:ea typeface="Cambria Math" panose="02040503050406030204" pitchFamily="18" charset="0"/>
                              </a:rPr>
                              <m:t>𝑃</m:t>
                            </m:r>
                            <m:r>
                              <a:rPr lang="nl-BE" b="0" i="1" smtClean="0">
                                <a:latin typeface="Cambria Math" panose="02040503050406030204" pitchFamily="18" charset="0"/>
                                <a:ea typeface="Cambria Math" panose="02040503050406030204" pitchFamily="18" charset="0"/>
                              </a:rPr>
                              <m:t>(</m:t>
                            </m:r>
                            <m:r>
                              <a:rPr lang="nl-BE" b="0" i="1" smtClean="0">
                                <a:latin typeface="Cambria Math" panose="02040503050406030204" pitchFamily="18" charset="0"/>
                                <a:ea typeface="Cambria Math" panose="02040503050406030204" pitchFamily="18" charset="0"/>
                              </a:rPr>
                              <m:t>𝑠</m:t>
                            </m:r>
                            <m:r>
                              <a:rPr lang="nl-BE" b="0" i="1" smtClean="0">
                                <a:latin typeface="Cambria Math" panose="02040503050406030204" pitchFamily="18" charset="0"/>
                                <a:ea typeface="Cambria Math" panose="02040503050406030204" pitchFamily="18" charset="0"/>
                              </a:rPr>
                              <m:t>)</m:t>
                            </m:r>
                          </m:den>
                        </m:f>
                        <m:f>
                          <m:fPr>
                            <m:ctrlPr>
                              <a:rPr lang="nl-BE" b="0" i="1" smtClean="0">
                                <a:latin typeface="Cambria Math" panose="02040503050406030204" pitchFamily="18" charset="0"/>
                                <a:ea typeface="Cambria Math" panose="02040503050406030204" pitchFamily="18" charset="0"/>
                              </a:rPr>
                            </m:ctrlPr>
                          </m:fPr>
                          <m:num>
                            <m:r>
                              <a:rPr lang="nl-BE" b="0" i="1" smtClean="0">
                                <a:latin typeface="Cambria Math" panose="02040503050406030204" pitchFamily="18" charset="0"/>
                                <a:ea typeface="Cambria Math" panose="02040503050406030204" pitchFamily="18" charset="0"/>
                              </a:rPr>
                              <m:t>𝐴</m:t>
                            </m:r>
                          </m:num>
                          <m:den>
                            <m:sSup>
                              <m:sSupPr>
                                <m:ctrlPr>
                                  <a:rPr lang="nl-BE" b="0" i="1" smtClean="0">
                                    <a:latin typeface="Cambria Math" panose="02040503050406030204" pitchFamily="18" charset="0"/>
                                    <a:ea typeface="Cambria Math" panose="02040503050406030204" pitchFamily="18" charset="0"/>
                                  </a:rPr>
                                </m:ctrlPr>
                              </m:sSupPr>
                              <m:e>
                                <m:r>
                                  <a:rPr lang="nl-BE" b="0" i="1" smtClean="0">
                                    <a:latin typeface="Cambria Math" panose="02040503050406030204" pitchFamily="18" charset="0"/>
                                    <a:ea typeface="Cambria Math" panose="02040503050406030204" pitchFamily="18" charset="0"/>
                                  </a:rPr>
                                  <m:t>𝑠</m:t>
                                </m:r>
                              </m:e>
                              <m:sup>
                                <m:r>
                                  <a:rPr lang="nl-BE" b="0" i="1" smtClean="0">
                                    <a:latin typeface="Cambria Math" panose="02040503050406030204" pitchFamily="18" charset="0"/>
                                    <a:ea typeface="Cambria Math" panose="02040503050406030204" pitchFamily="18" charset="0"/>
                                  </a:rPr>
                                  <m:t>2</m:t>
                                </m:r>
                              </m:sup>
                            </m:sSup>
                          </m:den>
                        </m:f>
                      </m:e>
                    </m:func>
                  </m:oMath>
                </a14:m>
                <a:endParaRPr lang="en-US" dirty="0" smtClean="0"/>
              </a:p>
              <a:p>
                <a:pPr marL="0" indent="0">
                  <a:buNone/>
                  <a:tabLst>
                    <a:tab pos="361950" algn="l"/>
                  </a:tabLst>
                </a:pPr>
                <a:r>
                  <a:rPr lang="nl-BE" dirty="0"/>
                  <a:t>	So </a:t>
                </a:r>
                <a14:m>
                  <m:oMath xmlns:m="http://schemas.openxmlformats.org/officeDocument/2006/math">
                    <m:sSub>
                      <m:sSubPr>
                        <m:ctrlPr>
                          <a:rPr lang="nl-BE" i="1">
                            <a:latin typeface="Cambria Math" panose="02040503050406030204" pitchFamily="18" charset="0"/>
                          </a:rPr>
                        </m:ctrlPr>
                      </m:sSubPr>
                      <m:e>
                        <m:r>
                          <a:rPr lang="nl-BE" i="1">
                            <a:latin typeface="Cambria Math" panose="02040503050406030204" pitchFamily="18" charset="0"/>
                          </a:rPr>
                          <m:t>𝑒</m:t>
                        </m:r>
                      </m:e>
                      <m:sub>
                        <m:r>
                          <a:rPr lang="nl-BE" i="1">
                            <a:latin typeface="Cambria Math" panose="02040503050406030204" pitchFamily="18" charset="0"/>
                          </a:rPr>
                          <m:t>𝑐𝑙</m:t>
                        </m:r>
                      </m:sub>
                    </m:sSub>
                    <m:d>
                      <m:dPr>
                        <m:ctrlPr>
                          <a:rPr lang="nl-BE" i="1">
                            <a:latin typeface="Cambria Math" panose="02040503050406030204" pitchFamily="18" charset="0"/>
                          </a:rPr>
                        </m:ctrlPr>
                      </m:dPr>
                      <m:e>
                        <m:r>
                          <a:rPr lang="nl-BE" i="1">
                            <a:latin typeface="Cambria Math" panose="02040503050406030204" pitchFamily="18" charset="0"/>
                            <a:ea typeface="Cambria Math" panose="02040503050406030204" pitchFamily="18" charset="0"/>
                          </a:rPr>
                          <m:t>∞</m:t>
                        </m:r>
                      </m:e>
                    </m:d>
                    <m:r>
                      <a:rPr lang="nl-BE" i="1">
                        <a:latin typeface="Cambria Math" panose="02040503050406030204" pitchFamily="18" charset="0"/>
                        <a:ea typeface="Cambria Math" panose="02040503050406030204" pitchFamily="18" charset="0"/>
                      </a:rPr>
                      <m:t>=0</m:t>
                    </m:r>
                  </m:oMath>
                </a14:m>
                <a:r>
                  <a:rPr lang="en-US" dirty="0"/>
                  <a:t> if </a:t>
                </a:r>
                <a14:m>
                  <m:oMath xmlns:m="http://schemas.openxmlformats.org/officeDocument/2006/math">
                    <m:r>
                      <a:rPr lang="nl-BE" i="1">
                        <a:latin typeface="Cambria Math" panose="02040503050406030204" pitchFamily="18" charset="0"/>
                      </a:rPr>
                      <m:t>𝐶</m:t>
                    </m:r>
                    <m:d>
                      <m:dPr>
                        <m:ctrlPr>
                          <a:rPr lang="nl-BE" i="1">
                            <a:latin typeface="Cambria Math" panose="02040503050406030204" pitchFamily="18" charset="0"/>
                          </a:rPr>
                        </m:ctrlPr>
                      </m:dPr>
                      <m:e>
                        <m:r>
                          <a:rPr lang="nl-BE" i="1">
                            <a:latin typeface="Cambria Math" panose="02040503050406030204" pitchFamily="18" charset="0"/>
                          </a:rPr>
                          <m:t>𝑠</m:t>
                        </m:r>
                      </m:e>
                    </m:d>
                    <m:r>
                      <a:rPr lang="nl-BE" i="1">
                        <a:latin typeface="Cambria Math" panose="02040503050406030204" pitchFamily="18" charset="0"/>
                      </a:rPr>
                      <m:t>𝑃</m:t>
                    </m:r>
                    <m:r>
                      <a:rPr lang="nl-BE" i="1">
                        <a:latin typeface="Cambria Math" panose="02040503050406030204" pitchFamily="18" charset="0"/>
                      </a:rPr>
                      <m:t>(</m:t>
                    </m:r>
                    <m:r>
                      <a:rPr lang="nl-BE" i="1">
                        <a:latin typeface="Cambria Math" panose="02040503050406030204" pitchFamily="18" charset="0"/>
                      </a:rPr>
                      <m:t>𝑠</m:t>
                    </m:r>
                    <m:r>
                      <a:rPr lang="nl-BE" i="1">
                        <a:latin typeface="Cambria Math" panose="02040503050406030204" pitchFamily="18" charset="0"/>
                      </a:rPr>
                      <m:t>)</m:t>
                    </m:r>
                  </m:oMath>
                </a14:m>
                <a:r>
                  <a:rPr lang="en-US" dirty="0"/>
                  <a:t> has </a:t>
                </a:r>
                <a:r>
                  <a:rPr lang="en-US" dirty="0" smtClean="0"/>
                  <a:t>at least two poles in zero</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0">
                <a:blip r:embed="rId3"/>
                <a:stretch>
                  <a:fillRect l="-963"/>
                </a:stretch>
              </a:blipFill>
            </p:spPr>
            <p:txBody>
              <a:bodyPr/>
              <a:lstStyle/>
              <a:p>
                <a:r>
                  <a:rPr lang="en-US">
                    <a:noFill/>
                  </a:rPr>
                  <a:t> </a:t>
                </a:r>
              </a:p>
            </p:txBody>
          </p:sp>
        </mc:Fallback>
      </mc:AlternateContent>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Titel 1"/>
          <p:cNvSpPr>
            <a:spLocks noGrp="1"/>
          </p:cNvSpPr>
          <p:nvPr>
            <p:ph type="title"/>
          </p:nvPr>
        </p:nvSpPr>
        <p:spPr>
          <a:xfrm>
            <a:off x="457200" y="557213"/>
            <a:ext cx="8229600" cy="495300"/>
          </a:xfrm>
        </p:spPr>
        <p:txBody>
          <a:bodyPr/>
          <a:lstStyle/>
          <a:p>
            <a:r>
              <a:rPr lang="en-US" altLang="nl-BE" dirty="0" smtClean="0"/>
              <a:t>Type of a system</a:t>
            </a:r>
          </a:p>
        </p:txBody>
      </p:sp>
      <p:sp>
        <p:nvSpPr>
          <p:cNvPr id="2" name="Slide Number Placeholder 1"/>
          <p:cNvSpPr>
            <a:spLocks noGrp="1"/>
          </p:cNvSpPr>
          <p:nvPr>
            <p:ph type="sldNum" sz="quarter" idx="10"/>
          </p:nvPr>
        </p:nvSpPr>
        <p:spPr/>
        <p:txBody>
          <a:bodyPr/>
          <a:lstStyle/>
          <a:p>
            <a:pPr>
              <a:defRPr/>
            </a:pPr>
            <a:fld id="{36E0E07D-3184-49D9-8FFF-CA3F16F68292}" type="slidenum">
              <a:rPr lang="en-US" smtClean="0"/>
              <a:pPr>
                <a:defRPr/>
              </a:pPr>
              <a:t>27</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lstStyle/>
              <a:p>
                <a:r>
                  <a:rPr lang="nl-BE" dirty="0" smtClean="0"/>
                  <a:t>The type of a system is </a:t>
                </a:r>
                <a:r>
                  <a:rPr lang="nl-BE" dirty="0" err="1" smtClean="0"/>
                  <a:t>linked</a:t>
                </a:r>
                <a:r>
                  <a:rPr lang="nl-BE" dirty="0" smtClean="0"/>
                  <a:t> </a:t>
                </a:r>
                <a:r>
                  <a:rPr lang="nl-BE" dirty="0" err="1" smtClean="0"/>
                  <a:t>to</a:t>
                </a:r>
                <a:r>
                  <a:rPr lang="nl-BE" dirty="0" smtClean="0"/>
                  <a:t> the </a:t>
                </a:r>
                <a:r>
                  <a:rPr lang="nl-BE" dirty="0" err="1" smtClean="0"/>
                  <a:t>number</a:t>
                </a:r>
                <a:r>
                  <a:rPr lang="nl-BE" dirty="0" smtClean="0"/>
                  <a:t> of </a:t>
                </a:r>
                <a:r>
                  <a:rPr lang="nl-BE" dirty="0" err="1" smtClean="0"/>
                  <a:t>poles</a:t>
                </a:r>
                <a:r>
                  <a:rPr lang="nl-BE" dirty="0" smtClean="0"/>
                  <a:t> </a:t>
                </a:r>
                <a14:m>
                  <m:oMath xmlns:m="http://schemas.openxmlformats.org/officeDocument/2006/math">
                    <m:r>
                      <a:rPr lang="nl-BE" b="0" i="1" smtClean="0">
                        <a:latin typeface="Cambria Math" panose="02040503050406030204" pitchFamily="18" charset="0"/>
                      </a:rPr>
                      <m:t>𝑃</m:t>
                    </m:r>
                    <m:d>
                      <m:dPr>
                        <m:ctrlPr>
                          <a:rPr lang="nl-BE" b="0" i="1" smtClean="0">
                            <a:latin typeface="Cambria Math" panose="02040503050406030204" pitchFamily="18" charset="0"/>
                          </a:rPr>
                        </m:ctrlPr>
                      </m:dPr>
                      <m:e>
                        <m:r>
                          <a:rPr lang="nl-BE" b="0" i="1" smtClean="0">
                            <a:latin typeface="Cambria Math" panose="02040503050406030204" pitchFamily="18" charset="0"/>
                          </a:rPr>
                          <m:t>𝑠</m:t>
                        </m:r>
                      </m:e>
                    </m:d>
                    <m:r>
                      <a:rPr lang="nl-BE" b="0" i="1" smtClean="0">
                        <a:latin typeface="Cambria Math" panose="02040503050406030204" pitchFamily="18" charset="0"/>
                      </a:rPr>
                      <m:t>𝐶</m:t>
                    </m:r>
                    <m:d>
                      <m:dPr>
                        <m:ctrlPr>
                          <a:rPr lang="nl-BE" b="0" i="1" smtClean="0">
                            <a:latin typeface="Cambria Math" panose="02040503050406030204" pitchFamily="18" charset="0"/>
                          </a:rPr>
                        </m:ctrlPr>
                      </m:dPr>
                      <m:e>
                        <m:r>
                          <a:rPr lang="nl-BE" b="0" i="1" smtClean="0">
                            <a:latin typeface="Cambria Math" panose="02040503050406030204" pitchFamily="18" charset="0"/>
                          </a:rPr>
                          <m:t>𝑠</m:t>
                        </m:r>
                      </m:e>
                    </m:d>
                  </m:oMath>
                </a14:m>
                <a:r>
                  <a:rPr lang="en-US" dirty="0" smtClean="0"/>
                  <a:t> has in zero, and hence it is linked to what type of references it can track perfectly</a:t>
                </a:r>
              </a:p>
              <a:p>
                <a:r>
                  <a:rPr lang="nl-BE" dirty="0" smtClean="0"/>
                  <a:t>Write </a:t>
                </a:r>
                <a14:m>
                  <m:oMath xmlns:m="http://schemas.openxmlformats.org/officeDocument/2006/math">
                    <m:r>
                      <a:rPr lang="nl-BE" b="0" i="1" smtClean="0">
                        <a:latin typeface="Cambria Math" panose="02040503050406030204" pitchFamily="18" charset="0"/>
                      </a:rPr>
                      <m:t>𝑃</m:t>
                    </m:r>
                    <m:d>
                      <m:dPr>
                        <m:ctrlPr>
                          <a:rPr lang="nl-BE" b="0" i="1" smtClean="0">
                            <a:latin typeface="Cambria Math" panose="02040503050406030204" pitchFamily="18" charset="0"/>
                          </a:rPr>
                        </m:ctrlPr>
                      </m:dPr>
                      <m:e>
                        <m:r>
                          <a:rPr lang="nl-BE" b="0" i="1" smtClean="0">
                            <a:latin typeface="Cambria Math" panose="02040503050406030204" pitchFamily="18" charset="0"/>
                          </a:rPr>
                          <m:t>𝑠</m:t>
                        </m:r>
                      </m:e>
                    </m:d>
                    <m:r>
                      <a:rPr lang="nl-BE" b="0" i="1" smtClean="0">
                        <a:latin typeface="Cambria Math" panose="02040503050406030204" pitchFamily="18" charset="0"/>
                      </a:rPr>
                      <m:t>𝐶</m:t>
                    </m:r>
                    <m:r>
                      <a:rPr lang="nl-BE" b="0" i="1" smtClean="0">
                        <a:latin typeface="Cambria Math" panose="02040503050406030204" pitchFamily="18" charset="0"/>
                      </a:rPr>
                      <m:t>(</m:t>
                    </m:r>
                    <m:r>
                      <a:rPr lang="nl-BE" b="0" i="1" smtClean="0">
                        <a:latin typeface="Cambria Math" panose="02040503050406030204" pitchFamily="18" charset="0"/>
                      </a:rPr>
                      <m:t>𝑠</m:t>
                    </m:r>
                    <m:r>
                      <a:rPr lang="nl-BE" b="0" i="1" smtClean="0">
                        <a:latin typeface="Cambria Math" panose="02040503050406030204" pitchFamily="18" charset="0"/>
                      </a:rPr>
                      <m:t>)</m:t>
                    </m:r>
                  </m:oMath>
                </a14:m>
                <a:r>
                  <a:rPr lang="en-US" dirty="0" smtClean="0"/>
                  <a:t> as </a:t>
                </a:r>
                <a14:m>
                  <m:oMath xmlns:m="http://schemas.openxmlformats.org/officeDocument/2006/math">
                    <m:f>
                      <m:fPr>
                        <m:ctrlPr>
                          <a:rPr lang="en-US" i="1" smtClean="0">
                            <a:latin typeface="Cambria Math" panose="02040503050406030204" pitchFamily="18" charset="0"/>
                          </a:rPr>
                        </m:ctrlPr>
                      </m:fPr>
                      <m:num>
                        <m:r>
                          <a:rPr lang="nl-BE" b="0" i="1" smtClean="0">
                            <a:latin typeface="Cambria Math" panose="02040503050406030204" pitchFamily="18" charset="0"/>
                          </a:rPr>
                          <m:t>𝐾</m:t>
                        </m:r>
                        <m:nary>
                          <m:naryPr>
                            <m:chr m:val="∏"/>
                            <m:ctrlPr>
                              <a:rPr lang="nl-BE" b="0" i="1" smtClean="0">
                                <a:latin typeface="Cambria Math" panose="02040503050406030204" pitchFamily="18" charset="0"/>
                              </a:rPr>
                            </m:ctrlPr>
                          </m:naryPr>
                          <m:sub>
                            <m:r>
                              <m:rPr>
                                <m:brk m:alnAt="23"/>
                              </m:rPr>
                              <a:rPr lang="nl-BE" b="0" i="1" smtClean="0">
                                <a:latin typeface="Cambria Math" panose="02040503050406030204" pitchFamily="18" charset="0"/>
                              </a:rPr>
                              <m:t>𝑘</m:t>
                            </m:r>
                            <m:r>
                              <a:rPr lang="nl-BE" b="0" i="1" smtClean="0">
                                <a:latin typeface="Cambria Math" panose="02040503050406030204" pitchFamily="18" charset="0"/>
                              </a:rPr>
                              <m:t>=1</m:t>
                            </m:r>
                          </m:sub>
                          <m:sup>
                            <m:r>
                              <a:rPr lang="nl-BE" b="0" i="1" smtClean="0">
                                <a:latin typeface="Cambria Math" panose="02040503050406030204" pitchFamily="18" charset="0"/>
                              </a:rPr>
                              <m:t>𝑚</m:t>
                            </m:r>
                          </m:sup>
                          <m:e>
                            <m:r>
                              <a:rPr lang="nl-BE" b="0" i="1" smtClean="0">
                                <a:latin typeface="Cambria Math" panose="02040503050406030204" pitchFamily="18" charset="0"/>
                              </a:rPr>
                              <m:t>(</m:t>
                            </m:r>
                            <m:r>
                              <a:rPr lang="nl-BE" b="0" i="1" smtClean="0">
                                <a:latin typeface="Cambria Math" panose="02040503050406030204" pitchFamily="18" charset="0"/>
                              </a:rPr>
                              <m:t>𝑠</m:t>
                            </m:r>
                            <m:r>
                              <a:rPr lang="nl-BE" b="0" i="1" smtClean="0">
                                <a:latin typeface="Cambria Math" panose="02040503050406030204" pitchFamily="18" charset="0"/>
                              </a:rPr>
                              <m:t>−</m:t>
                            </m:r>
                            <m:sSub>
                              <m:sSubPr>
                                <m:ctrlPr>
                                  <a:rPr lang="nl-BE" b="0" i="1" smtClean="0">
                                    <a:latin typeface="Cambria Math" panose="02040503050406030204" pitchFamily="18" charset="0"/>
                                  </a:rPr>
                                </m:ctrlPr>
                              </m:sSubPr>
                              <m:e>
                                <m:r>
                                  <a:rPr lang="nl-BE" b="0" i="1" smtClean="0">
                                    <a:latin typeface="Cambria Math" panose="02040503050406030204" pitchFamily="18" charset="0"/>
                                  </a:rPr>
                                  <m:t>𝑧</m:t>
                                </m:r>
                              </m:e>
                              <m:sub>
                                <m:r>
                                  <a:rPr lang="nl-BE" b="0" i="1" smtClean="0">
                                    <a:latin typeface="Cambria Math" panose="02040503050406030204" pitchFamily="18" charset="0"/>
                                  </a:rPr>
                                  <m:t>𝑘</m:t>
                                </m:r>
                              </m:sub>
                            </m:sSub>
                            <m:r>
                              <a:rPr lang="nl-BE" b="0" i="1" smtClean="0">
                                <a:latin typeface="Cambria Math" panose="02040503050406030204" pitchFamily="18" charset="0"/>
                              </a:rPr>
                              <m:t>)</m:t>
                            </m:r>
                          </m:e>
                        </m:nary>
                      </m:num>
                      <m:den>
                        <m:sSup>
                          <m:sSupPr>
                            <m:ctrlPr>
                              <a:rPr lang="en-US" i="1" smtClean="0">
                                <a:latin typeface="Cambria Math" panose="02040503050406030204" pitchFamily="18" charset="0"/>
                              </a:rPr>
                            </m:ctrlPr>
                          </m:sSupPr>
                          <m:e>
                            <m:r>
                              <a:rPr lang="nl-BE" b="0" i="1" smtClean="0">
                                <a:latin typeface="Cambria Math" panose="02040503050406030204" pitchFamily="18" charset="0"/>
                              </a:rPr>
                              <m:t>𝑠</m:t>
                            </m:r>
                          </m:e>
                          <m:sup>
                            <m:r>
                              <a:rPr lang="nl-BE" b="0" i="1" smtClean="0">
                                <a:latin typeface="Cambria Math" panose="02040503050406030204" pitchFamily="18" charset="0"/>
                              </a:rPr>
                              <m:t>𝑙</m:t>
                            </m:r>
                          </m:sup>
                        </m:sSup>
                        <m:nary>
                          <m:naryPr>
                            <m:chr m:val="∏"/>
                            <m:ctrlPr>
                              <a:rPr lang="en-US" i="1" smtClean="0">
                                <a:latin typeface="Cambria Math" panose="02040503050406030204" pitchFamily="18" charset="0"/>
                              </a:rPr>
                            </m:ctrlPr>
                          </m:naryPr>
                          <m:sub>
                            <m:r>
                              <m:rPr>
                                <m:brk m:alnAt="23"/>
                              </m:rPr>
                              <a:rPr lang="nl-BE" b="0" i="1" smtClean="0">
                                <a:latin typeface="Cambria Math" panose="02040503050406030204" pitchFamily="18" charset="0"/>
                              </a:rPr>
                              <m:t>𝑘</m:t>
                            </m:r>
                            <m:r>
                              <a:rPr lang="nl-BE" b="0" i="1" smtClean="0">
                                <a:latin typeface="Cambria Math" panose="02040503050406030204" pitchFamily="18" charset="0"/>
                              </a:rPr>
                              <m:t>=1</m:t>
                            </m:r>
                          </m:sub>
                          <m:sup>
                            <m:r>
                              <a:rPr lang="nl-BE" b="0" i="1" smtClean="0">
                                <a:latin typeface="Cambria Math" panose="02040503050406030204" pitchFamily="18" charset="0"/>
                              </a:rPr>
                              <m:t>𝑛</m:t>
                            </m:r>
                            <m:r>
                              <a:rPr lang="nl-BE" b="0" i="1" smtClean="0">
                                <a:latin typeface="Cambria Math" panose="02040503050406030204" pitchFamily="18" charset="0"/>
                              </a:rPr>
                              <m:t>−</m:t>
                            </m:r>
                            <m:r>
                              <a:rPr lang="nl-BE" b="0" i="1" smtClean="0">
                                <a:latin typeface="Cambria Math" panose="02040503050406030204" pitchFamily="18" charset="0"/>
                              </a:rPr>
                              <m:t>𝑙</m:t>
                            </m:r>
                          </m:sup>
                          <m:e>
                            <m:r>
                              <a:rPr lang="nl-BE" b="0" i="1" smtClean="0">
                                <a:latin typeface="Cambria Math" panose="02040503050406030204" pitchFamily="18" charset="0"/>
                              </a:rPr>
                              <m:t>(</m:t>
                            </m:r>
                            <m:r>
                              <a:rPr lang="nl-BE" b="0" i="1" smtClean="0">
                                <a:latin typeface="Cambria Math" panose="02040503050406030204" pitchFamily="18" charset="0"/>
                              </a:rPr>
                              <m:t>𝑠</m:t>
                            </m:r>
                            <m:r>
                              <a:rPr lang="nl-BE" b="0" i="1" smtClean="0">
                                <a:latin typeface="Cambria Math" panose="02040503050406030204" pitchFamily="18" charset="0"/>
                              </a:rPr>
                              <m:t>−</m:t>
                            </m:r>
                            <m:sSub>
                              <m:sSubPr>
                                <m:ctrlPr>
                                  <a:rPr lang="nl-BE" b="0" i="1" smtClean="0">
                                    <a:latin typeface="Cambria Math" panose="02040503050406030204" pitchFamily="18" charset="0"/>
                                  </a:rPr>
                                </m:ctrlPr>
                              </m:sSubPr>
                              <m:e>
                                <m:r>
                                  <a:rPr lang="nl-BE" b="0" i="1" smtClean="0">
                                    <a:latin typeface="Cambria Math" panose="02040503050406030204" pitchFamily="18" charset="0"/>
                                  </a:rPr>
                                  <m:t>𝑝</m:t>
                                </m:r>
                              </m:e>
                              <m:sub>
                                <m:r>
                                  <a:rPr lang="nl-BE" b="0" i="1" smtClean="0">
                                    <a:latin typeface="Cambria Math" panose="02040503050406030204" pitchFamily="18" charset="0"/>
                                  </a:rPr>
                                  <m:t>𝑘</m:t>
                                </m:r>
                              </m:sub>
                            </m:sSub>
                            <m:r>
                              <a:rPr lang="nl-BE" b="0" i="1" smtClean="0">
                                <a:latin typeface="Cambria Math" panose="02040503050406030204" pitchFamily="18" charset="0"/>
                              </a:rPr>
                              <m:t>)</m:t>
                            </m:r>
                          </m:e>
                        </m:nary>
                      </m:den>
                    </m:f>
                  </m:oMath>
                </a14:m>
                <a:r>
                  <a:rPr lang="en-US" dirty="0" smtClean="0"/>
                  <a:t> with </a:t>
                </a:r>
                <a14:m>
                  <m:oMath xmlns:m="http://schemas.openxmlformats.org/officeDocument/2006/math">
                    <m:r>
                      <a:rPr lang="nl-BE" b="0" i="1" smtClean="0">
                        <a:latin typeface="Cambria Math" panose="02040503050406030204" pitchFamily="18" charset="0"/>
                      </a:rPr>
                      <m:t>𝑙</m:t>
                    </m:r>
                  </m:oMath>
                </a14:m>
                <a:r>
                  <a:rPr lang="en-US" dirty="0" smtClean="0"/>
                  <a:t> the amount of poles in zero</a:t>
                </a:r>
              </a:p>
              <a:p>
                <a:r>
                  <a:rPr lang="nl-BE" dirty="0" err="1" smtClean="0"/>
                  <a:t>Then</a:t>
                </a:r>
                <a:r>
                  <a:rPr lang="nl-BE" dirty="0" smtClean="0"/>
                  <a:t> we say </a:t>
                </a:r>
                <a:r>
                  <a:rPr lang="nl-BE" dirty="0" err="1" smtClean="0"/>
                  <a:t>this</a:t>
                </a:r>
                <a:r>
                  <a:rPr lang="nl-BE" dirty="0" smtClean="0"/>
                  <a:t> system is of type </a:t>
                </a:r>
                <a14:m>
                  <m:oMath xmlns:m="http://schemas.openxmlformats.org/officeDocument/2006/math">
                    <m:r>
                      <a:rPr lang="nl-BE" b="0" i="1" smtClean="0">
                        <a:latin typeface="Cambria Math" panose="02040503050406030204" pitchFamily="18" charset="0"/>
                      </a:rPr>
                      <m:t>𝑙</m:t>
                    </m:r>
                  </m:oMath>
                </a14:m>
                <a:endParaRPr lang="en-US" dirty="0" smtClean="0"/>
              </a:p>
              <a:p>
                <a:pPr lvl="1"/>
                <a:r>
                  <a:rPr lang="nl-BE" dirty="0" smtClean="0"/>
                  <a:t>It </a:t>
                </a:r>
                <a:r>
                  <a:rPr lang="nl-BE" dirty="0" err="1" smtClean="0"/>
                  <a:t>will</a:t>
                </a:r>
                <a:r>
                  <a:rPr lang="nl-BE" dirty="0" smtClean="0"/>
                  <a:t> </a:t>
                </a:r>
                <a:r>
                  <a:rPr lang="nl-BE" dirty="0" err="1" smtClean="0"/>
                  <a:t>be</a:t>
                </a:r>
                <a:r>
                  <a:rPr lang="nl-BE" dirty="0" smtClean="0"/>
                  <a:t> </a:t>
                </a:r>
                <a:r>
                  <a:rPr lang="nl-BE" dirty="0" err="1" smtClean="0"/>
                  <a:t>able</a:t>
                </a:r>
                <a:r>
                  <a:rPr lang="nl-BE" dirty="0" smtClean="0"/>
                  <a:t> </a:t>
                </a:r>
                <a:r>
                  <a:rPr lang="nl-BE" dirty="0" err="1" smtClean="0"/>
                  <a:t>to</a:t>
                </a:r>
                <a:r>
                  <a:rPr lang="nl-BE" dirty="0" smtClean="0"/>
                  <a:t> track </a:t>
                </a:r>
                <a:r>
                  <a:rPr lang="nl-BE" dirty="0" err="1" smtClean="0"/>
                  <a:t>references</a:t>
                </a:r>
                <a:r>
                  <a:rPr lang="nl-BE" dirty="0" smtClean="0"/>
                  <a:t> of </a:t>
                </a:r>
                <a:r>
                  <a:rPr lang="nl-BE" dirty="0" err="1" smtClean="0"/>
                  <a:t>shape</a:t>
                </a:r>
                <a:r>
                  <a:rPr lang="nl-BE" dirty="0" smtClean="0"/>
                  <a:t> </a:t>
                </a:r>
                <a14:m>
                  <m:oMath xmlns:m="http://schemas.openxmlformats.org/officeDocument/2006/math">
                    <m:r>
                      <a:rPr lang="nl-BE" b="0" i="1" smtClean="0">
                        <a:latin typeface="Cambria Math" panose="02040503050406030204" pitchFamily="18" charset="0"/>
                      </a:rPr>
                      <m:t>𝐴</m:t>
                    </m:r>
                    <m:sSup>
                      <m:sSupPr>
                        <m:ctrlPr>
                          <a:rPr lang="nl-BE" b="0" i="1" smtClean="0">
                            <a:latin typeface="Cambria Math" panose="02040503050406030204" pitchFamily="18" charset="0"/>
                          </a:rPr>
                        </m:ctrlPr>
                      </m:sSupPr>
                      <m:e>
                        <m:r>
                          <a:rPr lang="nl-BE" b="0" i="1" smtClean="0">
                            <a:latin typeface="Cambria Math" panose="02040503050406030204" pitchFamily="18" charset="0"/>
                          </a:rPr>
                          <m:t>𝑡</m:t>
                        </m:r>
                      </m:e>
                      <m:sup>
                        <m:r>
                          <a:rPr lang="nl-BE" b="0" i="1" smtClean="0">
                            <a:latin typeface="Cambria Math" panose="02040503050406030204" pitchFamily="18" charset="0"/>
                          </a:rPr>
                          <m:t>0</m:t>
                        </m:r>
                      </m:sup>
                    </m:sSup>
                    <m:r>
                      <a:rPr lang="nl-BE" b="0" i="1" smtClean="0">
                        <a:latin typeface="Cambria Math" panose="02040503050406030204" pitchFamily="18" charset="0"/>
                        <a:ea typeface="Cambria Math" panose="02040503050406030204" pitchFamily="18" charset="0"/>
                      </a:rPr>
                      <m:t>𝜀</m:t>
                    </m:r>
                    <m:d>
                      <m:dPr>
                        <m:ctrlPr>
                          <a:rPr lang="nl-BE" b="0" i="1" smtClean="0">
                            <a:latin typeface="Cambria Math" panose="02040503050406030204" pitchFamily="18" charset="0"/>
                            <a:ea typeface="Cambria Math" panose="02040503050406030204" pitchFamily="18" charset="0"/>
                          </a:rPr>
                        </m:ctrlPr>
                      </m:dPr>
                      <m:e>
                        <m:r>
                          <a:rPr lang="nl-BE" b="0" i="1" smtClean="0">
                            <a:latin typeface="Cambria Math" panose="02040503050406030204" pitchFamily="18" charset="0"/>
                            <a:ea typeface="Cambria Math" panose="02040503050406030204" pitchFamily="18" charset="0"/>
                          </a:rPr>
                          <m:t>𝑡</m:t>
                        </m:r>
                      </m:e>
                    </m:d>
                  </m:oMath>
                </a14:m>
                <a:r>
                  <a:rPr lang="en-US" dirty="0" smtClean="0"/>
                  <a:t> up to </a:t>
                </a:r>
                <a14:m>
                  <m:oMath xmlns:m="http://schemas.openxmlformats.org/officeDocument/2006/math">
                    <m:r>
                      <a:rPr lang="nl-BE" b="0" i="1" smtClean="0">
                        <a:latin typeface="Cambria Math" panose="02040503050406030204" pitchFamily="18" charset="0"/>
                      </a:rPr>
                      <m:t>𝐴</m:t>
                    </m:r>
                    <m:sSup>
                      <m:sSupPr>
                        <m:ctrlPr>
                          <a:rPr lang="nl-BE" b="0" i="1" smtClean="0">
                            <a:latin typeface="Cambria Math" panose="02040503050406030204" pitchFamily="18" charset="0"/>
                          </a:rPr>
                        </m:ctrlPr>
                      </m:sSupPr>
                      <m:e>
                        <m:r>
                          <a:rPr lang="nl-BE" b="0" i="1" smtClean="0">
                            <a:latin typeface="Cambria Math" panose="02040503050406030204" pitchFamily="18" charset="0"/>
                          </a:rPr>
                          <m:t>𝑡</m:t>
                        </m:r>
                      </m:e>
                      <m:sup>
                        <m:r>
                          <a:rPr lang="nl-BE" b="0" i="1" smtClean="0">
                            <a:latin typeface="Cambria Math" panose="02040503050406030204" pitchFamily="18" charset="0"/>
                          </a:rPr>
                          <m:t>𝑙</m:t>
                        </m:r>
                        <m:r>
                          <a:rPr lang="nl-BE" b="0" i="1" smtClean="0">
                            <a:latin typeface="Cambria Math" panose="02040503050406030204" pitchFamily="18" charset="0"/>
                          </a:rPr>
                          <m:t>−1</m:t>
                        </m:r>
                      </m:sup>
                    </m:sSup>
                    <m:r>
                      <a:rPr lang="nl-BE" b="0" i="1" smtClean="0">
                        <a:latin typeface="Cambria Math" panose="02040503050406030204" pitchFamily="18" charset="0"/>
                        <a:ea typeface="Cambria Math" panose="02040503050406030204" pitchFamily="18" charset="0"/>
                      </a:rPr>
                      <m:t>𝜀</m:t>
                    </m:r>
                    <m:r>
                      <a:rPr lang="nl-BE" b="0" i="1" smtClean="0">
                        <a:latin typeface="Cambria Math" panose="02040503050406030204" pitchFamily="18" charset="0"/>
                        <a:ea typeface="Cambria Math" panose="02040503050406030204" pitchFamily="18" charset="0"/>
                      </a:rPr>
                      <m:t>(</m:t>
                    </m:r>
                    <m:r>
                      <a:rPr lang="nl-BE" b="0" i="1" smtClean="0">
                        <a:latin typeface="Cambria Math" panose="02040503050406030204" pitchFamily="18" charset="0"/>
                        <a:ea typeface="Cambria Math" panose="02040503050406030204" pitchFamily="18" charset="0"/>
                      </a:rPr>
                      <m:t>𝑡</m:t>
                    </m:r>
                    <m:r>
                      <a:rPr lang="nl-BE" b="0" i="1" smtClean="0">
                        <a:latin typeface="Cambria Math" panose="02040503050406030204" pitchFamily="18" charset="0"/>
                        <a:ea typeface="Cambria Math" panose="02040503050406030204" pitchFamily="18" charset="0"/>
                      </a:rPr>
                      <m:t>)</m:t>
                    </m:r>
                  </m:oMath>
                </a14:m>
                <a:r>
                  <a:rPr lang="en-US" dirty="0" smtClean="0"/>
                  <a:t> perfectly (for </a:t>
                </a:r>
                <a14:m>
                  <m:oMath xmlns:m="http://schemas.openxmlformats.org/officeDocument/2006/math">
                    <m:r>
                      <a:rPr lang="nl-BE" b="0" i="1" smtClean="0">
                        <a:latin typeface="Cambria Math" panose="02040503050406030204" pitchFamily="18" charset="0"/>
                      </a:rPr>
                      <m:t>𝑡</m:t>
                    </m:r>
                    <m:r>
                      <a:rPr lang="nl-BE" b="0" i="1" smtClean="0">
                        <a:latin typeface="Cambria Math" panose="02040503050406030204" pitchFamily="18" charset="0"/>
                        <a:ea typeface="Cambria Math" panose="02040503050406030204" pitchFamily="18" charset="0"/>
                      </a:rPr>
                      <m:t>→∞</m:t>
                    </m:r>
                  </m:oMath>
                </a14:m>
                <a:r>
                  <a:rPr lang="en-US" dirty="0" smtClean="0"/>
                  <a:t>)</a:t>
                </a:r>
              </a:p>
              <a:p>
                <a:pPr lvl="1"/>
                <a:r>
                  <a:rPr lang="nl-BE" dirty="0" smtClean="0"/>
                  <a:t>A </a:t>
                </a:r>
                <a:r>
                  <a:rPr lang="nl-BE" dirty="0" err="1" smtClean="0"/>
                  <a:t>reference</a:t>
                </a:r>
                <a:r>
                  <a:rPr lang="nl-BE" dirty="0" smtClean="0"/>
                  <a:t> of </a:t>
                </a:r>
                <a:r>
                  <a:rPr lang="nl-BE" dirty="0" err="1" smtClean="0"/>
                  <a:t>shape</a:t>
                </a:r>
                <a:r>
                  <a:rPr lang="nl-BE" dirty="0" smtClean="0"/>
                  <a:t> </a:t>
                </a:r>
                <a14:m>
                  <m:oMath xmlns:m="http://schemas.openxmlformats.org/officeDocument/2006/math">
                    <m:r>
                      <a:rPr lang="nl-BE" i="1">
                        <a:latin typeface="Cambria Math" panose="02040503050406030204" pitchFamily="18" charset="0"/>
                      </a:rPr>
                      <m:t>𝐴</m:t>
                    </m:r>
                    <m:sSup>
                      <m:sSupPr>
                        <m:ctrlPr>
                          <a:rPr lang="nl-BE" i="1">
                            <a:latin typeface="Cambria Math" panose="02040503050406030204" pitchFamily="18" charset="0"/>
                          </a:rPr>
                        </m:ctrlPr>
                      </m:sSupPr>
                      <m:e>
                        <m:r>
                          <a:rPr lang="nl-BE" i="1">
                            <a:latin typeface="Cambria Math" panose="02040503050406030204" pitchFamily="18" charset="0"/>
                          </a:rPr>
                          <m:t>𝑡</m:t>
                        </m:r>
                      </m:e>
                      <m:sup>
                        <m:r>
                          <a:rPr lang="nl-BE" b="0" i="1" smtClean="0">
                            <a:latin typeface="Cambria Math" panose="02040503050406030204" pitchFamily="18" charset="0"/>
                          </a:rPr>
                          <m:t>𝑙</m:t>
                        </m:r>
                      </m:sup>
                    </m:sSup>
                    <m:r>
                      <a:rPr lang="nl-BE" i="1">
                        <a:latin typeface="Cambria Math" panose="02040503050406030204" pitchFamily="18" charset="0"/>
                        <a:ea typeface="Cambria Math" panose="02040503050406030204" pitchFamily="18" charset="0"/>
                      </a:rPr>
                      <m:t>𝜀</m:t>
                    </m:r>
                    <m:d>
                      <m:dPr>
                        <m:ctrlPr>
                          <a:rPr lang="nl-BE" i="1">
                            <a:latin typeface="Cambria Math" panose="02040503050406030204" pitchFamily="18" charset="0"/>
                            <a:ea typeface="Cambria Math" panose="02040503050406030204" pitchFamily="18" charset="0"/>
                          </a:rPr>
                        </m:ctrlPr>
                      </m:dPr>
                      <m:e>
                        <m:r>
                          <a:rPr lang="nl-BE" i="1">
                            <a:latin typeface="Cambria Math" panose="02040503050406030204" pitchFamily="18" charset="0"/>
                            <a:ea typeface="Cambria Math" panose="02040503050406030204" pitchFamily="18" charset="0"/>
                          </a:rPr>
                          <m:t>𝑡</m:t>
                        </m:r>
                      </m:e>
                    </m:d>
                  </m:oMath>
                </a14:m>
                <a:r>
                  <a:rPr lang="en-US" dirty="0" smtClean="0"/>
                  <a:t> will be missed by a finite factor </a:t>
                </a:r>
                <a:r>
                  <a:rPr lang="en-US" dirty="0"/>
                  <a:t>(for </a:t>
                </a:r>
                <a14:m>
                  <m:oMath xmlns:m="http://schemas.openxmlformats.org/officeDocument/2006/math">
                    <m:r>
                      <a:rPr lang="nl-BE" i="1">
                        <a:latin typeface="Cambria Math" panose="02040503050406030204" pitchFamily="18" charset="0"/>
                      </a:rPr>
                      <m:t>𝑡</m:t>
                    </m:r>
                    <m:r>
                      <a:rPr lang="nl-BE" i="1">
                        <a:latin typeface="Cambria Math" panose="02040503050406030204" pitchFamily="18" charset="0"/>
                        <a:ea typeface="Cambria Math" panose="02040503050406030204" pitchFamily="18" charset="0"/>
                      </a:rPr>
                      <m:t>→∞</m:t>
                    </m:r>
                  </m:oMath>
                </a14:m>
                <a:r>
                  <a:rPr lang="en-US" dirty="0" smtClean="0"/>
                  <a:t>)</a:t>
                </a:r>
              </a:p>
              <a:p>
                <a:pPr lvl="1"/>
                <a:r>
                  <a:rPr lang="nl-BE" dirty="0" smtClean="0"/>
                  <a:t>A </a:t>
                </a:r>
                <a:r>
                  <a:rPr lang="nl-BE" dirty="0" err="1" smtClean="0"/>
                  <a:t>reference</a:t>
                </a:r>
                <a:r>
                  <a:rPr lang="nl-BE" dirty="0" smtClean="0"/>
                  <a:t> of </a:t>
                </a:r>
                <a:r>
                  <a:rPr lang="nl-BE" dirty="0" err="1" smtClean="0"/>
                  <a:t>shape</a:t>
                </a:r>
                <a:r>
                  <a:rPr lang="nl-BE" dirty="0" smtClean="0"/>
                  <a:t> </a:t>
                </a:r>
                <a14:m>
                  <m:oMath xmlns:m="http://schemas.openxmlformats.org/officeDocument/2006/math">
                    <m:r>
                      <a:rPr lang="nl-BE" i="1">
                        <a:latin typeface="Cambria Math" panose="02040503050406030204" pitchFamily="18" charset="0"/>
                      </a:rPr>
                      <m:t>𝐴</m:t>
                    </m:r>
                    <m:sSup>
                      <m:sSupPr>
                        <m:ctrlPr>
                          <a:rPr lang="nl-BE" i="1">
                            <a:latin typeface="Cambria Math" panose="02040503050406030204" pitchFamily="18" charset="0"/>
                          </a:rPr>
                        </m:ctrlPr>
                      </m:sSupPr>
                      <m:e>
                        <m:r>
                          <a:rPr lang="nl-BE" i="1">
                            <a:latin typeface="Cambria Math" panose="02040503050406030204" pitchFamily="18" charset="0"/>
                          </a:rPr>
                          <m:t>𝑡</m:t>
                        </m:r>
                      </m:e>
                      <m:sup>
                        <m:r>
                          <a:rPr lang="nl-BE" i="1">
                            <a:latin typeface="Cambria Math" panose="02040503050406030204" pitchFamily="18" charset="0"/>
                          </a:rPr>
                          <m:t>𝑙</m:t>
                        </m:r>
                        <m:r>
                          <a:rPr lang="nl-BE" b="0" i="1" smtClean="0">
                            <a:latin typeface="Cambria Math" panose="02040503050406030204" pitchFamily="18" charset="0"/>
                          </a:rPr>
                          <m:t>+..</m:t>
                        </m:r>
                      </m:sup>
                    </m:sSup>
                    <m:r>
                      <a:rPr lang="nl-BE" i="1">
                        <a:latin typeface="Cambria Math" panose="02040503050406030204" pitchFamily="18" charset="0"/>
                        <a:ea typeface="Cambria Math" panose="02040503050406030204" pitchFamily="18" charset="0"/>
                      </a:rPr>
                      <m:t>𝜀</m:t>
                    </m:r>
                    <m:d>
                      <m:dPr>
                        <m:ctrlPr>
                          <a:rPr lang="nl-BE" i="1">
                            <a:latin typeface="Cambria Math" panose="02040503050406030204" pitchFamily="18" charset="0"/>
                            <a:ea typeface="Cambria Math" panose="02040503050406030204" pitchFamily="18" charset="0"/>
                          </a:rPr>
                        </m:ctrlPr>
                      </m:dPr>
                      <m:e>
                        <m:r>
                          <a:rPr lang="nl-BE" i="1">
                            <a:latin typeface="Cambria Math" panose="02040503050406030204" pitchFamily="18" charset="0"/>
                            <a:ea typeface="Cambria Math" panose="02040503050406030204" pitchFamily="18" charset="0"/>
                          </a:rPr>
                          <m:t>𝑡</m:t>
                        </m:r>
                      </m:e>
                    </m:d>
                    <m:r>
                      <a:rPr lang="nl-BE" i="1">
                        <a:latin typeface="Cambria Math" panose="02040503050406030204" pitchFamily="18" charset="0"/>
                        <a:ea typeface="Cambria Math" panose="02040503050406030204" pitchFamily="18" charset="0"/>
                      </a:rPr>
                      <m:t> </m:t>
                    </m:r>
                  </m:oMath>
                </a14:m>
                <a:r>
                  <a:rPr lang="en-US" dirty="0" smtClean="0"/>
                  <a:t>will be missed by infinity (for </a:t>
                </a:r>
                <a14:m>
                  <m:oMath xmlns:m="http://schemas.openxmlformats.org/officeDocument/2006/math">
                    <m:r>
                      <a:rPr lang="nl-BE" i="1">
                        <a:latin typeface="Cambria Math" panose="02040503050406030204" pitchFamily="18" charset="0"/>
                      </a:rPr>
                      <m:t>𝑡</m:t>
                    </m:r>
                    <m:r>
                      <a:rPr lang="nl-BE" i="1">
                        <a:latin typeface="Cambria Math" panose="02040503050406030204" pitchFamily="18" charset="0"/>
                        <a:ea typeface="Cambria Math" panose="02040503050406030204" pitchFamily="18" charset="0"/>
                      </a:rPr>
                      <m:t>→∞</m:t>
                    </m:r>
                  </m:oMath>
                </a14:m>
                <a:r>
                  <a:rPr lang="en-US" dirty="0"/>
                  <a:t>)</a:t>
                </a:r>
              </a:p>
              <a:p>
                <a:pPr lvl="1"/>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0">
                <a:blip r:embed="rId3"/>
                <a:stretch>
                  <a:fillRect l="-963" t="-904"/>
                </a:stretch>
              </a:blipFill>
            </p:spPr>
            <p:txBody>
              <a:bodyPr/>
              <a:lstStyle/>
              <a:p>
                <a:r>
                  <a:rPr lang="en-US">
                    <a:noFill/>
                  </a:rPr>
                  <a:t> </a:t>
                </a:r>
              </a:p>
            </p:txBody>
          </p:sp>
        </mc:Fallback>
      </mc:AlternateContent>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Example</a:t>
            </a:r>
            <a:r>
              <a:rPr lang="nl-BE" dirty="0" smtClean="0"/>
              <a:t> of a type </a:t>
            </a:r>
            <a:r>
              <a:rPr lang="nl-BE" dirty="0"/>
              <a:t>0</a:t>
            </a:r>
            <a:r>
              <a:rPr lang="nl-BE" dirty="0" smtClean="0"/>
              <a:t> system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Step reference </a:t>
                </a:r>
                <a14:m>
                  <m:oMath xmlns:m="http://schemas.openxmlformats.org/officeDocument/2006/math">
                    <m:r>
                      <a:rPr lang="nl-BE" b="0" i="1" smtClean="0">
                        <a:latin typeface="Cambria Math" panose="02040503050406030204" pitchFamily="18" charset="0"/>
                      </a:rPr>
                      <m:t>𝑟</m:t>
                    </m:r>
                    <m:d>
                      <m:dPr>
                        <m:ctrlPr>
                          <a:rPr lang="nl-BE" b="0" i="1" smtClean="0">
                            <a:latin typeface="Cambria Math" panose="02040503050406030204" pitchFamily="18" charset="0"/>
                          </a:rPr>
                        </m:ctrlPr>
                      </m:dPr>
                      <m:e>
                        <m:r>
                          <a:rPr lang="nl-BE" b="0" i="1" smtClean="0">
                            <a:latin typeface="Cambria Math" panose="02040503050406030204" pitchFamily="18" charset="0"/>
                          </a:rPr>
                          <m:t>𝑡</m:t>
                        </m:r>
                      </m:e>
                    </m:d>
                    <m:r>
                      <a:rPr lang="nl-BE" b="0" i="1" smtClean="0">
                        <a:latin typeface="Cambria Math" panose="02040503050406030204" pitchFamily="18" charset="0"/>
                      </a:rPr>
                      <m:t>=</m:t>
                    </m:r>
                    <m:r>
                      <a:rPr lang="nl-BE" i="1">
                        <a:latin typeface="Cambria Math" panose="02040503050406030204" pitchFamily="18" charset="0"/>
                      </a:rPr>
                      <m:t>𝐴</m:t>
                    </m:r>
                    <m:r>
                      <a:rPr lang="nl-BE" i="1">
                        <a:latin typeface="Cambria Math" panose="02040503050406030204" pitchFamily="18" charset="0"/>
                        <a:ea typeface="Cambria Math" panose="02040503050406030204" pitchFamily="18" charset="0"/>
                      </a:rPr>
                      <m:t>𝜀</m:t>
                    </m:r>
                    <m:r>
                      <a:rPr lang="nl-BE" i="1">
                        <a:latin typeface="Cambria Math" panose="02040503050406030204" pitchFamily="18" charset="0"/>
                        <a:ea typeface="Cambria Math" panose="02040503050406030204" pitchFamily="18" charset="0"/>
                      </a:rPr>
                      <m:t>(</m:t>
                    </m:r>
                    <m:r>
                      <a:rPr lang="nl-BE" i="1">
                        <a:latin typeface="Cambria Math" panose="02040503050406030204" pitchFamily="18" charset="0"/>
                        <a:ea typeface="Cambria Math" panose="02040503050406030204" pitchFamily="18" charset="0"/>
                      </a:rPr>
                      <m:t>𝑡</m:t>
                    </m:r>
                    <m:r>
                      <a:rPr lang="nl-BE" i="1">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a:rPr lang="nl-BE" b="0" i="1" smtClean="0">
                        <a:latin typeface="Cambria Math" panose="02040503050406030204" pitchFamily="18" charset="0"/>
                      </a:rPr>
                      <m:t>𝑅</m:t>
                    </m:r>
                    <m:d>
                      <m:dPr>
                        <m:ctrlPr>
                          <a:rPr lang="nl-BE" b="0" i="1" smtClean="0">
                            <a:latin typeface="Cambria Math" panose="02040503050406030204" pitchFamily="18" charset="0"/>
                          </a:rPr>
                        </m:ctrlPr>
                      </m:dPr>
                      <m:e>
                        <m:r>
                          <a:rPr lang="nl-BE" b="0" i="1" smtClean="0">
                            <a:latin typeface="Cambria Math" panose="02040503050406030204" pitchFamily="18" charset="0"/>
                          </a:rPr>
                          <m:t>𝑠</m:t>
                        </m:r>
                      </m:e>
                    </m:d>
                    <m:r>
                      <a:rPr lang="nl-BE" b="0" i="1" smtClean="0">
                        <a:latin typeface="Cambria Math" panose="02040503050406030204" pitchFamily="18" charset="0"/>
                      </a:rPr>
                      <m:t>=</m:t>
                    </m:r>
                    <m:r>
                      <a:rPr lang="nl-BE" b="0" i="1" smtClean="0">
                        <a:latin typeface="Cambria Math" panose="02040503050406030204" pitchFamily="18" charset="0"/>
                      </a:rPr>
                      <m:t>𝐴</m:t>
                    </m:r>
                    <m:r>
                      <a:rPr lang="nl-BE" b="0" i="1" smtClean="0">
                        <a:latin typeface="Cambria Math" panose="02040503050406030204" pitchFamily="18" charset="0"/>
                      </a:rPr>
                      <m:t>/</m:t>
                    </m:r>
                    <m:r>
                      <a:rPr lang="nl-BE" b="0" i="1" smtClean="0">
                        <a:latin typeface="Cambria Math" panose="02040503050406030204" pitchFamily="18" charset="0"/>
                      </a:rPr>
                      <m:t>𝑠</m:t>
                    </m:r>
                  </m:oMath>
                </a14:m>
                <a:r>
                  <a:rPr lang="en-US" dirty="0"/>
                  <a:t>)</a:t>
                </a:r>
              </a:p>
              <a:p>
                <a:pPr marL="0" indent="0">
                  <a:buNone/>
                </a:pPr>
                <a:r>
                  <a:rPr lang="nl-BE" dirty="0" smtClean="0"/>
                  <a:t>	</a:t>
                </a:r>
                <a14:m>
                  <m:oMath xmlns:m="http://schemas.openxmlformats.org/officeDocument/2006/math">
                    <m:sSub>
                      <m:sSubPr>
                        <m:ctrlPr>
                          <a:rPr lang="nl-BE" b="0" i="1" smtClean="0">
                            <a:latin typeface="Cambria Math" panose="02040503050406030204" pitchFamily="18" charset="0"/>
                          </a:rPr>
                        </m:ctrlPr>
                      </m:sSubPr>
                      <m:e>
                        <m:r>
                          <a:rPr lang="nl-BE" b="0" i="1" smtClean="0">
                            <a:latin typeface="Cambria Math" panose="02040503050406030204" pitchFamily="18" charset="0"/>
                          </a:rPr>
                          <m:t>𝑒</m:t>
                        </m:r>
                      </m:e>
                      <m:sub>
                        <m:r>
                          <a:rPr lang="nl-BE" b="0" i="1" smtClean="0">
                            <a:latin typeface="Cambria Math" panose="02040503050406030204" pitchFamily="18" charset="0"/>
                          </a:rPr>
                          <m:t>𝑐𝑙</m:t>
                        </m:r>
                      </m:sub>
                    </m:sSub>
                    <m:d>
                      <m:dPr>
                        <m:ctrlPr>
                          <a:rPr lang="nl-BE" b="0" i="1" smtClean="0">
                            <a:latin typeface="Cambria Math" panose="02040503050406030204" pitchFamily="18" charset="0"/>
                          </a:rPr>
                        </m:ctrlPr>
                      </m:dPr>
                      <m:e>
                        <m:r>
                          <a:rPr lang="nl-BE" b="0" i="1" smtClean="0">
                            <a:latin typeface="Cambria Math" panose="02040503050406030204" pitchFamily="18" charset="0"/>
                            <a:ea typeface="Cambria Math" panose="02040503050406030204" pitchFamily="18" charset="0"/>
                          </a:rPr>
                          <m:t>∞</m:t>
                        </m:r>
                      </m:e>
                    </m:d>
                    <m:r>
                      <a:rPr lang="nl-BE" b="0" i="1" smtClean="0">
                        <a:latin typeface="Cambria Math" panose="02040503050406030204" pitchFamily="18" charset="0"/>
                      </a:rPr>
                      <m:t>=</m:t>
                    </m:r>
                    <m:func>
                      <m:funcPr>
                        <m:ctrlPr>
                          <a:rPr lang="nl-BE" i="1">
                            <a:latin typeface="Cambria Math" panose="02040503050406030204" pitchFamily="18" charset="0"/>
                            <a:ea typeface="Cambria Math" panose="02040503050406030204" pitchFamily="18" charset="0"/>
                          </a:rPr>
                        </m:ctrlPr>
                      </m:funcPr>
                      <m:fName>
                        <m:limLow>
                          <m:limLowPr>
                            <m:ctrlPr>
                              <a:rPr lang="nl-BE" i="1">
                                <a:latin typeface="Cambria Math" panose="02040503050406030204" pitchFamily="18" charset="0"/>
                                <a:ea typeface="Cambria Math" panose="02040503050406030204" pitchFamily="18" charset="0"/>
                              </a:rPr>
                            </m:ctrlPr>
                          </m:limLowPr>
                          <m:e>
                            <m:r>
                              <m:rPr>
                                <m:sty m:val="p"/>
                              </m:rPr>
                              <a:rPr lang="nl-BE">
                                <a:latin typeface="Cambria Math" panose="02040503050406030204" pitchFamily="18" charset="0"/>
                                <a:ea typeface="Cambria Math" panose="02040503050406030204" pitchFamily="18" charset="0"/>
                              </a:rPr>
                              <m:t>lim</m:t>
                            </m:r>
                          </m:e>
                          <m:lim>
                            <m:r>
                              <a:rPr lang="nl-BE" i="1">
                                <a:latin typeface="Cambria Math" panose="02040503050406030204" pitchFamily="18" charset="0"/>
                                <a:ea typeface="Cambria Math" panose="02040503050406030204" pitchFamily="18" charset="0"/>
                              </a:rPr>
                              <m:t>𝑠</m:t>
                            </m:r>
                            <m:r>
                              <a:rPr lang="nl-BE" i="1">
                                <a:latin typeface="Cambria Math" panose="02040503050406030204" pitchFamily="18" charset="0"/>
                                <a:ea typeface="Cambria Math" panose="02040503050406030204" pitchFamily="18" charset="0"/>
                              </a:rPr>
                              <m:t>→0</m:t>
                            </m:r>
                          </m:lim>
                        </m:limLow>
                      </m:fName>
                      <m:e>
                        <m:f>
                          <m:fPr>
                            <m:ctrlPr>
                              <a:rPr lang="nl-BE" i="1">
                                <a:latin typeface="Cambria Math" panose="02040503050406030204" pitchFamily="18" charset="0"/>
                                <a:ea typeface="Cambria Math" panose="02040503050406030204" pitchFamily="18" charset="0"/>
                              </a:rPr>
                            </m:ctrlPr>
                          </m:fPr>
                          <m:num>
                            <m:r>
                              <a:rPr lang="nl-BE" b="0" i="1" smtClean="0">
                                <a:latin typeface="Cambria Math" panose="02040503050406030204" pitchFamily="18" charset="0"/>
                                <a:ea typeface="Cambria Math" panose="02040503050406030204" pitchFamily="18" charset="0"/>
                              </a:rPr>
                              <m:t>𝑠</m:t>
                            </m:r>
                          </m:num>
                          <m:den>
                            <m:r>
                              <a:rPr lang="nl-BE" i="1">
                                <a:latin typeface="Cambria Math" panose="02040503050406030204" pitchFamily="18" charset="0"/>
                                <a:ea typeface="Cambria Math" panose="02040503050406030204" pitchFamily="18" charset="0"/>
                              </a:rPr>
                              <m:t>1+</m:t>
                            </m:r>
                            <m:r>
                              <a:rPr lang="nl-BE" i="1">
                                <a:latin typeface="Cambria Math" panose="02040503050406030204" pitchFamily="18" charset="0"/>
                                <a:ea typeface="Cambria Math" panose="02040503050406030204" pitchFamily="18" charset="0"/>
                              </a:rPr>
                              <m:t>𝐶</m:t>
                            </m:r>
                            <m:d>
                              <m:dPr>
                                <m:ctrlPr>
                                  <a:rPr lang="nl-BE" i="1">
                                    <a:latin typeface="Cambria Math" panose="02040503050406030204" pitchFamily="18" charset="0"/>
                                    <a:ea typeface="Cambria Math" panose="02040503050406030204" pitchFamily="18" charset="0"/>
                                  </a:rPr>
                                </m:ctrlPr>
                              </m:dPr>
                              <m:e>
                                <m:r>
                                  <a:rPr lang="nl-BE" i="1">
                                    <a:latin typeface="Cambria Math" panose="02040503050406030204" pitchFamily="18" charset="0"/>
                                    <a:ea typeface="Cambria Math" panose="02040503050406030204" pitchFamily="18" charset="0"/>
                                  </a:rPr>
                                  <m:t>𝑠</m:t>
                                </m:r>
                              </m:e>
                            </m:d>
                            <m:r>
                              <a:rPr lang="nl-BE" i="1">
                                <a:latin typeface="Cambria Math" panose="02040503050406030204" pitchFamily="18" charset="0"/>
                                <a:ea typeface="Cambria Math" panose="02040503050406030204" pitchFamily="18" charset="0"/>
                              </a:rPr>
                              <m:t>𝑃</m:t>
                            </m:r>
                            <m:r>
                              <a:rPr lang="nl-BE" i="1">
                                <a:latin typeface="Cambria Math" panose="02040503050406030204" pitchFamily="18" charset="0"/>
                                <a:ea typeface="Cambria Math" panose="02040503050406030204" pitchFamily="18" charset="0"/>
                              </a:rPr>
                              <m:t>(</m:t>
                            </m:r>
                            <m:r>
                              <a:rPr lang="nl-BE" i="1">
                                <a:latin typeface="Cambria Math" panose="02040503050406030204" pitchFamily="18" charset="0"/>
                                <a:ea typeface="Cambria Math" panose="02040503050406030204" pitchFamily="18" charset="0"/>
                              </a:rPr>
                              <m:t>𝑠</m:t>
                            </m:r>
                            <m:r>
                              <a:rPr lang="nl-BE" i="1">
                                <a:latin typeface="Cambria Math" panose="02040503050406030204" pitchFamily="18" charset="0"/>
                                <a:ea typeface="Cambria Math" panose="02040503050406030204" pitchFamily="18" charset="0"/>
                              </a:rPr>
                              <m:t>)</m:t>
                            </m:r>
                          </m:den>
                        </m:f>
                        <m:f>
                          <m:fPr>
                            <m:ctrlPr>
                              <a:rPr lang="nl-BE" i="1">
                                <a:latin typeface="Cambria Math" panose="02040503050406030204" pitchFamily="18" charset="0"/>
                                <a:ea typeface="Cambria Math" panose="02040503050406030204" pitchFamily="18" charset="0"/>
                              </a:rPr>
                            </m:ctrlPr>
                          </m:fPr>
                          <m:num>
                            <m:r>
                              <a:rPr lang="nl-BE" i="1">
                                <a:latin typeface="Cambria Math" panose="02040503050406030204" pitchFamily="18" charset="0"/>
                                <a:ea typeface="Cambria Math" panose="02040503050406030204" pitchFamily="18" charset="0"/>
                              </a:rPr>
                              <m:t>𝐴</m:t>
                            </m:r>
                          </m:num>
                          <m:den>
                            <m:r>
                              <a:rPr lang="nl-BE" b="0" i="1" smtClean="0">
                                <a:latin typeface="Cambria Math" panose="02040503050406030204" pitchFamily="18" charset="0"/>
                                <a:ea typeface="Cambria Math" panose="02040503050406030204" pitchFamily="18" charset="0"/>
                              </a:rPr>
                              <m:t>𝑠</m:t>
                            </m:r>
                          </m:den>
                        </m:f>
                      </m:e>
                    </m:func>
                  </m:oMath>
                </a14:m>
                <a:endParaRPr lang="en-US" dirty="0" smtClean="0"/>
              </a:p>
              <a:p>
                <a:pPr marL="0" indent="0">
                  <a:buNone/>
                  <a:tabLst>
                    <a:tab pos="1881188" algn="l"/>
                  </a:tabLst>
                </a:pPr>
                <a:r>
                  <a:rPr lang="nl-BE" dirty="0"/>
                  <a:t>	</a:t>
                </a:r>
                <a14:m>
                  <m:oMath xmlns:m="http://schemas.openxmlformats.org/officeDocument/2006/math">
                    <m:r>
                      <a:rPr lang="nl-BE" b="0" i="1" smtClean="0">
                        <a:latin typeface="Cambria Math" panose="02040503050406030204" pitchFamily="18" charset="0"/>
                      </a:rPr>
                      <m:t>=</m:t>
                    </m:r>
                    <m:func>
                      <m:funcPr>
                        <m:ctrlPr>
                          <a:rPr lang="nl-BE" i="1">
                            <a:latin typeface="Cambria Math" panose="02040503050406030204" pitchFamily="18" charset="0"/>
                            <a:ea typeface="Cambria Math" panose="02040503050406030204" pitchFamily="18" charset="0"/>
                          </a:rPr>
                        </m:ctrlPr>
                      </m:funcPr>
                      <m:fName>
                        <m:limLow>
                          <m:limLowPr>
                            <m:ctrlPr>
                              <a:rPr lang="nl-BE" i="1">
                                <a:latin typeface="Cambria Math" panose="02040503050406030204" pitchFamily="18" charset="0"/>
                                <a:ea typeface="Cambria Math" panose="02040503050406030204" pitchFamily="18" charset="0"/>
                              </a:rPr>
                            </m:ctrlPr>
                          </m:limLowPr>
                          <m:e>
                            <m:r>
                              <m:rPr>
                                <m:sty m:val="p"/>
                              </m:rPr>
                              <a:rPr lang="nl-BE">
                                <a:latin typeface="Cambria Math" panose="02040503050406030204" pitchFamily="18" charset="0"/>
                                <a:ea typeface="Cambria Math" panose="02040503050406030204" pitchFamily="18" charset="0"/>
                              </a:rPr>
                              <m:t>lim</m:t>
                            </m:r>
                          </m:e>
                          <m:lim>
                            <m:r>
                              <a:rPr lang="nl-BE" i="1">
                                <a:latin typeface="Cambria Math" panose="02040503050406030204" pitchFamily="18" charset="0"/>
                                <a:ea typeface="Cambria Math" panose="02040503050406030204" pitchFamily="18" charset="0"/>
                              </a:rPr>
                              <m:t>𝑠</m:t>
                            </m:r>
                            <m:r>
                              <a:rPr lang="nl-BE" i="1">
                                <a:latin typeface="Cambria Math" panose="02040503050406030204" pitchFamily="18" charset="0"/>
                                <a:ea typeface="Cambria Math" panose="02040503050406030204" pitchFamily="18" charset="0"/>
                              </a:rPr>
                              <m:t>→0</m:t>
                            </m:r>
                          </m:lim>
                        </m:limLow>
                      </m:fName>
                      <m:e>
                        <m:f>
                          <m:fPr>
                            <m:ctrlPr>
                              <a:rPr lang="nl-BE" i="1">
                                <a:latin typeface="Cambria Math" panose="02040503050406030204" pitchFamily="18" charset="0"/>
                                <a:ea typeface="Cambria Math" panose="02040503050406030204" pitchFamily="18" charset="0"/>
                              </a:rPr>
                            </m:ctrlPr>
                          </m:fPr>
                          <m:num>
                            <m:r>
                              <a:rPr lang="nl-BE" b="0" i="1" smtClean="0">
                                <a:latin typeface="Cambria Math" panose="02040503050406030204" pitchFamily="18" charset="0"/>
                                <a:ea typeface="Cambria Math" panose="02040503050406030204" pitchFamily="18" charset="0"/>
                              </a:rPr>
                              <m:t>𝐴</m:t>
                            </m:r>
                          </m:num>
                          <m:den>
                            <m:r>
                              <a:rPr lang="nl-BE" i="1">
                                <a:latin typeface="Cambria Math" panose="02040503050406030204" pitchFamily="18" charset="0"/>
                                <a:ea typeface="Cambria Math" panose="02040503050406030204" pitchFamily="18" charset="0"/>
                              </a:rPr>
                              <m:t>1+</m:t>
                            </m:r>
                            <m:f>
                              <m:fPr>
                                <m:ctrlPr>
                                  <a:rPr lang="nl-BE" i="1" smtClean="0">
                                    <a:latin typeface="Cambria Math" panose="02040503050406030204" pitchFamily="18" charset="0"/>
                                    <a:ea typeface="Cambria Math" panose="02040503050406030204" pitchFamily="18" charset="0"/>
                                  </a:rPr>
                                </m:ctrlPr>
                              </m:fPr>
                              <m:num>
                                <m:r>
                                  <a:rPr lang="nl-BE" b="0" i="1" smtClean="0">
                                    <a:latin typeface="Cambria Math" panose="02040503050406030204" pitchFamily="18" charset="0"/>
                                    <a:ea typeface="Cambria Math" panose="02040503050406030204" pitchFamily="18" charset="0"/>
                                  </a:rPr>
                                  <m:t>𝐾</m:t>
                                </m:r>
                                <m:nary>
                                  <m:naryPr>
                                    <m:chr m:val="∏"/>
                                    <m:ctrlPr>
                                      <a:rPr lang="nl-BE" b="0" i="1" smtClean="0">
                                        <a:latin typeface="Cambria Math" panose="02040503050406030204" pitchFamily="18" charset="0"/>
                                        <a:ea typeface="Cambria Math" panose="02040503050406030204" pitchFamily="18" charset="0"/>
                                      </a:rPr>
                                    </m:ctrlPr>
                                  </m:naryPr>
                                  <m:sub>
                                    <m:r>
                                      <m:rPr>
                                        <m:brk m:alnAt="23"/>
                                      </m:rPr>
                                      <a:rPr lang="nl-BE" b="0" i="1" smtClean="0">
                                        <a:latin typeface="Cambria Math" panose="02040503050406030204" pitchFamily="18" charset="0"/>
                                        <a:ea typeface="Cambria Math" panose="02040503050406030204" pitchFamily="18" charset="0"/>
                                      </a:rPr>
                                      <m:t>𝑘</m:t>
                                    </m:r>
                                    <m:r>
                                      <a:rPr lang="nl-BE" b="0" i="1" smtClean="0">
                                        <a:latin typeface="Cambria Math" panose="02040503050406030204" pitchFamily="18" charset="0"/>
                                        <a:ea typeface="Cambria Math" panose="02040503050406030204" pitchFamily="18" charset="0"/>
                                      </a:rPr>
                                      <m:t>=1</m:t>
                                    </m:r>
                                  </m:sub>
                                  <m:sup>
                                    <m:r>
                                      <a:rPr lang="nl-BE" b="0" i="1" smtClean="0">
                                        <a:latin typeface="Cambria Math" panose="02040503050406030204" pitchFamily="18" charset="0"/>
                                        <a:ea typeface="Cambria Math" panose="02040503050406030204" pitchFamily="18" charset="0"/>
                                      </a:rPr>
                                      <m:t>𝑚</m:t>
                                    </m:r>
                                  </m:sup>
                                  <m:e>
                                    <m:r>
                                      <a:rPr lang="nl-BE" b="0" i="1" smtClean="0">
                                        <a:latin typeface="Cambria Math" panose="02040503050406030204" pitchFamily="18" charset="0"/>
                                        <a:ea typeface="Cambria Math" panose="02040503050406030204" pitchFamily="18" charset="0"/>
                                      </a:rPr>
                                      <m:t>−</m:t>
                                    </m:r>
                                    <m:sSub>
                                      <m:sSubPr>
                                        <m:ctrlPr>
                                          <a:rPr lang="nl-BE" b="0" i="1" smtClean="0">
                                            <a:latin typeface="Cambria Math" panose="02040503050406030204" pitchFamily="18" charset="0"/>
                                            <a:ea typeface="Cambria Math" panose="02040503050406030204" pitchFamily="18" charset="0"/>
                                          </a:rPr>
                                        </m:ctrlPr>
                                      </m:sSubPr>
                                      <m:e>
                                        <m:r>
                                          <a:rPr lang="nl-BE" b="0" i="1" smtClean="0">
                                            <a:latin typeface="Cambria Math" panose="02040503050406030204" pitchFamily="18" charset="0"/>
                                            <a:ea typeface="Cambria Math" panose="02040503050406030204" pitchFamily="18" charset="0"/>
                                          </a:rPr>
                                          <m:t>𝑧</m:t>
                                        </m:r>
                                      </m:e>
                                      <m:sub>
                                        <m:r>
                                          <a:rPr lang="nl-BE" b="0" i="1" smtClean="0">
                                            <a:latin typeface="Cambria Math" panose="02040503050406030204" pitchFamily="18" charset="0"/>
                                            <a:ea typeface="Cambria Math" panose="02040503050406030204" pitchFamily="18" charset="0"/>
                                          </a:rPr>
                                          <m:t>𝑘</m:t>
                                        </m:r>
                                      </m:sub>
                                    </m:sSub>
                                  </m:e>
                                </m:nary>
                              </m:num>
                              <m:den>
                                <m:nary>
                                  <m:naryPr>
                                    <m:chr m:val="∏"/>
                                    <m:ctrlPr>
                                      <a:rPr lang="nl-BE" i="1">
                                        <a:latin typeface="Cambria Math" panose="02040503050406030204" pitchFamily="18" charset="0"/>
                                        <a:ea typeface="Cambria Math" panose="02040503050406030204" pitchFamily="18" charset="0"/>
                                      </a:rPr>
                                    </m:ctrlPr>
                                  </m:naryPr>
                                  <m:sub>
                                    <m:r>
                                      <m:rPr>
                                        <m:brk m:alnAt="23"/>
                                      </m:rPr>
                                      <a:rPr lang="nl-BE" i="1">
                                        <a:latin typeface="Cambria Math" panose="02040503050406030204" pitchFamily="18" charset="0"/>
                                        <a:ea typeface="Cambria Math" panose="02040503050406030204" pitchFamily="18" charset="0"/>
                                      </a:rPr>
                                      <m:t>𝑘</m:t>
                                    </m:r>
                                    <m:r>
                                      <a:rPr lang="nl-BE" i="1">
                                        <a:latin typeface="Cambria Math" panose="02040503050406030204" pitchFamily="18" charset="0"/>
                                        <a:ea typeface="Cambria Math" panose="02040503050406030204" pitchFamily="18" charset="0"/>
                                      </a:rPr>
                                      <m:t>=1</m:t>
                                    </m:r>
                                  </m:sub>
                                  <m:sup>
                                    <m:r>
                                      <a:rPr lang="nl-BE" b="0" i="1" smtClean="0">
                                        <a:latin typeface="Cambria Math" panose="02040503050406030204" pitchFamily="18" charset="0"/>
                                        <a:ea typeface="Cambria Math" panose="02040503050406030204" pitchFamily="18" charset="0"/>
                                      </a:rPr>
                                      <m:t>𝑛</m:t>
                                    </m:r>
                                  </m:sup>
                                  <m:e>
                                    <m:r>
                                      <a:rPr lang="nl-BE"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ea typeface="Cambria Math" panose="02040503050406030204" pitchFamily="18" charset="0"/>
                                          </a:rPr>
                                        </m:ctrlPr>
                                      </m:sSubPr>
                                      <m:e>
                                        <m:r>
                                          <a:rPr lang="nl-BE" b="0" i="1" smtClean="0">
                                            <a:latin typeface="Cambria Math" panose="02040503050406030204" pitchFamily="18" charset="0"/>
                                            <a:ea typeface="Cambria Math" panose="02040503050406030204" pitchFamily="18" charset="0"/>
                                          </a:rPr>
                                          <m:t>𝑝</m:t>
                                        </m:r>
                                      </m:e>
                                      <m:sub>
                                        <m:r>
                                          <a:rPr lang="nl-BE" i="1">
                                            <a:latin typeface="Cambria Math" panose="02040503050406030204" pitchFamily="18" charset="0"/>
                                            <a:ea typeface="Cambria Math" panose="02040503050406030204" pitchFamily="18" charset="0"/>
                                          </a:rPr>
                                          <m:t>𝑘</m:t>
                                        </m:r>
                                      </m:sub>
                                    </m:sSub>
                                  </m:e>
                                </m:nary>
                              </m:den>
                            </m:f>
                          </m:den>
                        </m:f>
                      </m:e>
                    </m:func>
                    <m:r>
                      <a:rPr lang="nl-BE" b="0" i="0" smtClean="0">
                        <a:latin typeface="Cambria Math" panose="02040503050406030204" pitchFamily="18" charset="0"/>
                        <a:ea typeface="Cambria Math" panose="02040503050406030204" pitchFamily="18" charset="0"/>
                      </a:rPr>
                      <m:t>=</m:t>
                    </m:r>
                    <m:f>
                      <m:fPr>
                        <m:ctrlPr>
                          <a:rPr lang="nl-BE" b="0" i="1" smtClean="0">
                            <a:latin typeface="Cambria Math" panose="02040503050406030204" pitchFamily="18" charset="0"/>
                            <a:ea typeface="Cambria Math" panose="02040503050406030204" pitchFamily="18" charset="0"/>
                          </a:rPr>
                        </m:ctrlPr>
                      </m:fPr>
                      <m:num>
                        <m:r>
                          <a:rPr lang="nl-BE" b="0" i="1" smtClean="0">
                            <a:latin typeface="Cambria Math" panose="02040503050406030204" pitchFamily="18" charset="0"/>
                            <a:ea typeface="Cambria Math" panose="02040503050406030204" pitchFamily="18" charset="0"/>
                          </a:rPr>
                          <m:t>𝐴</m:t>
                        </m:r>
                      </m:num>
                      <m:den>
                        <m:r>
                          <a:rPr lang="nl-BE" b="0" i="1" smtClean="0">
                            <a:latin typeface="Cambria Math" panose="02040503050406030204" pitchFamily="18" charset="0"/>
                            <a:ea typeface="Cambria Math" panose="02040503050406030204" pitchFamily="18" charset="0"/>
                          </a:rPr>
                          <m:t>1+</m:t>
                        </m:r>
                        <m:sSub>
                          <m:sSubPr>
                            <m:ctrlPr>
                              <a:rPr lang="nl-BE" b="0" i="1" smtClean="0">
                                <a:latin typeface="Cambria Math" panose="02040503050406030204" pitchFamily="18" charset="0"/>
                                <a:ea typeface="Cambria Math" panose="02040503050406030204" pitchFamily="18" charset="0"/>
                              </a:rPr>
                            </m:ctrlPr>
                          </m:sSubPr>
                          <m:e>
                            <m:r>
                              <a:rPr lang="nl-BE" b="0" i="1" smtClean="0">
                                <a:latin typeface="Cambria Math" panose="02040503050406030204" pitchFamily="18" charset="0"/>
                                <a:ea typeface="Cambria Math" panose="02040503050406030204" pitchFamily="18" charset="0"/>
                              </a:rPr>
                              <m:t>𝐾</m:t>
                            </m:r>
                          </m:e>
                          <m:sub>
                            <m:r>
                              <a:rPr lang="nl-BE" b="0" i="1" smtClean="0">
                                <a:latin typeface="Cambria Math" panose="02040503050406030204" pitchFamily="18" charset="0"/>
                                <a:ea typeface="Cambria Math" panose="02040503050406030204" pitchFamily="18" charset="0"/>
                              </a:rPr>
                              <m:t>𝑝</m:t>
                            </m:r>
                          </m:sub>
                        </m:sSub>
                      </m:den>
                    </m:f>
                  </m:oMath>
                </a14:m>
                <a:endParaRPr lang="en-US" dirty="0" smtClean="0"/>
              </a:p>
              <a:p>
                <a:pPr marL="0" indent="0">
                  <a:buNone/>
                  <a:tabLst>
                    <a:tab pos="893763" algn="l"/>
                    <a:tab pos="1881188" algn="l"/>
                  </a:tabLst>
                </a:pPr>
                <a:r>
                  <a:rPr lang="nl-BE" dirty="0"/>
                  <a:t>	</a:t>
                </a:r>
                <a:r>
                  <a:rPr lang="nl-BE" dirty="0" err="1" smtClean="0"/>
                  <a:t>with</a:t>
                </a:r>
                <a:r>
                  <a:rPr lang="nl-BE" dirty="0" smtClean="0"/>
                  <a:t> </a:t>
                </a:r>
                <a14:m>
                  <m:oMath xmlns:m="http://schemas.openxmlformats.org/officeDocument/2006/math">
                    <m:sSub>
                      <m:sSubPr>
                        <m:ctrlPr>
                          <a:rPr lang="nl-BE" i="1" smtClean="0">
                            <a:latin typeface="Cambria Math" panose="02040503050406030204" pitchFamily="18" charset="0"/>
                          </a:rPr>
                        </m:ctrlPr>
                      </m:sSubPr>
                      <m:e>
                        <m:r>
                          <a:rPr lang="nl-BE" b="0" i="1" smtClean="0">
                            <a:latin typeface="Cambria Math" panose="02040503050406030204" pitchFamily="18" charset="0"/>
                          </a:rPr>
                          <m:t>𝐾</m:t>
                        </m:r>
                      </m:e>
                      <m:sub>
                        <m:r>
                          <a:rPr lang="nl-BE" b="0" i="1" smtClean="0">
                            <a:latin typeface="Cambria Math" panose="02040503050406030204" pitchFamily="18" charset="0"/>
                          </a:rPr>
                          <m:t>𝑝</m:t>
                        </m:r>
                      </m:sub>
                    </m:sSub>
                  </m:oMath>
                </a14:m>
                <a:r>
                  <a:rPr lang="en-US" dirty="0" smtClean="0"/>
                  <a:t> the position constant</a:t>
                </a:r>
              </a:p>
              <a:p>
                <a:pPr>
                  <a:tabLst>
                    <a:tab pos="893763" algn="l"/>
                    <a:tab pos="1881188" algn="l"/>
                  </a:tabLst>
                </a:pPr>
                <a:r>
                  <a:rPr lang="nl-BE" dirty="0" smtClean="0"/>
                  <a:t>Ramp </a:t>
                </a:r>
                <a:r>
                  <a:rPr lang="nl-BE" dirty="0" err="1" smtClean="0"/>
                  <a:t>reference</a:t>
                </a:r>
                <a:r>
                  <a:rPr lang="nl-BE" dirty="0" smtClean="0"/>
                  <a:t> </a:t>
                </a:r>
                <a14:m>
                  <m:oMath xmlns:m="http://schemas.openxmlformats.org/officeDocument/2006/math">
                    <m:r>
                      <a:rPr lang="nl-BE" i="1">
                        <a:latin typeface="Cambria Math" panose="02040503050406030204" pitchFamily="18" charset="0"/>
                      </a:rPr>
                      <m:t>𝑟</m:t>
                    </m:r>
                    <m:d>
                      <m:dPr>
                        <m:ctrlPr>
                          <a:rPr lang="nl-BE" i="1">
                            <a:latin typeface="Cambria Math" panose="02040503050406030204" pitchFamily="18" charset="0"/>
                          </a:rPr>
                        </m:ctrlPr>
                      </m:dPr>
                      <m:e>
                        <m:r>
                          <a:rPr lang="nl-BE" i="1">
                            <a:latin typeface="Cambria Math" panose="02040503050406030204" pitchFamily="18" charset="0"/>
                          </a:rPr>
                          <m:t>𝑡</m:t>
                        </m:r>
                      </m:e>
                    </m:d>
                    <m:r>
                      <a:rPr lang="nl-BE" i="1">
                        <a:latin typeface="Cambria Math" panose="02040503050406030204" pitchFamily="18" charset="0"/>
                      </a:rPr>
                      <m:t>=</m:t>
                    </m:r>
                    <m:r>
                      <a:rPr lang="nl-BE" i="1">
                        <a:latin typeface="Cambria Math" panose="02040503050406030204" pitchFamily="18" charset="0"/>
                      </a:rPr>
                      <m:t>𝐴𝑡</m:t>
                    </m:r>
                    <m:r>
                      <a:rPr lang="nl-BE" i="1">
                        <a:latin typeface="Cambria Math" panose="02040503050406030204" pitchFamily="18" charset="0"/>
                        <a:ea typeface="Cambria Math" panose="02040503050406030204" pitchFamily="18" charset="0"/>
                      </a:rPr>
                      <m:t>𝜀</m:t>
                    </m:r>
                    <m:r>
                      <a:rPr lang="nl-BE" i="1">
                        <a:latin typeface="Cambria Math" panose="02040503050406030204" pitchFamily="18" charset="0"/>
                        <a:ea typeface="Cambria Math" panose="02040503050406030204" pitchFamily="18" charset="0"/>
                      </a:rPr>
                      <m:t>(</m:t>
                    </m:r>
                    <m:r>
                      <a:rPr lang="nl-BE" i="1">
                        <a:latin typeface="Cambria Math" panose="02040503050406030204" pitchFamily="18" charset="0"/>
                        <a:ea typeface="Cambria Math" panose="02040503050406030204" pitchFamily="18" charset="0"/>
                      </a:rPr>
                      <m:t>𝑡</m:t>
                    </m:r>
                    <m:r>
                      <a:rPr lang="nl-BE" i="1">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a:rPr lang="nl-BE" i="1">
                        <a:latin typeface="Cambria Math" panose="02040503050406030204" pitchFamily="18" charset="0"/>
                      </a:rPr>
                      <m:t>𝑅</m:t>
                    </m:r>
                    <m:d>
                      <m:dPr>
                        <m:ctrlPr>
                          <a:rPr lang="nl-BE" i="1">
                            <a:latin typeface="Cambria Math" panose="02040503050406030204" pitchFamily="18" charset="0"/>
                          </a:rPr>
                        </m:ctrlPr>
                      </m:dPr>
                      <m:e>
                        <m:r>
                          <a:rPr lang="nl-BE" i="1">
                            <a:latin typeface="Cambria Math" panose="02040503050406030204" pitchFamily="18" charset="0"/>
                          </a:rPr>
                          <m:t>𝑠</m:t>
                        </m:r>
                      </m:e>
                    </m:d>
                    <m:r>
                      <a:rPr lang="nl-BE" i="1">
                        <a:latin typeface="Cambria Math" panose="02040503050406030204" pitchFamily="18" charset="0"/>
                      </a:rPr>
                      <m:t>=</m:t>
                    </m:r>
                    <m:r>
                      <a:rPr lang="nl-BE" i="1">
                        <a:latin typeface="Cambria Math" panose="02040503050406030204" pitchFamily="18" charset="0"/>
                      </a:rPr>
                      <m:t>𝐴</m:t>
                    </m:r>
                    <m:r>
                      <a:rPr lang="nl-BE" i="1">
                        <a:latin typeface="Cambria Math" panose="02040503050406030204" pitchFamily="18" charset="0"/>
                      </a:rPr>
                      <m:t>/</m:t>
                    </m:r>
                    <m:sSup>
                      <m:sSupPr>
                        <m:ctrlPr>
                          <a:rPr lang="nl-BE" i="1" smtClean="0">
                            <a:latin typeface="Cambria Math" panose="02040503050406030204" pitchFamily="18" charset="0"/>
                          </a:rPr>
                        </m:ctrlPr>
                      </m:sSupPr>
                      <m:e>
                        <m:r>
                          <a:rPr lang="nl-BE" b="0" i="1" smtClean="0">
                            <a:latin typeface="Cambria Math" panose="02040503050406030204" pitchFamily="18" charset="0"/>
                          </a:rPr>
                          <m:t>𝑠</m:t>
                        </m:r>
                      </m:e>
                      <m:sup>
                        <m:r>
                          <a:rPr lang="nl-BE" b="0" i="1" smtClean="0">
                            <a:latin typeface="Cambria Math" panose="02040503050406030204" pitchFamily="18" charset="0"/>
                          </a:rPr>
                          <m:t>2</m:t>
                        </m:r>
                      </m:sup>
                    </m:sSup>
                  </m:oMath>
                </a14:m>
                <a:r>
                  <a:rPr lang="en-US" dirty="0" smtClean="0"/>
                  <a:t>)</a:t>
                </a:r>
              </a:p>
              <a:p>
                <a:pPr marL="0" indent="0">
                  <a:buNone/>
                  <a:tabLst>
                    <a:tab pos="893763" algn="l"/>
                    <a:tab pos="1881188" algn="l"/>
                  </a:tabLst>
                </a:pPr>
                <a:r>
                  <a:rPr lang="nl-BE" dirty="0" smtClean="0"/>
                  <a:t>	</a:t>
                </a:r>
                <a14:m>
                  <m:oMath xmlns:m="http://schemas.openxmlformats.org/officeDocument/2006/math">
                    <m:sSub>
                      <m:sSubPr>
                        <m:ctrlPr>
                          <a:rPr lang="nl-BE" i="1">
                            <a:latin typeface="Cambria Math" panose="02040503050406030204" pitchFamily="18" charset="0"/>
                          </a:rPr>
                        </m:ctrlPr>
                      </m:sSubPr>
                      <m:e>
                        <m:r>
                          <a:rPr lang="nl-BE" i="1">
                            <a:latin typeface="Cambria Math" panose="02040503050406030204" pitchFamily="18" charset="0"/>
                          </a:rPr>
                          <m:t>𝑒</m:t>
                        </m:r>
                      </m:e>
                      <m:sub>
                        <m:r>
                          <a:rPr lang="nl-BE" i="1">
                            <a:latin typeface="Cambria Math" panose="02040503050406030204" pitchFamily="18" charset="0"/>
                          </a:rPr>
                          <m:t>𝑐𝑙</m:t>
                        </m:r>
                      </m:sub>
                    </m:sSub>
                    <m:d>
                      <m:dPr>
                        <m:ctrlPr>
                          <a:rPr lang="nl-BE" i="1">
                            <a:latin typeface="Cambria Math" panose="02040503050406030204" pitchFamily="18" charset="0"/>
                          </a:rPr>
                        </m:ctrlPr>
                      </m:dPr>
                      <m:e>
                        <m:r>
                          <a:rPr lang="nl-BE" i="1">
                            <a:latin typeface="Cambria Math" panose="02040503050406030204" pitchFamily="18" charset="0"/>
                            <a:ea typeface="Cambria Math" panose="02040503050406030204" pitchFamily="18" charset="0"/>
                          </a:rPr>
                          <m:t>∞</m:t>
                        </m:r>
                      </m:e>
                    </m:d>
                    <m:r>
                      <a:rPr lang="nl-BE" i="1">
                        <a:latin typeface="Cambria Math" panose="02040503050406030204" pitchFamily="18" charset="0"/>
                      </a:rPr>
                      <m:t>=</m:t>
                    </m:r>
                    <m:func>
                      <m:funcPr>
                        <m:ctrlPr>
                          <a:rPr lang="nl-BE" i="1">
                            <a:latin typeface="Cambria Math" panose="02040503050406030204" pitchFamily="18" charset="0"/>
                            <a:ea typeface="Cambria Math" panose="02040503050406030204" pitchFamily="18" charset="0"/>
                          </a:rPr>
                        </m:ctrlPr>
                      </m:funcPr>
                      <m:fName>
                        <m:limLow>
                          <m:limLowPr>
                            <m:ctrlPr>
                              <a:rPr lang="nl-BE" i="1">
                                <a:latin typeface="Cambria Math" panose="02040503050406030204" pitchFamily="18" charset="0"/>
                                <a:ea typeface="Cambria Math" panose="02040503050406030204" pitchFamily="18" charset="0"/>
                              </a:rPr>
                            </m:ctrlPr>
                          </m:limLowPr>
                          <m:e>
                            <m:r>
                              <m:rPr>
                                <m:sty m:val="p"/>
                              </m:rPr>
                              <a:rPr lang="nl-BE">
                                <a:latin typeface="Cambria Math" panose="02040503050406030204" pitchFamily="18" charset="0"/>
                                <a:ea typeface="Cambria Math" panose="02040503050406030204" pitchFamily="18" charset="0"/>
                              </a:rPr>
                              <m:t>lim</m:t>
                            </m:r>
                          </m:e>
                          <m:lim>
                            <m:r>
                              <a:rPr lang="nl-BE" i="1">
                                <a:latin typeface="Cambria Math" panose="02040503050406030204" pitchFamily="18" charset="0"/>
                                <a:ea typeface="Cambria Math" panose="02040503050406030204" pitchFamily="18" charset="0"/>
                              </a:rPr>
                              <m:t>𝑠</m:t>
                            </m:r>
                            <m:r>
                              <a:rPr lang="nl-BE" i="1">
                                <a:latin typeface="Cambria Math" panose="02040503050406030204" pitchFamily="18" charset="0"/>
                                <a:ea typeface="Cambria Math" panose="02040503050406030204" pitchFamily="18" charset="0"/>
                              </a:rPr>
                              <m:t>→0</m:t>
                            </m:r>
                          </m:lim>
                        </m:limLow>
                      </m:fName>
                      <m:e>
                        <m:f>
                          <m:fPr>
                            <m:ctrlPr>
                              <a:rPr lang="nl-BE" i="1">
                                <a:latin typeface="Cambria Math" panose="02040503050406030204" pitchFamily="18" charset="0"/>
                                <a:ea typeface="Cambria Math" panose="02040503050406030204" pitchFamily="18" charset="0"/>
                              </a:rPr>
                            </m:ctrlPr>
                          </m:fPr>
                          <m:num>
                            <m:r>
                              <a:rPr lang="nl-BE" i="1">
                                <a:latin typeface="Cambria Math" panose="02040503050406030204" pitchFamily="18" charset="0"/>
                                <a:ea typeface="Cambria Math" panose="02040503050406030204" pitchFamily="18" charset="0"/>
                              </a:rPr>
                              <m:t>𝑠</m:t>
                            </m:r>
                          </m:num>
                          <m:den>
                            <m:r>
                              <a:rPr lang="nl-BE" i="1">
                                <a:latin typeface="Cambria Math" panose="02040503050406030204" pitchFamily="18" charset="0"/>
                                <a:ea typeface="Cambria Math" panose="02040503050406030204" pitchFamily="18" charset="0"/>
                              </a:rPr>
                              <m:t>1+</m:t>
                            </m:r>
                            <m:r>
                              <a:rPr lang="nl-BE" i="1">
                                <a:latin typeface="Cambria Math" panose="02040503050406030204" pitchFamily="18" charset="0"/>
                                <a:ea typeface="Cambria Math" panose="02040503050406030204" pitchFamily="18" charset="0"/>
                              </a:rPr>
                              <m:t>𝐶</m:t>
                            </m:r>
                            <m:d>
                              <m:dPr>
                                <m:ctrlPr>
                                  <a:rPr lang="nl-BE" i="1">
                                    <a:latin typeface="Cambria Math" panose="02040503050406030204" pitchFamily="18" charset="0"/>
                                    <a:ea typeface="Cambria Math" panose="02040503050406030204" pitchFamily="18" charset="0"/>
                                  </a:rPr>
                                </m:ctrlPr>
                              </m:dPr>
                              <m:e>
                                <m:r>
                                  <a:rPr lang="nl-BE" i="1">
                                    <a:latin typeface="Cambria Math" panose="02040503050406030204" pitchFamily="18" charset="0"/>
                                    <a:ea typeface="Cambria Math" panose="02040503050406030204" pitchFamily="18" charset="0"/>
                                  </a:rPr>
                                  <m:t>𝑠</m:t>
                                </m:r>
                              </m:e>
                            </m:d>
                            <m:r>
                              <a:rPr lang="nl-BE" i="1">
                                <a:latin typeface="Cambria Math" panose="02040503050406030204" pitchFamily="18" charset="0"/>
                                <a:ea typeface="Cambria Math" panose="02040503050406030204" pitchFamily="18" charset="0"/>
                              </a:rPr>
                              <m:t>𝑃</m:t>
                            </m:r>
                            <m:r>
                              <a:rPr lang="nl-BE" i="1">
                                <a:latin typeface="Cambria Math" panose="02040503050406030204" pitchFamily="18" charset="0"/>
                                <a:ea typeface="Cambria Math" panose="02040503050406030204" pitchFamily="18" charset="0"/>
                              </a:rPr>
                              <m:t>(</m:t>
                            </m:r>
                            <m:r>
                              <a:rPr lang="nl-BE" i="1">
                                <a:latin typeface="Cambria Math" panose="02040503050406030204" pitchFamily="18" charset="0"/>
                                <a:ea typeface="Cambria Math" panose="02040503050406030204" pitchFamily="18" charset="0"/>
                              </a:rPr>
                              <m:t>𝑠</m:t>
                            </m:r>
                            <m:r>
                              <a:rPr lang="nl-BE" i="1">
                                <a:latin typeface="Cambria Math" panose="02040503050406030204" pitchFamily="18" charset="0"/>
                                <a:ea typeface="Cambria Math" panose="02040503050406030204" pitchFamily="18" charset="0"/>
                              </a:rPr>
                              <m:t>)</m:t>
                            </m:r>
                          </m:den>
                        </m:f>
                        <m:f>
                          <m:fPr>
                            <m:ctrlPr>
                              <a:rPr lang="nl-BE" i="1">
                                <a:latin typeface="Cambria Math" panose="02040503050406030204" pitchFamily="18" charset="0"/>
                                <a:ea typeface="Cambria Math" panose="02040503050406030204" pitchFamily="18" charset="0"/>
                              </a:rPr>
                            </m:ctrlPr>
                          </m:fPr>
                          <m:num>
                            <m:r>
                              <a:rPr lang="nl-BE" i="1">
                                <a:latin typeface="Cambria Math" panose="02040503050406030204" pitchFamily="18" charset="0"/>
                                <a:ea typeface="Cambria Math" panose="02040503050406030204" pitchFamily="18" charset="0"/>
                              </a:rPr>
                              <m:t>𝐴</m:t>
                            </m:r>
                          </m:num>
                          <m:den>
                            <m:sSup>
                              <m:sSupPr>
                                <m:ctrlPr>
                                  <a:rPr lang="nl-BE" i="1" smtClean="0">
                                    <a:latin typeface="Cambria Math" panose="02040503050406030204" pitchFamily="18" charset="0"/>
                                    <a:ea typeface="Cambria Math" panose="02040503050406030204" pitchFamily="18" charset="0"/>
                                  </a:rPr>
                                </m:ctrlPr>
                              </m:sSupPr>
                              <m:e>
                                <m:r>
                                  <a:rPr lang="nl-BE" b="0" i="1" smtClean="0">
                                    <a:latin typeface="Cambria Math" panose="02040503050406030204" pitchFamily="18" charset="0"/>
                                    <a:ea typeface="Cambria Math" panose="02040503050406030204" pitchFamily="18" charset="0"/>
                                  </a:rPr>
                                  <m:t>𝑠</m:t>
                                </m:r>
                              </m:e>
                              <m:sup>
                                <m:r>
                                  <a:rPr lang="nl-BE" b="0" i="1" smtClean="0">
                                    <a:latin typeface="Cambria Math" panose="02040503050406030204" pitchFamily="18" charset="0"/>
                                    <a:ea typeface="Cambria Math" panose="02040503050406030204" pitchFamily="18" charset="0"/>
                                  </a:rPr>
                                  <m:t>2</m:t>
                                </m:r>
                              </m:sup>
                            </m:sSup>
                          </m:den>
                        </m:f>
                      </m:e>
                    </m:func>
                  </m:oMath>
                </a14:m>
                <a:endParaRPr lang="en-US" dirty="0"/>
              </a:p>
              <a:p>
                <a:pPr marL="0" indent="0">
                  <a:buNone/>
                  <a:tabLst>
                    <a:tab pos="1881188" algn="l"/>
                  </a:tabLst>
                </a:pPr>
                <a:r>
                  <a:rPr lang="nl-BE" dirty="0"/>
                  <a:t>	</a:t>
                </a:r>
                <a14:m>
                  <m:oMath xmlns:m="http://schemas.openxmlformats.org/officeDocument/2006/math">
                    <m:r>
                      <a:rPr lang="nl-BE" i="1">
                        <a:latin typeface="Cambria Math" panose="02040503050406030204" pitchFamily="18" charset="0"/>
                      </a:rPr>
                      <m:t>=</m:t>
                    </m:r>
                    <m:func>
                      <m:funcPr>
                        <m:ctrlPr>
                          <a:rPr lang="nl-BE" i="1">
                            <a:latin typeface="Cambria Math" panose="02040503050406030204" pitchFamily="18" charset="0"/>
                            <a:ea typeface="Cambria Math" panose="02040503050406030204" pitchFamily="18" charset="0"/>
                          </a:rPr>
                        </m:ctrlPr>
                      </m:funcPr>
                      <m:fName>
                        <m:limLow>
                          <m:limLowPr>
                            <m:ctrlPr>
                              <a:rPr lang="nl-BE" i="1">
                                <a:latin typeface="Cambria Math" panose="02040503050406030204" pitchFamily="18" charset="0"/>
                                <a:ea typeface="Cambria Math" panose="02040503050406030204" pitchFamily="18" charset="0"/>
                              </a:rPr>
                            </m:ctrlPr>
                          </m:limLowPr>
                          <m:e>
                            <m:r>
                              <m:rPr>
                                <m:sty m:val="p"/>
                              </m:rPr>
                              <a:rPr lang="nl-BE">
                                <a:latin typeface="Cambria Math" panose="02040503050406030204" pitchFamily="18" charset="0"/>
                                <a:ea typeface="Cambria Math" panose="02040503050406030204" pitchFamily="18" charset="0"/>
                              </a:rPr>
                              <m:t>lim</m:t>
                            </m:r>
                          </m:e>
                          <m:lim>
                            <m:r>
                              <a:rPr lang="nl-BE" i="1">
                                <a:latin typeface="Cambria Math" panose="02040503050406030204" pitchFamily="18" charset="0"/>
                                <a:ea typeface="Cambria Math" panose="02040503050406030204" pitchFamily="18" charset="0"/>
                              </a:rPr>
                              <m:t>𝑠</m:t>
                            </m:r>
                            <m:r>
                              <a:rPr lang="nl-BE" i="1">
                                <a:latin typeface="Cambria Math" panose="02040503050406030204" pitchFamily="18" charset="0"/>
                                <a:ea typeface="Cambria Math" panose="02040503050406030204" pitchFamily="18" charset="0"/>
                              </a:rPr>
                              <m:t>→0</m:t>
                            </m:r>
                          </m:lim>
                        </m:limLow>
                      </m:fName>
                      <m:e>
                        <m:f>
                          <m:fPr>
                            <m:ctrlPr>
                              <a:rPr lang="nl-BE" i="1">
                                <a:latin typeface="Cambria Math" panose="02040503050406030204" pitchFamily="18" charset="0"/>
                                <a:ea typeface="Cambria Math" panose="02040503050406030204" pitchFamily="18" charset="0"/>
                              </a:rPr>
                            </m:ctrlPr>
                          </m:fPr>
                          <m:num>
                            <m:r>
                              <a:rPr lang="nl-BE" b="0" i="1" smtClean="0">
                                <a:latin typeface="Cambria Math" panose="02040503050406030204" pitchFamily="18" charset="0"/>
                                <a:ea typeface="Cambria Math" panose="02040503050406030204" pitchFamily="18" charset="0"/>
                              </a:rPr>
                              <m:t>1</m:t>
                            </m:r>
                          </m:num>
                          <m:den>
                            <m:r>
                              <a:rPr lang="nl-BE" i="1">
                                <a:latin typeface="Cambria Math" panose="02040503050406030204" pitchFamily="18" charset="0"/>
                                <a:ea typeface="Cambria Math" panose="02040503050406030204" pitchFamily="18" charset="0"/>
                              </a:rPr>
                              <m:t>1+</m:t>
                            </m:r>
                            <m:f>
                              <m:fPr>
                                <m:ctrlPr>
                                  <a:rPr lang="nl-BE" i="1">
                                    <a:latin typeface="Cambria Math" panose="02040503050406030204" pitchFamily="18" charset="0"/>
                                    <a:ea typeface="Cambria Math" panose="02040503050406030204" pitchFamily="18" charset="0"/>
                                  </a:rPr>
                                </m:ctrlPr>
                              </m:fPr>
                              <m:num>
                                <m:r>
                                  <a:rPr lang="nl-BE" i="1">
                                    <a:latin typeface="Cambria Math" panose="02040503050406030204" pitchFamily="18" charset="0"/>
                                    <a:ea typeface="Cambria Math" panose="02040503050406030204" pitchFamily="18" charset="0"/>
                                  </a:rPr>
                                  <m:t>𝐾</m:t>
                                </m:r>
                                <m:nary>
                                  <m:naryPr>
                                    <m:chr m:val="∏"/>
                                    <m:ctrlPr>
                                      <a:rPr lang="nl-BE" i="1">
                                        <a:latin typeface="Cambria Math" panose="02040503050406030204" pitchFamily="18" charset="0"/>
                                        <a:ea typeface="Cambria Math" panose="02040503050406030204" pitchFamily="18" charset="0"/>
                                      </a:rPr>
                                    </m:ctrlPr>
                                  </m:naryPr>
                                  <m:sub>
                                    <m:r>
                                      <m:rPr>
                                        <m:brk m:alnAt="23"/>
                                      </m:rPr>
                                      <a:rPr lang="nl-BE" i="1">
                                        <a:latin typeface="Cambria Math" panose="02040503050406030204" pitchFamily="18" charset="0"/>
                                        <a:ea typeface="Cambria Math" panose="02040503050406030204" pitchFamily="18" charset="0"/>
                                      </a:rPr>
                                      <m:t>𝑘</m:t>
                                    </m:r>
                                    <m:r>
                                      <a:rPr lang="nl-BE" i="1">
                                        <a:latin typeface="Cambria Math" panose="02040503050406030204" pitchFamily="18" charset="0"/>
                                        <a:ea typeface="Cambria Math" panose="02040503050406030204" pitchFamily="18" charset="0"/>
                                      </a:rPr>
                                      <m:t>=1</m:t>
                                    </m:r>
                                  </m:sub>
                                  <m:sup>
                                    <m:r>
                                      <a:rPr lang="nl-BE" i="1">
                                        <a:latin typeface="Cambria Math" panose="02040503050406030204" pitchFamily="18" charset="0"/>
                                        <a:ea typeface="Cambria Math" panose="02040503050406030204" pitchFamily="18" charset="0"/>
                                      </a:rPr>
                                      <m:t>𝑚</m:t>
                                    </m:r>
                                  </m:sup>
                                  <m:e>
                                    <m:r>
                                      <a:rPr lang="nl-BE"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ea typeface="Cambria Math" panose="02040503050406030204" pitchFamily="18" charset="0"/>
                                          </a:rPr>
                                        </m:ctrlPr>
                                      </m:sSubPr>
                                      <m:e>
                                        <m:r>
                                          <a:rPr lang="nl-BE" i="1">
                                            <a:latin typeface="Cambria Math" panose="02040503050406030204" pitchFamily="18" charset="0"/>
                                            <a:ea typeface="Cambria Math" panose="02040503050406030204" pitchFamily="18" charset="0"/>
                                          </a:rPr>
                                          <m:t>𝑧</m:t>
                                        </m:r>
                                      </m:e>
                                      <m:sub>
                                        <m:r>
                                          <a:rPr lang="nl-BE" i="1">
                                            <a:latin typeface="Cambria Math" panose="02040503050406030204" pitchFamily="18" charset="0"/>
                                            <a:ea typeface="Cambria Math" panose="02040503050406030204" pitchFamily="18" charset="0"/>
                                          </a:rPr>
                                          <m:t>𝑘</m:t>
                                        </m:r>
                                      </m:sub>
                                    </m:sSub>
                                  </m:e>
                                </m:nary>
                              </m:num>
                              <m:den>
                                <m:nary>
                                  <m:naryPr>
                                    <m:chr m:val="∏"/>
                                    <m:ctrlPr>
                                      <a:rPr lang="nl-BE" i="1">
                                        <a:latin typeface="Cambria Math" panose="02040503050406030204" pitchFamily="18" charset="0"/>
                                        <a:ea typeface="Cambria Math" panose="02040503050406030204" pitchFamily="18" charset="0"/>
                                      </a:rPr>
                                    </m:ctrlPr>
                                  </m:naryPr>
                                  <m:sub>
                                    <m:r>
                                      <m:rPr>
                                        <m:brk m:alnAt="23"/>
                                      </m:rPr>
                                      <a:rPr lang="nl-BE" i="1">
                                        <a:latin typeface="Cambria Math" panose="02040503050406030204" pitchFamily="18" charset="0"/>
                                        <a:ea typeface="Cambria Math" panose="02040503050406030204" pitchFamily="18" charset="0"/>
                                      </a:rPr>
                                      <m:t>𝑘</m:t>
                                    </m:r>
                                    <m:r>
                                      <a:rPr lang="nl-BE" i="1">
                                        <a:latin typeface="Cambria Math" panose="02040503050406030204" pitchFamily="18" charset="0"/>
                                        <a:ea typeface="Cambria Math" panose="02040503050406030204" pitchFamily="18" charset="0"/>
                                      </a:rPr>
                                      <m:t>=1</m:t>
                                    </m:r>
                                  </m:sub>
                                  <m:sup>
                                    <m:r>
                                      <a:rPr lang="nl-BE" i="1">
                                        <a:latin typeface="Cambria Math" panose="02040503050406030204" pitchFamily="18" charset="0"/>
                                        <a:ea typeface="Cambria Math" panose="02040503050406030204" pitchFamily="18" charset="0"/>
                                      </a:rPr>
                                      <m:t>𝑛</m:t>
                                    </m:r>
                                  </m:sup>
                                  <m:e>
                                    <m:r>
                                      <a:rPr lang="nl-BE"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ea typeface="Cambria Math" panose="02040503050406030204" pitchFamily="18" charset="0"/>
                                          </a:rPr>
                                        </m:ctrlPr>
                                      </m:sSubPr>
                                      <m:e>
                                        <m:r>
                                          <a:rPr lang="nl-BE" i="1">
                                            <a:latin typeface="Cambria Math" panose="02040503050406030204" pitchFamily="18" charset="0"/>
                                            <a:ea typeface="Cambria Math" panose="02040503050406030204" pitchFamily="18" charset="0"/>
                                          </a:rPr>
                                          <m:t>𝑝</m:t>
                                        </m:r>
                                      </m:e>
                                      <m:sub>
                                        <m:r>
                                          <a:rPr lang="nl-BE" i="1">
                                            <a:latin typeface="Cambria Math" panose="02040503050406030204" pitchFamily="18" charset="0"/>
                                            <a:ea typeface="Cambria Math" panose="02040503050406030204" pitchFamily="18" charset="0"/>
                                          </a:rPr>
                                          <m:t>𝑘</m:t>
                                        </m:r>
                                      </m:sub>
                                    </m:sSub>
                                  </m:e>
                                </m:nary>
                              </m:den>
                            </m:f>
                          </m:den>
                        </m:f>
                      </m:e>
                    </m:func>
                    <m:f>
                      <m:fPr>
                        <m:ctrlPr>
                          <a:rPr lang="nl-BE" i="1">
                            <a:latin typeface="Cambria Math" panose="02040503050406030204" pitchFamily="18" charset="0"/>
                            <a:ea typeface="Cambria Math" panose="02040503050406030204" pitchFamily="18" charset="0"/>
                          </a:rPr>
                        </m:ctrlPr>
                      </m:fPr>
                      <m:num>
                        <m:r>
                          <a:rPr lang="nl-BE" i="1">
                            <a:latin typeface="Cambria Math" panose="02040503050406030204" pitchFamily="18" charset="0"/>
                            <a:ea typeface="Cambria Math" panose="02040503050406030204" pitchFamily="18" charset="0"/>
                          </a:rPr>
                          <m:t>𝐴</m:t>
                        </m:r>
                      </m:num>
                      <m:den>
                        <m:r>
                          <a:rPr lang="nl-BE" b="0" i="1" smtClean="0">
                            <a:latin typeface="Cambria Math" panose="02040503050406030204" pitchFamily="18" charset="0"/>
                            <a:ea typeface="Cambria Math" panose="02040503050406030204" pitchFamily="18" charset="0"/>
                          </a:rPr>
                          <m:t>𝑠</m:t>
                        </m:r>
                      </m:den>
                    </m:f>
                    <m:r>
                      <a:rPr lang="nl-BE">
                        <a:latin typeface="Cambria Math" panose="02040503050406030204" pitchFamily="18" charset="0"/>
                        <a:ea typeface="Cambria Math" panose="02040503050406030204" pitchFamily="18" charset="0"/>
                      </a:rPr>
                      <m:t>=</m:t>
                    </m:r>
                    <m:r>
                      <a:rPr lang="nl-BE"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63" t="-904"/>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fld id="{36E0E07D-3184-49D9-8FFF-CA3F16F68292}" type="slidenum">
              <a:rPr lang="en-US" smtClean="0"/>
              <a:pPr>
                <a:defRPr/>
              </a:pPr>
              <a:t>28</a:t>
            </a:fld>
            <a:endParaRPr lang="en-US"/>
          </a:p>
        </p:txBody>
      </p:sp>
    </p:spTree>
    <p:extLst>
      <p:ext uri="{BB962C8B-B14F-4D97-AF65-F5344CB8AC3E}">
        <p14:creationId xmlns:p14="http://schemas.microsoft.com/office/powerpoint/2010/main" val="7787546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Steady state errors – type of a system </a:t>
            </a:r>
            <a:endParaRPr lang="en-US"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US" dirty="0" smtClean="0"/>
                  <a:t>With: </a:t>
                </a:r>
              </a:p>
              <a:p>
                <a:pPr lvl="1"/>
                <a14:m>
                  <m:oMath xmlns:m="http://schemas.openxmlformats.org/officeDocument/2006/math">
                    <m:sSub>
                      <m:sSubPr>
                        <m:ctrlPr>
                          <a:rPr lang="nl-BE" i="1">
                            <a:latin typeface="Cambria Math" panose="02040503050406030204" pitchFamily="18" charset="0"/>
                          </a:rPr>
                        </m:ctrlPr>
                      </m:sSubPr>
                      <m:e>
                        <m:r>
                          <a:rPr lang="nl-BE" i="1">
                            <a:latin typeface="Cambria Math" panose="02040503050406030204" pitchFamily="18" charset="0"/>
                          </a:rPr>
                          <m:t>𝐾</m:t>
                        </m:r>
                      </m:e>
                      <m:sub>
                        <m:r>
                          <a:rPr lang="nl-BE" i="1">
                            <a:latin typeface="Cambria Math" panose="02040503050406030204" pitchFamily="18" charset="0"/>
                          </a:rPr>
                          <m:t>𝑝</m:t>
                        </m:r>
                      </m:sub>
                    </m:sSub>
                    <m:r>
                      <a:rPr lang="nl-BE" i="1">
                        <a:latin typeface="Cambria Math" panose="02040503050406030204" pitchFamily="18" charset="0"/>
                      </a:rPr>
                      <m:t>=</m:t>
                    </m:r>
                    <m:func>
                      <m:funcPr>
                        <m:ctrlPr>
                          <a:rPr lang="nl-BE" i="1">
                            <a:latin typeface="Cambria Math" panose="02040503050406030204" pitchFamily="18" charset="0"/>
                          </a:rPr>
                        </m:ctrlPr>
                      </m:funcPr>
                      <m:fName>
                        <m:limLow>
                          <m:limLowPr>
                            <m:ctrlPr>
                              <a:rPr lang="nl-BE" i="1">
                                <a:latin typeface="Cambria Math" panose="02040503050406030204" pitchFamily="18" charset="0"/>
                              </a:rPr>
                            </m:ctrlPr>
                          </m:limLowPr>
                          <m:e>
                            <m:r>
                              <m:rPr>
                                <m:sty m:val="p"/>
                              </m:rPr>
                              <a:rPr lang="nl-BE">
                                <a:latin typeface="Cambria Math" panose="02040503050406030204" pitchFamily="18" charset="0"/>
                              </a:rPr>
                              <m:t>lim</m:t>
                            </m:r>
                          </m:e>
                          <m:lim>
                            <m:r>
                              <a:rPr lang="nl-BE" i="1">
                                <a:latin typeface="Cambria Math" panose="02040503050406030204" pitchFamily="18" charset="0"/>
                              </a:rPr>
                              <m:t>𝑠</m:t>
                            </m:r>
                            <m:r>
                              <a:rPr lang="nl-BE" i="1">
                                <a:latin typeface="Cambria Math" panose="02040503050406030204" pitchFamily="18" charset="0"/>
                              </a:rPr>
                              <m:t>→0</m:t>
                            </m:r>
                          </m:lim>
                        </m:limLow>
                      </m:fName>
                      <m:e>
                        <m:d>
                          <m:dPr>
                            <m:ctrlPr>
                              <a:rPr lang="nl-BE" i="1">
                                <a:latin typeface="Cambria Math" panose="02040503050406030204" pitchFamily="18" charset="0"/>
                              </a:rPr>
                            </m:ctrlPr>
                          </m:dPr>
                          <m:e>
                            <m:r>
                              <a:rPr lang="nl-BE" i="1">
                                <a:latin typeface="Cambria Math" panose="02040503050406030204" pitchFamily="18" charset="0"/>
                              </a:rPr>
                              <m:t>𝑃</m:t>
                            </m:r>
                            <m:d>
                              <m:dPr>
                                <m:ctrlPr>
                                  <a:rPr lang="nl-BE" i="1">
                                    <a:latin typeface="Cambria Math" panose="02040503050406030204" pitchFamily="18" charset="0"/>
                                  </a:rPr>
                                </m:ctrlPr>
                              </m:dPr>
                              <m:e>
                                <m:r>
                                  <a:rPr lang="nl-BE" i="1">
                                    <a:latin typeface="Cambria Math" panose="02040503050406030204" pitchFamily="18" charset="0"/>
                                  </a:rPr>
                                  <m:t>𝑠</m:t>
                                </m:r>
                              </m:e>
                            </m:d>
                            <m:r>
                              <a:rPr lang="nl-BE" i="1">
                                <a:latin typeface="Cambria Math" panose="02040503050406030204" pitchFamily="18" charset="0"/>
                              </a:rPr>
                              <m:t>𝐶</m:t>
                            </m:r>
                            <m:d>
                              <m:dPr>
                                <m:ctrlPr>
                                  <a:rPr lang="nl-BE" i="1">
                                    <a:latin typeface="Cambria Math" panose="02040503050406030204" pitchFamily="18" charset="0"/>
                                  </a:rPr>
                                </m:ctrlPr>
                              </m:dPr>
                              <m:e>
                                <m:r>
                                  <a:rPr lang="nl-BE" i="1">
                                    <a:latin typeface="Cambria Math" panose="02040503050406030204" pitchFamily="18" charset="0"/>
                                  </a:rPr>
                                  <m:t>𝑠</m:t>
                                </m:r>
                              </m:e>
                            </m:d>
                          </m:e>
                        </m:d>
                      </m:e>
                    </m:func>
                  </m:oMath>
                </a14:m>
                <a:r>
                  <a:rPr lang="nl-BE" dirty="0" smtClean="0"/>
                  <a:t>		</a:t>
                </a:r>
                <a14:m>
                  <m:oMath xmlns:m="http://schemas.openxmlformats.org/officeDocument/2006/math">
                    <m:sSub>
                      <m:sSubPr>
                        <m:ctrlPr>
                          <a:rPr lang="nl-BE" i="1">
                            <a:latin typeface="Cambria Math" panose="02040503050406030204" pitchFamily="18" charset="0"/>
                          </a:rPr>
                        </m:ctrlPr>
                      </m:sSubPr>
                      <m:e>
                        <m:r>
                          <a:rPr lang="nl-BE" i="1">
                            <a:latin typeface="Cambria Math" panose="02040503050406030204" pitchFamily="18" charset="0"/>
                          </a:rPr>
                          <m:t>𝐾</m:t>
                        </m:r>
                      </m:e>
                      <m:sub>
                        <m:r>
                          <a:rPr lang="nl-BE" i="1">
                            <a:latin typeface="Cambria Math" panose="02040503050406030204" pitchFamily="18" charset="0"/>
                          </a:rPr>
                          <m:t>𝑝</m:t>
                        </m:r>
                      </m:sub>
                    </m:sSub>
                  </m:oMath>
                </a14:m>
                <a:r>
                  <a:rPr lang="en-US" dirty="0"/>
                  <a:t> </a:t>
                </a:r>
                <a:r>
                  <a:rPr lang="en-US" dirty="0" smtClean="0"/>
                  <a:t>= position </a:t>
                </a:r>
                <a:r>
                  <a:rPr lang="en-US" dirty="0"/>
                  <a:t>constant</a:t>
                </a:r>
                <a:endParaRPr lang="nl-BE" dirty="0"/>
              </a:p>
              <a:p>
                <a:pPr lvl="1"/>
                <a14:m>
                  <m:oMath xmlns:m="http://schemas.openxmlformats.org/officeDocument/2006/math">
                    <m:sSub>
                      <m:sSubPr>
                        <m:ctrlPr>
                          <a:rPr lang="nl-BE" i="1">
                            <a:latin typeface="Cambria Math" panose="02040503050406030204" pitchFamily="18" charset="0"/>
                          </a:rPr>
                        </m:ctrlPr>
                      </m:sSubPr>
                      <m:e>
                        <m:r>
                          <a:rPr lang="nl-BE" i="1">
                            <a:latin typeface="Cambria Math" panose="02040503050406030204" pitchFamily="18" charset="0"/>
                          </a:rPr>
                          <m:t>𝐾</m:t>
                        </m:r>
                      </m:e>
                      <m:sub>
                        <m:r>
                          <a:rPr lang="nl-BE" i="1">
                            <a:latin typeface="Cambria Math" panose="02040503050406030204" pitchFamily="18" charset="0"/>
                          </a:rPr>
                          <m:t>𝑣</m:t>
                        </m:r>
                      </m:sub>
                    </m:sSub>
                    <m:r>
                      <a:rPr lang="nl-BE" i="1">
                        <a:latin typeface="Cambria Math" panose="02040503050406030204" pitchFamily="18" charset="0"/>
                      </a:rPr>
                      <m:t>=</m:t>
                    </m:r>
                    <m:func>
                      <m:funcPr>
                        <m:ctrlPr>
                          <a:rPr lang="nl-BE" i="1">
                            <a:latin typeface="Cambria Math" panose="02040503050406030204" pitchFamily="18" charset="0"/>
                          </a:rPr>
                        </m:ctrlPr>
                      </m:funcPr>
                      <m:fName>
                        <m:limLow>
                          <m:limLowPr>
                            <m:ctrlPr>
                              <a:rPr lang="nl-BE" i="1">
                                <a:latin typeface="Cambria Math" panose="02040503050406030204" pitchFamily="18" charset="0"/>
                              </a:rPr>
                            </m:ctrlPr>
                          </m:limLowPr>
                          <m:e>
                            <m:r>
                              <m:rPr>
                                <m:sty m:val="p"/>
                              </m:rPr>
                              <a:rPr lang="nl-BE">
                                <a:latin typeface="Cambria Math" panose="02040503050406030204" pitchFamily="18" charset="0"/>
                              </a:rPr>
                              <m:t>lim</m:t>
                            </m:r>
                          </m:e>
                          <m:lim>
                            <m:r>
                              <a:rPr lang="nl-BE" i="1">
                                <a:latin typeface="Cambria Math" panose="02040503050406030204" pitchFamily="18" charset="0"/>
                              </a:rPr>
                              <m:t>𝑠</m:t>
                            </m:r>
                            <m:r>
                              <a:rPr lang="nl-BE" i="1">
                                <a:latin typeface="Cambria Math" panose="02040503050406030204" pitchFamily="18" charset="0"/>
                              </a:rPr>
                              <m:t>→0</m:t>
                            </m:r>
                          </m:lim>
                        </m:limLow>
                      </m:fName>
                      <m:e>
                        <m:d>
                          <m:dPr>
                            <m:ctrlPr>
                              <a:rPr lang="nl-BE" i="1">
                                <a:latin typeface="Cambria Math" panose="02040503050406030204" pitchFamily="18" charset="0"/>
                              </a:rPr>
                            </m:ctrlPr>
                          </m:dPr>
                          <m:e>
                            <m:r>
                              <a:rPr lang="nl-BE" b="0" i="1" smtClean="0">
                                <a:latin typeface="Cambria Math" panose="02040503050406030204" pitchFamily="18" charset="0"/>
                              </a:rPr>
                              <m:t>𝑠</m:t>
                            </m:r>
                            <m:r>
                              <a:rPr lang="nl-BE" i="1">
                                <a:latin typeface="Cambria Math" panose="02040503050406030204" pitchFamily="18" charset="0"/>
                              </a:rPr>
                              <m:t>𝑃</m:t>
                            </m:r>
                            <m:d>
                              <m:dPr>
                                <m:ctrlPr>
                                  <a:rPr lang="nl-BE" i="1">
                                    <a:latin typeface="Cambria Math" panose="02040503050406030204" pitchFamily="18" charset="0"/>
                                  </a:rPr>
                                </m:ctrlPr>
                              </m:dPr>
                              <m:e>
                                <m:r>
                                  <a:rPr lang="nl-BE" i="1">
                                    <a:latin typeface="Cambria Math" panose="02040503050406030204" pitchFamily="18" charset="0"/>
                                  </a:rPr>
                                  <m:t>𝑠</m:t>
                                </m:r>
                              </m:e>
                            </m:d>
                            <m:r>
                              <a:rPr lang="nl-BE" i="1">
                                <a:latin typeface="Cambria Math" panose="02040503050406030204" pitchFamily="18" charset="0"/>
                              </a:rPr>
                              <m:t>𝐶</m:t>
                            </m:r>
                            <m:d>
                              <m:dPr>
                                <m:ctrlPr>
                                  <a:rPr lang="nl-BE" i="1">
                                    <a:latin typeface="Cambria Math" panose="02040503050406030204" pitchFamily="18" charset="0"/>
                                  </a:rPr>
                                </m:ctrlPr>
                              </m:dPr>
                              <m:e>
                                <m:r>
                                  <a:rPr lang="nl-BE" i="1">
                                    <a:latin typeface="Cambria Math" panose="02040503050406030204" pitchFamily="18" charset="0"/>
                                  </a:rPr>
                                  <m:t>𝑠</m:t>
                                </m:r>
                              </m:e>
                            </m:d>
                          </m:e>
                        </m:d>
                      </m:e>
                    </m:func>
                  </m:oMath>
                </a14:m>
                <a:r>
                  <a:rPr lang="nl-BE" dirty="0" smtClean="0"/>
                  <a:t>		</a:t>
                </a:r>
                <a14:m>
                  <m:oMath xmlns:m="http://schemas.openxmlformats.org/officeDocument/2006/math">
                    <m:sSub>
                      <m:sSubPr>
                        <m:ctrlPr>
                          <a:rPr lang="nl-BE" i="1">
                            <a:latin typeface="Cambria Math" panose="02040503050406030204" pitchFamily="18" charset="0"/>
                          </a:rPr>
                        </m:ctrlPr>
                      </m:sSubPr>
                      <m:e>
                        <m:r>
                          <a:rPr lang="nl-BE" i="1">
                            <a:latin typeface="Cambria Math" panose="02040503050406030204" pitchFamily="18" charset="0"/>
                          </a:rPr>
                          <m:t>𝐾</m:t>
                        </m:r>
                      </m:e>
                      <m:sub>
                        <m:r>
                          <a:rPr lang="nl-BE" i="1">
                            <a:latin typeface="Cambria Math" panose="02040503050406030204" pitchFamily="18" charset="0"/>
                          </a:rPr>
                          <m:t>𝑣</m:t>
                        </m:r>
                      </m:sub>
                    </m:sSub>
                  </m:oMath>
                </a14:m>
                <a:r>
                  <a:rPr lang="nl-BE" dirty="0" smtClean="0"/>
                  <a:t> = </a:t>
                </a:r>
                <a:r>
                  <a:rPr lang="nl-BE" dirty="0" err="1" smtClean="0"/>
                  <a:t>velocity</a:t>
                </a:r>
                <a:r>
                  <a:rPr lang="nl-BE" dirty="0" smtClean="0"/>
                  <a:t> constant</a:t>
                </a:r>
                <a:endParaRPr lang="nl-BE" dirty="0"/>
              </a:p>
              <a:p>
                <a:pPr lvl="1"/>
                <a14:m>
                  <m:oMath xmlns:m="http://schemas.openxmlformats.org/officeDocument/2006/math">
                    <m:sSub>
                      <m:sSubPr>
                        <m:ctrlPr>
                          <a:rPr lang="nl-BE" i="1">
                            <a:latin typeface="Cambria Math" panose="02040503050406030204" pitchFamily="18" charset="0"/>
                          </a:rPr>
                        </m:ctrlPr>
                      </m:sSubPr>
                      <m:e>
                        <m:r>
                          <a:rPr lang="nl-BE" i="1">
                            <a:latin typeface="Cambria Math" panose="02040503050406030204" pitchFamily="18" charset="0"/>
                          </a:rPr>
                          <m:t>𝐾</m:t>
                        </m:r>
                      </m:e>
                      <m:sub>
                        <m:r>
                          <a:rPr lang="nl-BE" b="0" i="1" smtClean="0">
                            <a:latin typeface="Cambria Math" panose="02040503050406030204" pitchFamily="18" charset="0"/>
                          </a:rPr>
                          <m:t>𝑎</m:t>
                        </m:r>
                      </m:sub>
                    </m:sSub>
                    <m:r>
                      <a:rPr lang="nl-BE" i="1">
                        <a:latin typeface="Cambria Math" panose="02040503050406030204" pitchFamily="18" charset="0"/>
                      </a:rPr>
                      <m:t>=</m:t>
                    </m:r>
                    <m:func>
                      <m:funcPr>
                        <m:ctrlPr>
                          <a:rPr lang="nl-BE" i="1">
                            <a:latin typeface="Cambria Math" panose="02040503050406030204" pitchFamily="18" charset="0"/>
                          </a:rPr>
                        </m:ctrlPr>
                      </m:funcPr>
                      <m:fName>
                        <m:limLow>
                          <m:limLowPr>
                            <m:ctrlPr>
                              <a:rPr lang="nl-BE" i="1">
                                <a:latin typeface="Cambria Math" panose="02040503050406030204" pitchFamily="18" charset="0"/>
                              </a:rPr>
                            </m:ctrlPr>
                          </m:limLowPr>
                          <m:e>
                            <m:r>
                              <m:rPr>
                                <m:sty m:val="p"/>
                              </m:rPr>
                              <a:rPr lang="nl-BE">
                                <a:latin typeface="Cambria Math" panose="02040503050406030204" pitchFamily="18" charset="0"/>
                              </a:rPr>
                              <m:t>lim</m:t>
                            </m:r>
                          </m:e>
                          <m:lim>
                            <m:r>
                              <a:rPr lang="nl-BE" i="1">
                                <a:latin typeface="Cambria Math" panose="02040503050406030204" pitchFamily="18" charset="0"/>
                              </a:rPr>
                              <m:t>𝑠</m:t>
                            </m:r>
                            <m:r>
                              <a:rPr lang="nl-BE" i="1">
                                <a:latin typeface="Cambria Math" panose="02040503050406030204" pitchFamily="18" charset="0"/>
                              </a:rPr>
                              <m:t>→∞</m:t>
                            </m:r>
                          </m:lim>
                        </m:limLow>
                      </m:fName>
                      <m:e>
                        <m:d>
                          <m:dPr>
                            <m:ctrlPr>
                              <a:rPr lang="nl-BE" i="1">
                                <a:latin typeface="Cambria Math" panose="02040503050406030204" pitchFamily="18" charset="0"/>
                              </a:rPr>
                            </m:ctrlPr>
                          </m:dPr>
                          <m:e>
                            <m:sSup>
                              <m:sSupPr>
                                <m:ctrlPr>
                                  <a:rPr lang="nl-BE" i="1">
                                    <a:latin typeface="Cambria Math" panose="02040503050406030204" pitchFamily="18" charset="0"/>
                                  </a:rPr>
                                </m:ctrlPr>
                              </m:sSupPr>
                              <m:e>
                                <m:r>
                                  <a:rPr lang="nl-BE" i="1">
                                    <a:latin typeface="Cambria Math" panose="02040503050406030204" pitchFamily="18" charset="0"/>
                                  </a:rPr>
                                  <m:t>𝑠</m:t>
                                </m:r>
                              </m:e>
                              <m:sup>
                                <m:r>
                                  <a:rPr lang="nl-BE" b="0" i="1" smtClean="0">
                                    <a:latin typeface="Cambria Math" panose="02040503050406030204" pitchFamily="18" charset="0"/>
                                  </a:rPr>
                                  <m:t>2</m:t>
                                </m:r>
                              </m:sup>
                            </m:sSup>
                            <m:r>
                              <a:rPr lang="nl-BE" i="1">
                                <a:latin typeface="Cambria Math" panose="02040503050406030204" pitchFamily="18" charset="0"/>
                              </a:rPr>
                              <m:t>𝑃</m:t>
                            </m:r>
                            <m:d>
                              <m:dPr>
                                <m:ctrlPr>
                                  <a:rPr lang="nl-BE" i="1">
                                    <a:latin typeface="Cambria Math" panose="02040503050406030204" pitchFamily="18" charset="0"/>
                                  </a:rPr>
                                </m:ctrlPr>
                              </m:dPr>
                              <m:e>
                                <m:r>
                                  <a:rPr lang="nl-BE" i="1">
                                    <a:latin typeface="Cambria Math" panose="02040503050406030204" pitchFamily="18" charset="0"/>
                                  </a:rPr>
                                  <m:t>𝑠</m:t>
                                </m:r>
                              </m:e>
                            </m:d>
                            <m:r>
                              <a:rPr lang="nl-BE" i="1">
                                <a:latin typeface="Cambria Math" panose="02040503050406030204" pitchFamily="18" charset="0"/>
                              </a:rPr>
                              <m:t>𝐶</m:t>
                            </m:r>
                            <m:d>
                              <m:dPr>
                                <m:ctrlPr>
                                  <a:rPr lang="nl-BE" i="1">
                                    <a:latin typeface="Cambria Math" panose="02040503050406030204" pitchFamily="18" charset="0"/>
                                  </a:rPr>
                                </m:ctrlPr>
                              </m:dPr>
                              <m:e>
                                <m:r>
                                  <a:rPr lang="nl-BE" i="1">
                                    <a:latin typeface="Cambria Math" panose="02040503050406030204" pitchFamily="18" charset="0"/>
                                  </a:rPr>
                                  <m:t>𝑠</m:t>
                                </m:r>
                              </m:e>
                            </m:d>
                          </m:e>
                        </m:d>
                      </m:e>
                    </m:func>
                  </m:oMath>
                </a14:m>
                <a:r>
                  <a:rPr lang="en-US" dirty="0" smtClean="0"/>
                  <a:t>	</a:t>
                </a:r>
                <a14:m>
                  <m:oMath xmlns:m="http://schemas.openxmlformats.org/officeDocument/2006/math">
                    <m:sSub>
                      <m:sSubPr>
                        <m:ctrlPr>
                          <a:rPr lang="nl-BE" i="1">
                            <a:latin typeface="Cambria Math" panose="02040503050406030204" pitchFamily="18" charset="0"/>
                          </a:rPr>
                        </m:ctrlPr>
                      </m:sSubPr>
                      <m:e>
                        <m:r>
                          <a:rPr lang="nl-BE" i="1">
                            <a:latin typeface="Cambria Math" panose="02040503050406030204" pitchFamily="18" charset="0"/>
                          </a:rPr>
                          <m:t>𝐾</m:t>
                        </m:r>
                      </m:e>
                      <m:sub>
                        <m:r>
                          <a:rPr lang="nl-BE" i="1">
                            <a:latin typeface="Cambria Math" panose="02040503050406030204" pitchFamily="18" charset="0"/>
                          </a:rPr>
                          <m:t>𝑎</m:t>
                        </m:r>
                      </m:sub>
                    </m:sSub>
                  </m:oMath>
                </a14:m>
                <a:r>
                  <a:rPr lang="en-US" dirty="0" smtClean="0"/>
                  <a:t> = acceleration constant</a:t>
                </a:r>
              </a:p>
              <a:p>
                <a:r>
                  <a:rPr lang="en-US" dirty="0" smtClean="0"/>
                  <a:t>And the respective steady state errors are, for different system types:</a:t>
                </a:r>
                <a:endParaRPr lang="en-US" dirty="0"/>
              </a:p>
              <a:p>
                <a:pPr lvl="1"/>
                <a:endParaRPr lang="en-US"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l="-963" t="-9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el 3"/>
              <p:cNvGraphicFramePr>
                <a:graphicFrameLocks noGrp="1"/>
              </p:cNvGraphicFramePr>
              <p:nvPr>
                <p:extLst>
                  <p:ext uri="{D42A27DB-BD31-4B8C-83A1-F6EECF244321}">
                    <p14:modId xmlns:p14="http://schemas.microsoft.com/office/powerpoint/2010/main" val="1870161009"/>
                  </p:ext>
                </p:extLst>
              </p:nvPr>
            </p:nvGraphicFramePr>
            <p:xfrm>
              <a:off x="889707" y="4263233"/>
              <a:ext cx="7570725" cy="2361503"/>
            </p:xfrm>
            <a:graphic>
              <a:graphicData uri="http://schemas.openxmlformats.org/drawingml/2006/table">
                <a:tbl>
                  <a:tblPr firstRow="1" bandRow="1">
                    <a:tableStyleId>{5C22544A-7EE6-4342-B048-85BDC9FD1C3A}</a:tableStyleId>
                  </a:tblPr>
                  <a:tblGrid>
                    <a:gridCol w="1524000"/>
                    <a:gridCol w="1959166"/>
                    <a:gridCol w="1959166"/>
                    <a:gridCol w="2128393"/>
                  </a:tblGrid>
                  <a:tr h="0">
                    <a:tc>
                      <a:txBody>
                        <a:bodyPr/>
                        <a:lstStyle/>
                        <a:p>
                          <a:r>
                            <a:rPr lang="en-US" sz="1800" dirty="0" smtClean="0">
                              <a:solidFill>
                                <a:sysClr val="windowText" lastClr="000000"/>
                              </a:solidFill>
                            </a:rPr>
                            <a:t>Type </a:t>
                          </a:r>
                          <a14:m>
                            <m:oMath xmlns:m="http://schemas.openxmlformats.org/officeDocument/2006/math">
                              <m:r>
                                <a:rPr lang="nl-BE" sz="1800" b="1" i="1" smtClean="0">
                                  <a:solidFill>
                                    <a:sysClr val="windowText" lastClr="000000"/>
                                  </a:solidFill>
                                  <a:latin typeface="Cambria Math" panose="02040503050406030204" pitchFamily="18" charset="0"/>
                                </a:rPr>
                                <m:t>𝒍</m:t>
                              </m:r>
                            </m:oMath>
                          </a14:m>
                          <a:endParaRPr lang="en-US" sz="1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smtClean="0">
                              <a:solidFill>
                                <a:sysClr val="windowText" lastClr="000000"/>
                              </a:solidFill>
                            </a:rPr>
                            <a:t>Step </a:t>
                          </a:r>
                          <a14:m>
                            <m:oMath xmlns:m="http://schemas.openxmlformats.org/officeDocument/2006/math">
                              <m:r>
                                <a:rPr lang="nl-BE" sz="1800" b="1" i="1" smtClean="0">
                                  <a:solidFill>
                                    <a:sysClr val="windowText" lastClr="000000"/>
                                  </a:solidFill>
                                  <a:latin typeface="Cambria Math" panose="02040503050406030204" pitchFamily="18" charset="0"/>
                                </a:rPr>
                                <m:t>𝑨</m:t>
                              </m:r>
                              <m:r>
                                <a:rPr lang="nl-BE" sz="1800" b="1" i="1" smtClean="0">
                                  <a:solidFill>
                                    <a:sysClr val="windowText" lastClr="000000"/>
                                  </a:solidFill>
                                  <a:latin typeface="Cambria Math" panose="02040503050406030204" pitchFamily="18" charset="0"/>
                                </a:rPr>
                                <m:t>𝜺</m:t>
                              </m:r>
                              <m:d>
                                <m:dPr>
                                  <m:ctrlPr>
                                    <a:rPr lang="nl-BE" sz="1800" b="1" i="1" smtClean="0">
                                      <a:solidFill>
                                        <a:sysClr val="windowText" lastClr="000000"/>
                                      </a:solidFill>
                                      <a:latin typeface="Cambria Math" panose="02040503050406030204" pitchFamily="18" charset="0"/>
                                    </a:rPr>
                                  </m:ctrlPr>
                                </m:dPr>
                                <m:e>
                                  <m:r>
                                    <a:rPr lang="nl-BE" sz="1800" b="1" i="1" smtClean="0">
                                      <a:solidFill>
                                        <a:sysClr val="windowText" lastClr="000000"/>
                                      </a:solidFill>
                                      <a:latin typeface="Cambria Math" panose="02040503050406030204" pitchFamily="18" charset="0"/>
                                    </a:rPr>
                                    <m:t>𝒕</m:t>
                                  </m:r>
                                </m:e>
                              </m:d>
                            </m:oMath>
                          </a14:m>
                          <a:endParaRPr lang="en-US" sz="1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smtClean="0">
                              <a:solidFill>
                                <a:sysClr val="windowText" lastClr="000000"/>
                              </a:solidFill>
                            </a:rPr>
                            <a:t>Ramp </a:t>
                          </a:r>
                          <a14:m>
                            <m:oMath xmlns:m="http://schemas.openxmlformats.org/officeDocument/2006/math">
                              <m:r>
                                <a:rPr lang="nl-BE" sz="1800" b="1" i="1" smtClean="0">
                                  <a:solidFill>
                                    <a:sysClr val="windowText" lastClr="000000"/>
                                  </a:solidFill>
                                  <a:latin typeface="Cambria Math" panose="02040503050406030204" pitchFamily="18" charset="0"/>
                                </a:rPr>
                                <m:t>𝑨𝒕</m:t>
                              </m:r>
                              <m:r>
                                <a:rPr lang="nl-BE" sz="1800" b="1" i="1" smtClean="0">
                                  <a:solidFill>
                                    <a:sysClr val="windowText" lastClr="000000"/>
                                  </a:solidFill>
                                  <a:latin typeface="Cambria Math" panose="02040503050406030204" pitchFamily="18" charset="0"/>
                                </a:rPr>
                                <m:t>𝜺</m:t>
                              </m:r>
                              <m:d>
                                <m:dPr>
                                  <m:ctrlPr>
                                    <a:rPr lang="nl-BE" sz="1800" b="1" i="1" smtClean="0">
                                      <a:solidFill>
                                        <a:sysClr val="windowText" lastClr="000000"/>
                                      </a:solidFill>
                                      <a:latin typeface="Cambria Math" panose="02040503050406030204" pitchFamily="18" charset="0"/>
                                    </a:rPr>
                                  </m:ctrlPr>
                                </m:dPr>
                                <m:e>
                                  <m:r>
                                    <a:rPr lang="nl-BE" sz="1800" b="1" i="1" smtClean="0">
                                      <a:solidFill>
                                        <a:sysClr val="windowText" lastClr="000000"/>
                                      </a:solidFill>
                                      <a:latin typeface="Cambria Math" panose="02040503050406030204" pitchFamily="18" charset="0"/>
                                    </a:rPr>
                                    <m:t>𝒕</m:t>
                                  </m:r>
                                </m:e>
                              </m:d>
                            </m:oMath>
                          </a14:m>
                          <a:endParaRPr lang="en-US" sz="1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smtClean="0">
                              <a:solidFill>
                                <a:sysClr val="windowText" lastClr="000000"/>
                              </a:solidFill>
                            </a:rPr>
                            <a:t>Parabole </a:t>
                          </a:r>
                          <a14:m>
                            <m:oMath xmlns:m="http://schemas.openxmlformats.org/officeDocument/2006/math">
                              <m:r>
                                <a:rPr lang="nl-BE" sz="1800" b="1" i="1" smtClean="0">
                                  <a:solidFill>
                                    <a:sysClr val="windowText" lastClr="000000"/>
                                  </a:solidFill>
                                  <a:latin typeface="Cambria Math" panose="02040503050406030204" pitchFamily="18" charset="0"/>
                                </a:rPr>
                                <m:t>𝑨</m:t>
                              </m:r>
                              <m:sSup>
                                <m:sSupPr>
                                  <m:ctrlPr>
                                    <a:rPr lang="nl-BE" sz="1800" b="1" i="1" smtClean="0">
                                      <a:solidFill>
                                        <a:sysClr val="windowText" lastClr="000000"/>
                                      </a:solidFill>
                                      <a:latin typeface="Cambria Math" panose="02040503050406030204" pitchFamily="18" charset="0"/>
                                    </a:rPr>
                                  </m:ctrlPr>
                                </m:sSupPr>
                                <m:e>
                                  <m:r>
                                    <a:rPr lang="nl-BE" sz="1800" b="1" i="1" smtClean="0">
                                      <a:solidFill>
                                        <a:sysClr val="windowText" lastClr="000000"/>
                                      </a:solidFill>
                                      <a:latin typeface="Cambria Math" panose="02040503050406030204" pitchFamily="18" charset="0"/>
                                    </a:rPr>
                                    <m:t>𝒕</m:t>
                                  </m:r>
                                </m:e>
                                <m:sup>
                                  <m:r>
                                    <a:rPr lang="nl-BE" sz="1800" b="1" i="1" smtClean="0">
                                      <a:solidFill>
                                        <a:sysClr val="windowText" lastClr="000000"/>
                                      </a:solidFill>
                                      <a:latin typeface="Cambria Math" panose="02040503050406030204" pitchFamily="18" charset="0"/>
                                    </a:rPr>
                                    <m:t>𝟐</m:t>
                                  </m:r>
                                </m:sup>
                              </m:sSup>
                              <m:r>
                                <a:rPr lang="nl-BE" sz="1800" b="1" i="1" smtClean="0">
                                  <a:solidFill>
                                    <a:sysClr val="windowText" lastClr="000000"/>
                                  </a:solidFill>
                                  <a:latin typeface="Cambria Math" panose="02040503050406030204" pitchFamily="18" charset="0"/>
                                </a:rPr>
                                <m:t>𝜺</m:t>
                              </m:r>
                              <m:d>
                                <m:dPr>
                                  <m:ctrlPr>
                                    <a:rPr lang="nl-BE" sz="1800" b="1" i="1" smtClean="0">
                                      <a:solidFill>
                                        <a:sysClr val="windowText" lastClr="000000"/>
                                      </a:solidFill>
                                      <a:latin typeface="Cambria Math" panose="02040503050406030204" pitchFamily="18" charset="0"/>
                                    </a:rPr>
                                  </m:ctrlPr>
                                </m:dPr>
                                <m:e>
                                  <m:r>
                                    <a:rPr lang="nl-BE" sz="1800" b="1" i="1" smtClean="0">
                                      <a:solidFill>
                                        <a:sysClr val="windowText" lastClr="000000"/>
                                      </a:solidFill>
                                      <a:latin typeface="Cambria Math" panose="02040503050406030204" pitchFamily="18" charset="0"/>
                                    </a:rPr>
                                    <m:t>𝒕</m:t>
                                  </m:r>
                                </m:e>
                              </m:d>
                              <m:r>
                                <a:rPr lang="nl-BE" sz="1800" b="1" i="1" smtClean="0">
                                  <a:solidFill>
                                    <a:sysClr val="windowText" lastClr="000000"/>
                                  </a:solidFill>
                                  <a:latin typeface="Cambria Math" panose="02040503050406030204" pitchFamily="18" charset="0"/>
                                </a:rPr>
                                <m:t>/</m:t>
                              </m:r>
                              <m:r>
                                <a:rPr lang="nl-BE" sz="1800" b="1" i="1" smtClean="0">
                                  <a:solidFill>
                                    <a:sysClr val="windowText" lastClr="000000"/>
                                  </a:solidFill>
                                  <a:latin typeface="Cambria Math" panose="02040503050406030204" pitchFamily="18" charset="0"/>
                                </a:rPr>
                                <m:t>𝟐</m:t>
                              </m:r>
                            </m:oMath>
                          </a14:m>
                          <a:endParaRPr lang="en-US" sz="1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lang="en-US" sz="1800" b="1" dirty="0" smtClean="0">
                              <a:solidFill>
                                <a:sysClr val="windowText" lastClr="000000"/>
                              </a:solidFill>
                            </a:rPr>
                            <a:t>0</a:t>
                          </a:r>
                          <a:endParaRPr lang="en-US" sz="1800" b="1"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14:m>
                            <m:oMathPara xmlns:m="http://schemas.openxmlformats.org/officeDocument/2006/math">
                              <m:oMathParaPr>
                                <m:jc m:val="centerGroup"/>
                              </m:oMathParaPr>
                              <m:oMath xmlns:m="http://schemas.openxmlformats.org/officeDocument/2006/math">
                                <m:f>
                                  <m:fPr>
                                    <m:ctrlPr>
                                      <a:rPr lang="nl-BE" sz="1800" b="0" i="1" smtClean="0">
                                        <a:latin typeface="Cambria Math" panose="02040503050406030204" pitchFamily="18" charset="0"/>
                                      </a:rPr>
                                    </m:ctrlPr>
                                  </m:fPr>
                                  <m:num>
                                    <m:r>
                                      <a:rPr lang="nl-BE" sz="1800" b="0" i="1" smtClean="0">
                                        <a:latin typeface="Cambria Math" panose="02040503050406030204" pitchFamily="18" charset="0"/>
                                      </a:rPr>
                                      <m:t>𝐴</m:t>
                                    </m:r>
                                  </m:num>
                                  <m:den>
                                    <m:r>
                                      <a:rPr lang="nl-BE" sz="1800" b="0" i="1" smtClean="0">
                                        <a:latin typeface="Cambria Math" panose="02040503050406030204" pitchFamily="18" charset="0"/>
                                      </a:rPr>
                                      <m:t>1+</m:t>
                                    </m:r>
                                    <m:sSub>
                                      <m:sSubPr>
                                        <m:ctrlPr>
                                          <a:rPr lang="nl-BE" sz="1800" b="0" i="1" smtClean="0">
                                            <a:latin typeface="Cambria Math" panose="02040503050406030204" pitchFamily="18" charset="0"/>
                                          </a:rPr>
                                        </m:ctrlPr>
                                      </m:sSubPr>
                                      <m:e>
                                        <m:r>
                                          <a:rPr lang="nl-BE" sz="1800" b="0" i="1" smtClean="0">
                                            <a:latin typeface="Cambria Math" panose="02040503050406030204" pitchFamily="18" charset="0"/>
                                          </a:rPr>
                                          <m:t>𝐾</m:t>
                                        </m:r>
                                      </m:e>
                                      <m:sub>
                                        <m:r>
                                          <a:rPr lang="nl-BE" sz="1800" b="0" i="1" smtClean="0">
                                            <a:latin typeface="Cambria Math" panose="02040503050406030204" pitchFamily="18" charset="0"/>
                                          </a:rPr>
                                          <m:t>𝑝</m:t>
                                        </m:r>
                                      </m:sub>
                                    </m:sSub>
                                  </m:den>
                                </m:f>
                              </m:oMath>
                            </m:oMathPara>
                          </a14:m>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lang="nl-BE" sz="1800" b="0" i="1" smtClean="0">
                                    <a:latin typeface="Cambria Math" panose="02040503050406030204" pitchFamily="18" charset="0"/>
                                  </a:rPr>
                                  <m:t>∞</m:t>
                                </m:r>
                              </m:oMath>
                            </m:oMathPara>
                          </a14:m>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lang="nl-BE" sz="1800" b="0" i="1" smtClean="0">
                                    <a:latin typeface="Cambria Math" panose="02040503050406030204" pitchFamily="18" charset="0"/>
                                  </a:rPr>
                                  <m:t>∞</m:t>
                                </m:r>
                              </m:oMath>
                            </m:oMathPara>
                          </a14:m>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lang="en-US" sz="1800" b="1" dirty="0" smtClean="0">
                              <a:solidFill>
                                <a:sysClr val="windowText" lastClr="000000"/>
                              </a:solidFill>
                            </a:rPr>
                            <a:t>1</a:t>
                          </a:r>
                          <a:endParaRPr lang="en-US" sz="1800" b="1"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lang="nl-BE" sz="1800" b="0" i="1" smtClean="0">
                                    <a:latin typeface="Cambria Math" panose="02040503050406030204" pitchFamily="18" charset="0"/>
                                  </a:rPr>
                                  <m:t>0</m:t>
                                </m:r>
                              </m:oMath>
                            </m:oMathPara>
                          </a14:m>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14:m>
                            <m:oMathPara xmlns:m="http://schemas.openxmlformats.org/officeDocument/2006/math">
                              <m:oMathParaPr>
                                <m:jc m:val="centerGroup"/>
                              </m:oMathParaPr>
                              <m:oMath xmlns:m="http://schemas.openxmlformats.org/officeDocument/2006/math">
                                <m:f>
                                  <m:fPr>
                                    <m:ctrlPr>
                                      <a:rPr lang="nl-BE" sz="1800" b="0" i="1" smtClean="0">
                                        <a:latin typeface="Cambria Math" panose="02040503050406030204" pitchFamily="18" charset="0"/>
                                      </a:rPr>
                                    </m:ctrlPr>
                                  </m:fPr>
                                  <m:num>
                                    <m:r>
                                      <a:rPr lang="nl-BE" sz="1800" b="0" i="1" smtClean="0">
                                        <a:latin typeface="Cambria Math" panose="02040503050406030204" pitchFamily="18" charset="0"/>
                                      </a:rPr>
                                      <m:t>𝐴</m:t>
                                    </m:r>
                                  </m:num>
                                  <m:den>
                                    <m:sSub>
                                      <m:sSubPr>
                                        <m:ctrlPr>
                                          <a:rPr lang="nl-BE" sz="1800" b="0" i="1" smtClean="0">
                                            <a:latin typeface="Cambria Math" panose="02040503050406030204" pitchFamily="18" charset="0"/>
                                          </a:rPr>
                                        </m:ctrlPr>
                                      </m:sSubPr>
                                      <m:e>
                                        <m:r>
                                          <a:rPr lang="nl-BE" sz="1800" b="0" i="1" smtClean="0">
                                            <a:latin typeface="Cambria Math" panose="02040503050406030204" pitchFamily="18" charset="0"/>
                                          </a:rPr>
                                          <m:t>𝐾</m:t>
                                        </m:r>
                                      </m:e>
                                      <m:sub>
                                        <m:r>
                                          <a:rPr lang="nl-BE" sz="1800" b="0" i="1" smtClean="0">
                                            <a:latin typeface="Cambria Math" panose="02040503050406030204" pitchFamily="18" charset="0"/>
                                          </a:rPr>
                                          <m:t>𝑣</m:t>
                                        </m:r>
                                      </m:sub>
                                    </m:sSub>
                                  </m:den>
                                </m:f>
                              </m:oMath>
                            </m:oMathPara>
                          </a14:m>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lang="nl-BE" sz="1800" b="0" i="1" smtClean="0">
                                    <a:latin typeface="Cambria Math" panose="02040503050406030204" pitchFamily="18" charset="0"/>
                                  </a:rPr>
                                  <m:t>∞</m:t>
                                </m:r>
                              </m:oMath>
                            </m:oMathPara>
                          </a14:m>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lang="en-US" sz="1800" b="1" dirty="0" smtClean="0">
                              <a:solidFill>
                                <a:sysClr val="windowText" lastClr="000000"/>
                              </a:solidFill>
                            </a:rPr>
                            <a:t>2</a:t>
                          </a:r>
                          <a:endParaRPr lang="en-US" sz="1800" b="1"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lang="nl-BE" sz="1800" b="0" i="1" smtClean="0">
                                    <a:latin typeface="Cambria Math" panose="02040503050406030204" pitchFamily="18" charset="0"/>
                                  </a:rPr>
                                  <m:t>0</m:t>
                                </m:r>
                              </m:oMath>
                            </m:oMathPara>
                          </a14:m>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lang="nl-BE" sz="1800" b="0" i="1" smtClean="0">
                                    <a:latin typeface="Cambria Math" panose="02040503050406030204" pitchFamily="18" charset="0"/>
                                  </a:rPr>
                                  <m:t>0</m:t>
                                </m:r>
                              </m:oMath>
                            </m:oMathPara>
                          </a14:m>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14:m>
                            <m:oMathPara xmlns:m="http://schemas.openxmlformats.org/officeDocument/2006/math">
                              <m:oMathParaPr>
                                <m:jc m:val="centerGroup"/>
                              </m:oMathParaPr>
                              <m:oMath xmlns:m="http://schemas.openxmlformats.org/officeDocument/2006/math">
                                <m:f>
                                  <m:fPr>
                                    <m:ctrlPr>
                                      <a:rPr lang="nl-BE" sz="1800" b="0" i="1" smtClean="0">
                                        <a:latin typeface="Cambria Math" panose="02040503050406030204" pitchFamily="18" charset="0"/>
                                      </a:rPr>
                                    </m:ctrlPr>
                                  </m:fPr>
                                  <m:num>
                                    <m:r>
                                      <a:rPr lang="nl-BE" sz="1800" b="0" i="1" smtClean="0">
                                        <a:latin typeface="Cambria Math" panose="02040503050406030204" pitchFamily="18" charset="0"/>
                                      </a:rPr>
                                      <m:t>𝐴</m:t>
                                    </m:r>
                                  </m:num>
                                  <m:den>
                                    <m:sSub>
                                      <m:sSubPr>
                                        <m:ctrlPr>
                                          <a:rPr lang="nl-BE" sz="1800" b="0" i="1" smtClean="0">
                                            <a:latin typeface="Cambria Math" panose="02040503050406030204" pitchFamily="18" charset="0"/>
                                          </a:rPr>
                                        </m:ctrlPr>
                                      </m:sSubPr>
                                      <m:e>
                                        <m:r>
                                          <a:rPr lang="nl-BE" sz="1800" b="0" i="1" smtClean="0">
                                            <a:latin typeface="Cambria Math" panose="02040503050406030204" pitchFamily="18" charset="0"/>
                                          </a:rPr>
                                          <m:t>𝐾</m:t>
                                        </m:r>
                                      </m:e>
                                      <m:sub>
                                        <m:r>
                                          <a:rPr lang="nl-BE" sz="1800" b="0" i="1" smtClean="0">
                                            <a:latin typeface="Cambria Math" panose="02040503050406030204" pitchFamily="18" charset="0"/>
                                          </a:rPr>
                                          <m:t>𝑎</m:t>
                                        </m:r>
                                      </m:sub>
                                    </m:sSub>
                                  </m:den>
                                </m:f>
                              </m:oMath>
                            </m:oMathPara>
                          </a14:m>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mc:Choice>
        <mc:Fallback xmlns="">
          <p:graphicFrame>
            <p:nvGraphicFramePr>
              <p:cNvPr id="4" name="Tabel 3"/>
              <p:cNvGraphicFramePr>
                <a:graphicFrameLocks noGrp="1"/>
              </p:cNvGraphicFramePr>
              <p:nvPr>
                <p:extLst>
                  <p:ext uri="{D42A27DB-BD31-4B8C-83A1-F6EECF244321}">
                    <p14:modId xmlns:p14="http://schemas.microsoft.com/office/powerpoint/2010/main" val="1870161009"/>
                  </p:ext>
                </p:extLst>
              </p:nvPr>
            </p:nvGraphicFramePr>
            <p:xfrm>
              <a:off x="889707" y="4263233"/>
              <a:ext cx="7570725" cy="2361503"/>
            </p:xfrm>
            <a:graphic>
              <a:graphicData uri="http://schemas.openxmlformats.org/drawingml/2006/table">
                <a:tbl>
                  <a:tblPr firstRow="1" bandRow="1">
                    <a:tableStyleId>{5C22544A-7EE6-4342-B048-85BDC9FD1C3A}</a:tableStyleId>
                  </a:tblPr>
                  <a:tblGrid>
                    <a:gridCol w="1524000"/>
                    <a:gridCol w="1959166"/>
                    <a:gridCol w="1959166"/>
                    <a:gridCol w="2128393"/>
                  </a:tblGrid>
                  <a:tr h="37192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400" t="-8197" r="-398000" b="-539344"/>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77950" t="-8197" r="-209006" b="-539344"/>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177950" t="-8197" r="-109006" b="-539344"/>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256447" t="-8197" r="-573" b="-539344"/>
                          </a:stretch>
                        </a:blipFill>
                      </a:tcPr>
                    </a:tc>
                  </a:tr>
                  <a:tr h="683324">
                    <a:tc>
                      <a:txBody>
                        <a:bodyPr/>
                        <a:lstStyle/>
                        <a:p>
                          <a:r>
                            <a:rPr lang="en-US" sz="1800" b="1" dirty="0" smtClean="0">
                              <a:solidFill>
                                <a:sysClr val="windowText" lastClr="000000"/>
                              </a:solidFill>
                            </a:rPr>
                            <a:t>0</a:t>
                          </a:r>
                          <a:endParaRPr lang="en-US" sz="1800" b="1"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77950" t="-58929" r="-209006" b="-19375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177950" t="-58929" r="-109006" b="-19375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256447" t="-58929" r="-573" b="-193750"/>
                          </a:stretch>
                        </a:blipFill>
                      </a:tcPr>
                    </a:tc>
                  </a:tr>
                  <a:tr h="653098">
                    <a:tc>
                      <a:txBody>
                        <a:bodyPr/>
                        <a:lstStyle/>
                        <a:p>
                          <a:r>
                            <a:rPr lang="en-US" sz="1800" b="1" dirty="0" smtClean="0">
                              <a:solidFill>
                                <a:sysClr val="windowText" lastClr="000000"/>
                              </a:solidFill>
                            </a:rPr>
                            <a:t>1</a:t>
                          </a:r>
                          <a:endParaRPr lang="en-US" sz="1800" b="1"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77950" t="-164815" r="-209006" b="-100926"/>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177950" t="-164815" r="-109006" b="-100926"/>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256447" t="-164815" r="-573" b="-100926"/>
                          </a:stretch>
                        </a:blipFill>
                      </a:tcPr>
                    </a:tc>
                  </a:tr>
                  <a:tr h="653161">
                    <a:tc>
                      <a:txBody>
                        <a:bodyPr/>
                        <a:lstStyle/>
                        <a:p>
                          <a:r>
                            <a:rPr lang="en-US" sz="1800" b="1" dirty="0" smtClean="0">
                              <a:solidFill>
                                <a:sysClr val="windowText" lastClr="000000"/>
                              </a:solidFill>
                            </a:rPr>
                            <a:t>2</a:t>
                          </a:r>
                          <a:endParaRPr lang="en-US" sz="1800" b="1"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77950" t="-267290" r="-209006" b="-1869"/>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177950" t="-267290" r="-109006" b="-1869"/>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256447" t="-267290" r="-573" b="-1869"/>
                          </a:stretch>
                        </a:blipFill>
                      </a:tcPr>
                    </a:tc>
                  </a:tr>
                </a:tbl>
              </a:graphicData>
            </a:graphic>
          </p:graphicFrame>
        </mc:Fallback>
      </mc:AlternateContent>
      <p:sp>
        <p:nvSpPr>
          <p:cNvPr id="5" name="Slide Number Placeholder 4"/>
          <p:cNvSpPr>
            <a:spLocks noGrp="1"/>
          </p:cNvSpPr>
          <p:nvPr>
            <p:ph type="sldNum" sz="quarter" idx="4294967295"/>
          </p:nvPr>
        </p:nvSpPr>
        <p:spPr>
          <a:xfrm>
            <a:off x="8460432" y="6624736"/>
            <a:ext cx="576064" cy="260648"/>
          </a:xfrm>
          <a:prstGeom prst="rect">
            <a:avLst/>
          </a:prstGeom>
        </p:spPr>
        <p:txBody>
          <a:bodyPr/>
          <a:lstStyle/>
          <a:p>
            <a:fld id="{65AD4B38-562A-4508-B672-64739955D044}" type="slidenum">
              <a:rPr lang="en-US" smtClean="0"/>
              <a:t>29</a:t>
            </a:fld>
            <a:endParaRPr lang="en-US"/>
          </a:p>
        </p:txBody>
      </p:sp>
    </p:spTree>
    <p:extLst>
      <p:ext uri="{BB962C8B-B14F-4D97-AF65-F5344CB8AC3E}">
        <p14:creationId xmlns:p14="http://schemas.microsoft.com/office/powerpoint/2010/main" val="2945769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itel 1"/>
          <p:cNvSpPr>
            <a:spLocks noGrp="1"/>
          </p:cNvSpPr>
          <p:nvPr>
            <p:ph type="title"/>
          </p:nvPr>
        </p:nvSpPr>
        <p:spPr/>
        <p:txBody>
          <a:bodyPr/>
          <a:lstStyle/>
          <a:p>
            <a:r>
              <a:rPr lang="en-US" altLang="nl-BE" dirty="0" smtClean="0"/>
              <a:t>A general set-up of a closed loop system</a:t>
            </a:r>
          </a:p>
        </p:txBody>
      </p:sp>
      <p:sp>
        <p:nvSpPr>
          <p:cNvPr id="3" name="Content Placeholder 2"/>
          <p:cNvSpPr>
            <a:spLocks noGrp="1"/>
          </p:cNvSpPr>
          <p:nvPr>
            <p:ph idx="1"/>
          </p:nvPr>
        </p:nvSpPr>
        <p:spPr/>
        <p:txBody>
          <a:bodyPr/>
          <a:lstStyle/>
          <a:p>
            <a:r>
              <a:rPr lang="en-US" dirty="0" smtClean="0"/>
              <a:t>We will focus on </a:t>
            </a:r>
            <a:r>
              <a:rPr lang="en-US" u="sng" dirty="0" smtClean="0"/>
              <a:t>closed loop control systems</a:t>
            </a:r>
          </a:p>
          <a:p>
            <a:endParaRPr lang="en-US" u="sng" dirty="0"/>
          </a:p>
          <a:p>
            <a:endParaRPr lang="en-US" u="sng" dirty="0" smtClean="0"/>
          </a:p>
          <a:p>
            <a:endParaRPr lang="en-US" u="sng" dirty="0"/>
          </a:p>
          <a:p>
            <a:endParaRPr lang="en-US" u="sng" dirty="0" smtClean="0"/>
          </a:p>
          <a:p>
            <a:endParaRPr lang="en-US" u="sng" dirty="0"/>
          </a:p>
          <a:p>
            <a:pPr marL="342900" lvl="1" indent="-342900">
              <a:buFont typeface="Wingdings" panose="05000000000000000000" pitchFamily="2" charset="2"/>
              <a:buChar char="Ø"/>
            </a:pPr>
            <a:endParaRPr lang="en-US" dirty="0" smtClean="0"/>
          </a:p>
          <a:p>
            <a:pPr marL="342900" lvl="1" indent="-342900">
              <a:buFont typeface="Wingdings" panose="05000000000000000000" pitchFamily="2" charset="2"/>
              <a:buChar char="Ø"/>
            </a:pPr>
            <a:endParaRPr lang="en-US" dirty="0"/>
          </a:p>
          <a:p>
            <a:pPr marL="342900" lvl="1" indent="-342900">
              <a:buFont typeface="Wingdings" panose="05000000000000000000" pitchFamily="2" charset="2"/>
              <a:buChar char="Ø"/>
            </a:pPr>
            <a:r>
              <a:rPr lang="en-US" dirty="0" smtClean="0"/>
              <a:t>Example: </a:t>
            </a:r>
            <a:r>
              <a:rPr lang="nl-BE" dirty="0">
                <a:hlinkClick r:id="rId4"/>
              </a:rPr>
              <a:t>Inverted </a:t>
            </a:r>
            <a:r>
              <a:rPr lang="nl-BE" dirty="0" smtClean="0">
                <a:hlinkClick r:id="rId4"/>
              </a:rPr>
              <a:t>pendulum</a:t>
            </a:r>
            <a:endParaRPr lang="nl-BE" dirty="0"/>
          </a:p>
        </p:txBody>
      </p:sp>
      <p:sp>
        <p:nvSpPr>
          <p:cNvPr id="2" name="Slide Number Placeholder 1"/>
          <p:cNvSpPr>
            <a:spLocks noGrp="1"/>
          </p:cNvSpPr>
          <p:nvPr>
            <p:ph type="sldNum" sz="quarter" idx="10"/>
          </p:nvPr>
        </p:nvSpPr>
        <p:spPr/>
        <p:txBody>
          <a:bodyPr/>
          <a:lstStyle/>
          <a:p>
            <a:pPr>
              <a:defRPr/>
            </a:pPr>
            <a:fld id="{36E0E07D-3184-49D9-8FFF-CA3F16F68292}" type="slidenum">
              <a:rPr lang="en-US" smtClean="0"/>
              <a:pPr>
                <a:defRPr/>
              </a:pPr>
              <a:t>3</a:t>
            </a:fld>
            <a:endParaRPr lang="en-US"/>
          </a:p>
        </p:txBody>
      </p:sp>
      <p:grpSp>
        <p:nvGrpSpPr>
          <p:cNvPr id="3075" name="Groep 45"/>
          <p:cNvGrpSpPr>
            <a:grpSpLocks/>
          </p:cNvGrpSpPr>
          <p:nvPr/>
        </p:nvGrpSpPr>
        <p:grpSpPr bwMode="auto">
          <a:xfrm>
            <a:off x="457200" y="1766584"/>
            <a:ext cx="8440946" cy="2624662"/>
            <a:chOff x="1069146" y="2023070"/>
            <a:chExt cx="9901958" cy="2804862"/>
          </a:xfrm>
        </p:grpSpPr>
        <p:grpSp>
          <p:nvGrpSpPr>
            <p:cNvPr id="3076" name="Groep 35"/>
            <p:cNvGrpSpPr>
              <a:grpSpLocks/>
            </p:cNvGrpSpPr>
            <p:nvPr/>
          </p:nvGrpSpPr>
          <p:grpSpPr bwMode="auto">
            <a:xfrm>
              <a:off x="1478004" y="3033897"/>
              <a:ext cx="9235992" cy="1524036"/>
              <a:chOff x="428513" y="2921355"/>
              <a:chExt cx="9235992" cy="1524036"/>
            </a:xfrm>
          </p:grpSpPr>
          <p:sp>
            <p:nvSpPr>
              <p:cNvPr id="4" name="Rechthoek 3"/>
              <p:cNvSpPr>
                <a:spLocks noRot="1" noChangeAspect="1" noMove="1" noResize="1" noEditPoints="1" noAdjustHandles="1" noChangeArrowheads="1" noChangeShapeType="1" noTextEdit="1"/>
              </p:cNvSpPr>
              <p:nvPr/>
            </p:nvSpPr>
            <p:spPr>
              <a:xfrm>
                <a:off x="2617585" y="2921355"/>
                <a:ext cx="1352281" cy="759853"/>
              </a:xfrm>
              <a:prstGeom prst="rect">
                <a:avLst/>
              </a:prstGeom>
              <a:blipFill rotWithShape="0">
                <a:blip r:embed="rId5"/>
                <a:stretch>
                  <a:fillRect/>
                </a:stretch>
              </a:blipFill>
            </p:spPr>
            <p:txBody>
              <a:bodyPr/>
              <a:lstStyle/>
              <a:p>
                <a:r>
                  <a:rPr lang="en-US">
                    <a:noFill/>
                  </a:rPr>
                  <a:t> </a:t>
                </a:r>
              </a:p>
            </p:txBody>
          </p:sp>
          <p:sp>
            <p:nvSpPr>
              <p:cNvPr id="8" name="Rechthoek 7"/>
              <p:cNvSpPr>
                <a:spLocks noRot="1" noChangeAspect="1" noMove="1" noResize="1" noEditPoints="1" noAdjustHandles="1" noChangeArrowheads="1" noChangeShapeType="1" noTextEdit="1"/>
              </p:cNvSpPr>
              <p:nvPr/>
            </p:nvSpPr>
            <p:spPr>
              <a:xfrm>
                <a:off x="4889648" y="2921356"/>
                <a:ext cx="1352281" cy="759853"/>
              </a:xfrm>
              <a:prstGeom prst="rect">
                <a:avLst/>
              </a:prstGeom>
              <a:blipFill rotWithShape="0">
                <a:blip r:embed="rId6"/>
                <a:stretch>
                  <a:fillRect/>
                </a:stretch>
              </a:blipFill>
            </p:spPr>
            <p:txBody>
              <a:bodyPr/>
              <a:lstStyle/>
              <a:p>
                <a:r>
                  <a:rPr lang="en-US">
                    <a:noFill/>
                  </a:rPr>
                  <a:t> </a:t>
                </a:r>
              </a:p>
            </p:txBody>
          </p:sp>
          <p:cxnSp>
            <p:nvCxnSpPr>
              <p:cNvPr id="10" name="Rechte verbindingslijn met pijl 9"/>
              <p:cNvCxnSpPr>
                <a:stCxn id="4" idx="3"/>
                <a:endCxn id="8" idx="1"/>
              </p:cNvCxnSpPr>
              <p:nvPr/>
            </p:nvCxnSpPr>
            <p:spPr>
              <a:xfrm>
                <a:off x="3969431" y="3301317"/>
                <a:ext cx="920767"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Rechte verbindingslijn met pijl 11"/>
              <p:cNvCxnSpPr/>
              <p:nvPr/>
            </p:nvCxnSpPr>
            <p:spPr>
              <a:xfrm>
                <a:off x="6242775" y="3301317"/>
                <a:ext cx="918651"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Ovaal 12"/>
              <p:cNvSpPr/>
              <p:nvPr/>
            </p:nvSpPr>
            <p:spPr>
              <a:xfrm>
                <a:off x="7161426" y="3032473"/>
                <a:ext cx="541877" cy="539804"/>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sz="2400" dirty="0"/>
                  <a:t>+</a:t>
                </a:r>
                <a:endParaRPr lang="en-US" sz="1350" dirty="0"/>
              </a:p>
            </p:txBody>
          </p:sp>
          <p:cxnSp>
            <p:nvCxnSpPr>
              <p:cNvPr id="14" name="Rechte verbindingslijn met pijl 13"/>
              <p:cNvCxnSpPr>
                <a:stCxn id="13" idx="6"/>
              </p:cNvCxnSpPr>
              <p:nvPr/>
            </p:nvCxnSpPr>
            <p:spPr>
              <a:xfrm flipV="1">
                <a:off x="7703303" y="3301317"/>
                <a:ext cx="1962187"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Rechte verbindingslijn 19"/>
              <p:cNvCxnSpPr/>
              <p:nvPr/>
            </p:nvCxnSpPr>
            <p:spPr>
              <a:xfrm>
                <a:off x="8619837" y="3301317"/>
                <a:ext cx="0" cy="1143113"/>
              </a:xfrm>
              <a:prstGeom prst="line">
                <a:avLst/>
              </a:prstGeom>
              <a:ln w="19050">
                <a:solidFill>
                  <a:schemeClr val="tx1"/>
                </a:solidFill>
                <a:headEnd type="oval" w="lg" len="lg"/>
              </a:ln>
            </p:spPr>
            <p:style>
              <a:lnRef idx="1">
                <a:schemeClr val="accent1"/>
              </a:lnRef>
              <a:fillRef idx="0">
                <a:schemeClr val="accent1"/>
              </a:fillRef>
              <a:effectRef idx="0">
                <a:schemeClr val="accent1"/>
              </a:effectRef>
              <a:fontRef idx="minor">
                <a:schemeClr val="tx1"/>
              </a:fontRef>
            </p:style>
          </p:cxnSp>
          <p:cxnSp>
            <p:nvCxnSpPr>
              <p:cNvPr id="23" name="Rechte verbindingslijn met pijl 22"/>
              <p:cNvCxnSpPr/>
              <p:nvPr/>
            </p:nvCxnSpPr>
            <p:spPr>
              <a:xfrm flipH="1">
                <a:off x="1609301" y="4444430"/>
                <a:ext cx="7010536" cy="0"/>
              </a:xfrm>
              <a:prstGeom prst="straightConnector1">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 name="Rechte verbindingslijn 24"/>
              <p:cNvCxnSpPr>
                <a:stCxn id="27" idx="4"/>
              </p:cNvCxnSpPr>
              <p:nvPr/>
            </p:nvCxnSpPr>
            <p:spPr>
              <a:xfrm>
                <a:off x="1617768" y="3574393"/>
                <a:ext cx="0" cy="870037"/>
              </a:xfrm>
              <a:prstGeom prst="line">
                <a:avLst/>
              </a:prstGeom>
              <a:ln w="19050">
                <a:solidFill>
                  <a:schemeClr val="tx1"/>
                </a:solidFill>
                <a:headEnd type="triangle" w="lg" len="lg"/>
              </a:ln>
            </p:spPr>
            <p:style>
              <a:lnRef idx="1">
                <a:schemeClr val="accent1"/>
              </a:lnRef>
              <a:fillRef idx="0">
                <a:schemeClr val="accent1"/>
              </a:fillRef>
              <a:effectRef idx="0">
                <a:schemeClr val="accent1"/>
              </a:effectRef>
              <a:fontRef idx="minor">
                <a:schemeClr val="tx1"/>
              </a:fontRef>
            </p:style>
          </p:cxnSp>
          <p:cxnSp>
            <p:nvCxnSpPr>
              <p:cNvPr id="26" name="Rechte verbindingslijn met pijl 25"/>
              <p:cNvCxnSpPr/>
              <p:nvPr/>
            </p:nvCxnSpPr>
            <p:spPr>
              <a:xfrm>
                <a:off x="428178" y="3303433"/>
                <a:ext cx="920768"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Ovaal 26"/>
              <p:cNvSpPr/>
              <p:nvPr/>
            </p:nvSpPr>
            <p:spPr>
              <a:xfrm>
                <a:off x="1348947" y="3034590"/>
                <a:ext cx="539760" cy="539803"/>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sz="2400" dirty="0"/>
                  <a:t>+</a:t>
                </a:r>
                <a:endParaRPr lang="en-US" sz="1350" dirty="0"/>
              </a:p>
            </p:txBody>
          </p:sp>
          <p:cxnSp>
            <p:nvCxnSpPr>
              <p:cNvPr id="32" name="Rechte verbindingslijn met pijl 31"/>
              <p:cNvCxnSpPr>
                <a:stCxn id="27" idx="6"/>
                <a:endCxn id="4" idx="1"/>
              </p:cNvCxnSpPr>
              <p:nvPr/>
            </p:nvCxnSpPr>
            <p:spPr>
              <a:xfrm flipV="1">
                <a:off x="1888707" y="3301317"/>
                <a:ext cx="728147" cy="211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37" name="Tekstvak 36"/>
            <p:cNvSpPr txBox="1">
              <a:spLocks noRot="1" noChangeAspect="1" noMove="1" noResize="1" noEditPoints="1" noAdjustHandles="1" noChangeArrowheads="1" noChangeShapeType="1" noTextEdit="1"/>
            </p:cNvSpPr>
            <p:nvPr/>
          </p:nvSpPr>
          <p:spPr>
            <a:xfrm>
              <a:off x="1069146" y="2405577"/>
              <a:ext cx="1398980" cy="954108"/>
            </a:xfrm>
            <a:prstGeom prst="rect">
              <a:avLst/>
            </a:prstGeom>
            <a:blipFill rotWithShape="0">
              <a:blip r:embed="rId7"/>
              <a:stretch>
                <a:fillRect t="-1709"/>
              </a:stretch>
            </a:blipFill>
          </p:spPr>
          <p:txBody>
            <a:bodyPr/>
            <a:lstStyle/>
            <a:p>
              <a:r>
                <a:rPr lang="en-US">
                  <a:noFill/>
                </a:rPr>
                <a:t> </a:t>
              </a:r>
            </a:p>
          </p:txBody>
        </p:sp>
        <p:sp>
          <p:nvSpPr>
            <p:cNvPr id="38" name="Ovaal 37"/>
            <p:cNvSpPr/>
            <p:nvPr/>
          </p:nvSpPr>
          <p:spPr>
            <a:xfrm>
              <a:off x="5806338" y="4288128"/>
              <a:ext cx="614249" cy="539804"/>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sz="1350" dirty="0"/>
                <a:t>-1</a:t>
              </a:r>
            </a:p>
          </p:txBody>
        </p:sp>
        <p:sp>
          <p:nvSpPr>
            <p:cNvPr id="39" name="Tekstvak 38"/>
            <p:cNvSpPr txBox="1">
              <a:spLocks noRot="1" noChangeAspect="1" noMove="1" noResize="1" noEditPoints="1" noAdjustHandles="1" noChangeArrowheads="1" noChangeShapeType="1" noTextEdit="1"/>
            </p:cNvSpPr>
            <p:nvPr/>
          </p:nvSpPr>
          <p:spPr>
            <a:xfrm>
              <a:off x="2538095" y="2405577"/>
              <a:ext cx="1398980" cy="954108"/>
            </a:xfrm>
            <a:prstGeom prst="rect">
              <a:avLst/>
            </a:prstGeom>
            <a:blipFill rotWithShape="0">
              <a:blip r:embed="rId8"/>
              <a:stretch>
                <a:fillRect t="-1709"/>
              </a:stretch>
            </a:blipFill>
          </p:spPr>
          <p:txBody>
            <a:bodyPr/>
            <a:lstStyle/>
            <a:p>
              <a:r>
                <a:rPr lang="en-US">
                  <a:noFill/>
                </a:rPr>
                <a:t> </a:t>
              </a:r>
            </a:p>
          </p:txBody>
        </p:sp>
        <p:sp>
          <p:nvSpPr>
            <p:cNvPr id="40" name="Tekstvak 39"/>
            <p:cNvSpPr txBox="1">
              <a:spLocks noRot="1" noChangeAspect="1" noMove="1" noResize="1" noEditPoints="1" noAdjustHandles="1" noChangeArrowheads="1" noChangeShapeType="1" noTextEdit="1"/>
            </p:cNvSpPr>
            <p:nvPr/>
          </p:nvSpPr>
          <p:spPr>
            <a:xfrm>
              <a:off x="4749358" y="2405577"/>
              <a:ext cx="1398980" cy="954108"/>
            </a:xfrm>
            <a:prstGeom prst="rect">
              <a:avLst/>
            </a:prstGeom>
            <a:blipFill rotWithShape="0">
              <a:blip r:embed="rId9"/>
              <a:stretch>
                <a:fillRect t="-1709"/>
              </a:stretch>
            </a:blipFill>
          </p:spPr>
          <p:txBody>
            <a:bodyPr/>
            <a:lstStyle/>
            <a:p>
              <a:r>
                <a:rPr lang="en-US">
                  <a:noFill/>
                </a:rPr>
                <a:t> </a:t>
              </a:r>
            </a:p>
          </p:txBody>
        </p:sp>
        <p:sp>
          <p:nvSpPr>
            <p:cNvPr id="41" name="Tekstvak 40"/>
            <p:cNvSpPr txBox="1">
              <a:spLocks noRot="1" noChangeAspect="1" noMove="1" noResize="1" noEditPoints="1" noAdjustHandles="1" noChangeArrowheads="1" noChangeShapeType="1" noTextEdit="1"/>
            </p:cNvSpPr>
            <p:nvPr/>
          </p:nvSpPr>
          <p:spPr>
            <a:xfrm>
              <a:off x="9572124" y="2405577"/>
              <a:ext cx="1398980" cy="954108"/>
            </a:xfrm>
            <a:prstGeom prst="rect">
              <a:avLst/>
            </a:prstGeom>
            <a:blipFill rotWithShape="0">
              <a:blip r:embed="rId10"/>
              <a:stretch>
                <a:fillRect t="-1709"/>
              </a:stretch>
            </a:blipFill>
          </p:spPr>
          <p:txBody>
            <a:bodyPr/>
            <a:lstStyle/>
            <a:p>
              <a:r>
                <a:rPr lang="en-US">
                  <a:noFill/>
                </a:rPr>
                <a:t> </a:t>
              </a:r>
            </a:p>
          </p:txBody>
        </p:sp>
        <p:sp>
          <p:nvSpPr>
            <p:cNvPr id="42" name="Tekstvak 41"/>
            <p:cNvSpPr txBox="1">
              <a:spLocks noRot="1" noChangeAspect="1" noMove="1" noResize="1" noEditPoints="1" noAdjustHandles="1" noChangeArrowheads="1" noChangeShapeType="1" noTextEdit="1"/>
            </p:cNvSpPr>
            <p:nvPr/>
          </p:nvSpPr>
          <p:spPr>
            <a:xfrm>
              <a:off x="7781712" y="2023070"/>
              <a:ext cx="1398980" cy="677108"/>
            </a:xfrm>
            <a:prstGeom prst="rect">
              <a:avLst/>
            </a:prstGeom>
            <a:blipFill rotWithShape="0">
              <a:blip r:embed="rId11"/>
              <a:stretch>
                <a:fillRect t="-2410"/>
              </a:stretch>
            </a:blipFill>
          </p:spPr>
          <p:txBody>
            <a:bodyPr/>
            <a:lstStyle/>
            <a:p>
              <a:r>
                <a:rPr lang="en-US">
                  <a:noFill/>
                </a:rPr>
                <a:t> </a:t>
              </a:r>
            </a:p>
          </p:txBody>
        </p:sp>
        <p:cxnSp>
          <p:nvCxnSpPr>
            <p:cNvPr id="43" name="Rechte verbindingslijn 42"/>
            <p:cNvCxnSpPr>
              <a:endCxn id="13" idx="0"/>
            </p:cNvCxnSpPr>
            <p:nvPr/>
          </p:nvCxnSpPr>
          <p:spPr>
            <a:xfrm>
              <a:off x="8481856" y="2653899"/>
              <a:ext cx="0" cy="488999"/>
            </a:xfrm>
            <a:prstGeom prst="line">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Noise rejection and disturbance rejection</a:t>
            </a:r>
            <a:endParaRPr lang="nl-B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nl-BE" dirty="0" smtClean="0"/>
                  <a:t>Both refer to rejection of the input </a:t>
                </a:r>
                <a14:m>
                  <m:oMath xmlns:m="http://schemas.openxmlformats.org/officeDocument/2006/math">
                    <m:r>
                      <a:rPr lang="nl-BE" i="1" dirty="0" smtClean="0">
                        <a:latin typeface="Cambria Math" panose="02040503050406030204" pitchFamily="18" charset="0"/>
                      </a:rPr>
                      <m:t>𝐷</m:t>
                    </m:r>
                  </m:oMath>
                </a14:m>
                <a:r>
                  <a:rPr lang="nl-BE" dirty="0" smtClean="0"/>
                  <a:t> but are not the same</a:t>
                </a:r>
              </a:p>
              <a:p>
                <a:r>
                  <a:rPr lang="nl-BE" dirty="0" smtClean="0"/>
                  <a:t>Measurement noise is often modelled by white noise. (High frequency signal)</a:t>
                </a:r>
              </a:p>
              <a:p>
                <a:r>
                  <a:rPr lang="nl-BE" dirty="0" smtClean="0"/>
                  <a:t>Disturbances are actual changes to the state of the system.</a:t>
                </a:r>
                <a:endParaRPr lang="nl-B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63" t="-904"/>
                </a:stretch>
              </a:blipFill>
            </p:spPr>
            <p:txBody>
              <a:bodyPr/>
              <a:lstStyle/>
              <a:p>
                <a:r>
                  <a:rPr lang="en-US">
                    <a:noFill/>
                  </a:rPr>
                  <a:t> </a:t>
                </a:r>
              </a:p>
            </p:txBody>
          </p:sp>
        </mc:Fallback>
      </mc:AlternateContent>
      <p:grpSp>
        <p:nvGrpSpPr>
          <p:cNvPr id="4" name="Groep 45"/>
          <p:cNvGrpSpPr>
            <a:grpSpLocks/>
          </p:cNvGrpSpPr>
          <p:nvPr/>
        </p:nvGrpSpPr>
        <p:grpSpPr bwMode="auto">
          <a:xfrm>
            <a:off x="706437" y="3825044"/>
            <a:ext cx="7426325" cy="2103438"/>
            <a:chOff x="1069146" y="2023070"/>
            <a:chExt cx="9901958" cy="2804862"/>
          </a:xfrm>
        </p:grpSpPr>
        <p:grpSp>
          <p:nvGrpSpPr>
            <p:cNvPr id="5" name="Groep 35"/>
            <p:cNvGrpSpPr>
              <a:grpSpLocks/>
            </p:cNvGrpSpPr>
            <p:nvPr/>
          </p:nvGrpSpPr>
          <p:grpSpPr bwMode="auto">
            <a:xfrm>
              <a:off x="1478004" y="3033897"/>
              <a:ext cx="9235992" cy="1524036"/>
              <a:chOff x="428513" y="2921355"/>
              <a:chExt cx="9235992" cy="1524036"/>
            </a:xfrm>
          </p:grpSpPr>
          <p:sp>
            <p:nvSpPr>
              <p:cNvPr id="13" name="Rechthoek 3"/>
              <p:cNvSpPr>
                <a:spLocks noRot="1" noChangeAspect="1" noMove="1" noResize="1" noEditPoints="1" noAdjustHandles="1" noChangeArrowheads="1" noChangeShapeType="1" noTextEdit="1"/>
              </p:cNvSpPr>
              <p:nvPr/>
            </p:nvSpPr>
            <p:spPr>
              <a:xfrm>
                <a:off x="2617585" y="2921355"/>
                <a:ext cx="1352281" cy="759853"/>
              </a:xfrm>
              <a:prstGeom prst="rect">
                <a:avLst/>
              </a:prstGeom>
              <a:blipFill rotWithShape="0">
                <a:blip r:embed="rId3"/>
                <a:stretch>
                  <a:fillRect/>
                </a:stretch>
              </a:blipFill>
            </p:spPr>
            <p:txBody>
              <a:bodyPr/>
              <a:lstStyle/>
              <a:p>
                <a:r>
                  <a:rPr lang="en-US">
                    <a:noFill/>
                  </a:rPr>
                  <a:t> </a:t>
                </a:r>
              </a:p>
            </p:txBody>
          </p:sp>
          <p:sp>
            <p:nvSpPr>
              <p:cNvPr id="14" name="Rechthoek 7"/>
              <p:cNvSpPr>
                <a:spLocks noRot="1" noChangeAspect="1" noMove="1" noResize="1" noEditPoints="1" noAdjustHandles="1" noChangeArrowheads="1" noChangeShapeType="1" noTextEdit="1"/>
              </p:cNvSpPr>
              <p:nvPr/>
            </p:nvSpPr>
            <p:spPr>
              <a:xfrm>
                <a:off x="4889648" y="2921356"/>
                <a:ext cx="1352281" cy="759853"/>
              </a:xfrm>
              <a:prstGeom prst="rect">
                <a:avLst/>
              </a:prstGeom>
              <a:blipFill rotWithShape="0">
                <a:blip r:embed="rId4"/>
                <a:stretch>
                  <a:fillRect/>
                </a:stretch>
              </a:blipFill>
            </p:spPr>
            <p:txBody>
              <a:bodyPr/>
              <a:lstStyle/>
              <a:p>
                <a:r>
                  <a:rPr lang="en-US">
                    <a:noFill/>
                  </a:rPr>
                  <a:t> </a:t>
                </a:r>
              </a:p>
            </p:txBody>
          </p:sp>
          <p:cxnSp>
            <p:nvCxnSpPr>
              <p:cNvPr id="15" name="Rechte verbindingslijn met pijl 9"/>
              <p:cNvCxnSpPr>
                <a:stCxn id="13" idx="3"/>
                <a:endCxn id="14" idx="1"/>
              </p:cNvCxnSpPr>
              <p:nvPr/>
            </p:nvCxnSpPr>
            <p:spPr>
              <a:xfrm>
                <a:off x="3969431" y="3301317"/>
                <a:ext cx="920767"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Rechte verbindingslijn met pijl 11"/>
              <p:cNvCxnSpPr/>
              <p:nvPr/>
            </p:nvCxnSpPr>
            <p:spPr>
              <a:xfrm>
                <a:off x="6242775" y="3301317"/>
                <a:ext cx="918651"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Ovaal 12"/>
              <p:cNvSpPr/>
              <p:nvPr/>
            </p:nvSpPr>
            <p:spPr>
              <a:xfrm>
                <a:off x="7161426" y="3032473"/>
                <a:ext cx="541877" cy="539804"/>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sz="2400" dirty="0"/>
                  <a:t>+</a:t>
                </a:r>
                <a:endParaRPr lang="en-US" sz="1350" dirty="0"/>
              </a:p>
            </p:txBody>
          </p:sp>
          <p:cxnSp>
            <p:nvCxnSpPr>
              <p:cNvPr id="18" name="Rechte verbindingslijn met pijl 13"/>
              <p:cNvCxnSpPr>
                <a:stCxn id="17" idx="6"/>
              </p:cNvCxnSpPr>
              <p:nvPr/>
            </p:nvCxnSpPr>
            <p:spPr>
              <a:xfrm flipV="1">
                <a:off x="7703303" y="3301317"/>
                <a:ext cx="1962187"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Rechte verbindingslijn 19"/>
              <p:cNvCxnSpPr/>
              <p:nvPr/>
            </p:nvCxnSpPr>
            <p:spPr>
              <a:xfrm>
                <a:off x="8619837" y="3301317"/>
                <a:ext cx="0" cy="1143113"/>
              </a:xfrm>
              <a:prstGeom prst="line">
                <a:avLst/>
              </a:prstGeom>
              <a:ln w="19050">
                <a:solidFill>
                  <a:schemeClr val="tx1"/>
                </a:solidFill>
                <a:headEnd type="oval" w="lg" len="lg"/>
              </a:ln>
            </p:spPr>
            <p:style>
              <a:lnRef idx="1">
                <a:schemeClr val="accent1"/>
              </a:lnRef>
              <a:fillRef idx="0">
                <a:schemeClr val="accent1"/>
              </a:fillRef>
              <a:effectRef idx="0">
                <a:schemeClr val="accent1"/>
              </a:effectRef>
              <a:fontRef idx="minor">
                <a:schemeClr val="tx1"/>
              </a:fontRef>
            </p:style>
          </p:cxnSp>
          <p:cxnSp>
            <p:nvCxnSpPr>
              <p:cNvPr id="20" name="Rechte verbindingslijn met pijl 22"/>
              <p:cNvCxnSpPr/>
              <p:nvPr/>
            </p:nvCxnSpPr>
            <p:spPr>
              <a:xfrm flipH="1">
                <a:off x="1609301" y="4444430"/>
                <a:ext cx="7010536" cy="0"/>
              </a:xfrm>
              <a:prstGeom prst="straightConnector1">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 name="Rechte verbindingslijn 24"/>
              <p:cNvCxnSpPr>
                <a:stCxn id="23" idx="4"/>
              </p:cNvCxnSpPr>
              <p:nvPr/>
            </p:nvCxnSpPr>
            <p:spPr>
              <a:xfrm>
                <a:off x="1617768" y="3574393"/>
                <a:ext cx="0" cy="870037"/>
              </a:xfrm>
              <a:prstGeom prst="line">
                <a:avLst/>
              </a:prstGeom>
              <a:ln w="19050">
                <a:solidFill>
                  <a:schemeClr val="tx1"/>
                </a:solidFill>
                <a:headEnd type="triangle" w="lg" len="lg"/>
              </a:ln>
            </p:spPr>
            <p:style>
              <a:lnRef idx="1">
                <a:schemeClr val="accent1"/>
              </a:lnRef>
              <a:fillRef idx="0">
                <a:schemeClr val="accent1"/>
              </a:fillRef>
              <a:effectRef idx="0">
                <a:schemeClr val="accent1"/>
              </a:effectRef>
              <a:fontRef idx="minor">
                <a:schemeClr val="tx1"/>
              </a:fontRef>
            </p:style>
          </p:cxnSp>
          <p:cxnSp>
            <p:nvCxnSpPr>
              <p:cNvPr id="22" name="Rechte verbindingslijn met pijl 25"/>
              <p:cNvCxnSpPr/>
              <p:nvPr/>
            </p:nvCxnSpPr>
            <p:spPr>
              <a:xfrm>
                <a:off x="428178" y="3303433"/>
                <a:ext cx="920768"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Ovaal 26"/>
              <p:cNvSpPr/>
              <p:nvPr/>
            </p:nvSpPr>
            <p:spPr>
              <a:xfrm>
                <a:off x="1348947" y="3034590"/>
                <a:ext cx="539760" cy="539803"/>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sz="2400" dirty="0"/>
                  <a:t>+</a:t>
                </a:r>
                <a:endParaRPr lang="en-US" sz="1350" dirty="0"/>
              </a:p>
            </p:txBody>
          </p:sp>
          <p:cxnSp>
            <p:nvCxnSpPr>
              <p:cNvPr id="24" name="Rechte verbindingslijn met pijl 31"/>
              <p:cNvCxnSpPr>
                <a:stCxn id="23" idx="6"/>
                <a:endCxn id="13" idx="1"/>
              </p:cNvCxnSpPr>
              <p:nvPr/>
            </p:nvCxnSpPr>
            <p:spPr>
              <a:xfrm flipV="1">
                <a:off x="1888707" y="3301317"/>
                <a:ext cx="728147" cy="211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 name="Tekstvak 36"/>
            <p:cNvSpPr txBox="1">
              <a:spLocks noRot="1" noChangeAspect="1" noMove="1" noResize="1" noEditPoints="1" noAdjustHandles="1" noChangeArrowheads="1" noChangeShapeType="1" noTextEdit="1"/>
            </p:cNvSpPr>
            <p:nvPr/>
          </p:nvSpPr>
          <p:spPr>
            <a:xfrm>
              <a:off x="1069146" y="2405577"/>
              <a:ext cx="1398980" cy="954108"/>
            </a:xfrm>
            <a:prstGeom prst="rect">
              <a:avLst/>
            </a:prstGeom>
            <a:blipFill rotWithShape="0">
              <a:blip r:embed="rId5"/>
              <a:stretch>
                <a:fillRect t="-1709"/>
              </a:stretch>
            </a:blipFill>
          </p:spPr>
          <p:txBody>
            <a:bodyPr/>
            <a:lstStyle/>
            <a:p>
              <a:r>
                <a:rPr lang="en-US">
                  <a:noFill/>
                </a:rPr>
                <a:t> </a:t>
              </a:r>
            </a:p>
          </p:txBody>
        </p:sp>
        <p:sp>
          <p:nvSpPr>
            <p:cNvPr id="7" name="Ovaal 37"/>
            <p:cNvSpPr/>
            <p:nvPr/>
          </p:nvSpPr>
          <p:spPr>
            <a:xfrm>
              <a:off x="5806336" y="4288128"/>
              <a:ext cx="643824" cy="539804"/>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sz="1350" dirty="0"/>
                <a:t>-1</a:t>
              </a:r>
            </a:p>
          </p:txBody>
        </p:sp>
        <p:sp>
          <p:nvSpPr>
            <p:cNvPr id="8" name="Tekstvak 38"/>
            <p:cNvSpPr txBox="1">
              <a:spLocks noRot="1" noChangeAspect="1" noMove="1" noResize="1" noEditPoints="1" noAdjustHandles="1" noChangeArrowheads="1" noChangeShapeType="1" noTextEdit="1"/>
            </p:cNvSpPr>
            <p:nvPr/>
          </p:nvSpPr>
          <p:spPr>
            <a:xfrm>
              <a:off x="2538095" y="2405577"/>
              <a:ext cx="1398980" cy="954108"/>
            </a:xfrm>
            <a:prstGeom prst="rect">
              <a:avLst/>
            </a:prstGeom>
            <a:blipFill rotWithShape="0">
              <a:blip r:embed="rId6"/>
              <a:stretch>
                <a:fillRect t="-1709"/>
              </a:stretch>
            </a:blipFill>
          </p:spPr>
          <p:txBody>
            <a:bodyPr/>
            <a:lstStyle/>
            <a:p>
              <a:r>
                <a:rPr lang="en-US">
                  <a:noFill/>
                </a:rPr>
                <a:t> </a:t>
              </a:r>
            </a:p>
          </p:txBody>
        </p:sp>
        <p:sp>
          <p:nvSpPr>
            <p:cNvPr id="9" name="Tekstvak 39"/>
            <p:cNvSpPr txBox="1">
              <a:spLocks noRot="1" noChangeAspect="1" noMove="1" noResize="1" noEditPoints="1" noAdjustHandles="1" noChangeArrowheads="1" noChangeShapeType="1" noTextEdit="1"/>
            </p:cNvSpPr>
            <p:nvPr/>
          </p:nvSpPr>
          <p:spPr>
            <a:xfrm>
              <a:off x="4749358" y="2405577"/>
              <a:ext cx="1398980" cy="954108"/>
            </a:xfrm>
            <a:prstGeom prst="rect">
              <a:avLst/>
            </a:prstGeom>
            <a:blipFill rotWithShape="0">
              <a:blip r:embed="rId7"/>
              <a:stretch>
                <a:fillRect t="-1709"/>
              </a:stretch>
            </a:blipFill>
          </p:spPr>
          <p:txBody>
            <a:bodyPr/>
            <a:lstStyle/>
            <a:p>
              <a:r>
                <a:rPr lang="en-US">
                  <a:noFill/>
                </a:rPr>
                <a:t> </a:t>
              </a:r>
            </a:p>
          </p:txBody>
        </p:sp>
        <p:sp>
          <p:nvSpPr>
            <p:cNvPr id="10" name="Tekstvak 40"/>
            <p:cNvSpPr txBox="1">
              <a:spLocks noRot="1" noChangeAspect="1" noMove="1" noResize="1" noEditPoints="1" noAdjustHandles="1" noChangeArrowheads="1" noChangeShapeType="1" noTextEdit="1"/>
            </p:cNvSpPr>
            <p:nvPr/>
          </p:nvSpPr>
          <p:spPr>
            <a:xfrm>
              <a:off x="9572124" y="2405577"/>
              <a:ext cx="1398980" cy="954108"/>
            </a:xfrm>
            <a:prstGeom prst="rect">
              <a:avLst/>
            </a:prstGeom>
            <a:blipFill rotWithShape="0">
              <a:blip r:embed="rId8"/>
              <a:stretch>
                <a:fillRect t="-1709"/>
              </a:stretch>
            </a:blipFill>
          </p:spPr>
          <p:txBody>
            <a:bodyPr/>
            <a:lstStyle/>
            <a:p>
              <a:r>
                <a:rPr lang="en-US">
                  <a:noFill/>
                </a:rPr>
                <a:t> </a:t>
              </a:r>
            </a:p>
          </p:txBody>
        </p:sp>
        <p:sp>
          <p:nvSpPr>
            <p:cNvPr id="11" name="Tekstvak 41"/>
            <p:cNvSpPr txBox="1">
              <a:spLocks noRot="1" noChangeAspect="1" noMove="1" noResize="1" noEditPoints="1" noAdjustHandles="1" noChangeArrowheads="1" noChangeShapeType="1" noTextEdit="1"/>
            </p:cNvSpPr>
            <p:nvPr/>
          </p:nvSpPr>
          <p:spPr>
            <a:xfrm>
              <a:off x="7781712" y="2023070"/>
              <a:ext cx="1398980" cy="677108"/>
            </a:xfrm>
            <a:prstGeom prst="rect">
              <a:avLst/>
            </a:prstGeom>
            <a:blipFill rotWithShape="0">
              <a:blip r:embed="rId9"/>
              <a:stretch>
                <a:fillRect t="-2410"/>
              </a:stretch>
            </a:blipFill>
          </p:spPr>
          <p:txBody>
            <a:bodyPr/>
            <a:lstStyle/>
            <a:p>
              <a:r>
                <a:rPr lang="en-US">
                  <a:noFill/>
                </a:rPr>
                <a:t> </a:t>
              </a:r>
            </a:p>
          </p:txBody>
        </p:sp>
        <p:cxnSp>
          <p:nvCxnSpPr>
            <p:cNvPr id="12" name="Rechte verbindingslijn 42"/>
            <p:cNvCxnSpPr>
              <a:endCxn id="17" idx="0"/>
            </p:cNvCxnSpPr>
            <p:nvPr/>
          </p:nvCxnSpPr>
          <p:spPr>
            <a:xfrm>
              <a:off x="8481856" y="2653899"/>
              <a:ext cx="0" cy="488999"/>
            </a:xfrm>
            <a:prstGeom prst="line">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25" name="Slide Number Placeholder 24"/>
          <p:cNvSpPr>
            <a:spLocks noGrp="1"/>
          </p:cNvSpPr>
          <p:nvPr>
            <p:ph type="sldNum" sz="quarter" idx="10"/>
          </p:nvPr>
        </p:nvSpPr>
        <p:spPr/>
        <p:txBody>
          <a:bodyPr/>
          <a:lstStyle/>
          <a:p>
            <a:pPr>
              <a:defRPr/>
            </a:pPr>
            <a:fld id="{36E0E07D-3184-49D9-8FFF-CA3F16F68292}" type="slidenum">
              <a:rPr lang="en-US" smtClean="0"/>
              <a:pPr>
                <a:defRPr/>
              </a:pPr>
              <a:t>30</a:t>
            </a:fld>
            <a:endParaRPr lang="en-US"/>
          </a:p>
        </p:txBody>
      </p:sp>
    </p:spTree>
    <p:extLst>
      <p:ext uri="{BB962C8B-B14F-4D97-AF65-F5344CB8AC3E}">
        <p14:creationId xmlns:p14="http://schemas.microsoft.com/office/powerpoint/2010/main" val="23688385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Noise versus Disturbances</a:t>
            </a:r>
            <a:endParaRPr lang="nl-BE" dirty="0"/>
          </a:p>
        </p:txBody>
      </p:sp>
      <p:sp>
        <p:nvSpPr>
          <p:cNvPr id="3" name="Content Placeholder 2"/>
          <p:cNvSpPr>
            <a:spLocks noGrp="1"/>
          </p:cNvSpPr>
          <p:nvPr>
            <p:ph idx="1"/>
          </p:nvPr>
        </p:nvSpPr>
        <p:spPr/>
        <p:txBody>
          <a:bodyPr/>
          <a:lstStyle/>
          <a:p>
            <a:r>
              <a:rPr lang="nl-BE" dirty="0" smtClean="0"/>
              <a:t>Cruise control</a:t>
            </a:r>
          </a:p>
          <a:p>
            <a:pPr marL="457200" lvl="1" indent="0">
              <a:buNone/>
            </a:pPr>
            <a:r>
              <a:rPr lang="nl-BE" dirty="0" smtClean="0"/>
              <a:t>Measurement errors on the speed are noise</a:t>
            </a:r>
          </a:p>
          <a:p>
            <a:pPr marL="457200" lvl="1" indent="0">
              <a:buNone/>
            </a:pPr>
            <a:r>
              <a:rPr lang="nl-BE" dirty="0" smtClean="0"/>
              <a:t>A change in slope is a disturbance</a:t>
            </a:r>
          </a:p>
          <a:p>
            <a:pPr lvl="1"/>
            <a:endParaRPr lang="nl-BE" dirty="0"/>
          </a:p>
        </p:txBody>
      </p:sp>
      <p:pic>
        <p:nvPicPr>
          <p:cNvPr id="1026" name="Picture 2" descr="https://encrypted-tbn3.gstatic.com/images?q=tbn:ANd9GcQL9kQxixRgHy_s0h2Meribcwq7IiUwKdoBYoLdRPiYtpWhW4s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6477" y="3081868"/>
            <a:ext cx="3580323" cy="246644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0"/>
          </p:nvPr>
        </p:nvSpPr>
        <p:spPr/>
        <p:txBody>
          <a:bodyPr/>
          <a:lstStyle/>
          <a:p>
            <a:pPr>
              <a:defRPr/>
            </a:pPr>
            <a:fld id="{36E0E07D-3184-49D9-8FFF-CA3F16F68292}" type="slidenum">
              <a:rPr lang="en-US" smtClean="0"/>
              <a:pPr>
                <a:defRPr/>
              </a:pPr>
              <a:t>31</a:t>
            </a:fld>
            <a:endParaRPr lang="en-US"/>
          </a:p>
        </p:txBody>
      </p:sp>
    </p:spTree>
    <p:extLst>
      <p:ext uri="{BB962C8B-B14F-4D97-AF65-F5344CB8AC3E}">
        <p14:creationId xmlns:p14="http://schemas.microsoft.com/office/powerpoint/2010/main" val="39399793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Noise versus disturbance</a:t>
            </a:r>
            <a:endParaRPr lang="nl-B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nl-BE" dirty="0" smtClean="0"/>
                  <a:t>Remember from the start of the lecture</a:t>
                </a:r>
              </a:p>
              <a:p>
                <a:pPr marL="457200" lvl="1" indent="0">
                  <a:buNone/>
                </a:pPr>
                <a14:m>
                  <m:oMathPara xmlns:m="http://schemas.openxmlformats.org/officeDocument/2006/math">
                    <m:oMathParaPr>
                      <m:jc m:val="centerGroup"/>
                    </m:oMathParaPr>
                    <m:oMath xmlns:m="http://schemas.openxmlformats.org/officeDocument/2006/math">
                      <m:r>
                        <a:rPr lang="nl-BE" i="1">
                          <a:latin typeface="Cambria Math" panose="02040503050406030204" pitchFamily="18" charset="0"/>
                        </a:rPr>
                        <m:t>𝑌</m:t>
                      </m:r>
                      <m:r>
                        <a:rPr lang="nl-BE" i="1">
                          <a:latin typeface="Cambria Math" panose="02040503050406030204" pitchFamily="18" charset="0"/>
                        </a:rPr>
                        <m:t>=</m:t>
                      </m:r>
                      <m:f>
                        <m:fPr>
                          <m:ctrlPr>
                            <a:rPr lang="nl-BE" i="1">
                              <a:latin typeface="Cambria Math" panose="02040503050406030204" pitchFamily="18" charset="0"/>
                            </a:rPr>
                          </m:ctrlPr>
                        </m:fPr>
                        <m:num>
                          <m:r>
                            <a:rPr lang="nl-BE" i="1">
                              <a:latin typeface="Cambria Math" panose="02040503050406030204" pitchFamily="18" charset="0"/>
                            </a:rPr>
                            <m:t>𝑃𝐶</m:t>
                          </m:r>
                        </m:num>
                        <m:den>
                          <m:r>
                            <a:rPr lang="nl-BE" i="1">
                              <a:latin typeface="Cambria Math" panose="02040503050406030204" pitchFamily="18" charset="0"/>
                            </a:rPr>
                            <m:t>1+</m:t>
                          </m:r>
                          <m:r>
                            <a:rPr lang="nl-BE" i="1">
                              <a:latin typeface="Cambria Math" panose="02040503050406030204" pitchFamily="18" charset="0"/>
                            </a:rPr>
                            <m:t>𝑃𝐶</m:t>
                          </m:r>
                        </m:den>
                      </m:f>
                      <m:r>
                        <a:rPr lang="nl-BE" i="1">
                          <a:latin typeface="Cambria Math" panose="02040503050406030204" pitchFamily="18" charset="0"/>
                        </a:rPr>
                        <m:t>𝑅</m:t>
                      </m:r>
                      <m:r>
                        <a:rPr lang="nl-BE" i="1">
                          <a:latin typeface="Cambria Math" panose="02040503050406030204" pitchFamily="18" charset="0"/>
                        </a:rPr>
                        <m:t>+</m:t>
                      </m:r>
                      <m:f>
                        <m:fPr>
                          <m:ctrlPr>
                            <a:rPr lang="nl-BE" i="1">
                              <a:latin typeface="Cambria Math" panose="02040503050406030204" pitchFamily="18" charset="0"/>
                            </a:rPr>
                          </m:ctrlPr>
                        </m:fPr>
                        <m:num>
                          <m:r>
                            <a:rPr lang="nl-BE" i="1">
                              <a:latin typeface="Cambria Math" panose="02040503050406030204" pitchFamily="18" charset="0"/>
                            </a:rPr>
                            <m:t>1</m:t>
                          </m:r>
                        </m:num>
                        <m:den>
                          <m:r>
                            <a:rPr lang="nl-BE" i="1">
                              <a:latin typeface="Cambria Math" panose="02040503050406030204" pitchFamily="18" charset="0"/>
                            </a:rPr>
                            <m:t>1+</m:t>
                          </m:r>
                          <m:r>
                            <a:rPr lang="nl-BE" i="1">
                              <a:latin typeface="Cambria Math" panose="02040503050406030204" pitchFamily="18" charset="0"/>
                            </a:rPr>
                            <m:t>𝑃𝐶</m:t>
                          </m:r>
                        </m:den>
                      </m:f>
                      <m:r>
                        <a:rPr lang="nl-BE" i="1">
                          <a:latin typeface="Cambria Math" panose="02040503050406030204" pitchFamily="18" charset="0"/>
                        </a:rPr>
                        <m:t>𝐷</m:t>
                      </m:r>
                    </m:oMath>
                  </m:oMathPara>
                </a14:m>
                <a:endParaRPr lang="nl-BE" dirty="0" smtClean="0"/>
              </a:p>
              <a:p>
                <a:r>
                  <a:rPr lang="nl-BE" dirty="0" smtClean="0"/>
                  <a:t>Choosing </a:t>
                </a:r>
                <a14:m>
                  <m:oMath xmlns:m="http://schemas.openxmlformats.org/officeDocument/2006/math">
                    <m:r>
                      <a:rPr lang="nl-BE" b="0" i="1" smtClean="0">
                        <a:latin typeface="Cambria Math" panose="02040503050406030204" pitchFamily="18" charset="0"/>
                      </a:rPr>
                      <m:t>𝑇</m:t>
                    </m:r>
                    <m:r>
                      <a:rPr lang="nl-BE" b="0" i="1" smtClean="0">
                        <a:latin typeface="Cambria Math" panose="02040503050406030204" pitchFamily="18" charset="0"/>
                      </a:rPr>
                      <m:t>=</m:t>
                    </m:r>
                    <m:f>
                      <m:fPr>
                        <m:ctrlPr>
                          <a:rPr lang="nl-BE" b="0" i="1" smtClean="0">
                            <a:latin typeface="Cambria Math" panose="02040503050406030204" pitchFamily="18" charset="0"/>
                          </a:rPr>
                        </m:ctrlPr>
                      </m:fPr>
                      <m:num>
                        <m:r>
                          <a:rPr lang="nl-BE" b="0" i="1" smtClean="0">
                            <a:latin typeface="Cambria Math" panose="02040503050406030204" pitchFamily="18" charset="0"/>
                          </a:rPr>
                          <m:t>1</m:t>
                        </m:r>
                      </m:num>
                      <m:den>
                        <m:r>
                          <a:rPr lang="nl-BE" b="0" i="1" smtClean="0">
                            <a:latin typeface="Cambria Math" panose="02040503050406030204" pitchFamily="18" charset="0"/>
                          </a:rPr>
                          <m:t>1+</m:t>
                        </m:r>
                        <m:r>
                          <a:rPr lang="nl-BE" b="0" i="1" smtClean="0">
                            <a:latin typeface="Cambria Math" panose="02040503050406030204" pitchFamily="18" charset="0"/>
                          </a:rPr>
                          <m:t>𝑃𝐶</m:t>
                        </m:r>
                      </m:den>
                    </m:f>
                  </m:oMath>
                </a14:m>
                <a:r>
                  <a:rPr lang="nl-BE" dirty="0" smtClean="0"/>
                  <a:t> sufficiently small results in the rejection of D. This can be achieved by choosing </a:t>
                </a:r>
                <a14:m>
                  <m:oMath xmlns:m="http://schemas.openxmlformats.org/officeDocument/2006/math">
                    <m:r>
                      <a:rPr lang="nl-BE" b="0" i="1" smtClean="0">
                        <a:latin typeface="Cambria Math" panose="02040503050406030204" pitchFamily="18" charset="0"/>
                      </a:rPr>
                      <m:t>𝐶</m:t>
                    </m:r>
                  </m:oMath>
                </a14:m>
                <a:r>
                  <a:rPr lang="nl-BE" dirty="0" smtClean="0"/>
                  <a:t> sufficiently high.</a:t>
                </a:r>
              </a:p>
              <a:p>
                <a:pPr marL="0" indent="0">
                  <a:buNone/>
                </a:pPr>
                <a:endParaRPr lang="nl-BE" dirty="0" smtClean="0"/>
              </a:p>
              <a:p>
                <a:endParaRPr lang="nl-BE" dirty="0" smtClean="0"/>
              </a:p>
              <a:p>
                <a:pPr lvl="1"/>
                <a:endParaRPr lang="nl-B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63" t="-904" r="-1481"/>
                </a:stretch>
              </a:blipFill>
            </p:spPr>
            <p:txBody>
              <a:bodyPr/>
              <a:lstStyle/>
              <a:p>
                <a:r>
                  <a:rPr lang="en-US">
                    <a:noFill/>
                  </a:rPr>
                  <a:t> </a:t>
                </a:r>
              </a:p>
            </p:txBody>
          </p:sp>
        </mc:Fallback>
      </mc:AlternateContent>
      <p:grpSp>
        <p:nvGrpSpPr>
          <p:cNvPr id="4" name="Groep 45"/>
          <p:cNvGrpSpPr>
            <a:grpSpLocks/>
          </p:cNvGrpSpPr>
          <p:nvPr/>
        </p:nvGrpSpPr>
        <p:grpSpPr bwMode="auto">
          <a:xfrm>
            <a:off x="858837" y="3760966"/>
            <a:ext cx="7426325" cy="2103438"/>
            <a:chOff x="1069146" y="2023070"/>
            <a:chExt cx="9901958" cy="2804862"/>
          </a:xfrm>
        </p:grpSpPr>
        <p:grpSp>
          <p:nvGrpSpPr>
            <p:cNvPr id="5" name="Groep 35"/>
            <p:cNvGrpSpPr>
              <a:grpSpLocks/>
            </p:cNvGrpSpPr>
            <p:nvPr/>
          </p:nvGrpSpPr>
          <p:grpSpPr bwMode="auto">
            <a:xfrm>
              <a:off x="1478004" y="3033897"/>
              <a:ext cx="9235992" cy="1524036"/>
              <a:chOff x="428513" y="2921355"/>
              <a:chExt cx="9235992" cy="1524036"/>
            </a:xfrm>
          </p:grpSpPr>
          <p:sp>
            <p:nvSpPr>
              <p:cNvPr id="13" name="Rechthoek 3"/>
              <p:cNvSpPr>
                <a:spLocks noRot="1" noChangeAspect="1" noMove="1" noResize="1" noEditPoints="1" noAdjustHandles="1" noChangeArrowheads="1" noChangeShapeType="1" noTextEdit="1"/>
              </p:cNvSpPr>
              <p:nvPr/>
            </p:nvSpPr>
            <p:spPr>
              <a:xfrm>
                <a:off x="2617585" y="2921355"/>
                <a:ext cx="1352281" cy="759853"/>
              </a:xfrm>
              <a:prstGeom prst="rect">
                <a:avLst/>
              </a:prstGeom>
              <a:blipFill rotWithShape="0">
                <a:blip r:embed="rId3"/>
                <a:stretch>
                  <a:fillRect/>
                </a:stretch>
              </a:blipFill>
            </p:spPr>
            <p:txBody>
              <a:bodyPr/>
              <a:lstStyle/>
              <a:p>
                <a:r>
                  <a:rPr lang="en-US">
                    <a:noFill/>
                  </a:rPr>
                  <a:t> </a:t>
                </a:r>
              </a:p>
            </p:txBody>
          </p:sp>
          <p:sp>
            <p:nvSpPr>
              <p:cNvPr id="14" name="Rechthoek 7"/>
              <p:cNvSpPr>
                <a:spLocks noRot="1" noChangeAspect="1" noMove="1" noResize="1" noEditPoints="1" noAdjustHandles="1" noChangeArrowheads="1" noChangeShapeType="1" noTextEdit="1"/>
              </p:cNvSpPr>
              <p:nvPr/>
            </p:nvSpPr>
            <p:spPr>
              <a:xfrm>
                <a:off x="4889648" y="2921356"/>
                <a:ext cx="1352281" cy="759853"/>
              </a:xfrm>
              <a:prstGeom prst="rect">
                <a:avLst/>
              </a:prstGeom>
              <a:blipFill rotWithShape="0">
                <a:blip r:embed="rId4"/>
                <a:stretch>
                  <a:fillRect/>
                </a:stretch>
              </a:blipFill>
            </p:spPr>
            <p:txBody>
              <a:bodyPr/>
              <a:lstStyle/>
              <a:p>
                <a:r>
                  <a:rPr lang="en-US">
                    <a:noFill/>
                  </a:rPr>
                  <a:t> </a:t>
                </a:r>
              </a:p>
            </p:txBody>
          </p:sp>
          <p:cxnSp>
            <p:nvCxnSpPr>
              <p:cNvPr id="15" name="Rechte verbindingslijn met pijl 9"/>
              <p:cNvCxnSpPr>
                <a:stCxn id="13" idx="3"/>
                <a:endCxn id="14" idx="1"/>
              </p:cNvCxnSpPr>
              <p:nvPr/>
            </p:nvCxnSpPr>
            <p:spPr>
              <a:xfrm>
                <a:off x="3969431" y="3301317"/>
                <a:ext cx="920767"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Rechte verbindingslijn met pijl 11"/>
              <p:cNvCxnSpPr/>
              <p:nvPr/>
            </p:nvCxnSpPr>
            <p:spPr>
              <a:xfrm>
                <a:off x="6242775" y="3301317"/>
                <a:ext cx="918651"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Ovaal 12"/>
              <p:cNvSpPr/>
              <p:nvPr/>
            </p:nvSpPr>
            <p:spPr>
              <a:xfrm>
                <a:off x="7161426" y="3032473"/>
                <a:ext cx="541877" cy="539804"/>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sz="2400" dirty="0"/>
                  <a:t>+</a:t>
                </a:r>
                <a:endParaRPr lang="en-US" sz="1350" dirty="0"/>
              </a:p>
            </p:txBody>
          </p:sp>
          <p:cxnSp>
            <p:nvCxnSpPr>
              <p:cNvPr id="18" name="Rechte verbindingslijn met pijl 13"/>
              <p:cNvCxnSpPr>
                <a:stCxn id="17" idx="6"/>
              </p:cNvCxnSpPr>
              <p:nvPr/>
            </p:nvCxnSpPr>
            <p:spPr>
              <a:xfrm flipV="1">
                <a:off x="7703303" y="3301317"/>
                <a:ext cx="1962187"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Rechte verbindingslijn 19"/>
              <p:cNvCxnSpPr/>
              <p:nvPr/>
            </p:nvCxnSpPr>
            <p:spPr>
              <a:xfrm>
                <a:off x="8619837" y="3301317"/>
                <a:ext cx="0" cy="1143113"/>
              </a:xfrm>
              <a:prstGeom prst="line">
                <a:avLst/>
              </a:prstGeom>
              <a:ln w="19050">
                <a:solidFill>
                  <a:schemeClr val="tx1"/>
                </a:solidFill>
                <a:headEnd type="oval" w="lg" len="lg"/>
              </a:ln>
            </p:spPr>
            <p:style>
              <a:lnRef idx="1">
                <a:schemeClr val="accent1"/>
              </a:lnRef>
              <a:fillRef idx="0">
                <a:schemeClr val="accent1"/>
              </a:fillRef>
              <a:effectRef idx="0">
                <a:schemeClr val="accent1"/>
              </a:effectRef>
              <a:fontRef idx="minor">
                <a:schemeClr val="tx1"/>
              </a:fontRef>
            </p:style>
          </p:cxnSp>
          <p:cxnSp>
            <p:nvCxnSpPr>
              <p:cNvPr id="20" name="Rechte verbindingslijn met pijl 22"/>
              <p:cNvCxnSpPr/>
              <p:nvPr/>
            </p:nvCxnSpPr>
            <p:spPr>
              <a:xfrm flipH="1">
                <a:off x="1609301" y="4444430"/>
                <a:ext cx="7010536" cy="0"/>
              </a:xfrm>
              <a:prstGeom prst="straightConnector1">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 name="Rechte verbindingslijn 24"/>
              <p:cNvCxnSpPr>
                <a:stCxn id="23" idx="4"/>
              </p:cNvCxnSpPr>
              <p:nvPr/>
            </p:nvCxnSpPr>
            <p:spPr>
              <a:xfrm>
                <a:off x="1617768" y="3574393"/>
                <a:ext cx="0" cy="870037"/>
              </a:xfrm>
              <a:prstGeom prst="line">
                <a:avLst/>
              </a:prstGeom>
              <a:ln w="19050">
                <a:solidFill>
                  <a:schemeClr val="tx1"/>
                </a:solidFill>
                <a:headEnd type="triangle" w="lg" len="lg"/>
              </a:ln>
            </p:spPr>
            <p:style>
              <a:lnRef idx="1">
                <a:schemeClr val="accent1"/>
              </a:lnRef>
              <a:fillRef idx="0">
                <a:schemeClr val="accent1"/>
              </a:fillRef>
              <a:effectRef idx="0">
                <a:schemeClr val="accent1"/>
              </a:effectRef>
              <a:fontRef idx="minor">
                <a:schemeClr val="tx1"/>
              </a:fontRef>
            </p:style>
          </p:cxnSp>
          <p:cxnSp>
            <p:nvCxnSpPr>
              <p:cNvPr id="22" name="Rechte verbindingslijn met pijl 25"/>
              <p:cNvCxnSpPr/>
              <p:nvPr/>
            </p:nvCxnSpPr>
            <p:spPr>
              <a:xfrm>
                <a:off x="428178" y="3303433"/>
                <a:ext cx="920768"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Ovaal 26"/>
              <p:cNvSpPr/>
              <p:nvPr/>
            </p:nvSpPr>
            <p:spPr>
              <a:xfrm>
                <a:off x="1348947" y="3034590"/>
                <a:ext cx="539760" cy="539803"/>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sz="2400" dirty="0"/>
                  <a:t>+</a:t>
                </a:r>
                <a:endParaRPr lang="en-US" sz="1350" dirty="0"/>
              </a:p>
            </p:txBody>
          </p:sp>
          <p:cxnSp>
            <p:nvCxnSpPr>
              <p:cNvPr id="24" name="Rechte verbindingslijn met pijl 31"/>
              <p:cNvCxnSpPr>
                <a:stCxn id="23" idx="6"/>
                <a:endCxn id="13" idx="1"/>
              </p:cNvCxnSpPr>
              <p:nvPr/>
            </p:nvCxnSpPr>
            <p:spPr>
              <a:xfrm flipV="1">
                <a:off x="1888707" y="3301317"/>
                <a:ext cx="728147" cy="211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 name="Tekstvak 36"/>
            <p:cNvSpPr txBox="1">
              <a:spLocks noRot="1" noChangeAspect="1" noMove="1" noResize="1" noEditPoints="1" noAdjustHandles="1" noChangeArrowheads="1" noChangeShapeType="1" noTextEdit="1"/>
            </p:cNvSpPr>
            <p:nvPr/>
          </p:nvSpPr>
          <p:spPr>
            <a:xfrm>
              <a:off x="1069146" y="2405577"/>
              <a:ext cx="1398980" cy="954108"/>
            </a:xfrm>
            <a:prstGeom prst="rect">
              <a:avLst/>
            </a:prstGeom>
            <a:blipFill rotWithShape="0">
              <a:blip r:embed="rId5"/>
              <a:stretch>
                <a:fillRect t="-1709"/>
              </a:stretch>
            </a:blipFill>
          </p:spPr>
          <p:txBody>
            <a:bodyPr/>
            <a:lstStyle/>
            <a:p>
              <a:r>
                <a:rPr lang="en-US">
                  <a:noFill/>
                </a:rPr>
                <a:t> </a:t>
              </a:r>
            </a:p>
          </p:txBody>
        </p:sp>
        <p:sp>
          <p:nvSpPr>
            <p:cNvPr id="7" name="Ovaal 37"/>
            <p:cNvSpPr/>
            <p:nvPr/>
          </p:nvSpPr>
          <p:spPr>
            <a:xfrm>
              <a:off x="5806338" y="4288128"/>
              <a:ext cx="610745" cy="539804"/>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sz="1350" dirty="0"/>
                <a:t>-1</a:t>
              </a:r>
            </a:p>
          </p:txBody>
        </p:sp>
        <p:sp>
          <p:nvSpPr>
            <p:cNvPr id="8" name="Tekstvak 38"/>
            <p:cNvSpPr txBox="1">
              <a:spLocks noRot="1" noChangeAspect="1" noMove="1" noResize="1" noEditPoints="1" noAdjustHandles="1" noChangeArrowheads="1" noChangeShapeType="1" noTextEdit="1"/>
            </p:cNvSpPr>
            <p:nvPr/>
          </p:nvSpPr>
          <p:spPr>
            <a:xfrm>
              <a:off x="2538095" y="2405577"/>
              <a:ext cx="1398980" cy="954108"/>
            </a:xfrm>
            <a:prstGeom prst="rect">
              <a:avLst/>
            </a:prstGeom>
            <a:blipFill rotWithShape="0">
              <a:blip r:embed="rId6"/>
              <a:stretch>
                <a:fillRect t="-1709"/>
              </a:stretch>
            </a:blipFill>
          </p:spPr>
          <p:txBody>
            <a:bodyPr/>
            <a:lstStyle/>
            <a:p>
              <a:r>
                <a:rPr lang="en-US">
                  <a:noFill/>
                </a:rPr>
                <a:t> </a:t>
              </a:r>
            </a:p>
          </p:txBody>
        </p:sp>
        <p:sp>
          <p:nvSpPr>
            <p:cNvPr id="9" name="Tekstvak 39"/>
            <p:cNvSpPr txBox="1">
              <a:spLocks noRot="1" noChangeAspect="1" noMove="1" noResize="1" noEditPoints="1" noAdjustHandles="1" noChangeArrowheads="1" noChangeShapeType="1" noTextEdit="1"/>
            </p:cNvSpPr>
            <p:nvPr/>
          </p:nvSpPr>
          <p:spPr>
            <a:xfrm>
              <a:off x="4749358" y="2405577"/>
              <a:ext cx="1398980" cy="954108"/>
            </a:xfrm>
            <a:prstGeom prst="rect">
              <a:avLst/>
            </a:prstGeom>
            <a:blipFill rotWithShape="0">
              <a:blip r:embed="rId7"/>
              <a:stretch>
                <a:fillRect t="-1709"/>
              </a:stretch>
            </a:blipFill>
          </p:spPr>
          <p:txBody>
            <a:bodyPr/>
            <a:lstStyle/>
            <a:p>
              <a:r>
                <a:rPr lang="en-US">
                  <a:noFill/>
                </a:rPr>
                <a:t> </a:t>
              </a:r>
            </a:p>
          </p:txBody>
        </p:sp>
        <p:sp>
          <p:nvSpPr>
            <p:cNvPr id="10" name="Tekstvak 40"/>
            <p:cNvSpPr txBox="1">
              <a:spLocks noRot="1" noChangeAspect="1" noMove="1" noResize="1" noEditPoints="1" noAdjustHandles="1" noChangeArrowheads="1" noChangeShapeType="1" noTextEdit="1"/>
            </p:cNvSpPr>
            <p:nvPr/>
          </p:nvSpPr>
          <p:spPr>
            <a:xfrm>
              <a:off x="9572124" y="2405577"/>
              <a:ext cx="1398980" cy="954108"/>
            </a:xfrm>
            <a:prstGeom prst="rect">
              <a:avLst/>
            </a:prstGeom>
            <a:blipFill rotWithShape="0">
              <a:blip r:embed="rId8"/>
              <a:stretch>
                <a:fillRect t="-1709"/>
              </a:stretch>
            </a:blipFill>
          </p:spPr>
          <p:txBody>
            <a:bodyPr/>
            <a:lstStyle/>
            <a:p>
              <a:r>
                <a:rPr lang="en-US">
                  <a:noFill/>
                </a:rPr>
                <a:t> </a:t>
              </a:r>
            </a:p>
          </p:txBody>
        </p:sp>
        <p:sp>
          <p:nvSpPr>
            <p:cNvPr id="11" name="Tekstvak 41"/>
            <p:cNvSpPr txBox="1">
              <a:spLocks noRot="1" noChangeAspect="1" noMove="1" noResize="1" noEditPoints="1" noAdjustHandles="1" noChangeArrowheads="1" noChangeShapeType="1" noTextEdit="1"/>
            </p:cNvSpPr>
            <p:nvPr/>
          </p:nvSpPr>
          <p:spPr>
            <a:xfrm>
              <a:off x="7781712" y="2023070"/>
              <a:ext cx="1398980" cy="677108"/>
            </a:xfrm>
            <a:prstGeom prst="rect">
              <a:avLst/>
            </a:prstGeom>
            <a:blipFill rotWithShape="0">
              <a:blip r:embed="rId9"/>
              <a:stretch>
                <a:fillRect t="-2410"/>
              </a:stretch>
            </a:blipFill>
          </p:spPr>
          <p:txBody>
            <a:bodyPr/>
            <a:lstStyle/>
            <a:p>
              <a:r>
                <a:rPr lang="en-US">
                  <a:noFill/>
                </a:rPr>
                <a:t> </a:t>
              </a:r>
            </a:p>
          </p:txBody>
        </p:sp>
        <p:cxnSp>
          <p:nvCxnSpPr>
            <p:cNvPr id="12" name="Rechte verbindingslijn 42"/>
            <p:cNvCxnSpPr>
              <a:endCxn id="17" idx="0"/>
            </p:cNvCxnSpPr>
            <p:nvPr/>
          </p:nvCxnSpPr>
          <p:spPr>
            <a:xfrm>
              <a:off x="8481856" y="2653899"/>
              <a:ext cx="0" cy="488999"/>
            </a:xfrm>
            <a:prstGeom prst="line">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25" name="Slide Number Placeholder 24"/>
          <p:cNvSpPr>
            <a:spLocks noGrp="1"/>
          </p:cNvSpPr>
          <p:nvPr>
            <p:ph type="sldNum" sz="quarter" idx="10"/>
          </p:nvPr>
        </p:nvSpPr>
        <p:spPr/>
        <p:txBody>
          <a:bodyPr/>
          <a:lstStyle/>
          <a:p>
            <a:pPr>
              <a:defRPr/>
            </a:pPr>
            <a:fld id="{36E0E07D-3184-49D9-8FFF-CA3F16F68292}" type="slidenum">
              <a:rPr lang="en-US" smtClean="0"/>
              <a:pPr>
                <a:defRPr/>
              </a:pPr>
              <a:t>32</a:t>
            </a:fld>
            <a:endParaRPr lang="en-US"/>
          </a:p>
        </p:txBody>
      </p:sp>
    </p:spTree>
    <p:extLst>
      <p:ext uri="{BB962C8B-B14F-4D97-AF65-F5344CB8AC3E}">
        <p14:creationId xmlns:p14="http://schemas.microsoft.com/office/powerpoint/2010/main" val="38961848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Disturbance versus noise</a:t>
            </a:r>
            <a:endParaRPr lang="nl-BE" dirty="0"/>
          </a:p>
        </p:txBody>
      </p:sp>
      <p:sp>
        <p:nvSpPr>
          <p:cNvPr id="3" name="Content Placeholder 2"/>
          <p:cNvSpPr>
            <a:spLocks noGrp="1"/>
          </p:cNvSpPr>
          <p:nvPr>
            <p:ph idx="1"/>
          </p:nvPr>
        </p:nvSpPr>
        <p:spPr/>
        <p:txBody>
          <a:bodyPr/>
          <a:lstStyle/>
          <a:p>
            <a:r>
              <a:rPr lang="nl-BE" dirty="0" smtClean="0"/>
              <a:t>But what happens to measurement noise</a:t>
            </a:r>
          </a:p>
          <a:p>
            <a:pPr lvl="1"/>
            <a:r>
              <a:rPr lang="nl-BE" dirty="0" smtClean="0"/>
              <a:t>The amplified measurement noise will be applied to the input of the plant.</a:t>
            </a:r>
          </a:p>
          <a:p>
            <a:pPr lvl="1"/>
            <a:r>
              <a:rPr lang="nl-BE" dirty="0" smtClean="0"/>
              <a:t>In reality measurement noise requires no control actions. Good noise rejection means that the controller ignores this noise.</a:t>
            </a:r>
          </a:p>
        </p:txBody>
      </p:sp>
      <p:grpSp>
        <p:nvGrpSpPr>
          <p:cNvPr id="4" name="Groep 45"/>
          <p:cNvGrpSpPr>
            <a:grpSpLocks/>
          </p:cNvGrpSpPr>
          <p:nvPr/>
        </p:nvGrpSpPr>
        <p:grpSpPr bwMode="auto">
          <a:xfrm>
            <a:off x="858837" y="4135967"/>
            <a:ext cx="7426325" cy="2103438"/>
            <a:chOff x="1069146" y="2023070"/>
            <a:chExt cx="9901958" cy="2804862"/>
          </a:xfrm>
        </p:grpSpPr>
        <p:grpSp>
          <p:nvGrpSpPr>
            <p:cNvPr id="5" name="Groep 35"/>
            <p:cNvGrpSpPr>
              <a:grpSpLocks/>
            </p:cNvGrpSpPr>
            <p:nvPr/>
          </p:nvGrpSpPr>
          <p:grpSpPr bwMode="auto">
            <a:xfrm>
              <a:off x="1478004" y="3033897"/>
              <a:ext cx="9235992" cy="1524036"/>
              <a:chOff x="428513" y="2921355"/>
              <a:chExt cx="9235992" cy="1524036"/>
            </a:xfrm>
          </p:grpSpPr>
          <p:sp>
            <p:nvSpPr>
              <p:cNvPr id="13" name="Rechthoek 3"/>
              <p:cNvSpPr>
                <a:spLocks noRot="1" noChangeAspect="1" noMove="1" noResize="1" noEditPoints="1" noAdjustHandles="1" noChangeArrowheads="1" noChangeShapeType="1" noTextEdit="1"/>
              </p:cNvSpPr>
              <p:nvPr/>
            </p:nvSpPr>
            <p:spPr>
              <a:xfrm>
                <a:off x="2617585" y="2921355"/>
                <a:ext cx="1352281" cy="759853"/>
              </a:xfrm>
              <a:prstGeom prst="rect">
                <a:avLst/>
              </a:prstGeom>
              <a:blipFill rotWithShape="0">
                <a:blip r:embed="rId2"/>
                <a:stretch>
                  <a:fillRect/>
                </a:stretch>
              </a:blipFill>
            </p:spPr>
            <p:txBody>
              <a:bodyPr/>
              <a:lstStyle/>
              <a:p>
                <a:r>
                  <a:rPr lang="en-US">
                    <a:noFill/>
                  </a:rPr>
                  <a:t> </a:t>
                </a:r>
              </a:p>
            </p:txBody>
          </p:sp>
          <p:sp>
            <p:nvSpPr>
              <p:cNvPr id="14" name="Rechthoek 7"/>
              <p:cNvSpPr>
                <a:spLocks noRot="1" noChangeAspect="1" noMove="1" noResize="1" noEditPoints="1" noAdjustHandles="1" noChangeArrowheads="1" noChangeShapeType="1" noTextEdit="1"/>
              </p:cNvSpPr>
              <p:nvPr/>
            </p:nvSpPr>
            <p:spPr>
              <a:xfrm>
                <a:off x="4889648" y="2921356"/>
                <a:ext cx="1352281" cy="759853"/>
              </a:xfrm>
              <a:prstGeom prst="rect">
                <a:avLst/>
              </a:prstGeom>
              <a:blipFill rotWithShape="0">
                <a:blip r:embed="rId3"/>
                <a:stretch>
                  <a:fillRect/>
                </a:stretch>
              </a:blipFill>
            </p:spPr>
            <p:txBody>
              <a:bodyPr/>
              <a:lstStyle/>
              <a:p>
                <a:r>
                  <a:rPr lang="en-US">
                    <a:noFill/>
                  </a:rPr>
                  <a:t> </a:t>
                </a:r>
              </a:p>
            </p:txBody>
          </p:sp>
          <p:cxnSp>
            <p:nvCxnSpPr>
              <p:cNvPr id="15" name="Rechte verbindingslijn met pijl 9"/>
              <p:cNvCxnSpPr>
                <a:stCxn id="13" idx="3"/>
                <a:endCxn id="14" idx="1"/>
              </p:cNvCxnSpPr>
              <p:nvPr/>
            </p:nvCxnSpPr>
            <p:spPr>
              <a:xfrm>
                <a:off x="3969431" y="3301317"/>
                <a:ext cx="920767"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Rechte verbindingslijn met pijl 11"/>
              <p:cNvCxnSpPr/>
              <p:nvPr/>
            </p:nvCxnSpPr>
            <p:spPr>
              <a:xfrm>
                <a:off x="6242775" y="3301317"/>
                <a:ext cx="918651"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Ovaal 12"/>
              <p:cNvSpPr/>
              <p:nvPr/>
            </p:nvSpPr>
            <p:spPr>
              <a:xfrm>
                <a:off x="7161426" y="3032473"/>
                <a:ext cx="541877" cy="539804"/>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sz="2400" dirty="0"/>
                  <a:t>+</a:t>
                </a:r>
                <a:endParaRPr lang="en-US" sz="1350" dirty="0"/>
              </a:p>
            </p:txBody>
          </p:sp>
          <p:cxnSp>
            <p:nvCxnSpPr>
              <p:cNvPr id="18" name="Rechte verbindingslijn met pijl 13"/>
              <p:cNvCxnSpPr>
                <a:stCxn id="17" idx="6"/>
              </p:cNvCxnSpPr>
              <p:nvPr/>
            </p:nvCxnSpPr>
            <p:spPr>
              <a:xfrm flipV="1">
                <a:off x="7703303" y="3301317"/>
                <a:ext cx="1962187"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Rechte verbindingslijn 19"/>
              <p:cNvCxnSpPr/>
              <p:nvPr/>
            </p:nvCxnSpPr>
            <p:spPr>
              <a:xfrm>
                <a:off x="8619837" y="3301317"/>
                <a:ext cx="0" cy="1143113"/>
              </a:xfrm>
              <a:prstGeom prst="line">
                <a:avLst/>
              </a:prstGeom>
              <a:ln w="19050">
                <a:solidFill>
                  <a:schemeClr val="tx1"/>
                </a:solidFill>
                <a:headEnd type="oval" w="lg" len="lg"/>
              </a:ln>
            </p:spPr>
            <p:style>
              <a:lnRef idx="1">
                <a:schemeClr val="accent1"/>
              </a:lnRef>
              <a:fillRef idx="0">
                <a:schemeClr val="accent1"/>
              </a:fillRef>
              <a:effectRef idx="0">
                <a:schemeClr val="accent1"/>
              </a:effectRef>
              <a:fontRef idx="minor">
                <a:schemeClr val="tx1"/>
              </a:fontRef>
            </p:style>
          </p:cxnSp>
          <p:cxnSp>
            <p:nvCxnSpPr>
              <p:cNvPr id="20" name="Rechte verbindingslijn met pijl 22"/>
              <p:cNvCxnSpPr/>
              <p:nvPr/>
            </p:nvCxnSpPr>
            <p:spPr>
              <a:xfrm flipH="1">
                <a:off x="1609301" y="4444430"/>
                <a:ext cx="7010536" cy="0"/>
              </a:xfrm>
              <a:prstGeom prst="straightConnector1">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 name="Rechte verbindingslijn 24"/>
              <p:cNvCxnSpPr>
                <a:stCxn id="23" idx="4"/>
              </p:cNvCxnSpPr>
              <p:nvPr/>
            </p:nvCxnSpPr>
            <p:spPr>
              <a:xfrm>
                <a:off x="1617768" y="3574393"/>
                <a:ext cx="0" cy="870037"/>
              </a:xfrm>
              <a:prstGeom prst="line">
                <a:avLst/>
              </a:prstGeom>
              <a:ln w="19050">
                <a:solidFill>
                  <a:schemeClr val="tx1"/>
                </a:solidFill>
                <a:headEnd type="triangle" w="lg" len="lg"/>
              </a:ln>
            </p:spPr>
            <p:style>
              <a:lnRef idx="1">
                <a:schemeClr val="accent1"/>
              </a:lnRef>
              <a:fillRef idx="0">
                <a:schemeClr val="accent1"/>
              </a:fillRef>
              <a:effectRef idx="0">
                <a:schemeClr val="accent1"/>
              </a:effectRef>
              <a:fontRef idx="minor">
                <a:schemeClr val="tx1"/>
              </a:fontRef>
            </p:style>
          </p:cxnSp>
          <p:cxnSp>
            <p:nvCxnSpPr>
              <p:cNvPr id="22" name="Rechte verbindingslijn met pijl 25"/>
              <p:cNvCxnSpPr/>
              <p:nvPr/>
            </p:nvCxnSpPr>
            <p:spPr>
              <a:xfrm>
                <a:off x="428178" y="3303433"/>
                <a:ext cx="920768"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Ovaal 26"/>
              <p:cNvSpPr/>
              <p:nvPr/>
            </p:nvSpPr>
            <p:spPr>
              <a:xfrm>
                <a:off x="1348947" y="3034590"/>
                <a:ext cx="539760" cy="539803"/>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sz="2400" dirty="0"/>
                  <a:t>+</a:t>
                </a:r>
                <a:endParaRPr lang="en-US" sz="1350" dirty="0"/>
              </a:p>
            </p:txBody>
          </p:sp>
          <p:cxnSp>
            <p:nvCxnSpPr>
              <p:cNvPr id="24" name="Rechte verbindingslijn met pijl 31"/>
              <p:cNvCxnSpPr>
                <a:stCxn id="23" idx="6"/>
                <a:endCxn id="13" idx="1"/>
              </p:cNvCxnSpPr>
              <p:nvPr/>
            </p:nvCxnSpPr>
            <p:spPr>
              <a:xfrm flipV="1">
                <a:off x="1888707" y="3301317"/>
                <a:ext cx="728147" cy="211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 name="Tekstvak 36"/>
            <p:cNvSpPr txBox="1">
              <a:spLocks noRot="1" noChangeAspect="1" noMove="1" noResize="1" noEditPoints="1" noAdjustHandles="1" noChangeArrowheads="1" noChangeShapeType="1" noTextEdit="1"/>
            </p:cNvSpPr>
            <p:nvPr/>
          </p:nvSpPr>
          <p:spPr>
            <a:xfrm>
              <a:off x="1069146" y="2405577"/>
              <a:ext cx="1398980" cy="954108"/>
            </a:xfrm>
            <a:prstGeom prst="rect">
              <a:avLst/>
            </a:prstGeom>
            <a:blipFill rotWithShape="0">
              <a:blip r:embed="rId4"/>
              <a:stretch>
                <a:fillRect t="-1709"/>
              </a:stretch>
            </a:blipFill>
          </p:spPr>
          <p:txBody>
            <a:bodyPr/>
            <a:lstStyle/>
            <a:p>
              <a:r>
                <a:rPr lang="en-US">
                  <a:noFill/>
                </a:rPr>
                <a:t> </a:t>
              </a:r>
            </a:p>
          </p:txBody>
        </p:sp>
        <p:sp>
          <p:nvSpPr>
            <p:cNvPr id="7" name="Ovaal 37"/>
            <p:cNvSpPr/>
            <p:nvPr/>
          </p:nvSpPr>
          <p:spPr>
            <a:xfrm>
              <a:off x="5806336" y="4288128"/>
              <a:ext cx="653275" cy="539804"/>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sz="1350" dirty="0"/>
                <a:t>-1</a:t>
              </a:r>
            </a:p>
          </p:txBody>
        </p:sp>
        <p:sp>
          <p:nvSpPr>
            <p:cNvPr id="8" name="Tekstvak 38"/>
            <p:cNvSpPr txBox="1">
              <a:spLocks noRot="1" noChangeAspect="1" noMove="1" noResize="1" noEditPoints="1" noAdjustHandles="1" noChangeArrowheads="1" noChangeShapeType="1" noTextEdit="1"/>
            </p:cNvSpPr>
            <p:nvPr/>
          </p:nvSpPr>
          <p:spPr>
            <a:xfrm>
              <a:off x="2538095" y="2405577"/>
              <a:ext cx="1398980" cy="954108"/>
            </a:xfrm>
            <a:prstGeom prst="rect">
              <a:avLst/>
            </a:prstGeom>
            <a:blipFill rotWithShape="0">
              <a:blip r:embed="rId5"/>
              <a:stretch>
                <a:fillRect t="-1709"/>
              </a:stretch>
            </a:blipFill>
          </p:spPr>
          <p:txBody>
            <a:bodyPr/>
            <a:lstStyle/>
            <a:p>
              <a:r>
                <a:rPr lang="en-US">
                  <a:noFill/>
                </a:rPr>
                <a:t> </a:t>
              </a:r>
            </a:p>
          </p:txBody>
        </p:sp>
        <p:sp>
          <p:nvSpPr>
            <p:cNvPr id="9" name="Tekstvak 39"/>
            <p:cNvSpPr txBox="1">
              <a:spLocks noRot="1" noChangeAspect="1" noMove="1" noResize="1" noEditPoints="1" noAdjustHandles="1" noChangeArrowheads="1" noChangeShapeType="1" noTextEdit="1"/>
            </p:cNvSpPr>
            <p:nvPr/>
          </p:nvSpPr>
          <p:spPr>
            <a:xfrm>
              <a:off x="4749358" y="2405577"/>
              <a:ext cx="1398980" cy="954108"/>
            </a:xfrm>
            <a:prstGeom prst="rect">
              <a:avLst/>
            </a:prstGeom>
            <a:blipFill rotWithShape="0">
              <a:blip r:embed="rId6"/>
              <a:stretch>
                <a:fillRect t="-1709"/>
              </a:stretch>
            </a:blipFill>
          </p:spPr>
          <p:txBody>
            <a:bodyPr/>
            <a:lstStyle/>
            <a:p>
              <a:r>
                <a:rPr lang="en-US">
                  <a:noFill/>
                </a:rPr>
                <a:t> </a:t>
              </a:r>
            </a:p>
          </p:txBody>
        </p:sp>
        <p:sp>
          <p:nvSpPr>
            <p:cNvPr id="10" name="Tekstvak 40"/>
            <p:cNvSpPr txBox="1">
              <a:spLocks noRot="1" noChangeAspect="1" noMove="1" noResize="1" noEditPoints="1" noAdjustHandles="1" noChangeArrowheads="1" noChangeShapeType="1" noTextEdit="1"/>
            </p:cNvSpPr>
            <p:nvPr/>
          </p:nvSpPr>
          <p:spPr>
            <a:xfrm>
              <a:off x="9572124" y="2405577"/>
              <a:ext cx="1398980" cy="954108"/>
            </a:xfrm>
            <a:prstGeom prst="rect">
              <a:avLst/>
            </a:prstGeom>
            <a:blipFill rotWithShape="0">
              <a:blip r:embed="rId7"/>
              <a:stretch>
                <a:fillRect t="-1709"/>
              </a:stretch>
            </a:blipFill>
          </p:spPr>
          <p:txBody>
            <a:bodyPr/>
            <a:lstStyle/>
            <a:p>
              <a:r>
                <a:rPr lang="en-US">
                  <a:noFill/>
                </a:rPr>
                <a:t> </a:t>
              </a:r>
            </a:p>
          </p:txBody>
        </p:sp>
        <p:sp>
          <p:nvSpPr>
            <p:cNvPr id="11" name="Tekstvak 41"/>
            <p:cNvSpPr txBox="1">
              <a:spLocks noRot="1" noChangeAspect="1" noMove="1" noResize="1" noEditPoints="1" noAdjustHandles="1" noChangeArrowheads="1" noChangeShapeType="1" noTextEdit="1"/>
            </p:cNvSpPr>
            <p:nvPr/>
          </p:nvSpPr>
          <p:spPr>
            <a:xfrm>
              <a:off x="7781712" y="2023070"/>
              <a:ext cx="1398980" cy="677108"/>
            </a:xfrm>
            <a:prstGeom prst="rect">
              <a:avLst/>
            </a:prstGeom>
            <a:blipFill rotWithShape="0">
              <a:blip r:embed="rId8"/>
              <a:stretch>
                <a:fillRect t="-2410"/>
              </a:stretch>
            </a:blipFill>
          </p:spPr>
          <p:txBody>
            <a:bodyPr/>
            <a:lstStyle/>
            <a:p>
              <a:r>
                <a:rPr lang="en-US">
                  <a:noFill/>
                </a:rPr>
                <a:t> </a:t>
              </a:r>
            </a:p>
          </p:txBody>
        </p:sp>
        <p:cxnSp>
          <p:nvCxnSpPr>
            <p:cNvPr id="12" name="Rechte verbindingslijn 42"/>
            <p:cNvCxnSpPr>
              <a:endCxn id="17" idx="0"/>
            </p:cNvCxnSpPr>
            <p:nvPr/>
          </p:nvCxnSpPr>
          <p:spPr>
            <a:xfrm>
              <a:off x="8481856" y="2653899"/>
              <a:ext cx="0" cy="488999"/>
            </a:xfrm>
            <a:prstGeom prst="line">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25" name="Slide Number Placeholder 24"/>
          <p:cNvSpPr>
            <a:spLocks noGrp="1"/>
          </p:cNvSpPr>
          <p:nvPr>
            <p:ph type="sldNum" sz="quarter" idx="10"/>
          </p:nvPr>
        </p:nvSpPr>
        <p:spPr/>
        <p:txBody>
          <a:bodyPr/>
          <a:lstStyle/>
          <a:p>
            <a:pPr>
              <a:defRPr/>
            </a:pPr>
            <a:fld id="{36E0E07D-3184-49D9-8FFF-CA3F16F68292}" type="slidenum">
              <a:rPr lang="en-US" smtClean="0"/>
              <a:pPr>
                <a:defRPr/>
              </a:pPr>
              <a:t>33</a:t>
            </a:fld>
            <a:endParaRPr lang="en-US"/>
          </a:p>
        </p:txBody>
      </p:sp>
    </p:spTree>
    <p:extLst>
      <p:ext uri="{BB962C8B-B14F-4D97-AF65-F5344CB8AC3E}">
        <p14:creationId xmlns:p14="http://schemas.microsoft.com/office/powerpoint/2010/main" val="33869839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Disturbance versus noise rejection</a:t>
            </a:r>
            <a:endParaRPr lang="nl-BE" dirty="0"/>
          </a:p>
        </p:txBody>
      </p:sp>
      <p:sp>
        <p:nvSpPr>
          <p:cNvPr id="3" name="Content Placeholder 2"/>
          <p:cNvSpPr>
            <a:spLocks noGrp="1"/>
          </p:cNvSpPr>
          <p:nvPr>
            <p:ph idx="1"/>
          </p:nvPr>
        </p:nvSpPr>
        <p:spPr/>
        <p:txBody>
          <a:bodyPr/>
          <a:lstStyle/>
          <a:p>
            <a:r>
              <a:rPr lang="nl-BE" dirty="0" smtClean="0"/>
              <a:t>Good disturbance rejection requires fast action to bring the state back to the desired state</a:t>
            </a:r>
          </a:p>
          <a:p>
            <a:r>
              <a:rPr lang="nl-BE" dirty="0" smtClean="0"/>
              <a:t>Good noise rejection requires that measurement noise will be ignored. </a:t>
            </a:r>
          </a:p>
          <a:p>
            <a:r>
              <a:rPr lang="nl-BE" dirty="0" smtClean="0"/>
              <a:t>Note that a controller can not see the difference between measurement noise and disturbances. Slow controllers will be less sensitive to measurement noise. Fast system will have better disturbance rejection. </a:t>
            </a:r>
          </a:p>
        </p:txBody>
      </p:sp>
      <p:sp>
        <p:nvSpPr>
          <p:cNvPr id="4" name="Slide Number Placeholder 3"/>
          <p:cNvSpPr>
            <a:spLocks noGrp="1"/>
          </p:cNvSpPr>
          <p:nvPr>
            <p:ph type="sldNum" sz="quarter" idx="10"/>
          </p:nvPr>
        </p:nvSpPr>
        <p:spPr/>
        <p:txBody>
          <a:bodyPr/>
          <a:lstStyle/>
          <a:p>
            <a:pPr>
              <a:defRPr/>
            </a:pPr>
            <a:fld id="{36E0E07D-3184-49D9-8FFF-CA3F16F68292}" type="slidenum">
              <a:rPr lang="en-US" smtClean="0"/>
              <a:pPr>
                <a:defRPr/>
              </a:pPr>
              <a:t>34</a:t>
            </a:fld>
            <a:endParaRPr lang="en-US"/>
          </a:p>
        </p:txBody>
      </p:sp>
    </p:spTree>
    <p:extLst>
      <p:ext uri="{BB962C8B-B14F-4D97-AF65-F5344CB8AC3E}">
        <p14:creationId xmlns:p14="http://schemas.microsoft.com/office/powerpoint/2010/main" val="38145579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Classical trade-offs in control theory</a:t>
            </a:r>
            <a:endParaRPr lang="nl-BE" dirty="0"/>
          </a:p>
        </p:txBody>
      </p:sp>
      <p:sp>
        <p:nvSpPr>
          <p:cNvPr id="3" name="Content Placeholder 2"/>
          <p:cNvSpPr>
            <a:spLocks noGrp="1"/>
          </p:cNvSpPr>
          <p:nvPr>
            <p:ph sz="half" idx="1"/>
          </p:nvPr>
        </p:nvSpPr>
        <p:spPr>
          <a:xfrm>
            <a:off x="457200" y="1195200"/>
            <a:ext cx="4038600" cy="2197288"/>
          </a:xfrm>
        </p:spPr>
        <p:txBody>
          <a:bodyPr/>
          <a:lstStyle/>
          <a:p>
            <a:r>
              <a:rPr lang="nl-BE" sz="2400" b="1" dirty="0"/>
              <a:t>Slow controllers</a:t>
            </a:r>
          </a:p>
          <a:p>
            <a:pPr lvl="1"/>
            <a:r>
              <a:rPr lang="nl-BE" sz="2400" dirty="0"/>
              <a:t>Not sensitive to noise</a:t>
            </a:r>
          </a:p>
          <a:p>
            <a:pPr lvl="1"/>
            <a:r>
              <a:rPr lang="nl-BE" sz="2400" dirty="0"/>
              <a:t>Small control inputs</a:t>
            </a:r>
          </a:p>
          <a:p>
            <a:pPr lvl="1"/>
            <a:endParaRPr lang="nl-BE" sz="2400" dirty="0"/>
          </a:p>
          <a:p>
            <a:pPr lvl="1"/>
            <a:endParaRPr lang="nl-BE" sz="2400" dirty="0"/>
          </a:p>
          <a:p>
            <a:pPr marL="457200" lvl="1" indent="0">
              <a:buNone/>
            </a:pPr>
            <a:endParaRPr lang="nl-BE" sz="2400" dirty="0"/>
          </a:p>
        </p:txBody>
      </p:sp>
      <p:sp>
        <p:nvSpPr>
          <p:cNvPr id="4" name="Content Placeholder 3"/>
          <p:cNvSpPr>
            <a:spLocks noGrp="1"/>
          </p:cNvSpPr>
          <p:nvPr>
            <p:ph sz="half" idx="2"/>
          </p:nvPr>
        </p:nvSpPr>
        <p:spPr>
          <a:xfrm>
            <a:off x="4648200" y="1195200"/>
            <a:ext cx="4038600" cy="2197288"/>
          </a:xfrm>
        </p:spPr>
        <p:txBody>
          <a:bodyPr>
            <a:normAutofit/>
          </a:bodyPr>
          <a:lstStyle/>
          <a:p>
            <a:r>
              <a:rPr lang="nl-BE" sz="2400" b="1" dirty="0" smtClean="0"/>
              <a:t>Fast Controllers</a:t>
            </a:r>
          </a:p>
          <a:p>
            <a:pPr lvl="1"/>
            <a:r>
              <a:rPr lang="nl-BE" sz="2400" dirty="0" smtClean="0"/>
              <a:t>Good disturbance rejection</a:t>
            </a:r>
          </a:p>
          <a:p>
            <a:pPr lvl="1"/>
            <a:r>
              <a:rPr lang="nl-BE" sz="2400" dirty="0" smtClean="0"/>
              <a:t>Fast tracking</a:t>
            </a:r>
            <a:endParaRPr lang="nl-BE" sz="2400" dirty="0"/>
          </a:p>
        </p:txBody>
      </p:sp>
      <p:sp>
        <p:nvSpPr>
          <p:cNvPr id="26" name="Content Placeholder 2"/>
          <p:cNvSpPr txBox="1">
            <a:spLocks/>
          </p:cNvSpPr>
          <p:nvPr/>
        </p:nvSpPr>
        <p:spPr bwMode="auto">
          <a:xfrm>
            <a:off x="457200" y="3938400"/>
            <a:ext cx="4038600" cy="219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lr>
                <a:schemeClr val="tx2"/>
              </a:buClr>
              <a:buFont typeface="Wingdings" panose="05000000000000000000" pitchFamily="2" charset="2"/>
              <a:buChar char="Ø"/>
              <a:defRPr sz="1800" kern="1200">
                <a:solidFill>
                  <a:schemeClr val="tx1"/>
                </a:solidFill>
                <a:latin typeface="+mn-lt"/>
                <a:ea typeface="+mn-ea"/>
                <a:cs typeface="+mn-cs"/>
              </a:defRPr>
            </a:lvl1pPr>
            <a:lvl2pPr marL="742950" indent="-285750" algn="l" rtl="0" fontAlgn="base">
              <a:spcBef>
                <a:spcPct val="20000"/>
              </a:spcBef>
              <a:spcAft>
                <a:spcPct val="0"/>
              </a:spcAft>
              <a:buClr>
                <a:schemeClr val="tx2"/>
              </a:buClr>
              <a:buFont typeface="Wingdings" panose="05000000000000000000" pitchFamily="2" charset="2"/>
              <a:buChar char="§"/>
              <a:defRPr sz="1800" kern="1200">
                <a:solidFill>
                  <a:schemeClr val="tx1"/>
                </a:solidFill>
                <a:latin typeface="+mn-lt"/>
                <a:ea typeface="+mn-ea"/>
                <a:cs typeface="+mn-cs"/>
              </a:defRPr>
            </a:lvl2pPr>
            <a:lvl3pPr marL="1143000" indent="-228600" algn="l" rtl="0" fontAlgn="base">
              <a:spcBef>
                <a:spcPct val="20000"/>
              </a:spcBef>
              <a:spcAft>
                <a:spcPct val="0"/>
              </a:spcAft>
              <a:buClr>
                <a:schemeClr val="tx2"/>
              </a:buClr>
              <a:buFont typeface="Arial" panose="020B0604020202020204" pitchFamily="34" charset="0"/>
              <a:buChar char="•"/>
              <a:defRPr sz="1800" kern="1200">
                <a:solidFill>
                  <a:schemeClr val="tx1"/>
                </a:solidFill>
                <a:latin typeface="+mn-lt"/>
                <a:ea typeface="+mn-ea"/>
                <a:cs typeface="+mn-cs"/>
              </a:defRPr>
            </a:lvl3pPr>
            <a:lvl4pPr marL="1600200" indent="-228600" algn="l" rtl="0" fontAlgn="base">
              <a:spcBef>
                <a:spcPct val="20000"/>
              </a:spcBef>
              <a:spcAft>
                <a:spcPct val="0"/>
              </a:spcAft>
              <a:buClr>
                <a:schemeClr val="tx2"/>
              </a:buClr>
              <a:buFont typeface="Arial" panose="020B0604020202020204" pitchFamily="34" charset="0"/>
              <a:buChar char="–"/>
              <a:defRPr sz="1800" kern="1200">
                <a:solidFill>
                  <a:schemeClr val="tx1"/>
                </a:solidFill>
                <a:latin typeface="+mn-lt"/>
                <a:ea typeface="+mn-ea"/>
                <a:cs typeface="+mn-cs"/>
              </a:defRPr>
            </a:lvl4pPr>
            <a:lvl5pPr marL="2057400" indent="-228600" algn="l" rtl="0" fontAlgn="base">
              <a:spcBef>
                <a:spcPct val="20000"/>
              </a:spcBef>
              <a:spcAft>
                <a:spcPct val="0"/>
              </a:spcAft>
              <a:buClr>
                <a:schemeClr val="tx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eaLnBrk="1" hangingPunct="1"/>
            <a:r>
              <a:rPr lang="nl-BE" sz="2400" b="1" dirty="0" smtClean="0"/>
              <a:t>Robust controllers</a:t>
            </a:r>
          </a:p>
          <a:p>
            <a:pPr lvl="1" eaLnBrk="1" hangingPunct="1"/>
            <a:r>
              <a:rPr lang="nl-BE" sz="2400" dirty="0" smtClean="0"/>
              <a:t>Model errors will not affect the behaviour of the system strongly</a:t>
            </a:r>
          </a:p>
          <a:p>
            <a:pPr lvl="1" eaLnBrk="1" hangingPunct="1"/>
            <a:endParaRPr lang="nl-BE" sz="2400" dirty="0" smtClean="0"/>
          </a:p>
          <a:p>
            <a:pPr lvl="1" eaLnBrk="1" hangingPunct="1"/>
            <a:endParaRPr lang="nl-BE" sz="2400" dirty="0" smtClean="0"/>
          </a:p>
          <a:p>
            <a:pPr marL="457200" lvl="1" indent="0" eaLnBrk="1" hangingPunct="1">
              <a:buFont typeface="Wingdings" panose="05000000000000000000" pitchFamily="2" charset="2"/>
              <a:buNone/>
            </a:pPr>
            <a:endParaRPr lang="nl-BE" sz="2400" dirty="0"/>
          </a:p>
        </p:txBody>
      </p:sp>
      <p:sp>
        <p:nvSpPr>
          <p:cNvPr id="27" name="Content Placeholder 2"/>
          <p:cNvSpPr txBox="1">
            <a:spLocks/>
          </p:cNvSpPr>
          <p:nvPr/>
        </p:nvSpPr>
        <p:spPr bwMode="auto">
          <a:xfrm>
            <a:off x="4775200" y="3938400"/>
            <a:ext cx="4038600" cy="219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lr>
                <a:schemeClr val="tx2"/>
              </a:buClr>
              <a:buFont typeface="Wingdings" panose="05000000000000000000" pitchFamily="2" charset="2"/>
              <a:buChar char="Ø"/>
              <a:defRPr sz="1800" kern="1200">
                <a:solidFill>
                  <a:schemeClr val="tx1"/>
                </a:solidFill>
                <a:latin typeface="+mn-lt"/>
                <a:ea typeface="+mn-ea"/>
                <a:cs typeface="+mn-cs"/>
              </a:defRPr>
            </a:lvl1pPr>
            <a:lvl2pPr marL="742950" indent="-285750" algn="l" rtl="0" fontAlgn="base">
              <a:spcBef>
                <a:spcPct val="20000"/>
              </a:spcBef>
              <a:spcAft>
                <a:spcPct val="0"/>
              </a:spcAft>
              <a:buClr>
                <a:schemeClr val="tx2"/>
              </a:buClr>
              <a:buFont typeface="Wingdings" panose="05000000000000000000" pitchFamily="2" charset="2"/>
              <a:buChar char="§"/>
              <a:defRPr sz="1800" kern="1200">
                <a:solidFill>
                  <a:schemeClr val="tx1"/>
                </a:solidFill>
                <a:latin typeface="+mn-lt"/>
                <a:ea typeface="+mn-ea"/>
                <a:cs typeface="+mn-cs"/>
              </a:defRPr>
            </a:lvl2pPr>
            <a:lvl3pPr marL="1143000" indent="-228600" algn="l" rtl="0" fontAlgn="base">
              <a:spcBef>
                <a:spcPct val="20000"/>
              </a:spcBef>
              <a:spcAft>
                <a:spcPct val="0"/>
              </a:spcAft>
              <a:buClr>
                <a:schemeClr val="tx2"/>
              </a:buClr>
              <a:buFont typeface="Arial" panose="020B0604020202020204" pitchFamily="34" charset="0"/>
              <a:buChar char="•"/>
              <a:defRPr sz="1800" kern="1200">
                <a:solidFill>
                  <a:schemeClr val="tx1"/>
                </a:solidFill>
                <a:latin typeface="+mn-lt"/>
                <a:ea typeface="+mn-ea"/>
                <a:cs typeface="+mn-cs"/>
              </a:defRPr>
            </a:lvl3pPr>
            <a:lvl4pPr marL="1600200" indent="-228600" algn="l" rtl="0" fontAlgn="base">
              <a:spcBef>
                <a:spcPct val="20000"/>
              </a:spcBef>
              <a:spcAft>
                <a:spcPct val="0"/>
              </a:spcAft>
              <a:buClr>
                <a:schemeClr val="tx2"/>
              </a:buClr>
              <a:buFont typeface="Arial" panose="020B0604020202020204" pitchFamily="34" charset="0"/>
              <a:buChar char="–"/>
              <a:defRPr sz="1800" kern="1200">
                <a:solidFill>
                  <a:schemeClr val="tx1"/>
                </a:solidFill>
                <a:latin typeface="+mn-lt"/>
                <a:ea typeface="+mn-ea"/>
                <a:cs typeface="+mn-cs"/>
              </a:defRPr>
            </a:lvl4pPr>
            <a:lvl5pPr marL="2057400" indent="-228600" algn="l" rtl="0" fontAlgn="base">
              <a:spcBef>
                <a:spcPct val="20000"/>
              </a:spcBef>
              <a:spcAft>
                <a:spcPct val="0"/>
              </a:spcAft>
              <a:buClr>
                <a:schemeClr val="tx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eaLnBrk="1" hangingPunct="1"/>
            <a:r>
              <a:rPr lang="nl-BE" sz="2400" b="1" dirty="0" smtClean="0"/>
              <a:t>Aggressive controllers</a:t>
            </a:r>
          </a:p>
          <a:p>
            <a:pPr lvl="1" eaLnBrk="1" hangingPunct="1"/>
            <a:r>
              <a:rPr lang="nl-BE" sz="2400" smtClean="0"/>
              <a:t>exchanges </a:t>
            </a:r>
            <a:r>
              <a:rPr lang="nl-BE" sz="2400" dirty="0" smtClean="0"/>
              <a:t>robustness for better performance</a:t>
            </a:r>
          </a:p>
          <a:p>
            <a:pPr lvl="1" eaLnBrk="1" hangingPunct="1"/>
            <a:endParaRPr lang="nl-BE" sz="2400" dirty="0" smtClean="0"/>
          </a:p>
          <a:p>
            <a:pPr lvl="1" eaLnBrk="1" hangingPunct="1"/>
            <a:endParaRPr lang="nl-BE" sz="2400" dirty="0" smtClean="0"/>
          </a:p>
          <a:p>
            <a:pPr marL="457200" lvl="1" indent="0" eaLnBrk="1" hangingPunct="1">
              <a:buFont typeface="Wingdings" panose="05000000000000000000" pitchFamily="2" charset="2"/>
              <a:buNone/>
            </a:pPr>
            <a:endParaRPr lang="nl-BE" sz="2400" dirty="0"/>
          </a:p>
        </p:txBody>
      </p:sp>
      <p:sp>
        <p:nvSpPr>
          <p:cNvPr id="28" name="Left-Right Arrow 27"/>
          <p:cNvSpPr/>
          <p:nvPr/>
        </p:nvSpPr>
        <p:spPr>
          <a:xfrm>
            <a:off x="4064000" y="1930400"/>
            <a:ext cx="863600" cy="36344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9" name="Left-Right Arrow 28"/>
          <p:cNvSpPr/>
          <p:nvPr/>
        </p:nvSpPr>
        <p:spPr>
          <a:xfrm>
            <a:off x="4203700" y="4809011"/>
            <a:ext cx="863600" cy="36344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Slide Number Placeholder 4"/>
          <p:cNvSpPr>
            <a:spLocks noGrp="1"/>
          </p:cNvSpPr>
          <p:nvPr>
            <p:ph type="sldNum" sz="quarter" idx="10"/>
          </p:nvPr>
        </p:nvSpPr>
        <p:spPr/>
        <p:txBody>
          <a:bodyPr/>
          <a:lstStyle/>
          <a:p>
            <a:pPr>
              <a:defRPr/>
            </a:pPr>
            <a:fld id="{F82EFEB7-8318-4B10-B415-32629BDB9490}" type="slidenum">
              <a:rPr lang="en-US" smtClean="0"/>
              <a:pPr>
                <a:defRPr/>
              </a:pPr>
              <a:t>35</a:t>
            </a:fld>
            <a:endParaRPr lang="en-US"/>
          </a:p>
        </p:txBody>
      </p:sp>
    </p:spTree>
    <p:extLst>
      <p:ext uri="{BB962C8B-B14F-4D97-AF65-F5344CB8AC3E}">
        <p14:creationId xmlns:p14="http://schemas.microsoft.com/office/powerpoint/2010/main" val="2209358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But what is C</a:t>
            </a:r>
            <a:endParaRPr lang="nl-BE" dirty="0"/>
          </a:p>
        </p:txBody>
      </p:sp>
      <p:sp>
        <p:nvSpPr>
          <p:cNvPr id="3" name="Content Placeholder 2"/>
          <p:cNvSpPr>
            <a:spLocks noGrp="1"/>
          </p:cNvSpPr>
          <p:nvPr>
            <p:ph idx="1"/>
          </p:nvPr>
        </p:nvSpPr>
        <p:spPr/>
        <p:txBody>
          <a:bodyPr/>
          <a:lstStyle/>
          <a:p>
            <a:r>
              <a:rPr lang="nl-BE" dirty="0" smtClean="0"/>
              <a:t>On-off controller</a:t>
            </a:r>
          </a:p>
          <a:p>
            <a:pPr lvl="1"/>
            <a:r>
              <a:rPr lang="nl-BE" dirty="0" smtClean="0"/>
              <a:t>Thermostate at home</a:t>
            </a:r>
          </a:p>
          <a:p>
            <a:r>
              <a:rPr lang="nl-BE" b="1" dirty="0" smtClean="0"/>
              <a:t>LTI-System (this course)</a:t>
            </a:r>
          </a:p>
          <a:p>
            <a:pPr lvl="1"/>
            <a:r>
              <a:rPr lang="nl-BE" dirty="0" smtClean="0"/>
              <a:t>Cruise-control in your car</a:t>
            </a:r>
          </a:p>
          <a:p>
            <a:r>
              <a:rPr lang="nl-BE" dirty="0" smtClean="0"/>
              <a:t>More advanced controllers exist</a:t>
            </a:r>
            <a:endParaRPr lang="nl-BE" dirty="0"/>
          </a:p>
        </p:txBody>
      </p:sp>
      <p:sp>
        <p:nvSpPr>
          <p:cNvPr id="4" name="Slide Number Placeholder 3"/>
          <p:cNvSpPr>
            <a:spLocks noGrp="1"/>
          </p:cNvSpPr>
          <p:nvPr>
            <p:ph type="sldNum" sz="quarter" idx="10"/>
          </p:nvPr>
        </p:nvSpPr>
        <p:spPr/>
        <p:txBody>
          <a:bodyPr/>
          <a:lstStyle/>
          <a:p>
            <a:pPr>
              <a:defRPr/>
            </a:pPr>
            <a:fld id="{36E0E07D-3184-49D9-8FFF-CA3F16F68292}" type="slidenum">
              <a:rPr lang="en-US" smtClean="0"/>
              <a:pPr>
                <a:defRPr/>
              </a:pPr>
              <a:t>4</a:t>
            </a:fld>
            <a:endParaRPr lang="en-US"/>
          </a:p>
        </p:txBody>
      </p:sp>
    </p:spTree>
    <p:extLst>
      <p:ext uri="{BB962C8B-B14F-4D97-AF65-F5344CB8AC3E}">
        <p14:creationId xmlns:p14="http://schemas.microsoft.com/office/powerpoint/2010/main" val="3129079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What is good control?</a:t>
            </a:r>
            <a:endParaRPr lang="nl-BE" dirty="0"/>
          </a:p>
        </p:txBody>
      </p:sp>
      <p:sp>
        <p:nvSpPr>
          <p:cNvPr id="3" name="Content Placeholder 2"/>
          <p:cNvSpPr>
            <a:spLocks noGrp="1"/>
          </p:cNvSpPr>
          <p:nvPr>
            <p:ph idx="1"/>
          </p:nvPr>
        </p:nvSpPr>
        <p:spPr/>
        <p:txBody>
          <a:bodyPr/>
          <a:lstStyle/>
          <a:p>
            <a:r>
              <a:rPr lang="nl-BE" dirty="0" smtClean="0"/>
              <a:t>Before we will start to design control systems we will first focus on the question. What is good control?</a:t>
            </a:r>
          </a:p>
          <a:p>
            <a:r>
              <a:rPr lang="nl-BE" dirty="0" smtClean="0"/>
              <a:t>It depends on the application</a:t>
            </a:r>
          </a:p>
          <a:p>
            <a:pPr lvl="1"/>
            <a:r>
              <a:rPr lang="nl-BE" dirty="0" smtClean="0"/>
              <a:t>Stability</a:t>
            </a:r>
          </a:p>
          <a:p>
            <a:pPr lvl="1"/>
            <a:r>
              <a:rPr lang="nl-BE" dirty="0" smtClean="0"/>
              <a:t>Disturbance rejection</a:t>
            </a:r>
          </a:p>
          <a:p>
            <a:pPr lvl="1"/>
            <a:r>
              <a:rPr lang="nl-BE" dirty="0" smtClean="0"/>
              <a:t>Reference tracking (speed)</a:t>
            </a:r>
          </a:p>
          <a:p>
            <a:pPr lvl="1"/>
            <a:r>
              <a:rPr lang="nl-BE" dirty="0" smtClean="0"/>
              <a:t>Sensitivity to errors on model</a:t>
            </a:r>
          </a:p>
          <a:p>
            <a:pPr lvl="1"/>
            <a:r>
              <a:rPr lang="nl-BE" dirty="0" smtClean="0"/>
              <a:t>Etc...</a:t>
            </a:r>
          </a:p>
          <a:p>
            <a:endParaRPr lang="nl-BE" dirty="0" smtClean="0"/>
          </a:p>
          <a:p>
            <a:pPr lvl="1"/>
            <a:endParaRPr lang="nl-BE" dirty="0" smtClean="0"/>
          </a:p>
        </p:txBody>
      </p:sp>
      <p:sp>
        <p:nvSpPr>
          <p:cNvPr id="4" name="Slide Number Placeholder 3"/>
          <p:cNvSpPr>
            <a:spLocks noGrp="1"/>
          </p:cNvSpPr>
          <p:nvPr>
            <p:ph type="sldNum" sz="quarter" idx="10"/>
          </p:nvPr>
        </p:nvSpPr>
        <p:spPr/>
        <p:txBody>
          <a:bodyPr/>
          <a:lstStyle/>
          <a:p>
            <a:pPr>
              <a:defRPr/>
            </a:pPr>
            <a:fld id="{36E0E07D-3184-49D9-8FFF-CA3F16F68292}" type="slidenum">
              <a:rPr lang="en-US" smtClean="0"/>
              <a:pPr>
                <a:defRPr/>
              </a:pPr>
              <a:t>5</a:t>
            </a:fld>
            <a:endParaRPr lang="en-US"/>
          </a:p>
        </p:txBody>
      </p:sp>
    </p:spTree>
    <p:extLst>
      <p:ext uri="{BB962C8B-B14F-4D97-AF65-F5344CB8AC3E}">
        <p14:creationId xmlns:p14="http://schemas.microsoft.com/office/powerpoint/2010/main" val="1937326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Examples (stability)</a:t>
            </a:r>
            <a:endParaRPr lang="nl-BE" dirty="0"/>
          </a:p>
        </p:txBody>
      </p:sp>
      <p:pic>
        <p:nvPicPr>
          <p:cNvPr id="6" name="xIoRWIgzvbM"/>
          <p:cNvPicPr>
            <a:picLocks noRot="1" noChangeAspect="1"/>
          </p:cNvPicPr>
          <p:nvPr>
            <a:videoFile r:link="rId1"/>
          </p:nvPr>
        </p:nvPicPr>
        <p:blipFill>
          <a:blip r:embed="rId3"/>
          <a:stretch>
            <a:fillRect/>
          </a:stretch>
        </p:blipFill>
        <p:spPr>
          <a:xfrm>
            <a:off x="347531" y="1227547"/>
            <a:ext cx="8448938" cy="4752528"/>
          </a:xfrm>
          <a:prstGeom prst="rect">
            <a:avLst/>
          </a:prstGeom>
        </p:spPr>
      </p:pic>
      <p:sp>
        <p:nvSpPr>
          <p:cNvPr id="8" name="TextBox 7"/>
          <p:cNvSpPr txBox="1"/>
          <p:nvPr/>
        </p:nvSpPr>
        <p:spPr>
          <a:xfrm>
            <a:off x="347531" y="6078071"/>
            <a:ext cx="8339269" cy="369332"/>
          </a:xfrm>
          <a:prstGeom prst="rect">
            <a:avLst/>
          </a:prstGeom>
          <a:noFill/>
        </p:spPr>
        <p:txBody>
          <a:bodyPr wrap="square" rtlCol="0">
            <a:spAutoFit/>
          </a:bodyPr>
          <a:lstStyle/>
          <a:p>
            <a:r>
              <a:rPr lang="nl-BE" dirty="0" smtClean="0"/>
              <a:t>Space shuttles are like inverted pendulums. How do you make sure they don’t flip over.</a:t>
            </a:r>
            <a:endParaRPr lang="nl-BE" dirty="0"/>
          </a:p>
        </p:txBody>
      </p:sp>
      <p:sp>
        <p:nvSpPr>
          <p:cNvPr id="3" name="Slide Number Placeholder 2"/>
          <p:cNvSpPr>
            <a:spLocks noGrp="1"/>
          </p:cNvSpPr>
          <p:nvPr>
            <p:ph type="sldNum" sz="quarter" idx="10"/>
          </p:nvPr>
        </p:nvSpPr>
        <p:spPr/>
        <p:txBody>
          <a:bodyPr/>
          <a:lstStyle/>
          <a:p>
            <a:pPr>
              <a:defRPr/>
            </a:pPr>
            <a:fld id="{36E0E07D-3184-49D9-8FFF-CA3F16F68292}" type="slidenum">
              <a:rPr lang="en-US" smtClean="0"/>
              <a:pPr>
                <a:defRPr/>
              </a:pPr>
              <a:t>6</a:t>
            </a:fld>
            <a:endParaRPr lang="en-US"/>
          </a:p>
        </p:txBody>
      </p:sp>
    </p:spTree>
    <p:extLst>
      <p:ext uri="{BB962C8B-B14F-4D97-AF65-F5344CB8AC3E}">
        <p14:creationId xmlns:p14="http://schemas.microsoft.com/office/powerpoint/2010/main" val="14819230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Examples: Disturbance rejection</a:t>
            </a:r>
            <a:endParaRPr lang="nl-BE" dirty="0"/>
          </a:p>
        </p:txBody>
      </p:sp>
      <p:sp>
        <p:nvSpPr>
          <p:cNvPr id="3" name="Content Placeholder 2"/>
          <p:cNvSpPr>
            <a:spLocks noGrp="1"/>
          </p:cNvSpPr>
          <p:nvPr>
            <p:ph idx="1"/>
          </p:nvPr>
        </p:nvSpPr>
        <p:spPr/>
        <p:txBody>
          <a:bodyPr/>
          <a:lstStyle/>
          <a:p>
            <a:r>
              <a:rPr lang="nl-BE" dirty="0" smtClean="0"/>
              <a:t>Your body will try to keep the temperature in your body as constant as possible. No matter what the outside temperature is. Two people will have almost the same body temperature.</a:t>
            </a:r>
            <a:endParaRPr lang="nl-B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844" y="2688485"/>
            <a:ext cx="3884705" cy="291352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1650" y="2694230"/>
            <a:ext cx="4487251" cy="2907784"/>
          </a:xfrm>
          <a:prstGeom prst="rect">
            <a:avLst/>
          </a:prstGeom>
        </p:spPr>
      </p:pic>
      <p:sp>
        <p:nvSpPr>
          <p:cNvPr id="8" name="TextBox 7"/>
          <p:cNvSpPr txBox="1"/>
          <p:nvPr/>
        </p:nvSpPr>
        <p:spPr>
          <a:xfrm>
            <a:off x="4371650" y="5659625"/>
            <a:ext cx="3845859" cy="646331"/>
          </a:xfrm>
          <a:prstGeom prst="rect">
            <a:avLst/>
          </a:prstGeom>
          <a:noFill/>
        </p:spPr>
        <p:txBody>
          <a:bodyPr wrap="square" rtlCol="0">
            <a:spAutoFit/>
          </a:bodyPr>
          <a:lstStyle/>
          <a:p>
            <a:r>
              <a:rPr lang="nl-BE" sz="1200" dirty="0" smtClean="0">
                <a:hlinkClick r:id="rId4" tooltip="Go to Jack Zalium's photostream"/>
              </a:rPr>
              <a:t>Jack Zalium</a:t>
            </a:r>
            <a:r>
              <a:rPr lang="nl-BE" sz="1200" dirty="0" smtClean="0"/>
              <a:t> </a:t>
            </a:r>
          </a:p>
          <a:p>
            <a:r>
              <a:rPr lang="nl-BE" sz="1200" dirty="0" smtClean="0"/>
              <a:t>Enduring</a:t>
            </a:r>
          </a:p>
          <a:p>
            <a:r>
              <a:rPr lang="nl-BE" sz="1200" dirty="0" smtClean="0"/>
              <a:t>https://creativecommons.org/licenses/by-nd/2.0/</a:t>
            </a:r>
            <a:endParaRPr lang="nl-BE" sz="1200" dirty="0"/>
          </a:p>
        </p:txBody>
      </p:sp>
      <p:sp>
        <p:nvSpPr>
          <p:cNvPr id="9" name="TextBox 8"/>
          <p:cNvSpPr txBox="1"/>
          <p:nvPr/>
        </p:nvSpPr>
        <p:spPr>
          <a:xfrm>
            <a:off x="334266" y="5619515"/>
            <a:ext cx="3845859" cy="830997"/>
          </a:xfrm>
          <a:prstGeom prst="rect">
            <a:avLst/>
          </a:prstGeom>
          <a:noFill/>
        </p:spPr>
        <p:txBody>
          <a:bodyPr wrap="square" rtlCol="0">
            <a:spAutoFit/>
          </a:bodyPr>
          <a:lstStyle/>
          <a:p>
            <a:r>
              <a:rPr lang="nl-BE" sz="1200" dirty="0" smtClean="0"/>
              <a:t>Flickr.com</a:t>
            </a:r>
          </a:p>
          <a:p>
            <a:r>
              <a:rPr lang="fr-FR" sz="1200" dirty="0" smtClean="0">
                <a:hlinkClick r:id="rId5" tooltip="Go to tent86's photostream"/>
              </a:rPr>
              <a:t>tent86</a:t>
            </a:r>
            <a:r>
              <a:rPr lang="fr-FR" sz="1200" dirty="0" smtClean="0"/>
              <a:t> </a:t>
            </a:r>
          </a:p>
          <a:p>
            <a:r>
              <a:rPr lang="fr-FR" sz="1200" dirty="0" smtClean="0"/>
              <a:t>Marathon Des Sables 046</a:t>
            </a:r>
          </a:p>
          <a:p>
            <a:endParaRPr lang="nl-BE" sz="1200" dirty="0"/>
          </a:p>
        </p:txBody>
      </p:sp>
      <p:sp>
        <p:nvSpPr>
          <p:cNvPr id="5" name="Slide Number Placeholder 4"/>
          <p:cNvSpPr>
            <a:spLocks noGrp="1"/>
          </p:cNvSpPr>
          <p:nvPr>
            <p:ph type="sldNum" sz="quarter" idx="10"/>
          </p:nvPr>
        </p:nvSpPr>
        <p:spPr>
          <a:xfrm>
            <a:off x="8459788" y="6241862"/>
            <a:ext cx="576262" cy="260350"/>
          </a:xfrm>
        </p:spPr>
        <p:txBody>
          <a:bodyPr/>
          <a:lstStyle/>
          <a:p>
            <a:pPr>
              <a:defRPr/>
            </a:pPr>
            <a:fld id="{36E0E07D-3184-49D9-8FFF-CA3F16F68292}" type="slidenum">
              <a:rPr lang="en-US" smtClean="0"/>
              <a:pPr>
                <a:defRPr/>
              </a:pPr>
              <a:t>7</a:t>
            </a:fld>
            <a:endParaRPr lang="en-US"/>
          </a:p>
        </p:txBody>
      </p:sp>
    </p:spTree>
    <p:extLst>
      <p:ext uri="{BB962C8B-B14F-4D97-AF65-F5344CB8AC3E}">
        <p14:creationId xmlns:p14="http://schemas.microsoft.com/office/powerpoint/2010/main" val="34407690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Examples: reference tracking</a:t>
            </a:r>
            <a:endParaRPr lang="nl-BE" dirty="0"/>
          </a:p>
        </p:txBody>
      </p:sp>
      <p:pic>
        <p:nvPicPr>
          <p:cNvPr id="4" name="Qa_ZSRj0WM0"/>
          <p:cNvPicPr>
            <a:picLocks noGrp="1" noRot="1" noChangeAspect="1"/>
          </p:cNvPicPr>
          <p:nvPr>
            <p:ph idx="1"/>
            <a:videoFile r:link="rId1"/>
          </p:nvPr>
        </p:nvPicPr>
        <p:blipFill>
          <a:blip r:embed="rId3"/>
          <a:stretch>
            <a:fillRect/>
          </a:stretch>
        </p:blipFill>
        <p:spPr>
          <a:xfrm>
            <a:off x="737595" y="1235635"/>
            <a:ext cx="7668810" cy="4313706"/>
          </a:xfrm>
          <a:prstGeom prst="rect">
            <a:avLst/>
          </a:prstGeom>
        </p:spPr>
      </p:pic>
      <p:sp>
        <p:nvSpPr>
          <p:cNvPr id="5" name="TextBox 4"/>
          <p:cNvSpPr txBox="1"/>
          <p:nvPr/>
        </p:nvSpPr>
        <p:spPr>
          <a:xfrm>
            <a:off x="737595" y="5657671"/>
            <a:ext cx="7678271" cy="1200329"/>
          </a:xfrm>
          <a:prstGeom prst="rect">
            <a:avLst/>
          </a:prstGeom>
          <a:noFill/>
        </p:spPr>
        <p:txBody>
          <a:bodyPr wrap="square" rtlCol="0">
            <a:spAutoFit/>
          </a:bodyPr>
          <a:lstStyle/>
          <a:p>
            <a:r>
              <a:rPr lang="nl-BE" dirty="0" smtClean="0"/>
              <a:t>Audi has a system for automatic driving in traffic jams. The audi will follow the car in front of him at an appropriate distance.</a:t>
            </a:r>
          </a:p>
          <a:p>
            <a:r>
              <a:rPr lang="nl-BE" dirty="0" smtClean="0">
                <a:hlinkClick r:id="rId4"/>
              </a:rPr>
              <a:t>https://www.youtube.com/watch?v=Qa_ZSRj0WM0</a:t>
            </a:r>
            <a:endParaRPr lang="nl-BE" dirty="0" smtClean="0"/>
          </a:p>
          <a:p>
            <a:endParaRPr lang="nl-BE" dirty="0" smtClean="0"/>
          </a:p>
        </p:txBody>
      </p:sp>
      <p:sp>
        <p:nvSpPr>
          <p:cNvPr id="3" name="Slide Number Placeholder 2"/>
          <p:cNvSpPr>
            <a:spLocks noGrp="1"/>
          </p:cNvSpPr>
          <p:nvPr>
            <p:ph type="sldNum" sz="quarter" idx="10"/>
          </p:nvPr>
        </p:nvSpPr>
        <p:spPr/>
        <p:txBody>
          <a:bodyPr/>
          <a:lstStyle/>
          <a:p>
            <a:pPr>
              <a:defRPr/>
            </a:pPr>
            <a:fld id="{36E0E07D-3184-49D9-8FFF-CA3F16F68292}" type="slidenum">
              <a:rPr lang="en-US" smtClean="0"/>
              <a:pPr>
                <a:defRPr/>
              </a:pPr>
              <a:t>8</a:t>
            </a:fld>
            <a:endParaRPr lang="en-US"/>
          </a:p>
        </p:txBody>
      </p:sp>
    </p:spTree>
    <p:extLst>
      <p:ext uri="{BB962C8B-B14F-4D97-AF65-F5344CB8AC3E}">
        <p14:creationId xmlns:p14="http://schemas.microsoft.com/office/powerpoint/2010/main" val="14406834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Exercise: name the correct property ...</a:t>
            </a:r>
            <a:endParaRPr lang="nl-BE" dirty="0"/>
          </a:p>
        </p:txBody>
      </p:sp>
      <p:pic>
        <p:nvPicPr>
          <p:cNvPr id="4" name="w2itwFJCgFQ"/>
          <p:cNvPicPr>
            <a:picLocks noGrp="1" noRot="1" noChangeAspect="1"/>
          </p:cNvPicPr>
          <p:nvPr>
            <p:ph idx="1"/>
            <a:videoFile r:link="rId1"/>
          </p:nvPr>
        </p:nvPicPr>
        <p:blipFill>
          <a:blip r:embed="rId3"/>
          <a:stretch>
            <a:fillRect/>
          </a:stretch>
        </p:blipFill>
        <p:spPr>
          <a:xfrm>
            <a:off x="235572" y="1385047"/>
            <a:ext cx="8672856" cy="4878482"/>
          </a:xfrm>
          <a:prstGeom prst="rect">
            <a:avLst/>
          </a:prstGeom>
        </p:spPr>
      </p:pic>
      <p:sp>
        <p:nvSpPr>
          <p:cNvPr id="3" name="Slide Number Placeholder 2"/>
          <p:cNvSpPr>
            <a:spLocks noGrp="1"/>
          </p:cNvSpPr>
          <p:nvPr>
            <p:ph type="sldNum" sz="quarter" idx="10"/>
          </p:nvPr>
        </p:nvSpPr>
        <p:spPr/>
        <p:txBody>
          <a:bodyPr/>
          <a:lstStyle/>
          <a:p>
            <a:pPr>
              <a:defRPr/>
            </a:pPr>
            <a:fld id="{36E0E07D-3184-49D9-8FFF-CA3F16F68292}" type="slidenum">
              <a:rPr lang="en-US" smtClean="0"/>
              <a:pPr>
                <a:defRPr/>
              </a:pPr>
              <a:t>9</a:t>
            </a:fld>
            <a:endParaRPr lang="en-US"/>
          </a:p>
        </p:txBody>
      </p:sp>
    </p:spTree>
    <p:extLst>
      <p:ext uri="{BB962C8B-B14F-4D97-AF65-F5344CB8AC3E}">
        <p14:creationId xmlns:p14="http://schemas.microsoft.com/office/powerpoint/2010/main" val="3244532113"/>
      </p:ext>
    </p:extLst>
  </p:cSld>
  <p:clrMapOvr>
    <a:masterClrMapping/>
  </p:clrMapOvr>
  <p:timing>
    <p:tnLst>
      <p:par>
        <p:cTn id="1" dur="indefinite" restart="never" nodeType="tmRoot"/>
      </p:par>
    </p:tnLst>
  </p:timing>
</p:sld>
</file>

<file path=ppt/theme/theme1.xml><?xml version="1.0" encoding="utf-8"?>
<a:theme xmlns:a="http://schemas.openxmlformats.org/drawingml/2006/main" name="KULEUVEN-STADIUS design">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3029</TotalTime>
  <Words>1057</Words>
  <Application>Microsoft Office PowerPoint</Application>
  <PresentationFormat>On-screen Show (4:3)</PresentationFormat>
  <Paragraphs>321</Paragraphs>
  <Slides>35</Slides>
  <Notes>5</Notes>
  <HiddenSlides>0</HiddenSlides>
  <MMClips>3</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Cambria Math</vt:lpstr>
      <vt:lpstr>Symbol</vt:lpstr>
      <vt:lpstr>Wingdings</vt:lpstr>
      <vt:lpstr>KULEUVEN-STADIUS design</vt:lpstr>
      <vt:lpstr>An introduction to control</vt:lpstr>
      <vt:lpstr>What is control?</vt:lpstr>
      <vt:lpstr>A general set-up of a closed loop system</vt:lpstr>
      <vt:lpstr>But what is C</vt:lpstr>
      <vt:lpstr>What is good control?</vt:lpstr>
      <vt:lpstr>Examples (stability)</vt:lpstr>
      <vt:lpstr>Examples: Disturbance rejection</vt:lpstr>
      <vt:lpstr>Examples: reference tracking</vt:lpstr>
      <vt:lpstr>Exercise: name the correct property ...</vt:lpstr>
      <vt:lpstr>PowerPoint Presentation</vt:lpstr>
      <vt:lpstr>Transfer function from R to Y</vt:lpstr>
      <vt:lpstr>Transfer function from D to Y</vt:lpstr>
      <vt:lpstr>Example: Which controller do you prefer?</vt:lpstr>
      <vt:lpstr>Example: step response of both controllers</vt:lpstr>
      <vt:lpstr>Quality of reference tracking</vt:lpstr>
      <vt:lpstr>Quality of reference tracking</vt:lpstr>
      <vt:lpstr>Model errors</vt:lpstr>
      <vt:lpstr>Sensitivity</vt:lpstr>
      <vt:lpstr>Sensitivity</vt:lpstr>
      <vt:lpstr>Example 1: robustness</vt:lpstr>
      <vt:lpstr>Example 2: robustness</vt:lpstr>
      <vt:lpstr>Example 2: robustness</vt:lpstr>
      <vt:lpstr>Example 3: Robustness of steady-state error</vt:lpstr>
      <vt:lpstr>Example 3: Steady state error</vt:lpstr>
      <vt:lpstr>An open loop controller is not robust</vt:lpstr>
      <vt:lpstr>Type of a system</vt:lpstr>
      <vt:lpstr>Type of a system</vt:lpstr>
      <vt:lpstr>Example of a type 0 system</vt:lpstr>
      <vt:lpstr>Steady state errors – type of a system </vt:lpstr>
      <vt:lpstr>Noise rejection and disturbance rejection</vt:lpstr>
      <vt:lpstr>Noise versus Disturbances</vt:lpstr>
      <vt:lpstr>Noise versus disturbance</vt:lpstr>
      <vt:lpstr>Disturbance versus noise</vt:lpstr>
      <vt:lpstr>Disturbance versus noise rejection</vt:lpstr>
      <vt:lpstr>Classical trade-offs in control theory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generic linear controller with unity feedback</dc:title>
  <dc:creator>bert mortier</dc:creator>
  <cp:lastModifiedBy>dwidjaja</cp:lastModifiedBy>
  <cp:revision>129</cp:revision>
  <dcterms:created xsi:type="dcterms:W3CDTF">2014-06-27T10:30:41Z</dcterms:created>
  <dcterms:modified xsi:type="dcterms:W3CDTF">2015-03-10T14:51:26Z</dcterms:modified>
</cp:coreProperties>
</file>