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119813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>
        <p:scale>
          <a:sx n="130" d="100"/>
          <a:sy n="130" d="100"/>
        </p:scale>
        <p:origin x="160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824885"/>
            <a:ext cx="5201841" cy="1754776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647331"/>
            <a:ext cx="4589860" cy="1216909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137-3237-4FFD-A6B5-BF265715A2C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3B2-0275-42B0-8653-610985F2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137-3237-4FFD-A6B5-BF265715A2C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3B2-0275-42B0-8653-610985F2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68350"/>
            <a:ext cx="1319585" cy="42714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68350"/>
            <a:ext cx="3882256" cy="42714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137-3237-4FFD-A6B5-BF265715A2C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3B2-0275-42B0-8653-610985F2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8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137-3237-4FFD-A6B5-BF265715A2C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3B2-0275-42B0-8653-610985F2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4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256579"/>
            <a:ext cx="5278339" cy="209663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373044"/>
            <a:ext cx="5278339" cy="110256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137-3237-4FFD-A6B5-BF265715A2C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3B2-0275-42B0-8653-610985F2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341750"/>
            <a:ext cx="2600921" cy="3198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341750"/>
            <a:ext cx="2600921" cy="3198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137-3237-4FFD-A6B5-BF265715A2C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3B2-0275-42B0-8653-610985F2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5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68351"/>
            <a:ext cx="5278339" cy="9742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235577"/>
            <a:ext cx="2588967" cy="60553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841114"/>
            <a:ext cx="2588967" cy="27080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235577"/>
            <a:ext cx="2601718" cy="60553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841114"/>
            <a:ext cx="2601718" cy="27080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137-3237-4FFD-A6B5-BF265715A2C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3B2-0275-42B0-8653-610985F2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137-3237-4FFD-A6B5-BF265715A2C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3B2-0275-42B0-8653-610985F2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6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137-3237-4FFD-A6B5-BF265715A2C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3B2-0275-42B0-8653-610985F2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36021"/>
            <a:ext cx="1973799" cy="1176073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725713"/>
            <a:ext cx="3098155" cy="3581889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512094"/>
            <a:ext cx="1973799" cy="2801341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137-3237-4FFD-A6B5-BF265715A2C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3B2-0275-42B0-8653-610985F2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8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36021"/>
            <a:ext cx="1973799" cy="1176073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725713"/>
            <a:ext cx="3098155" cy="3581889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512094"/>
            <a:ext cx="1973799" cy="2801341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A137-3237-4FFD-A6B5-BF265715A2C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B3B2-0275-42B0-8653-610985F2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68351"/>
            <a:ext cx="5278339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341750"/>
            <a:ext cx="5278339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4671625"/>
            <a:ext cx="137695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4A137-3237-4FFD-A6B5-BF265715A2C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4671625"/>
            <a:ext cx="206543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4671625"/>
            <a:ext cx="137695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B3B2-0275-42B0-8653-610985F2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6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roup 372"/>
          <p:cNvGrpSpPr/>
          <p:nvPr/>
        </p:nvGrpSpPr>
        <p:grpSpPr>
          <a:xfrm>
            <a:off x="-650594" y="-636046"/>
            <a:ext cx="7121525" cy="5676359"/>
            <a:chOff x="522362" y="200025"/>
            <a:chExt cx="7121525" cy="5676359"/>
          </a:xfrm>
        </p:grpSpPr>
        <p:grpSp>
          <p:nvGrpSpPr>
            <p:cNvPr id="374" name="Group 175"/>
            <p:cNvGrpSpPr>
              <a:grpSpLocks noChangeAspect="1"/>
            </p:cNvGrpSpPr>
            <p:nvPr/>
          </p:nvGrpSpPr>
          <p:grpSpPr bwMode="auto">
            <a:xfrm>
              <a:off x="522362" y="200025"/>
              <a:ext cx="7121525" cy="5541963"/>
              <a:chOff x="319" y="126"/>
              <a:chExt cx="4486" cy="3491"/>
            </a:xfrm>
          </p:grpSpPr>
          <p:sp>
            <p:nvSpPr>
              <p:cNvPr id="394" name="AutoShape 174"/>
              <p:cNvSpPr>
                <a:spLocks noChangeAspect="1" noChangeArrowheads="1" noTextEdit="1"/>
              </p:cNvSpPr>
              <p:nvPr/>
            </p:nvSpPr>
            <p:spPr bwMode="auto">
              <a:xfrm>
                <a:off x="319" y="126"/>
                <a:ext cx="4486" cy="3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Rectangle 179"/>
              <p:cNvSpPr>
                <a:spLocks noChangeArrowheads="1"/>
              </p:cNvSpPr>
              <p:nvPr/>
            </p:nvSpPr>
            <p:spPr bwMode="auto">
              <a:xfrm>
                <a:off x="1000" y="543"/>
                <a:ext cx="3380" cy="258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Rectangle 180"/>
              <p:cNvSpPr>
                <a:spLocks noChangeArrowheads="1"/>
              </p:cNvSpPr>
              <p:nvPr/>
            </p:nvSpPr>
            <p:spPr bwMode="auto">
              <a:xfrm>
                <a:off x="1000" y="543"/>
                <a:ext cx="3380" cy="2580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Line 182"/>
              <p:cNvSpPr>
                <a:spLocks noChangeShapeType="1"/>
              </p:cNvSpPr>
              <p:nvPr/>
            </p:nvSpPr>
            <p:spPr bwMode="auto">
              <a:xfrm>
                <a:off x="1000" y="3123"/>
                <a:ext cx="3380" cy="0"/>
              </a:xfrm>
              <a:prstGeom prst="line">
                <a:avLst/>
              </a:prstGeom>
              <a:noFill/>
              <a:ln w="0">
                <a:solidFill>
                  <a:srgbClr val="6666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Line 184"/>
              <p:cNvSpPr>
                <a:spLocks noChangeShapeType="1"/>
              </p:cNvSpPr>
              <p:nvPr/>
            </p:nvSpPr>
            <p:spPr bwMode="auto">
              <a:xfrm flipV="1">
                <a:off x="1000" y="543"/>
                <a:ext cx="0" cy="2580"/>
              </a:xfrm>
              <a:prstGeom prst="line">
                <a:avLst/>
              </a:prstGeom>
              <a:noFill/>
              <a:ln w="0">
                <a:solidFill>
                  <a:srgbClr val="6666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Line 185"/>
              <p:cNvSpPr>
                <a:spLocks noChangeShapeType="1"/>
              </p:cNvSpPr>
              <p:nvPr/>
            </p:nvSpPr>
            <p:spPr bwMode="auto">
              <a:xfrm>
                <a:off x="1000" y="3123"/>
                <a:ext cx="3499" cy="0"/>
              </a:xfrm>
              <a:prstGeom prst="line">
                <a:avLst/>
              </a:prstGeom>
              <a:noFill/>
              <a:ln w="0">
                <a:solidFill>
                  <a:srgbClr val="666666"/>
                </a:solidFill>
                <a:prstDash val="solid"/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Line 186"/>
              <p:cNvSpPr>
                <a:spLocks noChangeShapeType="1"/>
              </p:cNvSpPr>
              <p:nvPr/>
            </p:nvSpPr>
            <p:spPr bwMode="auto">
              <a:xfrm flipV="1">
                <a:off x="995" y="543"/>
                <a:ext cx="5" cy="3074"/>
              </a:xfrm>
              <a:prstGeom prst="line">
                <a:avLst/>
              </a:prstGeom>
              <a:noFill/>
              <a:ln w="0">
                <a:solidFill>
                  <a:srgbClr val="666666"/>
                </a:solidFill>
                <a:prstDash val="solid"/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Line 187"/>
              <p:cNvSpPr>
                <a:spLocks noChangeShapeType="1"/>
              </p:cNvSpPr>
              <p:nvPr/>
            </p:nvSpPr>
            <p:spPr bwMode="auto">
              <a:xfrm flipV="1">
                <a:off x="1000" y="3083"/>
                <a:ext cx="0" cy="40"/>
              </a:xfrm>
              <a:prstGeom prst="line">
                <a:avLst/>
              </a:prstGeom>
              <a:noFill/>
              <a:ln w="0">
                <a:solidFill>
                  <a:srgbClr val="6666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Line 188"/>
              <p:cNvSpPr>
                <a:spLocks noChangeShapeType="1"/>
              </p:cNvSpPr>
              <p:nvPr/>
            </p:nvSpPr>
            <p:spPr bwMode="auto">
              <a:xfrm>
                <a:off x="1000" y="543"/>
                <a:ext cx="0" cy="32"/>
              </a:xfrm>
              <a:prstGeom prst="line">
                <a:avLst/>
              </a:prstGeom>
              <a:noFill/>
              <a:ln w="0">
                <a:solidFill>
                  <a:srgbClr val="6666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Line 217"/>
              <p:cNvSpPr>
                <a:spLocks noChangeShapeType="1"/>
              </p:cNvSpPr>
              <p:nvPr/>
            </p:nvSpPr>
            <p:spPr bwMode="auto">
              <a:xfrm>
                <a:off x="1000" y="3123"/>
                <a:ext cx="32" cy="0"/>
              </a:xfrm>
              <a:prstGeom prst="line">
                <a:avLst/>
              </a:prstGeom>
              <a:noFill/>
              <a:ln w="0">
                <a:solidFill>
                  <a:srgbClr val="6666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Rectangle 219"/>
              <p:cNvSpPr>
                <a:spLocks noChangeArrowheads="1"/>
              </p:cNvSpPr>
              <p:nvPr/>
            </p:nvSpPr>
            <p:spPr bwMode="auto">
              <a:xfrm>
                <a:off x="920" y="3067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100" kern="0">
                    <a:solidFill>
                      <a:srgbClr val="666666"/>
                    </a:solidFill>
                    <a:latin typeface="Helvetica" panose="020B0604020202020204" pitchFamily="34" charset="0"/>
                  </a:rPr>
                  <a:t>0</a:t>
                </a:r>
                <a:endParaRPr lang="en-US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Line 232"/>
              <p:cNvSpPr>
                <a:spLocks noChangeShapeType="1"/>
              </p:cNvSpPr>
              <p:nvPr/>
            </p:nvSpPr>
            <p:spPr bwMode="auto">
              <a:xfrm>
                <a:off x="1000" y="1504"/>
                <a:ext cx="32" cy="0"/>
              </a:xfrm>
              <a:prstGeom prst="line">
                <a:avLst/>
              </a:prstGeom>
              <a:noFill/>
              <a:ln w="0">
                <a:solidFill>
                  <a:srgbClr val="6666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Line 233"/>
              <p:cNvSpPr>
                <a:spLocks noChangeShapeType="1"/>
              </p:cNvSpPr>
              <p:nvPr/>
            </p:nvSpPr>
            <p:spPr bwMode="auto">
              <a:xfrm flipH="1">
                <a:off x="4340" y="1504"/>
                <a:ext cx="40" cy="0"/>
              </a:xfrm>
              <a:prstGeom prst="line">
                <a:avLst/>
              </a:prstGeom>
              <a:noFill/>
              <a:ln w="0">
                <a:solidFill>
                  <a:srgbClr val="6666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Rectangle 234"/>
              <p:cNvSpPr>
                <a:spLocks noChangeArrowheads="1"/>
              </p:cNvSpPr>
              <p:nvPr/>
            </p:nvSpPr>
            <p:spPr bwMode="auto">
              <a:xfrm>
                <a:off x="920" y="1448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100" kern="0">
                    <a:solidFill>
                      <a:srgbClr val="666666"/>
                    </a:solidFill>
                    <a:latin typeface="Helvetica" panose="020B0604020202020204" pitchFamily="34" charset="0"/>
                  </a:rPr>
                  <a:t>1</a:t>
                </a:r>
                <a:endParaRPr lang="en-US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Freeform 248"/>
              <p:cNvSpPr>
                <a:spLocks/>
              </p:cNvSpPr>
              <p:nvPr/>
            </p:nvSpPr>
            <p:spPr bwMode="auto">
              <a:xfrm>
                <a:off x="1000" y="911"/>
                <a:ext cx="3388" cy="2212"/>
              </a:xfrm>
              <a:custGeom>
                <a:avLst/>
                <a:gdLst>
                  <a:gd name="T0" fmla="*/ 24 w 3388"/>
                  <a:gd name="T1" fmla="*/ 2188 h 2212"/>
                  <a:gd name="T2" fmla="*/ 80 w 3388"/>
                  <a:gd name="T3" fmla="*/ 2052 h 2212"/>
                  <a:gd name="T4" fmla="*/ 136 w 3388"/>
                  <a:gd name="T5" fmla="*/ 1820 h 2212"/>
                  <a:gd name="T6" fmla="*/ 200 w 3388"/>
                  <a:gd name="T7" fmla="*/ 1515 h 2212"/>
                  <a:gd name="T8" fmla="*/ 256 w 3388"/>
                  <a:gd name="T9" fmla="*/ 1187 h 2212"/>
                  <a:gd name="T10" fmla="*/ 312 w 3388"/>
                  <a:gd name="T11" fmla="*/ 866 h 2212"/>
                  <a:gd name="T12" fmla="*/ 368 w 3388"/>
                  <a:gd name="T13" fmla="*/ 569 h 2212"/>
                  <a:gd name="T14" fmla="*/ 425 w 3388"/>
                  <a:gd name="T15" fmla="*/ 329 h 2212"/>
                  <a:gd name="T16" fmla="*/ 489 w 3388"/>
                  <a:gd name="T17" fmla="*/ 153 h 2212"/>
                  <a:gd name="T18" fmla="*/ 545 w 3388"/>
                  <a:gd name="T19" fmla="*/ 41 h 2212"/>
                  <a:gd name="T20" fmla="*/ 601 w 3388"/>
                  <a:gd name="T21" fmla="*/ 0 h 2212"/>
                  <a:gd name="T22" fmla="*/ 657 w 3388"/>
                  <a:gd name="T23" fmla="*/ 8 h 2212"/>
                  <a:gd name="T24" fmla="*/ 713 w 3388"/>
                  <a:gd name="T25" fmla="*/ 73 h 2212"/>
                  <a:gd name="T26" fmla="*/ 777 w 3388"/>
                  <a:gd name="T27" fmla="*/ 169 h 2212"/>
                  <a:gd name="T28" fmla="*/ 833 w 3388"/>
                  <a:gd name="T29" fmla="*/ 289 h 2212"/>
                  <a:gd name="T30" fmla="*/ 889 w 3388"/>
                  <a:gd name="T31" fmla="*/ 409 h 2212"/>
                  <a:gd name="T32" fmla="*/ 945 w 3388"/>
                  <a:gd name="T33" fmla="*/ 529 h 2212"/>
                  <a:gd name="T34" fmla="*/ 1001 w 3388"/>
                  <a:gd name="T35" fmla="*/ 634 h 2212"/>
                  <a:gd name="T36" fmla="*/ 1065 w 3388"/>
                  <a:gd name="T37" fmla="*/ 714 h 2212"/>
                  <a:gd name="T38" fmla="*/ 1121 w 3388"/>
                  <a:gd name="T39" fmla="*/ 778 h 2212"/>
                  <a:gd name="T40" fmla="*/ 1178 w 3388"/>
                  <a:gd name="T41" fmla="*/ 810 h 2212"/>
                  <a:gd name="T42" fmla="*/ 1234 w 3388"/>
                  <a:gd name="T43" fmla="*/ 818 h 2212"/>
                  <a:gd name="T44" fmla="*/ 1290 w 3388"/>
                  <a:gd name="T45" fmla="*/ 810 h 2212"/>
                  <a:gd name="T46" fmla="*/ 1354 w 3388"/>
                  <a:gd name="T47" fmla="*/ 778 h 2212"/>
                  <a:gd name="T48" fmla="*/ 1410 w 3388"/>
                  <a:gd name="T49" fmla="*/ 746 h 2212"/>
                  <a:gd name="T50" fmla="*/ 1466 w 3388"/>
                  <a:gd name="T51" fmla="*/ 698 h 2212"/>
                  <a:gd name="T52" fmla="*/ 1522 w 3388"/>
                  <a:gd name="T53" fmla="*/ 650 h 2212"/>
                  <a:gd name="T54" fmla="*/ 1578 w 3388"/>
                  <a:gd name="T55" fmla="*/ 610 h 2212"/>
                  <a:gd name="T56" fmla="*/ 1642 w 3388"/>
                  <a:gd name="T57" fmla="*/ 569 h 2212"/>
                  <a:gd name="T58" fmla="*/ 1698 w 3388"/>
                  <a:gd name="T59" fmla="*/ 545 h 2212"/>
                  <a:gd name="T60" fmla="*/ 1754 w 3388"/>
                  <a:gd name="T61" fmla="*/ 521 h 2212"/>
                  <a:gd name="T62" fmla="*/ 1810 w 3388"/>
                  <a:gd name="T63" fmla="*/ 513 h 2212"/>
                  <a:gd name="T64" fmla="*/ 1866 w 3388"/>
                  <a:gd name="T65" fmla="*/ 513 h 2212"/>
                  <a:gd name="T66" fmla="*/ 1931 w 3388"/>
                  <a:gd name="T67" fmla="*/ 521 h 2212"/>
                  <a:gd name="T68" fmla="*/ 1987 w 3388"/>
                  <a:gd name="T69" fmla="*/ 529 h 2212"/>
                  <a:gd name="T70" fmla="*/ 2043 w 3388"/>
                  <a:gd name="T71" fmla="*/ 545 h 2212"/>
                  <a:gd name="T72" fmla="*/ 2099 w 3388"/>
                  <a:gd name="T73" fmla="*/ 561 h 2212"/>
                  <a:gd name="T74" fmla="*/ 2155 w 3388"/>
                  <a:gd name="T75" fmla="*/ 577 h 2212"/>
                  <a:gd name="T76" fmla="*/ 2219 w 3388"/>
                  <a:gd name="T77" fmla="*/ 593 h 2212"/>
                  <a:gd name="T78" fmla="*/ 2275 w 3388"/>
                  <a:gd name="T79" fmla="*/ 610 h 2212"/>
                  <a:gd name="T80" fmla="*/ 2331 w 3388"/>
                  <a:gd name="T81" fmla="*/ 618 h 2212"/>
                  <a:gd name="T82" fmla="*/ 2387 w 3388"/>
                  <a:gd name="T83" fmla="*/ 626 h 2212"/>
                  <a:gd name="T84" fmla="*/ 2443 w 3388"/>
                  <a:gd name="T85" fmla="*/ 626 h 2212"/>
                  <a:gd name="T86" fmla="*/ 2507 w 3388"/>
                  <a:gd name="T87" fmla="*/ 626 h 2212"/>
                  <a:gd name="T88" fmla="*/ 2563 w 3388"/>
                  <a:gd name="T89" fmla="*/ 626 h 2212"/>
                  <a:gd name="T90" fmla="*/ 2619 w 3388"/>
                  <a:gd name="T91" fmla="*/ 618 h 2212"/>
                  <a:gd name="T92" fmla="*/ 2675 w 3388"/>
                  <a:gd name="T93" fmla="*/ 610 h 2212"/>
                  <a:gd name="T94" fmla="*/ 2732 w 3388"/>
                  <a:gd name="T95" fmla="*/ 610 h 2212"/>
                  <a:gd name="T96" fmla="*/ 2796 w 3388"/>
                  <a:gd name="T97" fmla="*/ 602 h 2212"/>
                  <a:gd name="T98" fmla="*/ 2852 w 3388"/>
                  <a:gd name="T99" fmla="*/ 593 h 2212"/>
                  <a:gd name="T100" fmla="*/ 2908 w 3388"/>
                  <a:gd name="T101" fmla="*/ 593 h 2212"/>
                  <a:gd name="T102" fmla="*/ 2964 w 3388"/>
                  <a:gd name="T103" fmla="*/ 585 h 2212"/>
                  <a:gd name="T104" fmla="*/ 3020 w 3388"/>
                  <a:gd name="T105" fmla="*/ 585 h 2212"/>
                  <a:gd name="T106" fmla="*/ 3084 w 3388"/>
                  <a:gd name="T107" fmla="*/ 585 h 2212"/>
                  <a:gd name="T108" fmla="*/ 3140 w 3388"/>
                  <a:gd name="T109" fmla="*/ 585 h 2212"/>
                  <a:gd name="T110" fmla="*/ 3196 w 3388"/>
                  <a:gd name="T111" fmla="*/ 585 h 2212"/>
                  <a:gd name="T112" fmla="*/ 3252 w 3388"/>
                  <a:gd name="T113" fmla="*/ 585 h 2212"/>
                  <a:gd name="T114" fmla="*/ 3308 w 3388"/>
                  <a:gd name="T115" fmla="*/ 593 h 2212"/>
                  <a:gd name="T116" fmla="*/ 3372 w 3388"/>
                  <a:gd name="T117" fmla="*/ 593 h 2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388" h="2212">
                    <a:moveTo>
                      <a:pt x="0" y="2212"/>
                    </a:moveTo>
                    <a:lnTo>
                      <a:pt x="24" y="2188"/>
                    </a:lnTo>
                    <a:lnTo>
                      <a:pt x="56" y="2140"/>
                    </a:lnTo>
                    <a:lnTo>
                      <a:pt x="80" y="2052"/>
                    </a:lnTo>
                    <a:lnTo>
                      <a:pt x="112" y="1948"/>
                    </a:lnTo>
                    <a:lnTo>
                      <a:pt x="136" y="1820"/>
                    </a:lnTo>
                    <a:lnTo>
                      <a:pt x="168" y="1675"/>
                    </a:lnTo>
                    <a:lnTo>
                      <a:pt x="200" y="1515"/>
                    </a:lnTo>
                    <a:lnTo>
                      <a:pt x="224" y="1355"/>
                    </a:lnTo>
                    <a:lnTo>
                      <a:pt x="256" y="1187"/>
                    </a:lnTo>
                    <a:lnTo>
                      <a:pt x="280" y="1018"/>
                    </a:lnTo>
                    <a:lnTo>
                      <a:pt x="312" y="866"/>
                    </a:lnTo>
                    <a:lnTo>
                      <a:pt x="344" y="714"/>
                    </a:lnTo>
                    <a:lnTo>
                      <a:pt x="368" y="569"/>
                    </a:lnTo>
                    <a:lnTo>
                      <a:pt x="400" y="441"/>
                    </a:lnTo>
                    <a:lnTo>
                      <a:pt x="425" y="329"/>
                    </a:lnTo>
                    <a:lnTo>
                      <a:pt x="457" y="233"/>
                    </a:lnTo>
                    <a:lnTo>
                      <a:pt x="489" y="153"/>
                    </a:lnTo>
                    <a:lnTo>
                      <a:pt x="513" y="89"/>
                    </a:lnTo>
                    <a:lnTo>
                      <a:pt x="545" y="41"/>
                    </a:lnTo>
                    <a:lnTo>
                      <a:pt x="569" y="8"/>
                    </a:lnTo>
                    <a:lnTo>
                      <a:pt x="601" y="0"/>
                    </a:lnTo>
                    <a:lnTo>
                      <a:pt x="633" y="0"/>
                    </a:lnTo>
                    <a:lnTo>
                      <a:pt x="657" y="8"/>
                    </a:lnTo>
                    <a:lnTo>
                      <a:pt x="689" y="41"/>
                    </a:lnTo>
                    <a:lnTo>
                      <a:pt x="713" y="73"/>
                    </a:lnTo>
                    <a:lnTo>
                      <a:pt x="745" y="121"/>
                    </a:lnTo>
                    <a:lnTo>
                      <a:pt x="777" y="169"/>
                    </a:lnTo>
                    <a:lnTo>
                      <a:pt x="801" y="225"/>
                    </a:lnTo>
                    <a:lnTo>
                      <a:pt x="833" y="289"/>
                    </a:lnTo>
                    <a:lnTo>
                      <a:pt x="857" y="345"/>
                    </a:lnTo>
                    <a:lnTo>
                      <a:pt x="889" y="409"/>
                    </a:lnTo>
                    <a:lnTo>
                      <a:pt x="921" y="473"/>
                    </a:lnTo>
                    <a:lnTo>
                      <a:pt x="945" y="529"/>
                    </a:lnTo>
                    <a:lnTo>
                      <a:pt x="977" y="585"/>
                    </a:lnTo>
                    <a:lnTo>
                      <a:pt x="1001" y="634"/>
                    </a:lnTo>
                    <a:lnTo>
                      <a:pt x="1033" y="674"/>
                    </a:lnTo>
                    <a:lnTo>
                      <a:pt x="1065" y="714"/>
                    </a:lnTo>
                    <a:lnTo>
                      <a:pt x="1089" y="746"/>
                    </a:lnTo>
                    <a:lnTo>
                      <a:pt x="1121" y="778"/>
                    </a:lnTo>
                    <a:lnTo>
                      <a:pt x="1145" y="794"/>
                    </a:lnTo>
                    <a:lnTo>
                      <a:pt x="1178" y="810"/>
                    </a:lnTo>
                    <a:lnTo>
                      <a:pt x="1210" y="818"/>
                    </a:lnTo>
                    <a:lnTo>
                      <a:pt x="1234" y="818"/>
                    </a:lnTo>
                    <a:lnTo>
                      <a:pt x="1266" y="818"/>
                    </a:lnTo>
                    <a:lnTo>
                      <a:pt x="1290" y="810"/>
                    </a:lnTo>
                    <a:lnTo>
                      <a:pt x="1322" y="794"/>
                    </a:lnTo>
                    <a:lnTo>
                      <a:pt x="1354" y="778"/>
                    </a:lnTo>
                    <a:lnTo>
                      <a:pt x="1378" y="762"/>
                    </a:lnTo>
                    <a:lnTo>
                      <a:pt x="1410" y="746"/>
                    </a:lnTo>
                    <a:lnTo>
                      <a:pt x="1434" y="722"/>
                    </a:lnTo>
                    <a:lnTo>
                      <a:pt x="1466" y="698"/>
                    </a:lnTo>
                    <a:lnTo>
                      <a:pt x="1498" y="674"/>
                    </a:lnTo>
                    <a:lnTo>
                      <a:pt x="1522" y="650"/>
                    </a:lnTo>
                    <a:lnTo>
                      <a:pt x="1554" y="634"/>
                    </a:lnTo>
                    <a:lnTo>
                      <a:pt x="1578" y="610"/>
                    </a:lnTo>
                    <a:lnTo>
                      <a:pt x="1610" y="593"/>
                    </a:lnTo>
                    <a:lnTo>
                      <a:pt x="1642" y="569"/>
                    </a:lnTo>
                    <a:lnTo>
                      <a:pt x="1666" y="553"/>
                    </a:lnTo>
                    <a:lnTo>
                      <a:pt x="1698" y="545"/>
                    </a:lnTo>
                    <a:lnTo>
                      <a:pt x="1722" y="529"/>
                    </a:lnTo>
                    <a:lnTo>
                      <a:pt x="1754" y="521"/>
                    </a:lnTo>
                    <a:lnTo>
                      <a:pt x="1786" y="521"/>
                    </a:lnTo>
                    <a:lnTo>
                      <a:pt x="1810" y="513"/>
                    </a:lnTo>
                    <a:lnTo>
                      <a:pt x="1842" y="513"/>
                    </a:lnTo>
                    <a:lnTo>
                      <a:pt x="1866" y="513"/>
                    </a:lnTo>
                    <a:lnTo>
                      <a:pt x="1898" y="513"/>
                    </a:lnTo>
                    <a:lnTo>
                      <a:pt x="1931" y="521"/>
                    </a:lnTo>
                    <a:lnTo>
                      <a:pt x="1955" y="521"/>
                    </a:lnTo>
                    <a:lnTo>
                      <a:pt x="1987" y="529"/>
                    </a:lnTo>
                    <a:lnTo>
                      <a:pt x="2011" y="537"/>
                    </a:lnTo>
                    <a:lnTo>
                      <a:pt x="2043" y="545"/>
                    </a:lnTo>
                    <a:lnTo>
                      <a:pt x="2075" y="553"/>
                    </a:lnTo>
                    <a:lnTo>
                      <a:pt x="2099" y="561"/>
                    </a:lnTo>
                    <a:lnTo>
                      <a:pt x="2131" y="569"/>
                    </a:lnTo>
                    <a:lnTo>
                      <a:pt x="2155" y="577"/>
                    </a:lnTo>
                    <a:lnTo>
                      <a:pt x="2187" y="585"/>
                    </a:lnTo>
                    <a:lnTo>
                      <a:pt x="2219" y="593"/>
                    </a:lnTo>
                    <a:lnTo>
                      <a:pt x="2243" y="602"/>
                    </a:lnTo>
                    <a:lnTo>
                      <a:pt x="2275" y="610"/>
                    </a:lnTo>
                    <a:lnTo>
                      <a:pt x="2299" y="610"/>
                    </a:lnTo>
                    <a:lnTo>
                      <a:pt x="2331" y="618"/>
                    </a:lnTo>
                    <a:lnTo>
                      <a:pt x="2363" y="618"/>
                    </a:lnTo>
                    <a:lnTo>
                      <a:pt x="2387" y="626"/>
                    </a:lnTo>
                    <a:lnTo>
                      <a:pt x="2419" y="626"/>
                    </a:lnTo>
                    <a:lnTo>
                      <a:pt x="2443" y="626"/>
                    </a:lnTo>
                    <a:lnTo>
                      <a:pt x="2475" y="626"/>
                    </a:lnTo>
                    <a:lnTo>
                      <a:pt x="2507" y="626"/>
                    </a:lnTo>
                    <a:lnTo>
                      <a:pt x="2531" y="626"/>
                    </a:lnTo>
                    <a:lnTo>
                      <a:pt x="2563" y="626"/>
                    </a:lnTo>
                    <a:lnTo>
                      <a:pt x="2587" y="618"/>
                    </a:lnTo>
                    <a:lnTo>
                      <a:pt x="2619" y="618"/>
                    </a:lnTo>
                    <a:lnTo>
                      <a:pt x="2651" y="618"/>
                    </a:lnTo>
                    <a:lnTo>
                      <a:pt x="2675" y="610"/>
                    </a:lnTo>
                    <a:lnTo>
                      <a:pt x="2708" y="610"/>
                    </a:lnTo>
                    <a:lnTo>
                      <a:pt x="2732" y="610"/>
                    </a:lnTo>
                    <a:lnTo>
                      <a:pt x="2764" y="602"/>
                    </a:lnTo>
                    <a:lnTo>
                      <a:pt x="2796" y="602"/>
                    </a:lnTo>
                    <a:lnTo>
                      <a:pt x="2820" y="593"/>
                    </a:lnTo>
                    <a:lnTo>
                      <a:pt x="2852" y="593"/>
                    </a:lnTo>
                    <a:lnTo>
                      <a:pt x="2876" y="593"/>
                    </a:lnTo>
                    <a:lnTo>
                      <a:pt x="2908" y="593"/>
                    </a:lnTo>
                    <a:lnTo>
                      <a:pt x="2940" y="585"/>
                    </a:lnTo>
                    <a:lnTo>
                      <a:pt x="2964" y="585"/>
                    </a:lnTo>
                    <a:lnTo>
                      <a:pt x="2996" y="585"/>
                    </a:lnTo>
                    <a:lnTo>
                      <a:pt x="3020" y="585"/>
                    </a:lnTo>
                    <a:lnTo>
                      <a:pt x="3052" y="585"/>
                    </a:lnTo>
                    <a:lnTo>
                      <a:pt x="3084" y="585"/>
                    </a:lnTo>
                    <a:lnTo>
                      <a:pt x="3108" y="585"/>
                    </a:lnTo>
                    <a:lnTo>
                      <a:pt x="3140" y="585"/>
                    </a:lnTo>
                    <a:lnTo>
                      <a:pt x="3164" y="585"/>
                    </a:lnTo>
                    <a:lnTo>
                      <a:pt x="3196" y="585"/>
                    </a:lnTo>
                    <a:lnTo>
                      <a:pt x="3228" y="585"/>
                    </a:lnTo>
                    <a:lnTo>
                      <a:pt x="3252" y="585"/>
                    </a:lnTo>
                    <a:lnTo>
                      <a:pt x="3284" y="585"/>
                    </a:lnTo>
                    <a:lnTo>
                      <a:pt x="3308" y="593"/>
                    </a:lnTo>
                    <a:lnTo>
                      <a:pt x="3340" y="593"/>
                    </a:lnTo>
                    <a:lnTo>
                      <a:pt x="3372" y="593"/>
                    </a:lnTo>
                    <a:lnTo>
                      <a:pt x="3388" y="593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Freeform 249"/>
              <p:cNvSpPr>
                <a:spLocks/>
              </p:cNvSpPr>
              <p:nvPr/>
            </p:nvSpPr>
            <p:spPr bwMode="auto">
              <a:xfrm>
                <a:off x="1000" y="1504"/>
                <a:ext cx="3380" cy="0"/>
              </a:xfrm>
              <a:custGeom>
                <a:avLst/>
                <a:gdLst>
                  <a:gd name="T0" fmla="*/ 0 w 3380"/>
                  <a:gd name="T1" fmla="*/ 184 w 3380"/>
                  <a:gd name="T2" fmla="*/ 3380 w 33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380">
                    <a:moveTo>
                      <a:pt x="0" y="0"/>
                    </a:moveTo>
                    <a:lnTo>
                      <a:pt x="184" y="0"/>
                    </a:lnTo>
                    <a:lnTo>
                      <a:pt x="338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Line 250"/>
              <p:cNvSpPr>
                <a:spLocks noChangeShapeType="1"/>
              </p:cNvSpPr>
              <p:nvPr/>
            </p:nvSpPr>
            <p:spPr bwMode="auto">
              <a:xfrm flipH="1" flipV="1">
                <a:off x="1601" y="911"/>
                <a:ext cx="32" cy="250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Line 251"/>
              <p:cNvSpPr>
                <a:spLocks noChangeShapeType="1"/>
              </p:cNvSpPr>
              <p:nvPr/>
            </p:nvSpPr>
            <p:spPr bwMode="auto">
              <a:xfrm>
                <a:off x="1000" y="911"/>
                <a:ext cx="60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Line 252"/>
              <p:cNvSpPr>
                <a:spLocks noChangeShapeType="1"/>
              </p:cNvSpPr>
              <p:nvPr/>
            </p:nvSpPr>
            <p:spPr bwMode="auto">
              <a:xfrm flipH="1" flipV="1">
                <a:off x="3107" y="1472"/>
                <a:ext cx="10" cy="214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Line 253"/>
              <p:cNvSpPr>
                <a:spLocks noChangeShapeType="1"/>
              </p:cNvSpPr>
              <p:nvPr/>
            </p:nvSpPr>
            <p:spPr bwMode="auto">
              <a:xfrm flipV="1">
                <a:off x="3028" y="1537"/>
                <a:ext cx="1352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Line 254"/>
              <p:cNvSpPr>
                <a:spLocks noChangeShapeType="1"/>
              </p:cNvSpPr>
              <p:nvPr/>
            </p:nvSpPr>
            <p:spPr bwMode="auto">
              <a:xfrm flipV="1">
                <a:off x="3028" y="1472"/>
                <a:ext cx="1352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Line 255"/>
              <p:cNvSpPr>
                <a:spLocks noChangeShapeType="1"/>
              </p:cNvSpPr>
              <p:nvPr/>
            </p:nvSpPr>
            <p:spPr bwMode="auto">
              <a:xfrm>
                <a:off x="1000" y="1665"/>
                <a:ext cx="33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Line 256"/>
              <p:cNvSpPr>
                <a:spLocks noChangeShapeType="1"/>
              </p:cNvSpPr>
              <p:nvPr/>
            </p:nvSpPr>
            <p:spPr bwMode="auto">
              <a:xfrm flipH="1" flipV="1">
                <a:off x="1336" y="1665"/>
                <a:ext cx="12" cy="158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Line 257"/>
              <p:cNvSpPr>
                <a:spLocks noChangeShapeType="1"/>
              </p:cNvSpPr>
              <p:nvPr/>
            </p:nvSpPr>
            <p:spPr bwMode="auto">
              <a:xfrm flipV="1">
                <a:off x="1088" y="2955"/>
                <a:ext cx="0" cy="2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Rectangle 222"/>
              <p:cNvSpPr>
                <a:spLocks noChangeArrowheads="1"/>
              </p:cNvSpPr>
              <p:nvPr/>
            </p:nvSpPr>
            <p:spPr bwMode="auto">
              <a:xfrm>
                <a:off x="851" y="2902"/>
                <a:ext cx="12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100" kern="0" dirty="0">
                    <a:solidFill>
                      <a:srgbClr val="666666"/>
                    </a:solidFill>
                    <a:latin typeface="Helvetica" panose="020B0604020202020204" pitchFamily="34" charset="0"/>
                  </a:rPr>
                  <a:t>0.1</a:t>
                </a:r>
                <a:endParaRPr lang="en-US" altLang="en-US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Rectangle 231"/>
              <p:cNvSpPr>
                <a:spLocks noChangeArrowheads="1"/>
              </p:cNvSpPr>
              <p:nvPr/>
            </p:nvSpPr>
            <p:spPr bwMode="auto">
              <a:xfrm>
                <a:off x="848" y="1614"/>
                <a:ext cx="12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100" kern="0" dirty="0">
                    <a:solidFill>
                      <a:srgbClr val="666666"/>
                    </a:solidFill>
                    <a:latin typeface="Helvetica" panose="020B0604020202020204" pitchFamily="34" charset="0"/>
                  </a:rPr>
                  <a:t>0.9</a:t>
                </a:r>
                <a:endParaRPr lang="en-US" altLang="en-US" kern="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5" name="Line 255"/>
            <p:cNvSpPr>
              <a:spLocks noChangeShapeType="1"/>
            </p:cNvSpPr>
            <p:nvPr/>
          </p:nvSpPr>
          <p:spPr bwMode="auto">
            <a:xfrm>
              <a:off x="1600201" y="4691063"/>
              <a:ext cx="1270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6" name="TextBox 375"/>
                <p:cNvSpPr txBox="1"/>
                <p:nvPr/>
              </p:nvSpPr>
              <p:spPr>
                <a:xfrm>
                  <a:off x="1883124" y="5082305"/>
                  <a:ext cx="1632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12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376" name="TextBox 3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24" y="5082305"/>
                  <a:ext cx="163250" cy="184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8519" r="-370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7" name="Straight Arrow Connector 376"/>
            <p:cNvCxnSpPr/>
            <p:nvPr/>
          </p:nvCxnSpPr>
          <p:spPr>
            <a:xfrm>
              <a:off x="1743150" y="5046663"/>
              <a:ext cx="40005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stealth"/>
              <a:tailEnd type="stealth"/>
            </a:ln>
            <a:effectLst/>
          </p:spPr>
        </p:cxnSp>
        <p:cxnSp>
          <p:nvCxnSpPr>
            <p:cNvPr id="378" name="Straight Arrow Connector 377"/>
            <p:cNvCxnSpPr/>
            <p:nvPr/>
          </p:nvCxnSpPr>
          <p:spPr>
            <a:xfrm>
              <a:off x="1600201" y="5357449"/>
              <a:ext cx="1008136" cy="7531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stealth"/>
              <a:tailEnd type="stealth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9" name="TextBox 378"/>
                <p:cNvSpPr txBox="1"/>
                <p:nvPr/>
              </p:nvSpPr>
              <p:spPr>
                <a:xfrm>
                  <a:off x="2027794" y="5344646"/>
                  <a:ext cx="172227" cy="1989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2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379" name="TextBox 3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794" y="5344646"/>
                  <a:ext cx="172227" cy="1989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57" r="-10714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0" name="Straight Arrow Connector 379"/>
            <p:cNvCxnSpPr/>
            <p:nvPr/>
          </p:nvCxnSpPr>
          <p:spPr>
            <a:xfrm>
              <a:off x="1591174" y="5660159"/>
              <a:ext cx="33571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stealth"/>
              <a:tailEnd type="stealth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1" name="TextBox 380"/>
                <p:cNvSpPr txBox="1"/>
                <p:nvPr/>
              </p:nvSpPr>
              <p:spPr>
                <a:xfrm>
                  <a:off x="3181254" y="5691718"/>
                  <a:ext cx="1571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2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4" y="5691718"/>
                  <a:ext cx="157158" cy="1846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231" r="-384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2" name="Straight Arrow Connector 381"/>
            <p:cNvCxnSpPr/>
            <p:nvPr/>
          </p:nvCxnSpPr>
          <p:spPr>
            <a:xfrm>
              <a:off x="1939413" y="1446213"/>
              <a:ext cx="0" cy="941387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stealth"/>
              <a:tailEnd type="stealth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3" name="TextBox 382"/>
                <p:cNvSpPr txBox="1"/>
                <p:nvPr/>
              </p:nvSpPr>
              <p:spPr>
                <a:xfrm>
                  <a:off x="1676549" y="1780649"/>
                  <a:ext cx="235962" cy="1989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E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2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383" name="TextBox 3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549" y="1780649"/>
                  <a:ext cx="235962" cy="1989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789" r="-5263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4" name="TextBox 383"/>
                <p:cNvSpPr txBox="1"/>
                <p:nvPr/>
              </p:nvSpPr>
              <p:spPr>
                <a:xfrm>
                  <a:off x="7125064" y="5038726"/>
                  <a:ext cx="9996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2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384" name="TextBox 3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64" y="5038726"/>
                  <a:ext cx="99964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2" r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5" name="Straight Arrow Connector 384"/>
            <p:cNvCxnSpPr/>
            <p:nvPr/>
          </p:nvCxnSpPr>
          <p:spPr>
            <a:xfrm>
              <a:off x="6789761" y="2132013"/>
              <a:ext cx="0" cy="204787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none"/>
              <a:tailEnd type="stealth"/>
            </a:ln>
            <a:effectLst/>
          </p:spPr>
        </p:cxnSp>
        <p:cxnSp>
          <p:nvCxnSpPr>
            <p:cNvPr id="386" name="Straight Arrow Connector 385"/>
            <p:cNvCxnSpPr/>
            <p:nvPr/>
          </p:nvCxnSpPr>
          <p:spPr>
            <a:xfrm flipV="1">
              <a:off x="6789761" y="2451102"/>
              <a:ext cx="0" cy="19208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none"/>
              <a:tailEnd type="stealth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7" name="TextBox 386"/>
                <p:cNvSpPr txBox="1"/>
                <p:nvPr/>
              </p:nvSpPr>
              <p:spPr>
                <a:xfrm>
                  <a:off x="6324850" y="1922965"/>
                  <a:ext cx="84337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12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s-ES" sz="12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=±0.02</m:t>
                        </m:r>
                      </m:oMath>
                    </m:oMathPara>
                  </a14:m>
                  <a:endParaRPr lang="en-US" sz="12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387" name="TextBox 3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50" y="1922965"/>
                  <a:ext cx="843372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348" r="-4348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8" name="TextBox 387"/>
                <p:cNvSpPr txBox="1"/>
                <p:nvPr/>
              </p:nvSpPr>
              <p:spPr>
                <a:xfrm>
                  <a:off x="1210331" y="882732"/>
                  <a:ext cx="31739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12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2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12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kern="0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388" name="TextBox 3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331" y="882732"/>
                  <a:ext cx="317395" cy="1846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538" t="-6667" r="-17308" b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Rectangle 388"/>
            <p:cNvSpPr/>
            <p:nvPr/>
          </p:nvSpPr>
          <p:spPr>
            <a:xfrm>
              <a:off x="5227093" y="2909888"/>
              <a:ext cx="1519443" cy="1259503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rnd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0" name="TextBox 389"/>
                <p:cNvSpPr txBox="1"/>
                <p:nvPr/>
              </p:nvSpPr>
              <p:spPr>
                <a:xfrm>
                  <a:off x="5332738" y="3005885"/>
                  <a:ext cx="10286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sz="1400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kern="0" dirty="0">
                      <a:solidFill>
                        <a:prstClr val="black"/>
                      </a:solidFill>
                    </a:rPr>
                    <a:t> rise time</a:t>
                  </a:r>
                </a:p>
              </p:txBody>
            </p:sp>
          </mc:Choice>
          <mc:Fallback>
            <p:sp>
              <p:nvSpPr>
                <p:cNvPr id="390" name="TextBox 3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738" y="3005885"/>
                  <a:ext cx="1028680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325" t="-25714" r="-9467" b="-5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1" name="TextBox 390"/>
                <p:cNvSpPr txBox="1"/>
                <p:nvPr/>
              </p:nvSpPr>
              <p:spPr>
                <a:xfrm>
                  <a:off x="5332014" y="3257142"/>
                  <a:ext cx="1127103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1400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kern="0" dirty="0">
                      <a:solidFill>
                        <a:prstClr val="black"/>
                      </a:solidFill>
                    </a:rPr>
                    <a:t> peak time</a:t>
                  </a:r>
                </a:p>
              </p:txBody>
            </p:sp>
          </mc:Choice>
          <mc:Fallback>
            <p:sp>
              <p:nvSpPr>
                <p:cNvPr id="391" name="TextBox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014" y="3257142"/>
                  <a:ext cx="1127103" cy="23205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865" t="-21053" r="-8108" b="-42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2" name="TextBox 391"/>
                <p:cNvSpPr txBox="1"/>
                <p:nvPr/>
              </p:nvSpPr>
              <p:spPr>
                <a:xfrm>
                  <a:off x="5332014" y="3525006"/>
                  <a:ext cx="129939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sz="1400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kern="0" dirty="0">
                      <a:solidFill>
                        <a:prstClr val="black"/>
                      </a:solidFill>
                    </a:rPr>
                    <a:t> settling time</a:t>
                  </a:r>
                </a:p>
              </p:txBody>
            </p:sp>
          </mc:Choice>
          <mc:Fallback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014" y="3525006"/>
                  <a:ext cx="1299395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25" t="-25714" r="-7981" b="-5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3" name="TextBox 392"/>
                <p:cNvSpPr txBox="1"/>
                <p:nvPr/>
              </p:nvSpPr>
              <p:spPr>
                <a:xfrm>
                  <a:off x="5329232" y="3771776"/>
                  <a:ext cx="1211422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1400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kern="0" dirty="0">
                      <a:solidFill>
                        <a:prstClr val="black"/>
                      </a:solidFill>
                    </a:rPr>
                    <a:t> overshoot</a:t>
                  </a:r>
                </a:p>
              </p:txBody>
            </p:sp>
          </mc:Choice>
          <mc:Fallback>
            <p:sp>
              <p:nvSpPr>
                <p:cNvPr id="393" name="TextBox 3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232" y="3771776"/>
                  <a:ext cx="1211422" cy="23205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5025" t="-23684" r="-7035" b="-42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765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Agudelo</dc:creator>
  <cp:lastModifiedBy>Mauricio Agudelo</cp:lastModifiedBy>
  <cp:revision>25</cp:revision>
  <dcterms:created xsi:type="dcterms:W3CDTF">2015-08-19T17:06:30Z</dcterms:created>
  <dcterms:modified xsi:type="dcterms:W3CDTF">2015-08-19T18:05:41Z</dcterms:modified>
</cp:coreProperties>
</file>