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37" r:id="rId2"/>
    <p:sldId id="2691" r:id="rId3"/>
    <p:sldId id="2705" r:id="rId4"/>
    <p:sldId id="2694" r:id="rId5"/>
    <p:sldId id="2695" r:id="rId6"/>
    <p:sldId id="2736" r:id="rId7"/>
    <p:sldId id="2696" r:id="rId8"/>
    <p:sldId id="2697" r:id="rId9"/>
    <p:sldId id="2699" r:id="rId10"/>
    <p:sldId id="2700" r:id="rId11"/>
    <p:sldId id="2688" r:id="rId1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984331-C9CD-42FF-B6ED-F032387AB931}">
          <p14:sldIdLst>
            <p14:sldId id="2737"/>
            <p14:sldId id="2691"/>
            <p14:sldId id="2705"/>
            <p14:sldId id="2694"/>
            <p14:sldId id="2695"/>
            <p14:sldId id="2736"/>
            <p14:sldId id="2696"/>
            <p14:sldId id="2697"/>
            <p14:sldId id="2699"/>
            <p14:sldId id="2700"/>
            <p14:sldId id="26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700"/>
    <a:srgbClr val="D5D000"/>
    <a:srgbClr val="FFFFF0"/>
    <a:srgbClr val="CADCF2"/>
    <a:srgbClr val="BFD5EF"/>
    <a:srgbClr val="8EB4E3"/>
    <a:srgbClr val="FFFAF5"/>
    <a:srgbClr val="008000"/>
    <a:srgbClr val="953735"/>
    <a:srgbClr val="689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25" autoAdjust="0"/>
    <p:restoredTop sz="96375" autoAdjust="0"/>
  </p:normalViewPr>
  <p:slideViewPr>
    <p:cSldViewPr snapToGrid="0">
      <p:cViewPr varScale="1">
        <p:scale>
          <a:sx n="109" d="100"/>
          <a:sy n="109" d="100"/>
        </p:scale>
        <p:origin x="43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62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4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45BB96-4215-467F-8C70-B45B27E04BE0}" type="datetimeFigureOut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4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17694C-25BD-40F4-86D7-FA30B86E38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3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28C70A0-CB08-430F-BB0A-DFB464E7427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8482A0A-5D8B-403D-BE63-CA1F1DE19F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56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19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79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9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36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14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76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1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20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77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43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88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1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0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ylfaen" panose="010A0502050306030303" pitchFamily="18" charset="0"/>
              </a:defRPr>
            </a:lvl1pPr>
            <a:lvl2pPr>
              <a:defRPr sz="3200">
                <a:latin typeface="Sylfaen" panose="010A0502050306030303" pitchFamily="18" charset="0"/>
              </a:defRPr>
            </a:lvl2pPr>
            <a:lvl3pPr>
              <a:defRPr sz="3200">
                <a:latin typeface="Sylfaen" panose="010A0502050306030303" pitchFamily="18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5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9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1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4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7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2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3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8C19F-E6DD-4D78-A116-C85D515D3FB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2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338765" y="227044"/>
            <a:ext cx="7871065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lfaen" pitchFamily="18" charset="0"/>
                <a:ea typeface="+mn-ea"/>
                <a:cs typeface="+mn-cs"/>
              </a:rPr>
              <a:t>Three-Section RWD With Content: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1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B6177-3AD6-4742-BF55-095C81D55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785813"/>
            <a:ext cx="8746305" cy="223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Download and unzip ‘fourseasons.zip’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Sylfaen" panose="010A0502050306030303" pitchFamily="18" charset="0"/>
              </a:rPr>
              <a:t>Open ‘index’ in your text editor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Sylfaen" panose="010A0502050306030303" pitchFamily="18" charset="0"/>
              </a:rPr>
              <a:t>Creating the page; no need to view in browser yet</a:t>
            </a:r>
          </a:p>
        </p:txBody>
      </p:sp>
      <p:pic>
        <p:nvPicPr>
          <p:cNvPr id="3" name="Picture 2" descr="A four seasons of the year&#10;&#10;Description automatically generated">
            <a:extLst>
              <a:ext uri="{FF2B5EF4-FFF2-40B4-BE49-F238E27FC236}">
                <a16:creationId xmlns:a16="http://schemas.microsoft.com/office/drawing/2014/main" id="{1A4DA7A0-1450-56F4-6591-E1C81940B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566" y="3063506"/>
            <a:ext cx="3567450" cy="35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4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2C32EE-E0D0-61E6-8553-2C25823BE300}"/>
              </a:ext>
            </a:extLst>
          </p:cNvPr>
          <p:cNvSpPr txBox="1"/>
          <p:nvPr/>
        </p:nvSpPr>
        <p:spPr>
          <a:xfrm>
            <a:off x="997273" y="2404039"/>
            <a:ext cx="10031523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  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&lt;header&gt;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&lt;h1&gt;My Really Nice Fall Web Page&lt;/h1&gt;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&lt;/header&gt;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&lt;section id="one"&gt;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&lt;/section&gt;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&lt;section id="two"&gt;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&lt;/section&gt;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&lt;section id="three"&gt;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&lt;/section&gt;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&lt;/body&gt;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F0B8FA0-7B03-078C-F606-CE10B20090C0}"/>
              </a:ext>
            </a:extLst>
          </p:cNvPr>
          <p:cNvCxnSpPr/>
          <p:nvPr/>
        </p:nvCxnSpPr>
        <p:spPr>
          <a:xfrm>
            <a:off x="1663262" y="4934390"/>
            <a:ext cx="449317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DECFE37-FAD4-96C0-CF13-4902DE4F0DF5}"/>
              </a:ext>
            </a:extLst>
          </p:cNvPr>
          <p:cNvSpPr txBox="1"/>
          <p:nvPr/>
        </p:nvSpPr>
        <p:spPr>
          <a:xfrm>
            <a:off x="997272" y="2394825"/>
            <a:ext cx="10031523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      &lt;/section&gt;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&lt;section id="three"&gt;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&lt;h2&gt;Section Three Title&lt;/h2&gt;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&lt;p&gt;&lt;</a:t>
            </a:r>
            <a:r>
              <a:rPr lang="en-US" dirty="0" err="1">
                <a:latin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="images/gator.png" width="700" height="412"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alt="A tough gator" title="A tough gator"&gt;Lorem ipsum dolor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sit </a:t>
            </a:r>
            <a:r>
              <a:rPr lang="en-US" dirty="0" err="1">
                <a:latin typeface="Consolas" panose="020B0609020204030204" pitchFamily="49" charset="0"/>
              </a:rPr>
              <a:t>amet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consectetur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adipiscing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elit</a:t>
            </a:r>
            <a:r>
              <a:rPr lang="en-US" dirty="0">
                <a:latin typeface="Consolas" panose="020B0609020204030204" pitchFamily="49" charset="0"/>
              </a:rPr>
              <a:t>, sed do </a:t>
            </a:r>
            <a:r>
              <a:rPr lang="en-US" dirty="0" err="1">
                <a:latin typeface="Consolas" panose="020B0609020204030204" pitchFamily="49" charset="0"/>
              </a:rPr>
              <a:t>eiusmod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tempor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incididunt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ut</a:t>
            </a:r>
            <a:r>
              <a:rPr lang="en-US" dirty="0">
                <a:latin typeface="Consolas" panose="020B0609020204030204" pitchFamily="49" charset="0"/>
              </a:rPr>
              <a:t> labore et dolore magna </a:t>
            </a:r>
            <a:r>
              <a:rPr lang="en-US" dirty="0" err="1">
                <a:latin typeface="Consolas" panose="020B0609020204030204" pitchFamily="49" charset="0"/>
              </a:rPr>
              <a:t>aliqua</a:t>
            </a:r>
            <a:r>
              <a:rPr lang="en-US" dirty="0">
                <a:latin typeface="Consolas" panose="020B0609020204030204" pitchFamily="49" charset="0"/>
              </a:rPr>
              <a:t>. </a:t>
            </a:r>
            <a:r>
              <a:rPr lang="en-US" dirty="0" err="1">
                <a:latin typeface="Consolas" panose="020B0609020204030204" pitchFamily="49" charset="0"/>
              </a:rPr>
              <a:t>Tortor</a:t>
            </a:r>
            <a:r>
              <a:rPr lang="en-US" dirty="0">
                <a:latin typeface="Consolas" panose="020B0609020204030204" pitchFamily="49" charset="0"/>
              </a:rPr>
              <a:t> vitae …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&lt;p&gt;Diam </a:t>
            </a:r>
            <a:r>
              <a:rPr lang="en-US" dirty="0" err="1">
                <a:latin typeface="Consolas" panose="020B0609020204030204" pitchFamily="49" charset="0"/>
              </a:rPr>
              <a:t>vulputate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ut</a:t>
            </a:r>
            <a:r>
              <a:rPr lang="en-US" dirty="0">
                <a:latin typeface="Consolas" panose="020B0609020204030204" pitchFamily="49" charset="0"/>
              </a:rPr>
              <a:t> pharetra sit </a:t>
            </a:r>
            <a:r>
              <a:rPr lang="en-US" dirty="0" err="1">
                <a:latin typeface="Consolas" panose="020B0609020204030204" pitchFamily="49" charset="0"/>
              </a:rPr>
              <a:t>amet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aliquam</a:t>
            </a:r>
            <a:r>
              <a:rPr lang="en-US" dirty="0">
                <a:latin typeface="Consolas" panose="020B0609020204030204" pitchFamily="49" charset="0"/>
              </a:rPr>
              <a:t> id. </a:t>
            </a:r>
            <a:r>
              <a:rPr lang="en-US" dirty="0" err="1">
                <a:latin typeface="Consolas" panose="020B0609020204030204" pitchFamily="49" charset="0"/>
              </a:rPr>
              <a:t>Facilisis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gravida </a:t>
            </a:r>
            <a:r>
              <a:rPr lang="en-US" dirty="0" err="1">
                <a:latin typeface="Consolas" panose="020B0609020204030204" pitchFamily="49" charset="0"/>
              </a:rPr>
              <a:t>neque</a:t>
            </a:r>
            <a:r>
              <a:rPr lang="en-US" dirty="0">
                <a:latin typeface="Consolas" panose="020B0609020204030204" pitchFamily="49" charset="0"/>
              </a:rPr>
              <a:t> convallis a </a:t>
            </a:r>
            <a:r>
              <a:rPr lang="en-US" dirty="0" err="1">
                <a:latin typeface="Consolas" panose="020B0609020204030204" pitchFamily="49" charset="0"/>
              </a:rPr>
              <a:t>cras</a:t>
            </a:r>
            <a:r>
              <a:rPr lang="en-US" dirty="0">
                <a:latin typeface="Consolas" panose="020B0609020204030204" pitchFamily="49" charset="0"/>
              </a:rPr>
              <a:t> semper auctor </a:t>
            </a:r>
            <a:r>
              <a:rPr lang="en-US" dirty="0" err="1">
                <a:latin typeface="Consolas" panose="020B0609020204030204" pitchFamily="49" charset="0"/>
              </a:rPr>
              <a:t>neque</a:t>
            </a:r>
            <a:r>
              <a:rPr lang="en-US" dirty="0">
                <a:latin typeface="Consolas" panose="020B0609020204030204" pitchFamily="49" charset="0"/>
              </a:rPr>
              <a:t>. Mattis </a:t>
            </a:r>
            <a:r>
              <a:rPr lang="en-US" dirty="0" err="1">
                <a:latin typeface="Consolas" panose="020B0609020204030204" pitchFamily="49" charset="0"/>
              </a:rPr>
              <a:t>enim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ut</a:t>
            </a:r>
            <a:r>
              <a:rPr lang="en-US" dirty="0"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tellus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elementum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sagittis</a:t>
            </a:r>
            <a:r>
              <a:rPr lang="en-US" dirty="0">
                <a:latin typeface="Consolas" panose="020B0609020204030204" pitchFamily="49" charset="0"/>
              </a:rPr>
              <a:t> vitae et </a:t>
            </a:r>
            <a:r>
              <a:rPr lang="en-US" dirty="0" err="1">
                <a:latin typeface="Consolas" panose="020B0609020204030204" pitchFamily="49" charset="0"/>
              </a:rPr>
              <a:t>leo</a:t>
            </a:r>
            <a:r>
              <a:rPr lang="en-US" dirty="0">
                <a:latin typeface="Consolas" panose="020B0609020204030204" pitchFamily="49" charset="0"/>
              </a:rPr>
              <a:t>. &lt;</a:t>
            </a:r>
            <a:r>
              <a:rPr lang="en-US" dirty="0" err="1">
                <a:latin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="images/tree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.</a:t>
            </a:r>
            <a:r>
              <a:rPr lang="en-US" dirty="0" err="1">
                <a:latin typeface="Consolas" panose="020B0609020204030204" pitchFamily="49" charset="0"/>
              </a:rPr>
              <a:t>png</a:t>
            </a:r>
            <a:r>
              <a:rPr lang="en-US" dirty="0">
                <a:latin typeface="Consolas" panose="020B0609020204030204" pitchFamily="49" charset="0"/>
              </a:rPr>
              <a:t>" width="650" height="642" alt="Tall tree" title="Tall tree"&gt;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&lt;/section&gt;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&lt;/main&gt;</a:t>
            </a:r>
          </a:p>
        </p:txBody>
      </p:sp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338765" y="227044"/>
            <a:ext cx="7871065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lfaen" pitchFamily="18" charset="0"/>
                <a:ea typeface="+mn-ea"/>
                <a:cs typeface="+mn-cs"/>
              </a:rPr>
              <a:t>Three-Section RWD With Content: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10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B6177-3AD6-4742-BF55-095C81D55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785813"/>
            <a:ext cx="8699818" cy="1408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From ‘text.txt’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Sylfaen" panose="010A0502050306030303" pitchFamily="18" charset="0"/>
              </a:rPr>
              <a:t>add &lt;h2&gt; and &lt;p&gt; text to section 3: </a:t>
            </a:r>
            <a:r>
              <a:rPr lang="en-US" altLang="en-US" sz="2600" dirty="0">
                <a:latin typeface="Sylfaen" panose="010A0502050306030303" pitchFamily="18" charset="0"/>
              </a:rPr>
              <a:t>(4 paragraphs)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F0744C-6EED-B2B1-1C5D-12405C5ED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817" y="3754315"/>
            <a:ext cx="4824206" cy="2967161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A23CADBB-E5B3-CCC0-B94B-76BAF93BEEFA}"/>
              </a:ext>
            </a:extLst>
          </p:cNvPr>
          <p:cNvSpPr/>
          <p:nvPr/>
        </p:nvSpPr>
        <p:spPr>
          <a:xfrm>
            <a:off x="7058491" y="5914542"/>
            <a:ext cx="98446" cy="386861"/>
          </a:xfrm>
          <a:prstGeom prst="leftBrace">
            <a:avLst>
              <a:gd name="adj1" fmla="val 43333"/>
              <a:gd name="adj2" fmla="val 50000"/>
            </a:avLst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612486-80D2-5655-5588-3482B619177B}"/>
              </a:ext>
            </a:extLst>
          </p:cNvPr>
          <p:cNvCxnSpPr>
            <a:cxnSpLocks/>
          </p:cNvCxnSpPr>
          <p:nvPr/>
        </p:nvCxnSpPr>
        <p:spPr>
          <a:xfrm flipH="1" flipV="1">
            <a:off x="2593729" y="3411416"/>
            <a:ext cx="4343402" cy="266077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21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338765" y="227044"/>
            <a:ext cx="7871065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lfaen" pitchFamily="18" charset="0"/>
                <a:ea typeface="+mn-ea"/>
                <a:cs typeface="+mn-cs"/>
              </a:rPr>
              <a:t>Three-Section RWD With Content: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11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B6177-3AD6-4742-BF55-095C81D55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785813"/>
            <a:ext cx="6752169" cy="76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Save page, view locally </a:t>
            </a:r>
            <a:r>
              <a:rPr lang="en-US" altLang="en-US" sz="2600" dirty="0">
                <a:latin typeface="Sylfaen" panose="010A0502050306030303" pitchFamily="18" charset="0"/>
              </a:rPr>
              <a:t>(do  not upload).</a:t>
            </a:r>
            <a:endParaRPr lang="en-US" altLang="en-US" sz="3200" dirty="0">
              <a:latin typeface="Sylfaen" panose="010A0502050306030303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D341490-6BC4-CCE9-A3B6-6E6E9EFEA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718" y="1570895"/>
            <a:ext cx="6058417" cy="515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2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338765" y="227044"/>
            <a:ext cx="7871065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lfaen" pitchFamily="18" charset="0"/>
                <a:ea typeface="+mn-ea"/>
                <a:cs typeface="+mn-cs"/>
              </a:rPr>
              <a:t>Three-Section RWD With Content: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2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B6177-3AD6-4742-BF55-095C81D55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785813"/>
            <a:ext cx="7731604" cy="5840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Create a responsive web page with content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Page responds to 4 sizes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Each &lt;section&gt; holds: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Sylfaen" panose="010A0502050306030303" pitchFamily="18" charset="0"/>
              </a:rPr>
              <a:t>text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Sylfaen" panose="010A0502050306030303" pitchFamily="18" charset="0"/>
              </a:rPr>
              <a:t>image(s)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Sylfaen" panose="010A0502050306030303" pitchFamily="18" charset="0"/>
              </a:rPr>
              <a:t>vertical scroll bars if warranted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Sylfaen" panose="010A0502050306030303" pitchFamily="18" charset="0"/>
              </a:rPr>
              <a:t>background color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Sylfaen" panose="010A0502050306030303" pitchFamily="18" charset="0"/>
              </a:rPr>
              <a:t>borders on side-by-side layers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Sylfaen" panose="010A0502050306030303" pitchFamily="18" charset="0"/>
              </a:rPr>
              <a:t>links to other three pages in the site </a:t>
            </a:r>
          </a:p>
        </p:txBody>
      </p:sp>
    </p:spTree>
    <p:extLst>
      <p:ext uri="{BB962C8B-B14F-4D97-AF65-F5344CB8AC3E}">
        <p14:creationId xmlns:p14="http://schemas.microsoft.com/office/powerpoint/2010/main" val="284804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338765" y="227044"/>
            <a:ext cx="7871065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lfaen" pitchFamily="18" charset="0"/>
                <a:ea typeface="+mn-ea"/>
                <a:cs typeface="+mn-cs"/>
              </a:rPr>
              <a:t>Three-Section RWD With Content: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3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B6177-3AD6-4742-BF55-095C81D55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785813"/>
            <a:ext cx="7978466" cy="448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Create the template page: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Sylfaen" panose="010A0502050306030303" pitchFamily="18" charset="0"/>
              </a:rPr>
              <a:t>fix the &lt;head&gt;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Sylfaen" panose="010A0502050306030303" pitchFamily="18" charset="0"/>
              </a:rPr>
              <a:t>create a &lt;header&gt;; add &lt;h1&gt; and &lt;nav&gt;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Sylfaen" panose="010A0502050306030303" pitchFamily="18" charset="0"/>
              </a:rPr>
              <a:t>create three &lt;section&gt;; id 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Sylfaen" panose="010A0502050306030303" pitchFamily="18" charset="0"/>
              </a:rPr>
              <a:t>add &lt;h2&gt; to each section </a:t>
            </a:r>
            <a:r>
              <a:rPr lang="en-US" altLang="en-US" sz="2600" dirty="0">
                <a:latin typeface="Sylfaen" panose="010A0502050306030303" pitchFamily="18" charset="0"/>
              </a:rPr>
              <a:t>(no section &lt;header&gt;)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Sylfaen" panose="010A0502050306030303" pitchFamily="18" charset="0"/>
              </a:rPr>
              <a:t>add text from ‘text.txt’ to each &lt;section&gt;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Sylfaen" panose="010A0502050306030303" pitchFamily="18" charset="0"/>
              </a:rPr>
              <a:t>add images </a:t>
            </a:r>
            <a:r>
              <a:rPr lang="en-US" altLang="en-US" sz="2600" dirty="0">
                <a:latin typeface="Sylfaen" panose="010A0502050306030303" pitchFamily="18" charset="0"/>
              </a:rPr>
              <a:t>(make valid, accessible)</a:t>
            </a:r>
          </a:p>
        </p:txBody>
      </p:sp>
    </p:spTree>
    <p:extLst>
      <p:ext uri="{BB962C8B-B14F-4D97-AF65-F5344CB8AC3E}">
        <p14:creationId xmlns:p14="http://schemas.microsoft.com/office/powerpoint/2010/main" val="140805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338765" y="227044"/>
            <a:ext cx="7871065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lfaen" pitchFamily="18" charset="0"/>
                <a:ea typeface="+mn-ea"/>
                <a:cs typeface="+mn-cs"/>
              </a:rPr>
              <a:t>Three-Section RWD With Content: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4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B6177-3AD6-4742-BF55-095C81D55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785813"/>
            <a:ext cx="5573962" cy="263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Create the web page (HTML):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Sylfaen" panose="010A0502050306030303" pitchFamily="18" charset="0"/>
              </a:rPr>
              <a:t>add the viewport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Sylfaen" panose="010A0502050306030303" pitchFamily="18" charset="0"/>
              </a:rPr>
              <a:t>create keywords, description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Sylfaen" panose="010A0502050306030303" pitchFamily="18" charset="0"/>
              </a:rPr>
              <a:t>link the stylesheet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BE0F78-5156-EB60-8571-2664B6E3776F}"/>
              </a:ext>
            </a:extLst>
          </p:cNvPr>
          <p:cNvSpPr txBox="1"/>
          <p:nvPr/>
        </p:nvSpPr>
        <p:spPr>
          <a:xfrm>
            <a:off x="988481" y="3744216"/>
            <a:ext cx="10031523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dirty="0">
                <a:latin typeface="Consolas" panose="020B0609020204030204" pitchFamily="49" charset="0"/>
              </a:rPr>
              <a:t>&lt;html lang="</a:t>
            </a:r>
            <a:r>
              <a:rPr lang="en-US" dirty="0" err="1">
                <a:latin typeface="Consolas" panose="020B0609020204030204" pitchFamily="49" charset="0"/>
              </a:rPr>
              <a:t>en</a:t>
            </a:r>
            <a:r>
              <a:rPr lang="en-US" dirty="0">
                <a:latin typeface="Consolas" panose="020B0609020204030204" pitchFamily="49" charset="0"/>
              </a:rPr>
              <a:t>"&gt;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&lt;head&gt;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&lt;meta charset="utf-8"&gt;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&lt;title&gt;3-Layer Responsive&lt;/title&gt;</a:t>
            </a:r>
          </a:p>
          <a:p>
            <a:r>
              <a:rPr lang="en-US" dirty="0">
                <a:latin typeface="Consolas" panose="020B0609020204030204" pitchFamily="49" charset="0"/>
              </a:rPr>
              <a:t>	 &lt;meta name="keywords" content=""&gt;</a:t>
            </a:r>
          </a:p>
          <a:p>
            <a:r>
              <a:rPr lang="en-US" dirty="0">
                <a:latin typeface="Consolas" panose="020B0609020204030204" pitchFamily="49" charset="0"/>
              </a:rPr>
              <a:t>	 &lt;meta name="description" content=""&gt;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&lt;/head&gt;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E3E38-8383-A197-D516-2E2ECA276C81}"/>
              </a:ext>
            </a:extLst>
          </p:cNvPr>
          <p:cNvSpPr txBox="1"/>
          <p:nvPr/>
        </p:nvSpPr>
        <p:spPr>
          <a:xfrm>
            <a:off x="988481" y="3744216"/>
            <a:ext cx="10031523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&lt;html lang="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-US"&gt;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&lt;head&gt;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&lt;meta charset="utf-8"&gt;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&lt;title&gt;3-Layer Responsive&lt;/title&gt;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&lt;meta name="viewport" content="width=device-width, initial-scale=1.0"&gt;</a:t>
            </a:r>
          </a:p>
          <a:p>
            <a:r>
              <a:rPr lang="en-US" dirty="0">
                <a:latin typeface="Consolas" panose="020B0609020204030204" pitchFamily="49" charset="0"/>
              </a:rPr>
              <a:t>	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&lt;meta name="keywords" content=</a:t>
            </a:r>
            <a:r>
              <a:rPr lang="en-US" dirty="0">
                <a:latin typeface="Consolas" panose="020B0609020204030204" pitchFamily="49" charset="0"/>
              </a:rPr>
              <a:t>"Respond, fall, animals, holidays"&gt;</a:t>
            </a:r>
          </a:p>
          <a:p>
            <a:r>
              <a:rPr lang="en-US" dirty="0">
                <a:latin typeface="Consolas" panose="020B0609020204030204" pitchFamily="49" charset="0"/>
              </a:rPr>
              <a:t>	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&lt;meta name="description" content=</a:t>
            </a:r>
            <a:r>
              <a:rPr lang="en-US" dirty="0">
                <a:latin typeface="Consolas" panose="020B0609020204030204" pitchFamily="49" charset="0"/>
              </a:rPr>
              <a:t>"My personal project web page"&gt;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&lt;link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</a:t>
            </a:r>
            <a:r>
              <a:rPr lang="en-US" dirty="0" err="1">
                <a:latin typeface="Consolas" panose="020B0609020204030204" pitchFamily="49" charset="0"/>
              </a:rPr>
              <a:t>css</a:t>
            </a:r>
            <a:r>
              <a:rPr lang="en-US" dirty="0">
                <a:latin typeface="Consolas" panose="020B0609020204030204" pitchFamily="49" charset="0"/>
              </a:rPr>
              <a:t>/styles.css" </a:t>
            </a:r>
            <a:r>
              <a:rPr lang="en-US" dirty="0" err="1">
                <a:latin typeface="Consolas" panose="020B0609020204030204" pitchFamily="49" charset="0"/>
              </a:rPr>
              <a:t>rel</a:t>
            </a:r>
            <a:r>
              <a:rPr lang="en-US" dirty="0">
                <a:latin typeface="Consolas" panose="020B0609020204030204" pitchFamily="49" charset="0"/>
              </a:rPr>
              <a:t>="stylesheet"&gt;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&lt;/head&gt;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287FBB-30C3-C446-FA50-7136302D3256}"/>
              </a:ext>
            </a:extLst>
          </p:cNvPr>
          <p:cNvCxnSpPr>
            <a:cxnSpLocks/>
          </p:cNvCxnSpPr>
          <p:nvPr/>
        </p:nvCxnSpPr>
        <p:spPr>
          <a:xfrm>
            <a:off x="5943600" y="5687786"/>
            <a:ext cx="408214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C32CF9-EA26-7341-BE43-37A2E16A6AD5}"/>
              </a:ext>
            </a:extLst>
          </p:cNvPr>
          <p:cNvCxnSpPr>
            <a:cxnSpLocks/>
          </p:cNvCxnSpPr>
          <p:nvPr/>
        </p:nvCxnSpPr>
        <p:spPr>
          <a:xfrm>
            <a:off x="6365421" y="5962650"/>
            <a:ext cx="359500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32C915-6639-558C-AF94-094C46EE6E4B}"/>
              </a:ext>
            </a:extLst>
          </p:cNvPr>
          <p:cNvCxnSpPr>
            <a:cxnSpLocks/>
          </p:cNvCxnSpPr>
          <p:nvPr/>
        </p:nvCxnSpPr>
        <p:spPr>
          <a:xfrm>
            <a:off x="2109108" y="6237514"/>
            <a:ext cx="5610694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8113BDF-AB37-5A08-3758-FF483124E0D3}"/>
              </a:ext>
            </a:extLst>
          </p:cNvPr>
          <p:cNvCxnSpPr>
            <a:cxnSpLocks/>
          </p:cNvCxnSpPr>
          <p:nvPr/>
        </p:nvCxnSpPr>
        <p:spPr>
          <a:xfrm>
            <a:off x="2109108" y="5411561"/>
            <a:ext cx="8739867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91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338765" y="227044"/>
            <a:ext cx="7871065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lfaen" pitchFamily="18" charset="0"/>
                <a:ea typeface="+mn-ea"/>
                <a:cs typeface="+mn-cs"/>
              </a:rPr>
              <a:t>Three-Section RWD With Content: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5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B6177-3AD6-4742-BF55-095C81D55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785813"/>
            <a:ext cx="10966464" cy="1408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Create the web page (HTML):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Sylfaen" panose="010A0502050306030303" pitchFamily="18" charset="0"/>
              </a:rPr>
              <a:t>create a &lt;main&gt;, &lt;header&gt;, and &lt;nav&gt;; add &lt;h1&gt; and &lt;aside&gt;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BE0F78-5156-EB60-8571-2664B6E3776F}"/>
              </a:ext>
            </a:extLst>
          </p:cNvPr>
          <p:cNvSpPr txBox="1"/>
          <p:nvPr/>
        </p:nvSpPr>
        <p:spPr>
          <a:xfrm>
            <a:off x="988481" y="2753173"/>
            <a:ext cx="1003152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  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&lt;/body&gt;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FBD349-8F4A-00A5-C732-729AE36C7610}"/>
              </a:ext>
            </a:extLst>
          </p:cNvPr>
          <p:cNvSpPr txBox="1"/>
          <p:nvPr/>
        </p:nvSpPr>
        <p:spPr>
          <a:xfrm>
            <a:off x="988481" y="2753173"/>
            <a:ext cx="10031523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&lt;main&gt;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&lt;header&gt;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&lt;h1&gt;The Four Seasons&lt;/h1&gt;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&lt;/header&gt;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&lt;nav&gt;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="spring.html"&gt;&lt;div id="</a:t>
            </a:r>
            <a:r>
              <a:rPr lang="en-US" dirty="0" err="1">
                <a:latin typeface="Consolas" panose="020B0609020204030204" pitchFamily="49" charset="0"/>
              </a:rPr>
              <a:t>sp</a:t>
            </a:r>
            <a:r>
              <a:rPr lang="en-US" dirty="0">
                <a:latin typeface="Consolas" panose="020B0609020204030204" pitchFamily="49" charset="0"/>
              </a:rPr>
              <a:t>"&gt;Spring&lt;/div&gt;&lt;/a&gt;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="summer.html"&gt;&lt;div id="</a:t>
            </a:r>
            <a:r>
              <a:rPr lang="en-US" dirty="0" err="1">
                <a:latin typeface="Consolas" panose="020B0609020204030204" pitchFamily="49" charset="0"/>
              </a:rPr>
              <a:t>su</a:t>
            </a:r>
            <a:r>
              <a:rPr lang="en-US" dirty="0">
                <a:latin typeface="Consolas" panose="020B0609020204030204" pitchFamily="49" charset="0"/>
              </a:rPr>
              <a:t>"&gt;Summer&lt;/div&gt;&lt;/a&gt;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="fall.html"&gt;&lt;div id="fa"&gt;Fall&lt;/div&gt;&lt;/a&gt;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&lt;a </a:t>
            </a:r>
            <a:r>
              <a:rPr lang="en-US" dirty="0" err="1">
                <a:latin typeface="Consolas" panose="020B0609020204030204" pitchFamily="49" charset="0"/>
              </a:rPr>
              <a:t>href</a:t>
            </a:r>
            <a:r>
              <a:rPr lang="en-US" dirty="0">
                <a:latin typeface="Consolas" panose="020B0609020204030204" pitchFamily="49" charset="0"/>
              </a:rPr>
              <a:t>="winter.html"&gt;&lt;div id="</a:t>
            </a:r>
            <a:r>
              <a:rPr lang="en-US" dirty="0" err="1">
                <a:latin typeface="Consolas" panose="020B0609020204030204" pitchFamily="49" charset="0"/>
              </a:rPr>
              <a:t>wi</a:t>
            </a:r>
            <a:r>
              <a:rPr lang="en-US" dirty="0">
                <a:latin typeface="Consolas" panose="020B0609020204030204" pitchFamily="49" charset="0"/>
              </a:rPr>
              <a:t>"&gt;Winter&lt;/div&gt;&lt;/a&gt;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&lt;/nav&gt;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&lt;/main&gt;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430196E-FD85-DB99-F50F-67DF539B7A46}"/>
              </a:ext>
            </a:extLst>
          </p:cNvPr>
          <p:cNvCxnSpPr>
            <a:cxnSpLocks/>
          </p:cNvCxnSpPr>
          <p:nvPr/>
        </p:nvCxnSpPr>
        <p:spPr>
          <a:xfrm>
            <a:off x="2635090" y="3590239"/>
            <a:ext cx="933497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9960FA-496F-38AB-DB1C-1CE4B4BD5594}"/>
              </a:ext>
            </a:extLst>
          </p:cNvPr>
          <p:cNvCxnSpPr>
            <a:cxnSpLocks/>
          </p:cNvCxnSpPr>
          <p:nvPr/>
        </p:nvCxnSpPr>
        <p:spPr>
          <a:xfrm>
            <a:off x="3119264" y="3855927"/>
            <a:ext cx="309103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0C7DE3-187D-F2D7-5EE3-C3F9E04AB20F}"/>
              </a:ext>
            </a:extLst>
          </p:cNvPr>
          <p:cNvCxnSpPr>
            <a:cxnSpLocks/>
          </p:cNvCxnSpPr>
          <p:nvPr/>
        </p:nvCxnSpPr>
        <p:spPr>
          <a:xfrm>
            <a:off x="2635090" y="4139149"/>
            <a:ext cx="101441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A3F9BC-EC2B-430A-88D5-9D7D7855CAAE}"/>
              </a:ext>
            </a:extLst>
          </p:cNvPr>
          <p:cNvCxnSpPr>
            <a:cxnSpLocks/>
          </p:cNvCxnSpPr>
          <p:nvPr/>
        </p:nvCxnSpPr>
        <p:spPr>
          <a:xfrm>
            <a:off x="2127881" y="3320504"/>
            <a:ext cx="680055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D54E0AA-F745-EA05-7BA9-D481E78630A0}"/>
              </a:ext>
            </a:extLst>
          </p:cNvPr>
          <p:cNvCxnSpPr>
            <a:cxnSpLocks/>
          </p:cNvCxnSpPr>
          <p:nvPr/>
        </p:nvCxnSpPr>
        <p:spPr>
          <a:xfrm>
            <a:off x="2618245" y="4427765"/>
            <a:ext cx="80952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2DDA91-CBC5-5F21-2E09-6D6AEA2B8C98}"/>
              </a:ext>
            </a:extLst>
          </p:cNvPr>
          <p:cNvCxnSpPr>
            <a:cxnSpLocks/>
          </p:cNvCxnSpPr>
          <p:nvPr/>
        </p:nvCxnSpPr>
        <p:spPr>
          <a:xfrm>
            <a:off x="3100214" y="4684940"/>
            <a:ext cx="638668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EB548A-B2B9-A195-4607-9CD27B7D3092}"/>
              </a:ext>
            </a:extLst>
          </p:cNvPr>
          <p:cNvCxnSpPr>
            <a:cxnSpLocks/>
          </p:cNvCxnSpPr>
          <p:nvPr/>
        </p:nvCxnSpPr>
        <p:spPr>
          <a:xfrm>
            <a:off x="3119264" y="4961165"/>
            <a:ext cx="636763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BFB1BD-B16A-4095-70A2-5D9307DE73F9}"/>
              </a:ext>
            </a:extLst>
          </p:cNvPr>
          <p:cNvCxnSpPr>
            <a:cxnSpLocks/>
          </p:cNvCxnSpPr>
          <p:nvPr/>
        </p:nvCxnSpPr>
        <p:spPr>
          <a:xfrm>
            <a:off x="3112318" y="5237390"/>
            <a:ext cx="587342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FF009A-3791-16A6-6421-F315511B71F0}"/>
              </a:ext>
            </a:extLst>
          </p:cNvPr>
          <p:cNvCxnSpPr>
            <a:cxnSpLocks/>
          </p:cNvCxnSpPr>
          <p:nvPr/>
        </p:nvCxnSpPr>
        <p:spPr>
          <a:xfrm>
            <a:off x="3100214" y="5513615"/>
            <a:ext cx="638668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E56B72-16CF-9503-A63D-EE9EB93243A9}"/>
              </a:ext>
            </a:extLst>
          </p:cNvPr>
          <p:cNvCxnSpPr>
            <a:cxnSpLocks/>
          </p:cNvCxnSpPr>
          <p:nvPr/>
        </p:nvCxnSpPr>
        <p:spPr>
          <a:xfrm>
            <a:off x="2580145" y="5789840"/>
            <a:ext cx="76200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5E42DE-1750-13E6-C4D8-5A98795BE05A}"/>
              </a:ext>
            </a:extLst>
          </p:cNvPr>
          <p:cNvCxnSpPr>
            <a:cxnSpLocks/>
          </p:cNvCxnSpPr>
          <p:nvPr/>
        </p:nvCxnSpPr>
        <p:spPr>
          <a:xfrm>
            <a:off x="2113517" y="6056540"/>
            <a:ext cx="80952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16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338765" y="227044"/>
            <a:ext cx="7871065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lfaen" pitchFamily="18" charset="0"/>
                <a:ea typeface="+mn-ea"/>
                <a:cs typeface="+mn-cs"/>
              </a:rPr>
              <a:t>Three-Section RWD With Content: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6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B6177-3AD6-4742-BF55-095C81D55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785813"/>
            <a:ext cx="7608173" cy="4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Copy ‘index’ three times. Name the copies: 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Sylfaen" panose="010A0502050306030303" pitchFamily="18" charset="0"/>
              </a:rPr>
              <a:t>spring.html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Sylfaen" panose="010A0502050306030303" pitchFamily="18" charset="0"/>
              </a:rPr>
              <a:t>summer.html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Sylfaen" panose="010A0502050306030303" pitchFamily="18" charset="0"/>
              </a:rPr>
              <a:t>fall.html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Sylfaen" panose="010A0502050306030303" pitchFamily="18" charset="0"/>
              </a:rPr>
              <a:t>winter.html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Could have a landing page, but we aren’t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Open ‘fall.html’ in text editor</a:t>
            </a:r>
          </a:p>
        </p:txBody>
      </p:sp>
    </p:spTree>
    <p:extLst>
      <p:ext uri="{BB962C8B-B14F-4D97-AF65-F5344CB8AC3E}">
        <p14:creationId xmlns:p14="http://schemas.microsoft.com/office/powerpoint/2010/main" val="1039154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338765" y="227044"/>
            <a:ext cx="7871065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lfaen" pitchFamily="18" charset="0"/>
                <a:ea typeface="+mn-ea"/>
                <a:cs typeface="+mn-cs"/>
              </a:rPr>
              <a:t>Three-Section RWD With Content: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7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B6177-3AD6-4742-BF55-095C81D55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785813"/>
            <a:ext cx="10261142" cy="76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On ‘fall.html’: after &lt;/nav&gt;,create three &lt;section&gt; elements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FBD349-8F4A-00A5-C732-729AE36C7610}"/>
              </a:ext>
            </a:extLst>
          </p:cNvPr>
          <p:cNvSpPr txBox="1"/>
          <p:nvPr/>
        </p:nvSpPr>
        <p:spPr>
          <a:xfrm>
            <a:off x="988481" y="1731288"/>
            <a:ext cx="10031523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  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&lt;main&gt;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&lt;header&gt;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&lt;h1&gt;The Four Seasons&lt;/h1&gt;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&lt;/header&gt;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&lt;/main&gt;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&lt;/body&gt;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ECFE37-FAD4-96C0-CF13-4902DE4F0DF5}"/>
              </a:ext>
            </a:extLst>
          </p:cNvPr>
          <p:cNvSpPr txBox="1"/>
          <p:nvPr/>
        </p:nvSpPr>
        <p:spPr>
          <a:xfrm>
            <a:off x="988481" y="1731288"/>
            <a:ext cx="10031523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&lt;/nav&gt;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&lt;section id="one"&gt;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&lt;/section&gt;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&lt;section id="two"&gt;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&lt;/section&gt;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&lt;section id="three"&gt;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&lt;/section&gt;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&lt;/main&gt;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1BB06F-2202-528E-A927-05810BF4D36A}"/>
              </a:ext>
            </a:extLst>
          </p:cNvPr>
          <p:cNvCxnSpPr>
            <a:cxnSpLocks/>
          </p:cNvCxnSpPr>
          <p:nvPr/>
        </p:nvCxnSpPr>
        <p:spPr>
          <a:xfrm>
            <a:off x="2134526" y="2292362"/>
            <a:ext cx="220887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1F0998F-9388-C519-AC58-5647307735E2}"/>
              </a:ext>
            </a:extLst>
          </p:cNvPr>
          <p:cNvCxnSpPr>
            <a:cxnSpLocks/>
          </p:cNvCxnSpPr>
          <p:nvPr/>
        </p:nvCxnSpPr>
        <p:spPr>
          <a:xfrm>
            <a:off x="2134526" y="2576647"/>
            <a:ext cx="118896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C0C432-31AE-55C1-E4D1-B490AB190B7E}"/>
              </a:ext>
            </a:extLst>
          </p:cNvPr>
          <p:cNvCxnSpPr>
            <a:cxnSpLocks/>
          </p:cNvCxnSpPr>
          <p:nvPr/>
        </p:nvCxnSpPr>
        <p:spPr>
          <a:xfrm>
            <a:off x="2150106" y="2852139"/>
            <a:ext cx="220887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0DF018-575C-C4C3-F647-98144A78B3B4}"/>
              </a:ext>
            </a:extLst>
          </p:cNvPr>
          <p:cNvCxnSpPr>
            <a:cxnSpLocks/>
          </p:cNvCxnSpPr>
          <p:nvPr/>
        </p:nvCxnSpPr>
        <p:spPr>
          <a:xfrm>
            <a:off x="2150106" y="3663962"/>
            <a:ext cx="117338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56EBF2-24DF-688D-2789-B699E4C1CA30}"/>
              </a:ext>
            </a:extLst>
          </p:cNvPr>
          <p:cNvCxnSpPr>
            <a:cxnSpLocks/>
          </p:cNvCxnSpPr>
          <p:nvPr/>
        </p:nvCxnSpPr>
        <p:spPr>
          <a:xfrm>
            <a:off x="2150106" y="3121769"/>
            <a:ext cx="1173386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508FBF-CFAD-F1BB-61EF-092833C2EE14}"/>
              </a:ext>
            </a:extLst>
          </p:cNvPr>
          <p:cNvCxnSpPr>
            <a:cxnSpLocks/>
          </p:cNvCxnSpPr>
          <p:nvPr/>
        </p:nvCxnSpPr>
        <p:spPr>
          <a:xfrm>
            <a:off x="2150106" y="3393832"/>
            <a:ext cx="220887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80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0EAB9B-F034-A04A-F762-6FF90A689095}"/>
              </a:ext>
            </a:extLst>
          </p:cNvPr>
          <p:cNvSpPr txBox="1"/>
          <p:nvPr/>
        </p:nvSpPr>
        <p:spPr>
          <a:xfrm>
            <a:off x="988481" y="2386033"/>
            <a:ext cx="10031523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  &lt;body&gt;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&lt;header&gt;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&lt;h1&gt;My Really Nice Fall Web Page&lt;/h1&gt;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&lt;/header&gt;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&lt;section id="one"&gt;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&lt;/section&gt;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&lt;section id="two"&gt;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&lt;/section&gt;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&lt;section id="three"&gt;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&lt;/section&gt;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&lt;/body&gt;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E37FD4-55DD-DAB3-080D-6318D12F9A5E}"/>
              </a:ext>
            </a:extLst>
          </p:cNvPr>
          <p:cNvCxnSpPr/>
          <p:nvPr/>
        </p:nvCxnSpPr>
        <p:spPr>
          <a:xfrm>
            <a:off x="1663262" y="3829475"/>
            <a:ext cx="449317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DECFE37-FAD4-96C0-CF13-4902DE4F0DF5}"/>
              </a:ext>
            </a:extLst>
          </p:cNvPr>
          <p:cNvSpPr txBox="1"/>
          <p:nvPr/>
        </p:nvSpPr>
        <p:spPr>
          <a:xfrm>
            <a:off x="988481" y="2386033"/>
            <a:ext cx="10031523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      &lt;/nav&gt;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&lt;section id="one"&gt;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&lt;h2&gt;Section One Title&lt;/h2&gt;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&lt;p&gt;&lt;</a:t>
            </a:r>
            <a:r>
              <a:rPr lang="en-US" dirty="0" err="1">
                <a:latin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="images/basket.png" width="385" height="360"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alt="A fall basket" title="A fall basket"&gt;Lorem ipsum dolor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sit </a:t>
            </a:r>
            <a:r>
              <a:rPr lang="en-US" dirty="0" err="1">
                <a:latin typeface="Consolas" panose="020B0609020204030204" pitchFamily="49" charset="0"/>
              </a:rPr>
              <a:t>amet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consectetur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adipiscing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elit</a:t>
            </a:r>
            <a:r>
              <a:rPr lang="en-US" dirty="0">
                <a:latin typeface="Consolas" panose="020B0609020204030204" pitchFamily="49" charset="0"/>
              </a:rPr>
              <a:t>, sed do </a:t>
            </a:r>
            <a:r>
              <a:rPr lang="en-US" dirty="0" err="1">
                <a:latin typeface="Consolas" panose="020B0609020204030204" pitchFamily="49" charset="0"/>
              </a:rPr>
              <a:t>eiusmod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tempor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incididunt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ut</a:t>
            </a:r>
            <a:r>
              <a:rPr lang="en-US" dirty="0">
                <a:latin typeface="Consolas" panose="020B0609020204030204" pitchFamily="49" charset="0"/>
              </a:rPr>
              <a:t> labore et dolore magna </a:t>
            </a:r>
            <a:r>
              <a:rPr lang="en-US" dirty="0" err="1">
                <a:latin typeface="Consolas" panose="020B0609020204030204" pitchFamily="49" charset="0"/>
              </a:rPr>
              <a:t>aliqua</a:t>
            </a:r>
            <a:r>
              <a:rPr lang="en-US" dirty="0">
                <a:latin typeface="Consolas" panose="020B0609020204030204" pitchFamily="49" charset="0"/>
              </a:rPr>
              <a:t>. </a:t>
            </a:r>
            <a:r>
              <a:rPr lang="en-US" dirty="0" err="1">
                <a:latin typeface="Consolas" panose="020B0609020204030204" pitchFamily="49" charset="0"/>
              </a:rPr>
              <a:t>Tortor</a:t>
            </a:r>
            <a:r>
              <a:rPr lang="en-US" dirty="0">
                <a:latin typeface="Consolas" panose="020B0609020204030204" pitchFamily="49" charset="0"/>
              </a:rPr>
              <a:t> vitae …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&lt;p&gt;Diam </a:t>
            </a:r>
            <a:r>
              <a:rPr lang="en-US" dirty="0" err="1">
                <a:latin typeface="Consolas" panose="020B0609020204030204" pitchFamily="49" charset="0"/>
              </a:rPr>
              <a:t>vulputate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ut</a:t>
            </a:r>
            <a:r>
              <a:rPr lang="en-US" dirty="0">
                <a:latin typeface="Consolas" panose="020B0609020204030204" pitchFamily="49" charset="0"/>
              </a:rPr>
              <a:t> pharetra sit </a:t>
            </a:r>
            <a:r>
              <a:rPr lang="en-US" dirty="0" err="1">
                <a:latin typeface="Consolas" panose="020B0609020204030204" pitchFamily="49" charset="0"/>
              </a:rPr>
              <a:t>amet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aliquam</a:t>
            </a:r>
            <a:r>
              <a:rPr lang="en-US" dirty="0">
                <a:latin typeface="Consolas" panose="020B0609020204030204" pitchFamily="49" charset="0"/>
              </a:rPr>
              <a:t> id. </a:t>
            </a:r>
            <a:r>
              <a:rPr lang="en-US" dirty="0" err="1">
                <a:latin typeface="Consolas" panose="020B0609020204030204" pitchFamily="49" charset="0"/>
              </a:rPr>
              <a:t>Vehicula</a:t>
            </a:r>
            <a:r>
              <a:rPr lang="en-US" dirty="0">
                <a:latin typeface="Consolas" panose="020B0609020204030204" pitchFamily="49" charset="0"/>
              </a:rPr>
              <a:t> ipsum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a </a:t>
            </a:r>
            <a:r>
              <a:rPr lang="en-US" dirty="0" err="1">
                <a:latin typeface="Consolas" panose="020B0609020204030204" pitchFamily="49" charset="0"/>
              </a:rPr>
              <a:t>arcu</a:t>
            </a:r>
            <a:r>
              <a:rPr lang="en-US" dirty="0">
                <a:latin typeface="Consolas" panose="020B0609020204030204" pitchFamily="49" charset="0"/>
              </a:rPr>
              <a:t> cursus vitae </a:t>
            </a:r>
            <a:r>
              <a:rPr lang="en-US" dirty="0" err="1">
                <a:latin typeface="Consolas" panose="020B0609020204030204" pitchFamily="49" charset="0"/>
              </a:rPr>
              <a:t>congue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="images/tiger.png" width="750"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height="623" alt="Happy Tiger" title="Happy Tiger"&gt;&lt;/p&gt;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&lt;/section&gt;   </a:t>
            </a:r>
          </a:p>
        </p:txBody>
      </p:sp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338765" y="227044"/>
            <a:ext cx="7871065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lfaen" pitchFamily="18" charset="0"/>
                <a:ea typeface="+mn-ea"/>
                <a:cs typeface="+mn-cs"/>
              </a:rPr>
              <a:t>Three-Section RWD With Content: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8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B6177-3AD6-4742-BF55-095C81D55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785813"/>
            <a:ext cx="8699818" cy="1408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From ‘text.txt’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Sylfaen" panose="010A0502050306030303" pitchFamily="18" charset="0"/>
              </a:rPr>
              <a:t>add &lt;h2&gt; and &lt;p&gt; text to section 1: </a:t>
            </a:r>
            <a:r>
              <a:rPr lang="en-US" altLang="en-US" sz="2600" dirty="0">
                <a:latin typeface="Sylfaen" panose="010A0502050306030303" pitchFamily="18" charset="0"/>
              </a:rPr>
              <a:t>(4 paragraphs)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B443B7-3114-E944-A112-C258BC6A6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817" y="3754315"/>
            <a:ext cx="4824206" cy="2967161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3A1C3663-5658-D201-489F-708BD0121346}"/>
              </a:ext>
            </a:extLst>
          </p:cNvPr>
          <p:cNvSpPr/>
          <p:nvPr/>
        </p:nvSpPr>
        <p:spPr>
          <a:xfrm>
            <a:off x="7049699" y="4607169"/>
            <a:ext cx="98446" cy="386861"/>
          </a:xfrm>
          <a:prstGeom prst="leftBrace">
            <a:avLst>
              <a:gd name="adj1" fmla="val 43333"/>
              <a:gd name="adj2" fmla="val 50000"/>
            </a:avLst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F6BB6D-F899-3013-09CA-EE33A0E47361}"/>
              </a:ext>
            </a:extLst>
          </p:cNvPr>
          <p:cNvCxnSpPr>
            <a:cxnSpLocks/>
          </p:cNvCxnSpPr>
          <p:nvPr/>
        </p:nvCxnSpPr>
        <p:spPr>
          <a:xfrm flipH="1" flipV="1">
            <a:off x="2584937" y="3411416"/>
            <a:ext cx="4387363" cy="13803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86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E91867-AFF7-00A3-31B3-5106292C3088}"/>
              </a:ext>
            </a:extLst>
          </p:cNvPr>
          <p:cNvSpPr txBox="1"/>
          <p:nvPr/>
        </p:nvSpPr>
        <p:spPr>
          <a:xfrm>
            <a:off x="1014858" y="2562301"/>
            <a:ext cx="10031523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      &lt;header&gt;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&lt;h1&gt;My Really Nice Fall Web Page&lt;/h1&gt;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&lt;/header&gt;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&lt;section id="one"&gt;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&lt;/section&gt;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&lt;section id="two"&gt;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&lt;/section&gt;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&lt;section id="three"&gt;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&lt;/section&gt;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&lt;/body&gt;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83D5D75-AE72-1F94-70DD-FAD28D4D8ABB}"/>
              </a:ext>
            </a:extLst>
          </p:cNvPr>
          <p:cNvCxnSpPr/>
          <p:nvPr/>
        </p:nvCxnSpPr>
        <p:spPr>
          <a:xfrm>
            <a:off x="1689639" y="4266224"/>
            <a:ext cx="449317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DECFE37-FAD4-96C0-CF13-4902DE4F0DF5}"/>
              </a:ext>
            </a:extLst>
          </p:cNvPr>
          <p:cNvSpPr txBox="1"/>
          <p:nvPr/>
        </p:nvSpPr>
        <p:spPr>
          <a:xfrm>
            <a:off x="997274" y="2387660"/>
            <a:ext cx="10031523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      &lt;/section&gt;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&lt;section id="two"&gt;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&lt;h2&gt;Section Two Title&lt;/h2&gt;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&lt;p&gt;&lt;</a:t>
            </a:r>
            <a:r>
              <a:rPr lang="en-US" dirty="0" err="1">
                <a:latin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="images/scarelantern.png" width="714" height="1028"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alt="Pumpkin head" title="Pumpkin head"&gt;Lorem ipsum dolor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sit </a:t>
            </a:r>
            <a:r>
              <a:rPr lang="en-US" dirty="0" err="1">
                <a:latin typeface="Consolas" panose="020B0609020204030204" pitchFamily="49" charset="0"/>
              </a:rPr>
              <a:t>amet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consectetur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adipiscing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elit</a:t>
            </a:r>
            <a:r>
              <a:rPr lang="en-US" dirty="0">
                <a:latin typeface="Consolas" panose="020B0609020204030204" pitchFamily="49" charset="0"/>
              </a:rPr>
              <a:t>, sed do </a:t>
            </a:r>
            <a:r>
              <a:rPr lang="en-US" dirty="0" err="1">
                <a:latin typeface="Consolas" panose="020B0609020204030204" pitchFamily="49" charset="0"/>
              </a:rPr>
              <a:t>eiusmod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tempor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incididunt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ut</a:t>
            </a:r>
            <a:r>
              <a:rPr lang="en-US" dirty="0">
                <a:latin typeface="Consolas" panose="020B0609020204030204" pitchFamily="49" charset="0"/>
              </a:rPr>
              <a:t> labore et dolore magna </a:t>
            </a:r>
            <a:r>
              <a:rPr lang="en-US" dirty="0" err="1">
                <a:latin typeface="Consolas" panose="020B0609020204030204" pitchFamily="49" charset="0"/>
              </a:rPr>
              <a:t>aliqua</a:t>
            </a:r>
            <a:r>
              <a:rPr lang="en-US" dirty="0">
                <a:latin typeface="Consolas" panose="020B0609020204030204" pitchFamily="49" charset="0"/>
              </a:rPr>
              <a:t>. </a:t>
            </a:r>
            <a:r>
              <a:rPr lang="en-US" dirty="0" err="1">
                <a:latin typeface="Consolas" panose="020B0609020204030204" pitchFamily="49" charset="0"/>
              </a:rPr>
              <a:t>Tortor</a:t>
            </a:r>
            <a:r>
              <a:rPr lang="en-US" dirty="0">
                <a:latin typeface="Consolas" panose="020B0609020204030204" pitchFamily="49" charset="0"/>
              </a:rPr>
              <a:t> vitae … 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&lt;p&gt;Diam </a:t>
            </a:r>
            <a:r>
              <a:rPr lang="en-US" dirty="0" err="1">
                <a:latin typeface="Consolas" panose="020B0609020204030204" pitchFamily="49" charset="0"/>
              </a:rPr>
              <a:t>vulputate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ut</a:t>
            </a:r>
            <a:r>
              <a:rPr lang="en-US" dirty="0">
                <a:latin typeface="Consolas" panose="020B0609020204030204" pitchFamily="49" charset="0"/>
              </a:rPr>
              <a:t> pharetra sit </a:t>
            </a:r>
            <a:r>
              <a:rPr lang="en-US" dirty="0" err="1">
                <a:latin typeface="Consolas" panose="020B0609020204030204" pitchFamily="49" charset="0"/>
              </a:rPr>
              <a:t>amet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aliquam</a:t>
            </a:r>
            <a:r>
              <a:rPr lang="en-US" dirty="0">
                <a:latin typeface="Consolas" panose="020B0609020204030204" pitchFamily="49" charset="0"/>
              </a:rPr>
              <a:t> id. </a:t>
            </a:r>
            <a:r>
              <a:rPr lang="en-US" dirty="0" err="1">
                <a:latin typeface="Consolas" panose="020B0609020204030204" pitchFamily="49" charset="0"/>
              </a:rPr>
              <a:t>Facilisis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gravida </a:t>
            </a:r>
            <a:r>
              <a:rPr lang="en-US" dirty="0" err="1">
                <a:latin typeface="Consolas" panose="020B0609020204030204" pitchFamily="49" charset="0"/>
              </a:rPr>
              <a:t>neque</a:t>
            </a:r>
            <a:r>
              <a:rPr lang="en-US" dirty="0">
                <a:latin typeface="Consolas" panose="020B0609020204030204" pitchFamily="49" charset="0"/>
              </a:rPr>
              <a:t> convallis a </a:t>
            </a:r>
            <a:r>
              <a:rPr lang="en-US" dirty="0" err="1">
                <a:latin typeface="Consolas" panose="020B0609020204030204" pitchFamily="49" charset="0"/>
              </a:rPr>
              <a:t>cras</a:t>
            </a:r>
            <a:r>
              <a:rPr lang="en-US" dirty="0">
                <a:latin typeface="Consolas" panose="020B0609020204030204" pitchFamily="49" charset="0"/>
              </a:rPr>
              <a:t> semper auctor </a:t>
            </a:r>
            <a:r>
              <a:rPr lang="en-US" dirty="0" err="1">
                <a:latin typeface="Consolas" panose="020B0609020204030204" pitchFamily="49" charset="0"/>
              </a:rPr>
              <a:t>neque</a:t>
            </a:r>
            <a:r>
              <a:rPr lang="en-US" dirty="0">
                <a:latin typeface="Consolas" panose="020B0609020204030204" pitchFamily="49" charset="0"/>
              </a:rPr>
              <a:t>. Mattis </a:t>
            </a:r>
            <a:r>
              <a:rPr lang="en-US" dirty="0" err="1">
                <a:latin typeface="Consolas" panose="020B0609020204030204" pitchFamily="49" charset="0"/>
              </a:rPr>
              <a:t>enim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ut</a:t>
            </a:r>
            <a:r>
              <a:rPr lang="en-US" dirty="0"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tellus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elementum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sagittis</a:t>
            </a:r>
            <a:r>
              <a:rPr lang="en-US" dirty="0">
                <a:latin typeface="Consolas" panose="020B0609020204030204" pitchFamily="49" charset="0"/>
              </a:rPr>
              <a:t>.&lt;</a:t>
            </a:r>
            <a:r>
              <a:rPr lang="en-US" dirty="0" err="1">
                <a:latin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="images/leaves.png"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width="750" height="772" alt="Fall leaves" title="Fall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leaves"&gt;&lt;/p&gt;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&lt;/section&gt;  </a:t>
            </a:r>
          </a:p>
        </p:txBody>
      </p:sp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338765" y="227044"/>
            <a:ext cx="7871065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lfaen" pitchFamily="18" charset="0"/>
                <a:ea typeface="+mn-ea"/>
                <a:cs typeface="+mn-cs"/>
              </a:rPr>
              <a:t>Three-Section RWD With Content: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9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B6177-3AD6-4742-BF55-095C81D55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785813"/>
            <a:ext cx="8699818" cy="1408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From ‘text.txt’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Sylfaen" panose="010A0502050306030303" pitchFamily="18" charset="0"/>
              </a:rPr>
              <a:t>add &lt;h2&gt; and &lt;p&gt; text to section 2: </a:t>
            </a:r>
            <a:r>
              <a:rPr lang="en-US" altLang="en-US" sz="2600" dirty="0">
                <a:latin typeface="Sylfaen" panose="010A0502050306030303" pitchFamily="18" charset="0"/>
              </a:rPr>
              <a:t>(4 paragraphs)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688A61-67A8-881C-DDE5-1C6F0998F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817" y="3754315"/>
            <a:ext cx="4824206" cy="2967161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F51514F4-8493-3644-C24C-3B04E5DB09B0}"/>
              </a:ext>
            </a:extLst>
          </p:cNvPr>
          <p:cNvSpPr/>
          <p:nvPr/>
        </p:nvSpPr>
        <p:spPr>
          <a:xfrm>
            <a:off x="7049699" y="5259830"/>
            <a:ext cx="98446" cy="386861"/>
          </a:xfrm>
          <a:prstGeom prst="leftBrace">
            <a:avLst>
              <a:gd name="adj1" fmla="val 43333"/>
              <a:gd name="adj2" fmla="val 50000"/>
            </a:avLst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CBFB30-DE92-F007-4550-1021686CE8D9}"/>
              </a:ext>
            </a:extLst>
          </p:cNvPr>
          <p:cNvCxnSpPr>
            <a:cxnSpLocks/>
          </p:cNvCxnSpPr>
          <p:nvPr/>
        </p:nvCxnSpPr>
        <p:spPr>
          <a:xfrm flipH="1" flipV="1">
            <a:off x="2584937" y="3411416"/>
            <a:ext cx="4396155" cy="201320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38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50000"/>
          </a:lnSpc>
          <a:defRPr sz="3200" dirty="0" smtClean="0">
            <a:latin typeface="Sylfae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43229</TotalTime>
  <Words>1382</Words>
  <Application>Microsoft Office PowerPoint</Application>
  <PresentationFormat>Widescreen</PresentationFormat>
  <Paragraphs>191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Sylfaen</vt:lpstr>
      <vt:lpstr>Office Theme</vt:lpstr>
      <vt:lpstr>Three-Section RWD With Content:</vt:lpstr>
      <vt:lpstr>Three-Section RWD With Content:</vt:lpstr>
      <vt:lpstr>Three-Section RWD With Content:</vt:lpstr>
      <vt:lpstr>Three-Section RWD With Content:</vt:lpstr>
      <vt:lpstr>Three-Section RWD With Content:</vt:lpstr>
      <vt:lpstr>Three-Section RWD With Content:</vt:lpstr>
      <vt:lpstr>Three-Section RWD With Content:</vt:lpstr>
      <vt:lpstr>Three-Section RWD With Content:</vt:lpstr>
      <vt:lpstr>Three-Section RWD With Content:</vt:lpstr>
      <vt:lpstr>Three-Section RWD With Content:</vt:lpstr>
      <vt:lpstr>Three-Section RWD With Content: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Johnson</dc:creator>
  <cp:lastModifiedBy>Steve Johnson</cp:lastModifiedBy>
  <cp:revision>955</cp:revision>
  <cp:lastPrinted>2018-12-16T02:49:08Z</cp:lastPrinted>
  <dcterms:created xsi:type="dcterms:W3CDTF">2012-12-25T05:23:22Z</dcterms:created>
  <dcterms:modified xsi:type="dcterms:W3CDTF">2024-09-11T16:21:39Z</dcterms:modified>
</cp:coreProperties>
</file>