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308" r:id="rId2"/>
    <p:sldId id="2309" r:id="rId3"/>
    <p:sldId id="2310" r:id="rId4"/>
    <p:sldId id="2312" r:id="rId5"/>
    <p:sldId id="2313" r:id="rId6"/>
    <p:sldId id="2314" r:id="rId7"/>
    <p:sldId id="2315" r:id="rId8"/>
    <p:sldId id="2316" r:id="rId9"/>
    <p:sldId id="2317" r:id="rId10"/>
    <p:sldId id="2318" r:id="rId11"/>
    <p:sldId id="2319" r:id="rId12"/>
    <p:sldId id="2320" r:id="rId13"/>
    <p:sldId id="2321" r:id="rId14"/>
    <p:sldId id="2322" r:id="rId15"/>
    <p:sldId id="2323" r:id="rId16"/>
    <p:sldId id="2324" r:id="rId17"/>
    <p:sldId id="2325" r:id="rId18"/>
    <p:sldId id="2326" r:id="rId1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984331-C9CD-42FF-B6ED-F032387AB931}">
          <p14:sldIdLst>
            <p14:sldId id="2308"/>
            <p14:sldId id="2309"/>
            <p14:sldId id="2310"/>
            <p14:sldId id="2312"/>
            <p14:sldId id="2313"/>
            <p14:sldId id="2314"/>
            <p14:sldId id="2315"/>
            <p14:sldId id="2316"/>
            <p14:sldId id="2317"/>
            <p14:sldId id="2318"/>
            <p14:sldId id="2319"/>
            <p14:sldId id="2320"/>
            <p14:sldId id="2321"/>
            <p14:sldId id="2322"/>
            <p14:sldId id="2323"/>
            <p14:sldId id="2324"/>
            <p14:sldId id="2325"/>
            <p14:sldId id="2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CA0"/>
    <a:srgbClr val="E1EBF7"/>
    <a:srgbClr val="E3ACE1"/>
    <a:srgbClr val="41BF3B"/>
    <a:srgbClr val="304DDC"/>
    <a:srgbClr val="B3DCE7"/>
    <a:srgbClr val="6DBCD1"/>
    <a:srgbClr val="57B1C9"/>
    <a:srgbClr val="84C6D8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B8246-F903-445A-A43D-3C1F0C36A6D7}" v="343" dt="2023-09-12T15:58:16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5853" autoAdjust="0"/>
  </p:normalViewPr>
  <p:slideViewPr>
    <p:cSldViewPr snapToGrid="0">
      <p:cViewPr varScale="1">
        <p:scale>
          <a:sx n="109" d="100"/>
          <a:sy n="109" d="100"/>
        </p:scale>
        <p:origin x="60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254"/>
    </p:cViewPr>
  </p:outlin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45BB96-4215-467F-8C70-B45B27E04BE0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17694C-25BD-40F4-86D7-FA30B86E3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3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8C70A0-CB08-430F-BB0A-DFB464E7427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8482A0A-5D8B-403D-BE63-CA1F1DE19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5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21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08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08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48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85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17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17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29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25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3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2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7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87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7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74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6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31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7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5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2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C19F-E6DD-4D78-A116-C85D515D3FB7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4502" y="785634"/>
            <a:ext cx="8650125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Download ‘advselectors.html’; open in text editor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DFBF3-FA7B-4C1B-8D3E-E66E894F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Advanced Selectors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8C704-BB5B-BD9F-60C7-D28A3E4DB11C}"/>
              </a:ext>
            </a:extLst>
          </p:cNvPr>
          <p:cNvSpPr txBox="1"/>
          <p:nvPr/>
        </p:nvSpPr>
        <p:spPr>
          <a:xfrm>
            <a:off x="1055177" y="1547894"/>
            <a:ext cx="9668241" cy="5170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    &lt;head&gt;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        &lt;title&gt;My Title&lt;/title&gt;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&lt;style&gt;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section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width: 150px;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height: 70px;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background: red;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margin: 1em auto;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&lt;/style&gt;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    &lt;/head&gt;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    &lt;body&gt;	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        &lt;p&gt;Paragraph 1&lt;/p&gt;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&lt;p&gt;Paragraph 2&lt;/p&gt;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&lt;p&gt;Paragraph 3&lt;/p&gt;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&lt;p&gt;Paragraph 4&lt;/p&gt;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&lt;div class="dark"&gt;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&lt;p class="text"&gt;Paragraph 5&lt;/p&gt;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&lt;p class="text"&gt;Paragraph 6&lt;/p&gt;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&lt;p class="text"&gt;Paragraph 7&lt;/p&gt;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&lt;p class="text"&gt;Paragraph 8&lt;/p&gt;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&lt;p class="text"&gt;Paragraph 9&lt;/p&gt;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&lt;/div&gt;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&lt;p&gt;After div&lt;/p&gt;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&lt;section id="</a:t>
            </a:r>
            <a:r>
              <a:rPr lang="en-US" sz="1000" dirty="0" err="1">
                <a:latin typeface="Consolas" panose="020B0609020204030204" pitchFamily="49" charset="0"/>
              </a:rPr>
              <a:t>boxone</a:t>
            </a:r>
            <a:r>
              <a:rPr lang="en-US" sz="1000" dirty="0">
                <a:latin typeface="Consolas" panose="020B0609020204030204" pitchFamily="49" charset="0"/>
              </a:rPr>
              <a:t>"&gt;&lt;/section&gt;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&lt;section id="</a:t>
            </a:r>
            <a:r>
              <a:rPr lang="en-US" sz="1000" dirty="0" err="1">
                <a:latin typeface="Consolas" panose="020B0609020204030204" pitchFamily="49" charset="0"/>
              </a:rPr>
              <a:t>boxtwo</a:t>
            </a:r>
            <a:r>
              <a:rPr lang="en-US" sz="1000" dirty="0">
                <a:latin typeface="Consolas" panose="020B0609020204030204" pitchFamily="49" charset="0"/>
              </a:rPr>
              <a:t>"&gt;&lt;/section&gt;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&lt;a </a:t>
            </a:r>
            <a:r>
              <a:rPr lang="en-US" sz="1000" dirty="0" err="1">
                <a:latin typeface="Consolas" panose="020B0609020204030204" pitchFamily="49" charset="0"/>
              </a:rPr>
              <a:t>href</a:t>
            </a:r>
            <a:r>
              <a:rPr lang="en-US" sz="1000" dirty="0">
                <a:latin typeface="Consolas" panose="020B0609020204030204" pitchFamily="49" charset="0"/>
              </a:rPr>
              <a:t>="#"&gt;&lt;p&gt;This is a link that goes to the top of this page&lt;/p&gt;&lt;/a&gt;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&lt;a </a:t>
            </a:r>
            <a:r>
              <a:rPr lang="en-US" sz="1000" dirty="0" err="1">
                <a:latin typeface="Consolas" panose="020B0609020204030204" pitchFamily="49" charset="0"/>
              </a:rPr>
              <a:t>href</a:t>
            </a:r>
            <a:r>
              <a:rPr lang="en-US" sz="1000" dirty="0">
                <a:latin typeface="Consolas" panose="020B0609020204030204" pitchFamily="49" charset="0"/>
              </a:rPr>
              <a:t>="#"&gt;&lt;p&gt;This is a link that goes to the top of this page&lt;/p&gt;&lt;/a&gt;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&lt;a </a:t>
            </a:r>
            <a:r>
              <a:rPr lang="en-US" sz="1000" dirty="0" err="1">
                <a:latin typeface="Consolas" panose="020B0609020204030204" pitchFamily="49" charset="0"/>
              </a:rPr>
              <a:t>href</a:t>
            </a:r>
            <a:r>
              <a:rPr lang="en-US" sz="1000" dirty="0">
                <a:latin typeface="Consolas" panose="020B0609020204030204" pitchFamily="49" charset="0"/>
              </a:rPr>
              <a:t>="#"&gt;&lt;p&gt;This is a link that goes to the top of this page&lt;/p&gt;&lt;/a&gt;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&lt;/body&gt;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0976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10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DFBF3-FA7B-4C1B-8D3E-E66E894F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Advanced Selectors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CE01C-229E-DD1E-3F5B-5809BF0E0B9F}"/>
              </a:ext>
            </a:extLst>
          </p:cNvPr>
          <p:cNvSpPr txBox="1"/>
          <p:nvPr/>
        </p:nvSpPr>
        <p:spPr>
          <a:xfrm>
            <a:off x="2786752" y="2109256"/>
            <a:ext cx="326418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&lt;p&gt;Paragraph 1&lt;/p&gt;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&lt;p&gt;Paragraph 2&lt;/p&gt;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&lt;p class="text"&gt;Paragraph 3&lt;/p&gt;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&lt;p class="text"&gt;Paragraph 4&lt;/p&gt;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&lt;div class="dark"&gt;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&lt;p class="text"&gt;Paragraph 5&lt;/p&gt;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&lt;p class="text"&gt;Paragraph 6&lt;/p&gt;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&lt;p class="text"&gt;Paragraph 7&lt;/p&gt;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&lt;p&gt;Paragraph 8&lt;/p&gt;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&lt;p&gt;Paragraph 9&lt;/p&gt;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&lt;/div&gt;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&lt;p&gt;After div&lt;/p&gt;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2F1CCA-FB35-C63C-DC18-7D95F2FF4BA2}"/>
              </a:ext>
            </a:extLst>
          </p:cNvPr>
          <p:cNvSpPr txBox="1"/>
          <p:nvPr/>
        </p:nvSpPr>
        <p:spPr>
          <a:xfrm>
            <a:off x="2786751" y="1031334"/>
            <a:ext cx="326418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Div+p</a:t>
            </a:r>
            <a:r>
              <a:rPr lang="en-US" dirty="0"/>
              <a:t> {</a:t>
            </a:r>
          </a:p>
          <a:p>
            <a:r>
              <a:rPr lang="en-US" dirty="0"/>
              <a:t>    background: green;</a:t>
            </a:r>
          </a:p>
          <a:p>
            <a:r>
              <a:rPr lang="en-US" dirty="0"/>
              <a:t>    color: yellow;</a:t>
            </a:r>
          </a:p>
          <a:p>
            <a:r>
              <a:rPr lang="en-US" dirty="0"/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C8CDC4-FC1E-BFB5-DD3A-A65B2FA83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63" y="130637"/>
            <a:ext cx="5224552" cy="6500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20BDA8-B3F3-4659-242A-69B6008A8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62" y="130636"/>
            <a:ext cx="5224553" cy="65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3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4502" y="785634"/>
            <a:ext cx="7964040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Change the normal link to bold and magenta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11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DFBF3-FA7B-4C1B-8D3E-E66E894F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Advanced Selectors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C28EA-0B63-F95E-6498-CFEF1AAD6CBC}"/>
              </a:ext>
            </a:extLst>
          </p:cNvPr>
          <p:cNvSpPr txBox="1"/>
          <p:nvPr/>
        </p:nvSpPr>
        <p:spPr>
          <a:xfrm>
            <a:off x="1055174" y="2309005"/>
            <a:ext cx="9668241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div+p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background: green;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color: yellow;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056D0-D62D-EE04-F034-7E85B0A0134F}"/>
              </a:ext>
            </a:extLst>
          </p:cNvPr>
          <p:cNvSpPr txBox="1"/>
          <p:nvPr/>
        </p:nvSpPr>
        <p:spPr>
          <a:xfrm>
            <a:off x="1055174" y="2309005"/>
            <a:ext cx="96682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div+p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background: green;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color: yellow;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a:link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color: magenta;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font-weight: 700;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6B63D05-62A8-6475-5EDA-56BF2839461C}"/>
              </a:ext>
            </a:extLst>
          </p:cNvPr>
          <p:cNvCxnSpPr>
            <a:cxnSpLocks/>
          </p:cNvCxnSpPr>
          <p:nvPr/>
        </p:nvCxnSpPr>
        <p:spPr>
          <a:xfrm>
            <a:off x="1661747" y="3974124"/>
            <a:ext cx="100232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65DD08-3F4C-04D9-F7C5-56D25B474733}"/>
              </a:ext>
            </a:extLst>
          </p:cNvPr>
          <p:cNvCxnSpPr>
            <a:cxnSpLocks/>
          </p:cNvCxnSpPr>
          <p:nvPr/>
        </p:nvCxnSpPr>
        <p:spPr>
          <a:xfrm>
            <a:off x="2186355" y="4249617"/>
            <a:ext cx="182293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78E0C1-5C99-841B-379E-9121D57295D2}"/>
              </a:ext>
            </a:extLst>
          </p:cNvPr>
          <p:cNvCxnSpPr>
            <a:cxnSpLocks/>
          </p:cNvCxnSpPr>
          <p:nvPr/>
        </p:nvCxnSpPr>
        <p:spPr>
          <a:xfrm>
            <a:off x="2186355" y="4516316"/>
            <a:ext cx="207791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13D29D-604B-7A60-BBC6-67B030FD4A50}"/>
              </a:ext>
            </a:extLst>
          </p:cNvPr>
          <p:cNvCxnSpPr>
            <a:cxnSpLocks/>
          </p:cNvCxnSpPr>
          <p:nvPr/>
        </p:nvCxnSpPr>
        <p:spPr>
          <a:xfrm>
            <a:off x="1661747" y="4809393"/>
            <a:ext cx="1524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0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12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DFBF3-FA7B-4C1B-8D3E-E66E894F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Advanced Selectors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75FCFC-7CED-74A3-3A37-B05C391B3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62" y="130636"/>
            <a:ext cx="5224553" cy="6500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E6CC89-C764-9276-1213-5E02F4C26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62" y="130636"/>
            <a:ext cx="5224553" cy="65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8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C87029-5DA9-8559-BE8F-ED37D7600687}"/>
              </a:ext>
            </a:extLst>
          </p:cNvPr>
          <p:cNvSpPr txBox="1"/>
          <p:nvPr/>
        </p:nvSpPr>
        <p:spPr>
          <a:xfrm>
            <a:off x="1055176" y="2305281"/>
            <a:ext cx="9668241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a:link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color: magenta;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font-weight: 700;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7117654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Change the visited link to bold and cyan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13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DFBF3-FA7B-4C1B-8D3E-E66E894F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Advanced Selectors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15046-4798-9E6C-49A1-0D599180F747}"/>
              </a:ext>
            </a:extLst>
          </p:cNvPr>
          <p:cNvSpPr txBox="1"/>
          <p:nvPr/>
        </p:nvSpPr>
        <p:spPr>
          <a:xfrm>
            <a:off x="1055175" y="2305281"/>
            <a:ext cx="96682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a:link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color: magenta;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font-weight: 700;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a:visited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color: cyan;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font-weight: 700;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9FF95A-D197-0592-56B7-1EFA261D4B1E}"/>
              </a:ext>
            </a:extLst>
          </p:cNvPr>
          <p:cNvCxnSpPr>
            <a:cxnSpLocks/>
          </p:cNvCxnSpPr>
          <p:nvPr/>
        </p:nvCxnSpPr>
        <p:spPr>
          <a:xfrm>
            <a:off x="1661747" y="3965332"/>
            <a:ext cx="138918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98B770-139D-1330-D0E1-43B84A68DFD6}"/>
              </a:ext>
            </a:extLst>
          </p:cNvPr>
          <p:cNvCxnSpPr>
            <a:cxnSpLocks/>
          </p:cNvCxnSpPr>
          <p:nvPr/>
        </p:nvCxnSpPr>
        <p:spPr>
          <a:xfrm>
            <a:off x="2186355" y="4240825"/>
            <a:ext cx="148003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A5B869-A4FF-2F57-9D67-345866813D7F}"/>
              </a:ext>
            </a:extLst>
          </p:cNvPr>
          <p:cNvCxnSpPr>
            <a:cxnSpLocks/>
          </p:cNvCxnSpPr>
          <p:nvPr/>
        </p:nvCxnSpPr>
        <p:spPr>
          <a:xfrm>
            <a:off x="2186355" y="4507524"/>
            <a:ext cx="209549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AC12D4-E860-489F-B879-DBB209E4ACE3}"/>
              </a:ext>
            </a:extLst>
          </p:cNvPr>
          <p:cNvCxnSpPr>
            <a:cxnSpLocks/>
          </p:cNvCxnSpPr>
          <p:nvPr/>
        </p:nvCxnSpPr>
        <p:spPr>
          <a:xfrm>
            <a:off x="1661747" y="4800601"/>
            <a:ext cx="1524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14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DFBF3-FA7B-4C1B-8D3E-E66E894F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Advanced Selectors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06D81-49D7-B3E1-F4BC-DF4E60584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62" y="130636"/>
            <a:ext cx="5224553" cy="6500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1D492C-72E2-A2FB-F57B-E6AB6E520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62" y="130636"/>
            <a:ext cx="5224553" cy="65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6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4502" y="785634"/>
            <a:ext cx="7337265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Change the hover link to bold and orange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15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DFBF3-FA7B-4C1B-8D3E-E66E894F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Advanced Selectors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ACFF3-4245-426B-7CEC-478D5DBE4004}"/>
              </a:ext>
            </a:extLst>
          </p:cNvPr>
          <p:cNvSpPr txBox="1"/>
          <p:nvPr/>
        </p:nvSpPr>
        <p:spPr>
          <a:xfrm>
            <a:off x="1055175" y="2305281"/>
            <a:ext cx="96682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a:link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color: magenta;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font-weight: 700;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a:visited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color: cyan;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font-weight: 700;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120B1-2BBD-C38F-4C3D-5D5CB24F1EC8}"/>
              </a:ext>
            </a:extLst>
          </p:cNvPr>
          <p:cNvSpPr txBox="1"/>
          <p:nvPr/>
        </p:nvSpPr>
        <p:spPr>
          <a:xfrm>
            <a:off x="1055174" y="2305281"/>
            <a:ext cx="9668241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a:link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color: magenta;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font-weight: 700;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a:visited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color: cyan;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font-weight: 700;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a:hover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color: orange;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font-weight: 700;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860C98D-C9B5-E4C7-61CD-68995ECF81D6}"/>
              </a:ext>
            </a:extLst>
          </p:cNvPr>
          <p:cNvCxnSpPr>
            <a:cxnSpLocks/>
          </p:cNvCxnSpPr>
          <p:nvPr/>
        </p:nvCxnSpPr>
        <p:spPr>
          <a:xfrm>
            <a:off x="1661747" y="5055578"/>
            <a:ext cx="113420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2C9B77-51F0-76B7-1F03-3B844453E578}"/>
              </a:ext>
            </a:extLst>
          </p:cNvPr>
          <p:cNvCxnSpPr>
            <a:cxnSpLocks/>
          </p:cNvCxnSpPr>
          <p:nvPr/>
        </p:nvCxnSpPr>
        <p:spPr>
          <a:xfrm>
            <a:off x="2186355" y="5331071"/>
            <a:ext cx="173501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9C3528-8A96-E3C5-4274-2D0D4BB67BC8}"/>
              </a:ext>
            </a:extLst>
          </p:cNvPr>
          <p:cNvCxnSpPr>
            <a:cxnSpLocks/>
          </p:cNvCxnSpPr>
          <p:nvPr/>
        </p:nvCxnSpPr>
        <p:spPr>
          <a:xfrm>
            <a:off x="2186355" y="5597770"/>
            <a:ext cx="210429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2A7C9A-249B-AAE3-9266-D3CC1F7A2AAA}"/>
              </a:ext>
            </a:extLst>
          </p:cNvPr>
          <p:cNvCxnSpPr>
            <a:cxnSpLocks/>
          </p:cNvCxnSpPr>
          <p:nvPr/>
        </p:nvCxnSpPr>
        <p:spPr>
          <a:xfrm>
            <a:off x="1661747" y="5890847"/>
            <a:ext cx="1524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07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16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DFBF3-FA7B-4C1B-8D3E-E66E894F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Advanced Selectors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2224AA-6166-6848-0247-E37FAB851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62" y="130636"/>
            <a:ext cx="5224553" cy="6500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31362-2357-C473-63C6-D77939E15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62" y="130636"/>
            <a:ext cx="5224553" cy="65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4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4502" y="785634"/>
            <a:ext cx="7160935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Change &lt;section&gt; color to pink on hover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17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DFBF3-FA7B-4C1B-8D3E-E66E894F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Advanced Selectors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7410AC-BB85-83C3-5C0F-BB2078B542DE}"/>
              </a:ext>
            </a:extLst>
          </p:cNvPr>
          <p:cNvSpPr txBox="1"/>
          <p:nvPr/>
        </p:nvSpPr>
        <p:spPr>
          <a:xfrm>
            <a:off x="1055174" y="2305281"/>
            <a:ext cx="9668241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a:hover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color: orange;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font-weight: 700;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831B5-F3A3-62DD-36C4-EC0E85F88E10}"/>
              </a:ext>
            </a:extLst>
          </p:cNvPr>
          <p:cNvSpPr txBox="1"/>
          <p:nvPr/>
        </p:nvSpPr>
        <p:spPr>
          <a:xfrm>
            <a:off x="1055173" y="2305281"/>
            <a:ext cx="9668241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a:hover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color: orange;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font-weight: 700;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section:hover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background: pink;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C1B868-065A-D72F-9993-D861493556E3}"/>
              </a:ext>
            </a:extLst>
          </p:cNvPr>
          <p:cNvCxnSpPr>
            <a:cxnSpLocks/>
          </p:cNvCxnSpPr>
          <p:nvPr/>
        </p:nvCxnSpPr>
        <p:spPr>
          <a:xfrm>
            <a:off x="1661747" y="3956540"/>
            <a:ext cx="188155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6DE46C-0997-2F9C-6F8A-9DDE4EC56336}"/>
              </a:ext>
            </a:extLst>
          </p:cNvPr>
          <p:cNvCxnSpPr>
            <a:cxnSpLocks/>
          </p:cNvCxnSpPr>
          <p:nvPr/>
        </p:nvCxnSpPr>
        <p:spPr>
          <a:xfrm>
            <a:off x="2186355" y="4232033"/>
            <a:ext cx="206912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C4024-88A7-687B-488E-7C131368024F}"/>
              </a:ext>
            </a:extLst>
          </p:cNvPr>
          <p:cNvCxnSpPr>
            <a:cxnSpLocks/>
          </p:cNvCxnSpPr>
          <p:nvPr/>
        </p:nvCxnSpPr>
        <p:spPr>
          <a:xfrm>
            <a:off x="1661747" y="4528040"/>
            <a:ext cx="1524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18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DFBF3-FA7B-4C1B-8D3E-E66E894F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Advanced Selectors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FFAEB1-0CF0-2256-1303-EDA7876DC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62" y="130636"/>
            <a:ext cx="5224553" cy="6500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32522-4014-D4B3-4502-08951E8A3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62" y="130636"/>
            <a:ext cx="5224553" cy="65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2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DFBF3-FA7B-4C1B-8D3E-E66E894F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Advanced Selectors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7FE975-C842-BF12-E753-C2C94AA4E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63" y="130640"/>
            <a:ext cx="5224552" cy="650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1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48C704-BB5B-BD9F-60C7-D28A3E4DB11C}"/>
              </a:ext>
            </a:extLst>
          </p:cNvPr>
          <p:cNvSpPr txBox="1"/>
          <p:nvPr/>
        </p:nvSpPr>
        <p:spPr>
          <a:xfrm>
            <a:off x="1055177" y="2305281"/>
            <a:ext cx="966824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section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width: 150px;</a:t>
            </a:r>
          </a:p>
          <a:p>
            <a:r>
              <a:rPr lang="en-US" dirty="0">
                <a:latin typeface="Consolas" panose="020B0609020204030204" pitchFamily="49" charset="0"/>
              </a:rPr>
              <a:t>        height: 70px;</a:t>
            </a:r>
          </a:p>
          <a:p>
            <a:r>
              <a:rPr lang="en-US" dirty="0">
                <a:latin typeface="Consolas" panose="020B0609020204030204" pitchFamily="49" charset="0"/>
              </a:rPr>
              <a:t>        background: red;</a:t>
            </a:r>
          </a:p>
          <a:p>
            <a:r>
              <a:rPr lang="en-US" dirty="0">
                <a:latin typeface="Consolas" panose="020B0609020204030204" pitchFamily="49" charset="0"/>
              </a:rPr>
              <a:t>        margin: 1em auto;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146B2-E1C9-0CEA-023A-3C63C80ADF0A}"/>
              </a:ext>
            </a:extLst>
          </p:cNvPr>
          <p:cNvSpPr txBox="1"/>
          <p:nvPr/>
        </p:nvSpPr>
        <p:spPr>
          <a:xfrm>
            <a:off x="1055177" y="2305281"/>
            <a:ext cx="9668241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section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width: 150px;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height: 70px;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background: red;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margin: 1em auto;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div.dark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background: #999;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color: #fff;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085086" cy="1500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Write embedded advanced selectors in &lt;style&gt;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Change &lt;div&gt; with class ‘dark’; dark background and white text 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3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DFBF3-FA7B-4C1B-8D3E-E66E894F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Advanced Selectors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841D43-BBE5-8F51-9D61-D010B21EA8D2}"/>
              </a:ext>
            </a:extLst>
          </p:cNvPr>
          <p:cNvCxnSpPr>
            <a:cxnSpLocks/>
          </p:cNvCxnSpPr>
          <p:nvPr/>
        </p:nvCxnSpPr>
        <p:spPr>
          <a:xfrm>
            <a:off x="1661747" y="4510456"/>
            <a:ext cx="124850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2D3792-1DF5-601A-02A3-AC6330650DD1}"/>
              </a:ext>
            </a:extLst>
          </p:cNvPr>
          <p:cNvCxnSpPr>
            <a:cxnSpLocks/>
          </p:cNvCxnSpPr>
          <p:nvPr/>
        </p:nvCxnSpPr>
        <p:spPr>
          <a:xfrm>
            <a:off x="2186355" y="4785949"/>
            <a:ext cx="206912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44A969-51E3-E76A-E51D-B55645AE2BD8}"/>
              </a:ext>
            </a:extLst>
          </p:cNvPr>
          <p:cNvCxnSpPr>
            <a:cxnSpLocks/>
          </p:cNvCxnSpPr>
          <p:nvPr/>
        </p:nvCxnSpPr>
        <p:spPr>
          <a:xfrm>
            <a:off x="2186355" y="5052648"/>
            <a:ext cx="145366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F78F91-B259-3C18-4178-6E4717416A9D}"/>
              </a:ext>
            </a:extLst>
          </p:cNvPr>
          <p:cNvCxnSpPr>
            <a:cxnSpLocks/>
          </p:cNvCxnSpPr>
          <p:nvPr/>
        </p:nvCxnSpPr>
        <p:spPr>
          <a:xfrm>
            <a:off x="1661747" y="5345725"/>
            <a:ext cx="1524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99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4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DFBF3-FA7B-4C1B-8D3E-E66E894F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Advanced Selectors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D2E17-2EAC-4C47-841E-D2387E08D03A}"/>
              </a:ext>
            </a:extLst>
          </p:cNvPr>
          <p:cNvSpPr txBox="1"/>
          <p:nvPr/>
        </p:nvSpPr>
        <p:spPr>
          <a:xfrm>
            <a:off x="2786752" y="2109256"/>
            <a:ext cx="326418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&lt;p&gt;Paragraph 1&lt;/p&gt;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&lt;p&gt;Paragraph 2&lt;/p&gt;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&lt;p class="text"&gt;Paragraph 3&lt;/p&gt;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&lt;p class="text"&gt;Paragraph 4&lt;/p&gt;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&lt;div class="dark"&gt;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&lt;p class="text"&gt;Paragraph 5&lt;/p&gt;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&lt;p class="text"&gt;Paragraph 6&lt;/p&gt;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&lt;p class="text"&gt;Paragraph 7&lt;/p&gt;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&lt;p&gt;Paragraph 8&lt;/p&gt;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&lt;p&gt;Paragraph 9&lt;/p&gt;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&lt;/div&gt;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&lt;p&gt;After div&lt;/p&gt;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69368C-F45A-B9F9-7A92-3233A559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63" y="130640"/>
            <a:ext cx="5224552" cy="6500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099243-0E5F-1C28-AE21-D6361579D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63" y="130639"/>
            <a:ext cx="5224552" cy="65003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16A3F7-C154-5578-A267-24C7D3A9ABDF}"/>
              </a:ext>
            </a:extLst>
          </p:cNvPr>
          <p:cNvSpPr txBox="1"/>
          <p:nvPr/>
        </p:nvSpPr>
        <p:spPr>
          <a:xfrm>
            <a:off x="2786751" y="1031334"/>
            <a:ext cx="326418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div.dark</a:t>
            </a:r>
            <a:r>
              <a:rPr lang="en-US" dirty="0"/>
              <a:t> {</a:t>
            </a:r>
          </a:p>
          <a:p>
            <a:r>
              <a:rPr lang="en-US" dirty="0"/>
              <a:t>    background: #999;</a:t>
            </a:r>
          </a:p>
          <a:p>
            <a:r>
              <a:rPr lang="en-US" dirty="0"/>
              <a:t>    color: #fff;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829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146B2-E1C9-0CEA-023A-3C63C80ADF0A}"/>
              </a:ext>
            </a:extLst>
          </p:cNvPr>
          <p:cNvSpPr txBox="1"/>
          <p:nvPr/>
        </p:nvSpPr>
        <p:spPr>
          <a:xfrm>
            <a:off x="1055177" y="2305281"/>
            <a:ext cx="9668241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section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width: 150px;</a:t>
            </a:r>
          </a:p>
          <a:p>
            <a:r>
              <a:rPr lang="en-US" dirty="0">
                <a:latin typeface="Consolas" panose="020B0609020204030204" pitchFamily="49" charset="0"/>
              </a:rPr>
              <a:t>        height: 70px;</a:t>
            </a:r>
          </a:p>
          <a:p>
            <a:r>
              <a:rPr lang="en-US" dirty="0">
                <a:latin typeface="Consolas" panose="020B0609020204030204" pitchFamily="49" charset="0"/>
              </a:rPr>
              <a:t>        background: red;</a:t>
            </a:r>
          </a:p>
          <a:p>
            <a:r>
              <a:rPr lang="en-US" dirty="0">
                <a:latin typeface="Consolas" panose="020B0609020204030204" pitchFamily="49" charset="0"/>
              </a:rPr>
              <a:t>        margin: 1em auto;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div.dark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background: #999;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color: #fff;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200502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Change &lt;p&gt; in &lt;div&gt; w/ class ‘text’: yellow background blue text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5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DFBF3-FA7B-4C1B-8D3E-E66E894F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Advanced Selectors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7DDD8-EA5F-CCD6-8AAA-13F16F8D576E}"/>
              </a:ext>
            </a:extLst>
          </p:cNvPr>
          <p:cNvSpPr txBox="1"/>
          <p:nvPr/>
        </p:nvSpPr>
        <p:spPr>
          <a:xfrm>
            <a:off x="1055177" y="2305281"/>
            <a:ext cx="96682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div.dark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background: #999;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color: #fff;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div .text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background: #ff0;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color: #00f;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D4C117-DC36-38C3-26D1-C9B897C73D66}"/>
              </a:ext>
            </a:extLst>
          </p:cNvPr>
          <p:cNvCxnSpPr>
            <a:cxnSpLocks/>
          </p:cNvCxnSpPr>
          <p:nvPr/>
        </p:nvCxnSpPr>
        <p:spPr>
          <a:xfrm>
            <a:off x="1661747" y="3965329"/>
            <a:ext cx="137159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895EB1-231F-AFB2-ECCF-C00C10B5F96B}"/>
              </a:ext>
            </a:extLst>
          </p:cNvPr>
          <p:cNvCxnSpPr>
            <a:cxnSpLocks/>
          </p:cNvCxnSpPr>
          <p:nvPr/>
        </p:nvCxnSpPr>
        <p:spPr>
          <a:xfrm>
            <a:off x="2186355" y="4240822"/>
            <a:ext cx="206912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F59B3-9848-3C19-E4B4-BECB18BB2F68}"/>
              </a:ext>
            </a:extLst>
          </p:cNvPr>
          <p:cNvCxnSpPr>
            <a:cxnSpLocks/>
          </p:cNvCxnSpPr>
          <p:nvPr/>
        </p:nvCxnSpPr>
        <p:spPr>
          <a:xfrm>
            <a:off x="2186355" y="4507521"/>
            <a:ext cx="145366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3DA109-75D2-C4DD-195B-0BFE1EE25758}"/>
              </a:ext>
            </a:extLst>
          </p:cNvPr>
          <p:cNvCxnSpPr>
            <a:cxnSpLocks/>
          </p:cNvCxnSpPr>
          <p:nvPr/>
        </p:nvCxnSpPr>
        <p:spPr>
          <a:xfrm>
            <a:off x="1661747" y="4800598"/>
            <a:ext cx="1524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2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6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DFBF3-FA7B-4C1B-8D3E-E66E894F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Advanced Selectors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4879F-8FB0-01DC-9372-4F85A40CF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63" y="130639"/>
            <a:ext cx="5224552" cy="65003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E9986-EFD9-231A-8A1D-333C2116360F}"/>
              </a:ext>
            </a:extLst>
          </p:cNvPr>
          <p:cNvSpPr txBox="1"/>
          <p:nvPr/>
        </p:nvSpPr>
        <p:spPr>
          <a:xfrm>
            <a:off x="2786752" y="2109256"/>
            <a:ext cx="326418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&lt;p&gt;Paragraph 1&lt;/p&gt;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&lt;p&gt;Paragraph 2&lt;/p&gt;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&lt;p class="text"&gt;Paragraph 3&lt;/p&gt;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&lt;p class="text"&gt;Paragraph 4&lt;/p&gt;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&lt;div class="dark"&gt;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&lt;p class="text"&gt;Paragraph 5&lt;/p&gt;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&lt;p class="text"&gt;Paragraph 6&lt;/p&gt;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&lt;p class="text"&gt;Paragraph 7&lt;/p&gt;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&lt;p&gt;Paragraph 8&lt;/p&gt;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&lt;p&gt;Paragraph 9&lt;/p&gt;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&lt;/div&gt;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&lt;p&gt;After div&lt;/p&gt;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FDE25-B1F2-087F-C05E-EA87FE9C7690}"/>
              </a:ext>
            </a:extLst>
          </p:cNvPr>
          <p:cNvSpPr txBox="1"/>
          <p:nvPr/>
        </p:nvSpPr>
        <p:spPr>
          <a:xfrm>
            <a:off x="2786751" y="1031334"/>
            <a:ext cx="326418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div .text {</a:t>
            </a:r>
          </a:p>
          <a:p>
            <a:r>
              <a:rPr lang="en-US" dirty="0"/>
              <a:t>    background: #ff0;</a:t>
            </a:r>
          </a:p>
          <a:p>
            <a:r>
              <a:rPr lang="en-US" dirty="0"/>
              <a:t>    color: #00f;</a:t>
            </a:r>
          </a:p>
          <a:p>
            <a:r>
              <a:rPr lang="en-US" dirty="0"/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7B7D97-ED33-074C-46E3-5E3F186A8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63" y="130638"/>
            <a:ext cx="5224552" cy="650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3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77DDD8-EA5F-CCD6-8AAA-13F16F8D576E}"/>
              </a:ext>
            </a:extLst>
          </p:cNvPr>
          <p:cNvSpPr txBox="1"/>
          <p:nvPr/>
        </p:nvSpPr>
        <p:spPr>
          <a:xfrm>
            <a:off x="1055177" y="2305281"/>
            <a:ext cx="96682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div.dark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background: #999;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color: #fff;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div .text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background: #ff0;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color: #00f;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339964" cy="1500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Remove first two style rules; more specific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Change all para in div to have red background and light blue text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7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DFBF3-FA7B-4C1B-8D3E-E66E894F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Advanced Selectors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83076-B928-86C6-F88F-3863601C5557}"/>
              </a:ext>
            </a:extLst>
          </p:cNvPr>
          <p:cNvSpPr txBox="1"/>
          <p:nvPr/>
        </p:nvSpPr>
        <p:spPr>
          <a:xfrm>
            <a:off x="1055177" y="2305281"/>
            <a:ext cx="966824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section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width: 150px;</a:t>
            </a:r>
          </a:p>
          <a:p>
            <a:r>
              <a:rPr lang="en-US" dirty="0">
                <a:latin typeface="Consolas" panose="020B0609020204030204" pitchFamily="49" charset="0"/>
              </a:rPr>
              <a:t>        height: 70px;</a:t>
            </a:r>
          </a:p>
          <a:p>
            <a:r>
              <a:rPr lang="en-US" dirty="0">
                <a:latin typeface="Consolas" panose="020B0609020204030204" pitchFamily="49" charset="0"/>
              </a:rPr>
              <a:t>        background: red;</a:t>
            </a:r>
          </a:p>
          <a:p>
            <a:r>
              <a:rPr lang="en-US" dirty="0">
                <a:latin typeface="Consolas" panose="020B0609020204030204" pitchFamily="49" charset="0"/>
              </a:rPr>
              <a:t>        margin: 1em auto;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87029-5DA9-8559-BE8F-ED37D7600687}"/>
              </a:ext>
            </a:extLst>
          </p:cNvPr>
          <p:cNvSpPr txBox="1"/>
          <p:nvPr/>
        </p:nvSpPr>
        <p:spPr>
          <a:xfrm>
            <a:off x="1055176" y="2305281"/>
            <a:ext cx="9668241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section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width: 150px;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height: 70px;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background: red;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margin: 1em auto;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div&gt;p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background: red;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color: #bbbbff;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0F157EF-F2E1-4939-7AF1-BE974C6C515D}"/>
              </a:ext>
            </a:extLst>
          </p:cNvPr>
          <p:cNvCxnSpPr>
            <a:cxnSpLocks/>
          </p:cNvCxnSpPr>
          <p:nvPr/>
        </p:nvCxnSpPr>
        <p:spPr>
          <a:xfrm>
            <a:off x="1661747" y="4510456"/>
            <a:ext cx="88802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EAE440-19DC-0366-BC1A-9147BACEB98A}"/>
              </a:ext>
            </a:extLst>
          </p:cNvPr>
          <p:cNvCxnSpPr>
            <a:cxnSpLocks/>
          </p:cNvCxnSpPr>
          <p:nvPr/>
        </p:nvCxnSpPr>
        <p:spPr>
          <a:xfrm>
            <a:off x="2186355" y="4785949"/>
            <a:ext cx="192844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229BE1-37B6-30A8-DD6C-3EB6C23EB0C0}"/>
              </a:ext>
            </a:extLst>
          </p:cNvPr>
          <p:cNvCxnSpPr>
            <a:cxnSpLocks/>
          </p:cNvCxnSpPr>
          <p:nvPr/>
        </p:nvCxnSpPr>
        <p:spPr>
          <a:xfrm>
            <a:off x="2186355" y="5052648"/>
            <a:ext cx="185810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789E33-7560-9968-B01A-71C5F59475E2}"/>
              </a:ext>
            </a:extLst>
          </p:cNvPr>
          <p:cNvCxnSpPr>
            <a:cxnSpLocks/>
          </p:cNvCxnSpPr>
          <p:nvPr/>
        </p:nvCxnSpPr>
        <p:spPr>
          <a:xfrm>
            <a:off x="1661747" y="5345725"/>
            <a:ext cx="1524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73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8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DFBF3-FA7B-4C1B-8D3E-E66E894F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Advanced Selectors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30F2E-FE40-28E0-3DE7-FB37E363B926}"/>
              </a:ext>
            </a:extLst>
          </p:cNvPr>
          <p:cNvSpPr txBox="1"/>
          <p:nvPr/>
        </p:nvSpPr>
        <p:spPr>
          <a:xfrm>
            <a:off x="2786752" y="2109256"/>
            <a:ext cx="326418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&lt;p&gt;Paragraph 1&lt;/p&gt;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&lt;p&gt;Paragraph 2&lt;/p&gt;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&lt;p class="text"&gt;Paragraph 3&lt;/p&gt;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&lt;p class="text"&gt;Paragraph 4&lt;/p&gt;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&lt;div class="dark"&gt;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&lt;p class="text"&gt;Paragraph 5&lt;/p&gt;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&lt;p class="text"&gt;Paragraph 6&lt;/p&gt;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&lt;p class="text"&gt;Paragraph 7&lt;/p&gt;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&lt;p&gt;Paragraph 8&lt;/p&gt;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&lt;p&gt;Paragraph 9&lt;/p&gt;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&lt;/div&gt;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&lt;p&gt;After div&lt;/p&gt;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BE9D8-C5FE-3C48-E9E9-9B43DB42D386}"/>
              </a:ext>
            </a:extLst>
          </p:cNvPr>
          <p:cNvSpPr txBox="1"/>
          <p:nvPr/>
        </p:nvSpPr>
        <p:spPr>
          <a:xfrm>
            <a:off x="2786751" y="1031334"/>
            <a:ext cx="326418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div&gt;p {</a:t>
            </a:r>
          </a:p>
          <a:p>
            <a:r>
              <a:rPr lang="en-US" dirty="0"/>
              <a:t>    background: red;</a:t>
            </a:r>
          </a:p>
          <a:p>
            <a:r>
              <a:rPr lang="en-US" dirty="0"/>
              <a:t>    color: #bbf;</a:t>
            </a:r>
          </a:p>
          <a:p>
            <a:r>
              <a:rPr lang="en-US" dirty="0"/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ABC7BF-CFE4-1C2D-304E-B82653881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63" y="130638"/>
            <a:ext cx="5224552" cy="6500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03DA44-8E72-B32A-AE1F-5BC2CCDE6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63" y="130637"/>
            <a:ext cx="5224552" cy="650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4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C87029-5DA9-8559-BE8F-ED37D7600687}"/>
              </a:ext>
            </a:extLst>
          </p:cNvPr>
          <p:cNvSpPr txBox="1"/>
          <p:nvPr/>
        </p:nvSpPr>
        <p:spPr>
          <a:xfrm>
            <a:off x="1055176" y="2305281"/>
            <a:ext cx="9668241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section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width: 150px;</a:t>
            </a:r>
          </a:p>
          <a:p>
            <a:r>
              <a:rPr lang="en-US" dirty="0">
                <a:latin typeface="Consolas" panose="020B0609020204030204" pitchFamily="49" charset="0"/>
              </a:rPr>
              <a:t>        height: 70px;</a:t>
            </a:r>
          </a:p>
          <a:p>
            <a:r>
              <a:rPr lang="en-US" dirty="0">
                <a:latin typeface="Consolas" panose="020B0609020204030204" pitchFamily="49" charset="0"/>
              </a:rPr>
              <a:t>        background: red;</a:t>
            </a:r>
          </a:p>
          <a:p>
            <a:r>
              <a:rPr lang="en-US" dirty="0">
                <a:latin typeface="Consolas" panose="020B0609020204030204" pitchFamily="49" charset="0"/>
              </a:rPr>
              <a:t>        margin: 1em auto;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div&gt;p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background: red;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color: #bbbbff;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112337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Change para after &lt;/div&gt; to green background with yellow text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9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DFBF3-FA7B-4C1B-8D3E-E66E894F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Advanced Selectors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DFEFF-A789-0FE0-0809-23C18DC06208}"/>
              </a:ext>
            </a:extLst>
          </p:cNvPr>
          <p:cNvSpPr txBox="1"/>
          <p:nvPr/>
        </p:nvSpPr>
        <p:spPr>
          <a:xfrm>
            <a:off x="1055175" y="2309005"/>
            <a:ext cx="9668241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div&gt;p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background: red;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color: #bbbbff;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div+p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background: green;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color: yellow;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A7202C-BE3E-D0E8-52F8-265B81753828}"/>
              </a:ext>
            </a:extLst>
          </p:cNvPr>
          <p:cNvCxnSpPr>
            <a:cxnSpLocks/>
          </p:cNvCxnSpPr>
          <p:nvPr/>
        </p:nvCxnSpPr>
        <p:spPr>
          <a:xfrm>
            <a:off x="1661747" y="3974126"/>
            <a:ext cx="85285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710466-5F91-0AEE-E65A-56A0EE1AEA1B}"/>
              </a:ext>
            </a:extLst>
          </p:cNvPr>
          <p:cNvCxnSpPr>
            <a:cxnSpLocks/>
          </p:cNvCxnSpPr>
          <p:nvPr/>
        </p:nvCxnSpPr>
        <p:spPr>
          <a:xfrm>
            <a:off x="2186355" y="4249619"/>
            <a:ext cx="224496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0BA849-5DC6-F27F-B21E-A3003FD20082}"/>
              </a:ext>
            </a:extLst>
          </p:cNvPr>
          <p:cNvCxnSpPr>
            <a:cxnSpLocks/>
          </p:cNvCxnSpPr>
          <p:nvPr/>
        </p:nvCxnSpPr>
        <p:spPr>
          <a:xfrm>
            <a:off x="2186355" y="4516318"/>
            <a:ext cx="173501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54FA88-315E-A08C-4A34-BBB3205FB8CA}"/>
              </a:ext>
            </a:extLst>
          </p:cNvPr>
          <p:cNvCxnSpPr>
            <a:cxnSpLocks/>
          </p:cNvCxnSpPr>
          <p:nvPr/>
        </p:nvCxnSpPr>
        <p:spPr>
          <a:xfrm>
            <a:off x="1661747" y="4809395"/>
            <a:ext cx="1524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74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3200" dirty="0" smtClean="0">
            <a:latin typeface="Sylfae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35899</TotalTime>
  <Words>1677</Words>
  <Application>Microsoft Office PowerPoint</Application>
  <PresentationFormat>Widescreen</PresentationFormat>
  <Paragraphs>327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Sylfaen</vt:lpstr>
      <vt:lpstr>Office Theme</vt:lpstr>
      <vt:lpstr>Lab: Advanced Selectors</vt:lpstr>
      <vt:lpstr>Lab: Advanced Selectors</vt:lpstr>
      <vt:lpstr>Lab: Advanced Selectors</vt:lpstr>
      <vt:lpstr>Lab: Advanced Selectors</vt:lpstr>
      <vt:lpstr>Lab: Advanced Selectors</vt:lpstr>
      <vt:lpstr>Lab: Advanced Selectors</vt:lpstr>
      <vt:lpstr>Lab: Advanced Selectors</vt:lpstr>
      <vt:lpstr>Lab: Advanced Selectors</vt:lpstr>
      <vt:lpstr>Lab: Advanced Selectors</vt:lpstr>
      <vt:lpstr>Lab: Advanced Selectors</vt:lpstr>
      <vt:lpstr>Lab: Advanced Selectors</vt:lpstr>
      <vt:lpstr>Lab: Advanced Selectors</vt:lpstr>
      <vt:lpstr>Lab: Advanced Selectors</vt:lpstr>
      <vt:lpstr>Lab: Advanced Selectors</vt:lpstr>
      <vt:lpstr>Lab: Advanced Selectors</vt:lpstr>
      <vt:lpstr>Lab: Advanced Selectors</vt:lpstr>
      <vt:lpstr>Lab: Advanced Selectors</vt:lpstr>
      <vt:lpstr>Lab: Advanced Selectors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Johnson</dc:creator>
  <cp:lastModifiedBy>Steve Johnson</cp:lastModifiedBy>
  <cp:revision>883</cp:revision>
  <cp:lastPrinted>2018-12-16T02:49:08Z</cp:lastPrinted>
  <dcterms:created xsi:type="dcterms:W3CDTF">2012-12-25T05:23:22Z</dcterms:created>
  <dcterms:modified xsi:type="dcterms:W3CDTF">2024-08-29T01:48:52Z</dcterms:modified>
</cp:coreProperties>
</file>