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33C82D-BF6D-478D-BFCC-E182B7FABA70}">
          <p14:sldIdLst>
            <p14:sldId id="256"/>
            <p14:sldId id="257"/>
            <p14:sldId id="258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4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95A87B-609B-481B-8FB3-51A87BFA560E}" v="6" dt="2025-03-02T14:05:30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812A-636C-C0F1-3BD3-195B02A07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8DB7C-9473-FA01-F0AE-5DC7EDF95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24D3-EEFA-B0A9-91DA-FAFD9CE7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0F95-D278-42E2-AB06-DE0AC034D54F}" type="datetimeFigureOut">
              <a:rPr lang="en-IN" smtClean="0"/>
              <a:t>02-03-2025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E8000-6E64-C224-434B-A94FC787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305F6-DE45-FFF7-BB8B-13D6CFBD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6B5D-1443-4442-9CA5-1CB2C69A4F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590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877B-CDE7-64A4-69D3-98717C1F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962FC-86E9-B59D-E77F-C7F81FBE2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81A8A-6F38-FDD5-C495-25DFEC4F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0F95-D278-42E2-AB06-DE0AC034D54F}" type="datetimeFigureOut">
              <a:rPr lang="en-IN" smtClean="0"/>
              <a:t>02-03-2025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CC04-1493-2AD6-DAC7-5917A862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173DD-07E9-5CE3-F52B-D2B6F01B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6B5D-1443-4442-9CA5-1CB2C69A4F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08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241B76-F06D-73E0-26BD-E5F1A0D476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0F9FE-0E31-CE9E-F3FF-888CCEE0D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4F86B-0477-9C1D-2531-F4072C07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0F95-D278-42E2-AB06-DE0AC034D54F}" type="datetimeFigureOut">
              <a:rPr lang="en-IN" smtClean="0"/>
              <a:t>02-03-2025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3A3C2-9DC8-F9BE-F369-7DD66C3E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598F-B9EF-8CBF-AEF8-F2896BAB2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6B5D-1443-4442-9CA5-1CB2C69A4F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308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94A9-E861-0ABA-CEB9-29DC4694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B0C90-B5B3-9201-D665-AB660D7E3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E8CC-88E2-0283-0FBA-C291E6421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0F95-D278-42E2-AB06-DE0AC034D54F}" type="datetimeFigureOut">
              <a:rPr lang="en-IN" smtClean="0"/>
              <a:t>02-03-2025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ED75A-C6E7-5B3E-3DF4-610AD11F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B2662-912A-1E69-47FD-6FCF93804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6B5D-1443-4442-9CA5-1CB2C69A4F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491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42A7-A073-86E8-AACF-98B00FFA0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F8FBA-3122-4391-8A7D-1D277721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868C-CA77-2B91-67B4-B0E57870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0F95-D278-42E2-AB06-DE0AC034D54F}" type="datetimeFigureOut">
              <a:rPr lang="en-IN" smtClean="0"/>
              <a:t>02-03-2025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A2B43-88ED-B2A1-FB55-29E00A4C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D1234-5871-60ED-38EC-849238F8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6B5D-1443-4442-9CA5-1CB2C69A4F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89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D7BC-6252-5C2F-C3A7-702BDE606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BBCE-469C-2622-E108-51BAE2DF2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7E549-D94F-7D13-2C1E-1C15D7732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E4874-F0AA-8CBF-9F42-2878248F9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0F95-D278-42E2-AB06-DE0AC034D54F}" type="datetimeFigureOut">
              <a:rPr lang="en-IN" smtClean="0"/>
              <a:t>02-03-2025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4A238-ABA3-4A5E-0159-2793DB02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C5166-740E-955A-7946-18012E09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6B5D-1443-4442-9CA5-1CB2C69A4F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82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9063-D719-D809-FCA1-9D5B93F8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7D48-6DAC-7387-7649-00F15D96D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DE075-C81F-B90A-B6A8-CD76ADD17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EFD21-32E3-9B68-2756-85E7C63AD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6973D-34A8-2D7D-A3E8-3C1094F23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B71C37-C474-3AF1-42F8-53868966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0F95-D278-42E2-AB06-DE0AC034D54F}" type="datetimeFigureOut">
              <a:rPr lang="en-IN" smtClean="0"/>
              <a:t>02-03-2025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DD6E1-43FD-0646-D1BE-882898C9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C43E5-B70D-0FBC-EC20-9120C58F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6B5D-1443-4442-9CA5-1CB2C69A4F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570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27A5-DE9B-7512-F028-018405269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82B9B-6EAB-4219-EAAC-D7DF8535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0F95-D278-42E2-AB06-DE0AC034D54F}" type="datetimeFigureOut">
              <a:rPr lang="en-IN" smtClean="0"/>
              <a:t>02-03-2025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B99E59-4913-3C35-BE0C-21FD53AB3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632FE-D8EA-23E2-09ED-D77028260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6B5D-1443-4442-9CA5-1CB2C69A4F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04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BE65A-BB5B-2A6F-6577-E031B9E8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0F95-D278-42E2-AB06-DE0AC034D54F}" type="datetimeFigureOut">
              <a:rPr lang="en-IN" smtClean="0"/>
              <a:t>02-03-2025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57B247-DBB6-4563-BC53-1D4F017D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0540F-1B10-ADA4-E5D6-36533EA4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6B5D-1443-4442-9CA5-1CB2C69A4F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6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5AC5-3D65-6DD4-78CD-7D16596DA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A28B-DF2A-15BF-7EB7-DAE1E1421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006AD-6B85-A713-C7B0-E0D591E0C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D4BE4-F3D2-C529-B6BB-59A8E156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0F95-D278-42E2-AB06-DE0AC034D54F}" type="datetimeFigureOut">
              <a:rPr lang="en-IN" smtClean="0"/>
              <a:t>02-03-2025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08DA8-90B9-EF0B-6465-D2C08ADC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E1E2C-36D6-5234-3301-09640466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6B5D-1443-4442-9CA5-1CB2C69A4F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1973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DAD64-AC19-07E0-CDBF-194AA7679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B8310F-DFC4-874C-D0C4-10DC2AEA1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88886-DB50-4406-AE89-7C306DED1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3E14E-6716-FB5A-7EDE-925BEC9A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0F95-D278-42E2-AB06-DE0AC034D54F}" type="datetimeFigureOut">
              <a:rPr lang="en-IN" smtClean="0"/>
              <a:t>02-03-2025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3FF2C-3036-699E-D5E8-07C2DD03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8FC58-18E8-65FB-03EE-E6995F91C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26B5D-1443-4442-9CA5-1CB2C69A4F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91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9665D-9751-E036-3722-F944264ED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886A-7C50-1847-3BC3-25ED96D1C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A3344-474B-B1D3-FA1D-2D05CBEDC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50F95-D278-42E2-AB06-DE0AC034D54F}" type="datetimeFigureOut">
              <a:rPr lang="en-IN" smtClean="0"/>
              <a:t>02-03-2025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D5244-9F36-6DA3-BC77-8EE0D9A2F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BAEF-A6BB-F3F9-D89B-3715CCDA6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26B5D-1443-4442-9CA5-1CB2C69A4F1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08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2BA3-CF0B-0B1F-2154-C7B942ADF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10529"/>
            <a:ext cx="9144000" cy="1079290"/>
          </a:xfrm>
        </p:spPr>
        <p:txBody>
          <a:bodyPr>
            <a:normAutofit fontScale="90000"/>
          </a:bodyPr>
          <a:lstStyle/>
          <a:p>
            <a:r>
              <a:rPr lang="en-IN" sz="3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&amp; IMPLEMENTATION OF INDUSTRIAL AUTOMATION SYSTEM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1E63D-EA7C-553C-7CD2-59245A6C0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1080" y="1668781"/>
            <a:ext cx="9144000" cy="4178690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League Spartan"/>
              </a:rPr>
              <a:t>     Presented by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D. Gopi Prasanna [22NN1A0463]</a:t>
            </a:r>
            <a:endParaRPr lang="en-IN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B. Sravanthi         [23NN5A0402]</a:t>
            </a:r>
            <a:endParaRPr lang="en-IN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B. Sri Lakshmi     [22NN1A0454]</a:t>
            </a:r>
            <a:endParaRPr lang="en-IN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M. Rajeswari        [22NN1A0474]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 the Esteemed Guidance of</a:t>
            </a:r>
            <a:endParaRPr lang="en-IN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Ms . K . Vinuthna, M. Tech </a:t>
            </a:r>
            <a:endParaRPr lang="en-IN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Associate Professor, Dept. of E.C.E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Electronics And Communication Engineering</a:t>
            </a:r>
            <a:endParaRPr lang="en-IN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Vignan’s  Nirula Institute Of Technology &amp; Science For Women</a:t>
            </a:r>
            <a:endParaRPr lang="en-IN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1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DG Jory"/>
              <a:cs typeface="Times New Roman" panose="02020603050405020304" pitchFamily="18" charset="0"/>
              <a:sym typeface="DG Jory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League Spartan"/>
              <a:cs typeface="Times New Roman" panose="02020603050405020304" pitchFamily="18" charset="0"/>
              <a:sym typeface="League Spartan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Vignan's Nirula Institute of Technology and Science for Women -[VNIW],  Guntur - Admissions, Contact, Website, Facilities 2024-2025">
            <a:extLst>
              <a:ext uri="{FF2B5EF4-FFF2-40B4-BE49-F238E27FC236}">
                <a16:creationId xmlns:a16="http://schemas.microsoft.com/office/drawing/2014/main" id="{DBCF3607-B8D1-C13B-B103-A748784806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234" y="4781225"/>
            <a:ext cx="1393371" cy="9867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7755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A0030-CBA1-6DCC-B455-B040FB81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457199"/>
            <a:ext cx="5120640" cy="1074421"/>
          </a:xfrm>
        </p:spPr>
        <p:txBody>
          <a:bodyPr>
            <a:normAutofit fontScale="90000"/>
          </a:bodyPr>
          <a:lstStyle/>
          <a:p>
            <a:r>
              <a:rPr lang="en-US" sz="32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Ultrasonic Sensor (HC-SR04)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D5FA2-0E70-AC81-3328-C842FC92F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Fig: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Ultrasonic Sensor (HC-SR04)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Obstacle Avoiding Robot using Ultrasonic Sensor and L298N H-Bridge Mot –  QuartzComponents">
            <a:extLst>
              <a:ext uri="{FF2B5EF4-FFF2-40B4-BE49-F238E27FC236}">
                <a16:creationId xmlns:a16="http://schemas.microsoft.com/office/drawing/2014/main" id="{67039FEA-15CD-5A1D-B033-727267D028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070" y="457199"/>
            <a:ext cx="5939142" cy="46742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F22AD6F-A71B-EE5B-73E5-2C1826D3DE0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00057" y="1531620"/>
            <a:ext cx="489807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object distance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sound wave reflections.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Operates at 5V DC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15mA working current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Detection range: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2cm to 400cm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±3mm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40 kHz frequency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distance measurement.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 input: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10µs pulse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Echo output: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Pulse width proportional to distance.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72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E90B-7EE0-C12F-8A1D-E16298510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26" y="228600"/>
            <a:ext cx="5217954" cy="1303020"/>
          </a:xfrm>
        </p:spPr>
        <p:txBody>
          <a:bodyPr/>
          <a:lstStyle/>
          <a:p>
            <a:r>
              <a:rPr lang="en-US" sz="29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DHT Sensor Module with LED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7AA5E-3A18-24BC-C3F4-EC8A12063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987425"/>
            <a:ext cx="5686108" cy="48736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800" dirty="0"/>
              <a:t>       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DHT Sensor Module with LED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DA145-4D52-990B-0F0A-FDE3DDA5A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80" y="987425"/>
            <a:ext cx="5580380" cy="41148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52A72D3-CC0F-8439-B911-AAEB3762CC5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51326" y="1805895"/>
            <a:ext cx="5686108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Measures temperature &amp; humidity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environmental monitoring.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Operates at 3.3V to 5V DC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output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Temperature range: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0°C to 50°C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±2°C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Humidity range: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20% to 90% RH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±5%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response time: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&lt;5 seconds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sampling rate: 1 Hz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26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FDA7-9CEB-ECCA-FA30-67BA9D66A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09067"/>
            <a:ext cx="3932237" cy="868680"/>
          </a:xfrm>
        </p:spPr>
        <p:txBody>
          <a:bodyPr>
            <a:normAutofit/>
          </a:bodyPr>
          <a:lstStyle/>
          <a:p>
            <a:r>
              <a:rPr lang="en-US" sz="29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MQ -7 Gas sensor</a:t>
            </a:r>
            <a:endParaRPr lang="en-IN" sz="29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3EBE2-9CDA-5291-0ECB-F28CD3F7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     </a:t>
            </a:r>
          </a:p>
          <a:p>
            <a:pPr marL="0" indent="0">
              <a:buNone/>
            </a:pPr>
            <a:r>
              <a:rPr lang="en-IN" dirty="0"/>
              <a:t>               Fig: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MQ -7 Gas sensor</a:t>
            </a:r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A81FF4D-A441-3584-535C-D7BED41E9D9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20040" y="1368068"/>
            <a:ext cx="577596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Detects carbon monoxide (CO)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concentrations from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 to 10,000 ppm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Operates at 5V DC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&lt;150mA power consumption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both analog (0-5V) &amp; digital (0/5V) outputs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Adjustable sensitivity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via onboard potentiometer.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response, stable performance, long lifespan, and low cost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Heater consumption: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~350mW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temperature: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-10°C to 50°C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8891C5-7337-10EB-651D-298C1D1B3E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2038"/>
            <a:ext cx="5094850" cy="288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71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E895-2DDC-F16F-E632-5CAAB07F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44938"/>
            <a:ext cx="5349240" cy="1157285"/>
          </a:xfrm>
        </p:spPr>
        <p:txBody>
          <a:bodyPr/>
          <a:lstStyle/>
          <a:p>
            <a:r>
              <a:rPr lang="en-US" sz="2800" b="1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LM7805 Power Supply Module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AD53F-3613-9F42-E74D-5053871F6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0" y="987425"/>
            <a:ext cx="5777548" cy="4873625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Fig: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LM7805 Power Supply Module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4F7D50D-1A9C-639E-3622-21FFF76E4DA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74320" y="1602223"/>
            <a:ext cx="555498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stable 5V output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7V to 35V 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Maximum output current: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1.5A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±2% voltage tolerance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quiescent current: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dropout voltage: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Built-in thermal &amp; short-circuit protection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safety.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temperature: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0°C to 125°C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TO-220 package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Pinout: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Vin (input voltage), GND (ground), Vout (regulated 5V output)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lm7805 dc regulator - Share Project - PCBWay">
            <a:extLst>
              <a:ext uri="{FF2B5EF4-FFF2-40B4-BE49-F238E27FC236}">
                <a16:creationId xmlns:a16="http://schemas.microsoft.com/office/drawing/2014/main" id="{23C5C2AA-6054-87DC-3625-794C6119DE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284" y="1494956"/>
            <a:ext cx="4918524" cy="3374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317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13B8-C322-44B8-019E-6A0A3827A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Used</a:t>
            </a:r>
            <a:r>
              <a:rPr lang="en-US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A6959-A8D2-CCC2-91DC-0B50498EC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52355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3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Cloud &amp;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Cloud: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Scalable infrastructure for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connecting, managing, and securing IoT devices.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Servers: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Data Server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 collection &amp;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Web Server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Remote device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Web Server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Local lightweight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Server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Manages large-scale IoT connections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Blynk IoT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No-code IoT platform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remote hardware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Cloud-based, multi-device control, remote monitoring, scalability, open-source.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prototyping &amp; commercial IoT solutions.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00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65918EF-418E-BF98-BE3C-F1A6EFDC28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6884" y="678984"/>
            <a:ext cx="11518232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Setting Up Blynk 2.0 &amp; Arduino IDE: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Blynk 2.0 Web &amp; Mobile App Setup: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Blynk account → Add Template &amp; Datastreams.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Web Dashboard → Configure Switch Widgets → Generate Auth Token.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Blynk Mobile App Setup: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Download Blynk app → Log in → Add Device from Template.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UI &amp; controls.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IDE &amp; NodeMCU ESP8266 Setup: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ESP8266 Board &amp; Blynk Library in Arduino IDE.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NodeMCU ESP8266 via USB, select board &amp; port.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92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116C-903F-0E9B-3D0E-82297999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292"/>
            <a:ext cx="10515600" cy="123507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Working process</a:t>
            </a:r>
            <a:b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CC695D-51ED-EEC5-4832-91BA2DC2F2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5905" y="894830"/>
            <a:ext cx="9757229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1.Sensor Data Collection &amp; Object Detection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Measures object distance using time-of-flight principles.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MQ7 Gas Sensor: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Detects harmful gases in the environment.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DHT Sensor: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Monitors temperature and humidity in real time.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IoT Connectivity &amp; Data Transmission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Sensors are connected to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ESP8266/NodeMCU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gathers and processes data.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transmitted via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Blynk IoT platform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remote monitoring.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Cloud-Based Data Processing &amp; Analysis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Blynk cloud platform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stores and visualizes real-time data.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analyze historical data for predictive maintenance.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689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6B69-6C8F-DD5B-86B6-70B1DA994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011" y="304800"/>
            <a:ext cx="10968789" cy="5872163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Automated Alerts &amp; Notifications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an object is detected within a set range,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alerts are sent to the user’s mobile device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for gas leakage, temperature rise, or humidity changes ensure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response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Remote Monitoring &amp; Control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access real-time data via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Blynk’s mobile app or web dashboard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Actuators can be remotely controlled based on sensor readings.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Predictive Maintenance &amp; Decision-Making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predicts potential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equipment failures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schedules maintenance.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downtime and prevents unexpected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failures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Security &amp; Scalability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 &amp; authentication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protect system integrity.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 architecture allows easy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additional sensors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scalability.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3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BFCE-60EA-A670-608A-D4CC56CF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Advantages &amp; Disadvantage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F17EF-083C-CF3F-4F4D-F49C24B5A6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72100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initial cost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 setup &amp; integration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risks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displacement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Maintenance &amp; technical challenges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technology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challenges</a:t>
            </a:r>
          </a:p>
          <a:p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B433C5-8BF6-3DBA-CB3A-1D58A41626E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15268" y="1891884"/>
            <a:ext cx="53721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efficiency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operational costs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safety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&amp; control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productivity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 making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flexibility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644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55F6-5CC4-92C4-ACAE-B4E7C4C64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Output &amp; Result</a:t>
            </a:r>
            <a:b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D6181-1C4A-53AD-5A9C-264F219EFF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6" y="1226127"/>
            <a:ext cx="2734887" cy="2202873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ED171F-A26F-932A-E275-3EBAF9F69D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2954130"/>
            <a:ext cx="4152900" cy="278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2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B39-99F2-B219-E4E9-9CEE9311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039"/>
          </a:xfrm>
        </p:spPr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9E4C3-C53C-7F96-488E-23160E11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4144"/>
            <a:ext cx="10515600" cy="5218711"/>
          </a:xfrm>
        </p:spPr>
        <p:txBody>
          <a:bodyPr>
            <a:normAutofit fontScale="25000" lnSpcReduction="20000"/>
          </a:bodyPr>
          <a:lstStyle/>
          <a:p>
            <a:pPr marL="675648" lvl="1" indent="-337824" algn="l">
              <a:lnSpc>
                <a:spcPct val="120000"/>
              </a:lnSpc>
              <a:buFont typeface="Arial"/>
              <a:buChar char="•"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Abstract</a:t>
            </a:r>
          </a:p>
          <a:p>
            <a:pPr marL="675648" lvl="1" indent="-337824" algn="l">
              <a:lnSpc>
                <a:spcPct val="120000"/>
              </a:lnSpc>
              <a:buFont typeface="Arial"/>
              <a:buChar char="•"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Introduction</a:t>
            </a:r>
          </a:p>
          <a:p>
            <a:pPr marL="675648" lvl="1" indent="-337824" algn="l">
              <a:lnSpc>
                <a:spcPct val="120000"/>
              </a:lnSpc>
              <a:buFont typeface="Arial"/>
              <a:buChar char="•"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Block diagram</a:t>
            </a:r>
          </a:p>
          <a:p>
            <a:pPr marL="675648" lvl="1" indent="-337824" algn="l">
              <a:lnSpc>
                <a:spcPct val="120000"/>
              </a:lnSpc>
              <a:buFont typeface="Arial"/>
              <a:buChar char="•"/>
            </a:pPr>
            <a:r>
              <a:rPr lang="en-US" sz="9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 &amp; Its Specifications</a:t>
            </a:r>
          </a:p>
          <a:p>
            <a:pPr marL="675648" lvl="1" indent="-337824" algn="l">
              <a:lnSpc>
                <a:spcPct val="120000"/>
              </a:lnSpc>
              <a:buFont typeface="Arial"/>
              <a:buChar char="•"/>
            </a:pPr>
            <a:r>
              <a:rPr lang="en-US" sz="9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Used</a:t>
            </a:r>
            <a:r>
              <a:rPr lang="en-US" sz="9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9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5648" lvl="1" indent="-337824" algn="l">
              <a:lnSpc>
                <a:spcPct val="120000"/>
              </a:lnSpc>
              <a:buFont typeface="Arial"/>
              <a:buChar char="•"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Working process</a:t>
            </a:r>
          </a:p>
          <a:p>
            <a:pPr marL="0" indent="0" algn="l">
              <a:lnSpc>
                <a:spcPct val="120000"/>
              </a:lnSpc>
              <a:buNone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    1. Advantages &amp; disadvantage</a:t>
            </a:r>
          </a:p>
          <a:p>
            <a:pPr marL="675648" lvl="1" indent="-337824" algn="l">
              <a:lnSpc>
                <a:spcPct val="120000"/>
              </a:lnSpc>
              <a:buFont typeface="Arial"/>
              <a:buChar char="•"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Output &amp; Result</a:t>
            </a:r>
          </a:p>
          <a:p>
            <a:pPr marL="675648" lvl="1" indent="-337824" algn="l">
              <a:lnSpc>
                <a:spcPct val="120000"/>
              </a:lnSpc>
              <a:buFont typeface="Arial"/>
              <a:buChar char="•"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Conclusion</a:t>
            </a:r>
          </a:p>
          <a:p>
            <a:pPr marL="675648" lvl="1" indent="-337824" algn="l">
              <a:lnSpc>
                <a:spcPct val="120000"/>
              </a:lnSpc>
              <a:buFont typeface="Arial"/>
              <a:buChar char="•"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Future Add - On’s</a:t>
            </a:r>
          </a:p>
          <a:p>
            <a:pPr marL="675648" lvl="1" indent="-337824" algn="l">
              <a:lnSpc>
                <a:spcPct val="120000"/>
              </a:lnSpc>
              <a:buFont typeface="Arial"/>
              <a:buChar char="•"/>
            </a:pPr>
            <a:r>
              <a:rPr lang="en-US" sz="96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References</a:t>
            </a:r>
          </a:p>
          <a:p>
            <a:pPr algn="l">
              <a:lnSpc>
                <a:spcPct val="120000"/>
              </a:lnSpc>
            </a:pPr>
            <a:endParaRPr lang="en-US" sz="3129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pPr algn="l">
              <a:lnSpc>
                <a:spcPts val="4381"/>
              </a:lnSpc>
            </a:pPr>
            <a:endParaRPr lang="en-US" sz="3129" dirty="0">
              <a:solidFill>
                <a:srgbClr val="000000"/>
              </a:solidFill>
              <a:latin typeface="DG Jory"/>
              <a:ea typeface="DG Jory"/>
              <a:cs typeface="DG Jory"/>
              <a:sym typeface="DG Jory"/>
            </a:endParaRPr>
          </a:p>
          <a:p>
            <a:endParaRPr lang="en-IN" dirty="0"/>
          </a:p>
          <a:p>
            <a:pPr marL="269873" lvl="1" indent="0" algn="l">
              <a:lnSpc>
                <a:spcPts val="3499"/>
              </a:lnSpc>
              <a:spcBef>
                <a:spcPct val="0"/>
              </a:spcBef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22756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5969-12B0-680C-782D-996BB079C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D66F-537A-88AF-3EBD-F1F1C1943B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476B5-1CDE-5036-8DC5-EDD2DE43687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607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F3D6-A604-75AD-D6C6-2E2CBF81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Conclusion</a:t>
            </a:r>
            <a:b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E48D36-B4F5-976D-7CCE-3BA9CA3599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443841"/>
            <a:ext cx="930004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operational efficiency and productivity.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real-time monitoring and decision-making.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downtime through predictive maintenance.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Optimizes resource utilization (energy, materials, manpower).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scalability for future industrial needs.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data-driven decision-making with analytics.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strong cybersecurity measures for data protection.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Involves high initial costs but ensures long-term savings.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advancements in smart manufacturing and Industry. </a:t>
            </a:r>
          </a:p>
        </p:txBody>
      </p:sp>
    </p:spTree>
    <p:extLst>
      <p:ext uri="{BB962C8B-B14F-4D97-AF65-F5344CB8AC3E}">
        <p14:creationId xmlns:p14="http://schemas.microsoft.com/office/powerpoint/2010/main" val="169786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369A-0A19-1EB1-7046-F53D51576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Future Add - On’s</a:t>
            </a:r>
            <a:b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0F37F26-D2B0-38E2-0C42-C3193ED904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5644" y="1405856"/>
            <a:ext cx="11480711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Integration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Enhancing predictive maintenance and automation.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Faster processing with minimal cloud dependency.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5G Connectivity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Low-latency communication for real-time operations.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Security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Secure and tamper-proof data transactions.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Robotic Automation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AI-powered robots for precision tasks.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Augmented Reality (AR)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AR-based remote monitoring and diagnostics.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Optimization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Smart power management for efficiency.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Self-Healing Systems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Automated detection and real-time issue resolution.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448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0F40-FA5E-1B63-F903-BA82DDCA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  <a:t>References</a:t>
            </a:r>
            <a:br>
              <a:rPr lang="en-US" sz="4400" dirty="0">
                <a:solidFill>
                  <a:srgbClr val="000000"/>
                </a:solidFill>
                <a:latin typeface="Times New Roman" panose="02020603050405020304" pitchFamily="18" charset="0"/>
                <a:ea typeface="DG Jory"/>
                <a:cs typeface="Times New Roman" panose="02020603050405020304" pitchFamily="18" charset="0"/>
                <a:sym typeface="DG Jory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5B74F-DCCA-2CF2-9CE8-7D7ED613A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584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7C54A-D4DB-714D-8DC4-6F30D39D2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47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0F49-2C4D-8320-E62D-7C3479DD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8941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7603-F79C-B924-01EC-4C9E65A61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399"/>
            <a:ext cx="10515600" cy="4664439"/>
          </a:xfrm>
        </p:spPr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Industrial automation system integrates IoT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connect and monitor devices.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real-time data collection and analysis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improved process control.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Optimizes operations through predictive maintenance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efficiency enhancement.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sensors, actuators, and communication networks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automate tasks.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Reduces human intervention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enabling intelligent automation.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productivity and reduces costs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data-driven decision-making.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66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A911-CD1F-5A7A-C63E-6B5AD8B09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2880"/>
            <a:ext cx="10515600" cy="96613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br>
              <a:rPr lang="en-US" sz="4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96F9A3-A76C-A68B-EA64-13833B0EE0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149012"/>
            <a:ext cx="11076482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automation is evolving rapidly with IoT integration.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enhances efficiency, reduces costs, and improves productivity.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systems relied on isolated controls, limiting connectivity.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enables real-time data exchange between machines, sensors, and analytics platforms.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transformation enhances process monitoring, decision-making, and automation.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IoT-based system consists of sensors, cloud infrastructure.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benefits include operational visibility, predictive maintenance, and resource optimization.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paper explores methodologies, challenges, and benefits of IoT in industrial automation.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52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625F-8CBA-73EA-86C9-7649D6C8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853"/>
            <a:ext cx="10515600" cy="1124262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1.Problem Statement</a:t>
            </a:r>
            <a:br>
              <a:rPr lang="en-US" sz="4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656D9F6-CDC6-CDFA-E561-68B4CF3B7F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4340" y="1041339"/>
            <a:ext cx="1091946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industrial automation relies on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isolated controls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real-time monitoring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inefficiencies.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data exchange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delayed decision-making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increased downtime, and higher operational costs.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Absence of predictive maintenance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causes unexpected equipment failures and unplanned disruptions.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risks, data management challenges, and system compatibility issues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hinder seamless IoT integration.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 IoT implementation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crucial to overcoming these challenges and enhancing industrial automation efficiency. </a:t>
            </a:r>
          </a:p>
        </p:txBody>
      </p:sp>
    </p:spTree>
    <p:extLst>
      <p:ext uri="{BB962C8B-B14F-4D97-AF65-F5344CB8AC3E}">
        <p14:creationId xmlns:p14="http://schemas.microsoft.com/office/powerpoint/2010/main" val="370446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5205-0637-5AD4-139A-5639A25F2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49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2.Problem Solution</a:t>
            </a:r>
            <a:br>
              <a:rPr lang="en-US" sz="4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9D88D3-B3E1-6910-2324-7C0FABEFC1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780" y="1114961"/>
            <a:ext cx="105156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Connectivity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Enables continuous monitoring and instant data exchange, reducing decision-making delays.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Sensors and analytics detect potential failures in advance, minimizing downtime and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Resource Utilization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Enhances energy efficiency, reduces waste, and improves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Data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Centralized storage and AI-driven analytics streamline operations and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Measures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Encryption, authentication, and secure IoT frameworks protect data integrity.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System Integration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IoT-compatible protocols ensure smooth adaptation with existing industrial infrastructure. </a:t>
            </a:r>
          </a:p>
        </p:txBody>
      </p:sp>
    </p:spTree>
    <p:extLst>
      <p:ext uri="{BB962C8B-B14F-4D97-AF65-F5344CB8AC3E}">
        <p14:creationId xmlns:p14="http://schemas.microsoft.com/office/powerpoint/2010/main" val="193064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C8DD-9A6C-E006-5211-81CB3500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Block Diagram</a:t>
            </a:r>
            <a:br>
              <a:rPr lang="en-US" sz="4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253ADB-6DE1-1D84-90C5-B732A4708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0220" y="1030573"/>
            <a:ext cx="8526780" cy="5095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54BDAB-F678-400C-FD75-4C4365B00603}"/>
              </a:ext>
            </a:extLst>
          </p:cNvPr>
          <p:cNvSpPr txBox="1"/>
          <p:nvPr/>
        </p:nvSpPr>
        <p:spPr>
          <a:xfrm>
            <a:off x="3246120" y="6126481"/>
            <a:ext cx="4549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Fig: Block diagram of automation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30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C700-40A2-F7D1-FC92-5149E322A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Sensors: DHT11 (temperature/humidity), MQ-7 (gas), and ultrasonic sensors collect environmental and potentially health-related data.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MCU (ESP8266): Processes sensor data and communicates with the IoT cloud.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Buzzer: Provides alerts.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IoT: Enables remote monitoring and data access.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Phone: Used for interface and notifications.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Supply: Powers the system.</a:t>
            </a:r>
          </a:p>
        </p:txBody>
      </p:sp>
    </p:spTree>
    <p:extLst>
      <p:ext uri="{BB962C8B-B14F-4D97-AF65-F5344CB8AC3E}">
        <p14:creationId xmlns:p14="http://schemas.microsoft.com/office/powerpoint/2010/main" val="183072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359E-7903-6A84-A26C-E146FC54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160020"/>
            <a:ext cx="6240780" cy="1481585"/>
          </a:xfrm>
        </p:spPr>
        <p:txBody>
          <a:bodyPr>
            <a:normAutofit fontScale="90000"/>
          </a:bodyPr>
          <a:lstStyle/>
          <a:p>
            <a:br>
              <a:rPr lang="en-US" sz="4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</a:br>
            <a:br>
              <a:rPr lang="en-US" sz="4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</a:br>
            <a:br>
              <a:rPr lang="en-US" sz="4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</a:br>
            <a:br>
              <a:rPr lang="en-US" sz="4400" dirty="0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</a:br>
            <a:endParaRPr lang="en-IN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1624E5E2-9DD8-AD97-5821-61FF2A67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3560" y="987425"/>
            <a:ext cx="5731828" cy="4873625"/>
          </a:xfrm>
        </p:spPr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2800" dirty="0"/>
              <a:t>              Fig</a:t>
            </a:r>
            <a:r>
              <a:rPr lang="en-IN" dirty="0"/>
              <a:t>: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ESP8266 32bit-Microcontroller</a:t>
            </a:r>
            <a:endParaRPr lang="en-IN" sz="2400" dirty="0"/>
          </a:p>
        </p:txBody>
      </p:sp>
      <p:pic>
        <p:nvPicPr>
          <p:cNvPr id="27" name="Picture 26" descr="Nodemcu Nodemcu Gpio With Arduino Ide | Nodemcu">
            <a:extLst>
              <a:ext uri="{FF2B5EF4-FFF2-40B4-BE49-F238E27FC236}">
                <a16:creationId xmlns:a16="http://schemas.microsoft.com/office/drawing/2014/main" id="{F7B8F3F2-C27B-1743-A855-B1EEAB01C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398" y="1303020"/>
            <a:ext cx="5507990" cy="372872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DDFB7D44-C41B-1C46-37AE-00621647326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50825" y="1067014"/>
            <a:ext cx="6424295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ESP8266 32bit-Microcontroller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IoT communication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sensors and Blynk platform.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Wi-Fi &amp; Bluetooth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(BLE &amp; Classic in ESP32).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Operates at 3.3V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7-12V input via Vin pin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Dual-core (ESP32) / Single-core (NodeMCU)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 to 240 MHz clock speed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GPIO, PWM, and ADC channels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versatile applications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2A2A7-4F9D-D747-B200-07285B3E4B25}"/>
              </a:ext>
            </a:extLst>
          </p:cNvPr>
          <p:cNvSpPr txBox="1"/>
          <p:nvPr/>
        </p:nvSpPr>
        <p:spPr>
          <a:xfrm>
            <a:off x="434340" y="265851"/>
            <a:ext cx="6240780" cy="593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 &amp; Its Specifications 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26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1515</Words>
  <Application>Microsoft Office PowerPoint</Application>
  <PresentationFormat>Widescreen</PresentationFormat>
  <Paragraphs>233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DG Jory</vt:lpstr>
      <vt:lpstr>League Spartan</vt:lpstr>
      <vt:lpstr>Times New Roman</vt:lpstr>
      <vt:lpstr>Office Theme</vt:lpstr>
      <vt:lpstr>DEVELOPMENT &amp; IMPLEMENTATION OF INDUSTRIAL AUTOMATION SYSTEM </vt:lpstr>
      <vt:lpstr>Contents</vt:lpstr>
      <vt:lpstr>Abstract</vt:lpstr>
      <vt:lpstr>Introduction </vt:lpstr>
      <vt:lpstr>1.Problem Statement </vt:lpstr>
      <vt:lpstr>2.Problem Solution </vt:lpstr>
      <vt:lpstr>Block Diagram </vt:lpstr>
      <vt:lpstr>PowerPoint Presentation</vt:lpstr>
      <vt:lpstr>    </vt:lpstr>
      <vt:lpstr>Ultrasonic Sensor (HC-SR04) </vt:lpstr>
      <vt:lpstr>DHT Sensor Module with LED </vt:lpstr>
      <vt:lpstr>MQ -7 Gas sensor</vt:lpstr>
      <vt:lpstr>LM7805 Power Supply Module </vt:lpstr>
      <vt:lpstr>Software Used  </vt:lpstr>
      <vt:lpstr>PowerPoint Presentation</vt:lpstr>
      <vt:lpstr>Working process </vt:lpstr>
      <vt:lpstr>PowerPoint Presentation</vt:lpstr>
      <vt:lpstr>Advantages &amp; Disadvantage</vt:lpstr>
      <vt:lpstr>Output &amp; Result </vt:lpstr>
      <vt:lpstr>PowerPoint Presentation</vt:lpstr>
      <vt:lpstr>Conclusion </vt:lpstr>
      <vt:lpstr>Future Add - On’s 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Sravanthi Bandi</dc:creator>
  <cp:lastModifiedBy>Sravanthi Bandi</cp:lastModifiedBy>
  <cp:revision>2</cp:revision>
  <dcterms:created xsi:type="dcterms:W3CDTF">2025-03-02T06:13:06Z</dcterms:created>
  <dcterms:modified xsi:type="dcterms:W3CDTF">2025-03-02T14:05:35Z</dcterms:modified>
</cp:coreProperties>
</file>