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65" r:id="rId4"/>
    <p:sldId id="263" r:id="rId5"/>
    <p:sldId id="277" r:id="rId6"/>
    <p:sldId id="266" r:id="rId7"/>
    <p:sldId id="267" r:id="rId8"/>
    <p:sldId id="268" r:id="rId9"/>
    <p:sldId id="272" r:id="rId10"/>
    <p:sldId id="269" r:id="rId11"/>
    <p:sldId id="270" r:id="rId12"/>
    <p:sldId id="271" r:id="rId13"/>
    <p:sldId id="273" r:id="rId14"/>
    <p:sldId id="274" r:id="rId15"/>
    <p:sldId id="276" r:id="rId16"/>
    <p:sldId id="275" r:id="rId17"/>
    <p:sldId id="287" r:id="rId18"/>
    <p:sldId id="291" r:id="rId19"/>
    <p:sldId id="288" r:id="rId20"/>
    <p:sldId id="290" r:id="rId21"/>
    <p:sldId id="289" r:id="rId22"/>
    <p:sldId id="278" r:id="rId23"/>
    <p:sldId id="279" r:id="rId24"/>
    <p:sldId id="280" r:id="rId25"/>
    <p:sldId id="284" r:id="rId26"/>
    <p:sldId id="285" r:id="rId27"/>
    <p:sldId id="282" r:id="rId28"/>
    <p:sldId id="28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友紀 宮本" initials="友宮" lastIdx="5" clrIdx="0">
    <p:extLst>
      <p:ext uri="{19B8F6BF-5375-455C-9EA6-DF929625EA0E}">
        <p15:presenceInfo xmlns:p15="http://schemas.microsoft.com/office/powerpoint/2012/main" userId="56d017341392330c" providerId="Windows Live"/>
      </p:ext>
    </p:extLst>
  </p:cmAuthor>
  <p:cmAuthor id="2" name="ゲスト ユーザー" initials="ゲユ" lastIdx="5" clrIdx="1">
    <p:extLst>
      <p:ext uri="{19B8F6BF-5375-455C-9EA6-DF929625EA0E}">
        <p15:presenceInfo xmlns:p15="http://schemas.microsoft.com/office/powerpoint/2012/main" userId="S::urn:spo:anon#db2b6d41944ff10b7f2dbc7bc70603365e65aab54933729dc903406abb6e0e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772"/>
    <a:srgbClr val="2FA0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702A9-A44E-4EBF-949F-F08C0DA29CBD}" v="110" dt="2023-02-04T06:57:58.365"/>
    <p1510:client id="{164EEC04-5381-051C-C79B-477C233A9FCD}" v="115" dt="2023-02-05T06:17:39.580"/>
    <p1510:client id="{28260498-5C66-C891-3E64-568556A41F48}" v="509" dt="2023-02-05T03:51:32.067"/>
    <p1510:client id="{5FD59E31-184A-FEDF-BE0D-2F63458DB3DF}" v="918" dt="2023-02-05T06:06:27.366"/>
    <p1510:client id="{DCB4E656-6DE7-17A8-2420-D183AB5C8D53}" v="40" dt="2023-02-05T06:16:11.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4T14:02:43.373" idx="1">
    <p:pos x="304" y="3510"/>
    <p:text>文化交流＝会話として解釈しました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02-03T22:17:53.394" idx="1">
    <p:pos x="10" y="10"/>
    <p:text>楽しみ方が定型化してしまうこと→博物館の中だけで楽しみ方が完結している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2-04T14:09:59.340" idx="2">
    <p:pos x="10" y="10"/>
    <p:text>紙で行うこととの差別化</p:text>
    <p:extLst>
      <p:ext uri="{C676402C-5697-4E1C-873F-D02D1690AC5C}">
        <p15:threadingInfo xmlns:p15="http://schemas.microsoft.com/office/powerpoint/2012/main" timeZoneBias="-540"/>
      </p:ext>
    </p:extLst>
  </p:cm>
  <p:cm authorId="1" dt="2023-02-05T15:58:00.860" idx="4">
    <p:pos x="10" y="106"/>
    <p:text>独自性はなに？に対するアンサーなので多めに時間を取ってください</p:text>
    <p:extLst>
      <p:ext uri="{C676402C-5697-4E1C-873F-D02D1690AC5C}">
        <p15:threadingInfo xmlns:p15="http://schemas.microsoft.com/office/powerpoint/2012/main" timeZoneBias="-54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3-02-04T19:43:11.475" idx="2">
    <p:pos x="10" y="10"/>
    <p:text>なるべく一個一個のエピソードを長めにお願いします
特に電球マークは前後のエピソードと当時の具体的なアイデアの説明を忘れずに！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2-05T15:53:30.261" idx="3">
    <p:pos x="10" y="10"/>
    <p:text>全員でアイデアを出し合う⇒技術に明るくない人も含めてアイデアを出し合うことでよりシンプルな実装が可能になった</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2-05T16:00:26.410" idx="5">
    <p:pos x="10" y="10"/>
    <p:text>個人的に助かった部分を創意工夫としてあげました</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3-02-04T19:43:39.819" idx="3">
    <p:pos x="10" y="10"/>
    <p:text>得意不得意のギャップ​についての話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3-02-04T19:44:24.727" idx="4">
    <p:pos x="10" y="10"/>
    <p:text>意思疎通についての話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3-02-04T19:44:39.774" idx="5">
    <p:pos x="10" y="10"/>
    <p:text>チーム内の雰囲気づくりの話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6393-BD22-4E38-BC1C-4CBEE2D30C4B}" type="datetimeFigureOut">
              <a:rPr kumimoji="1" lang="ja-JP" altLang="en-US" smtClean="0"/>
              <a:t>2023/2/5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E2E8-D76A-4AC1-8789-123D877524FB}" type="slidenum">
              <a:rPr kumimoji="1" lang="ja-JP" altLang="en-US" smtClean="0"/>
              <a:t>‹#›</a:t>
            </a:fld>
            <a:endParaRPr kumimoji="1" lang="ja-JP" altLang="en-US"/>
          </a:p>
        </p:txBody>
      </p:sp>
    </p:spTree>
    <p:extLst>
      <p:ext uri="{BB962C8B-B14F-4D97-AF65-F5344CB8AC3E}">
        <p14:creationId xmlns:p14="http://schemas.microsoft.com/office/powerpoint/2010/main" val="2932323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楽しみ方が固定化されてしまう　-&gt; 博物館の中だけで楽しみ方が完結してしまう</a:t>
            </a: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5</a:t>
            </a:fld>
            <a:endParaRPr kumimoji="1" lang="ja-JP" altLang="en-US"/>
          </a:p>
        </p:txBody>
      </p:sp>
    </p:spTree>
    <p:extLst>
      <p:ext uri="{BB962C8B-B14F-4D97-AF65-F5344CB8AC3E}">
        <p14:creationId xmlns:p14="http://schemas.microsoft.com/office/powerpoint/2010/main" val="6115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ミッションについては例は省いてそれぞれの型の説明のみで良い。</a:t>
            </a:r>
            <a:endParaRPr lang="en-US">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10</a:t>
            </a:fld>
            <a:endParaRPr kumimoji="1" lang="ja-JP" altLang="en-US"/>
          </a:p>
        </p:txBody>
      </p:sp>
    </p:spTree>
    <p:extLst>
      <p:ext uri="{BB962C8B-B14F-4D97-AF65-F5344CB8AC3E}">
        <p14:creationId xmlns:p14="http://schemas.microsoft.com/office/powerpoint/2010/main" val="226169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ミッション同士を組み合わせることで新たなミッションの型が生まれる</a:t>
            </a:r>
            <a:endParaRPr lang="en-US">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11</a:t>
            </a:fld>
            <a:endParaRPr kumimoji="1" lang="ja-JP" altLang="en-US"/>
          </a:p>
        </p:txBody>
      </p:sp>
    </p:spTree>
    <p:extLst>
      <p:ext uri="{BB962C8B-B14F-4D97-AF65-F5344CB8AC3E}">
        <p14:creationId xmlns:p14="http://schemas.microsoft.com/office/powerpoint/2010/main" val="345776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latin typeface="Calibri"/>
              <a:ea typeface="游ゴシック"/>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12</a:t>
            </a:fld>
            <a:endParaRPr kumimoji="1" lang="ja-JP" altLang="en-US"/>
          </a:p>
        </p:txBody>
      </p:sp>
    </p:spTree>
    <p:extLst>
      <p:ext uri="{BB962C8B-B14F-4D97-AF65-F5344CB8AC3E}">
        <p14:creationId xmlns:p14="http://schemas.microsoft.com/office/powerpoint/2010/main" val="2830012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8EF71-C51B-4ED6-9324-FA191A6884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D505E89-99D2-4C16-8326-69F3E8BF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5" name="フッター プレースホルダー 4">
            <a:extLst>
              <a:ext uri="{FF2B5EF4-FFF2-40B4-BE49-F238E27FC236}">
                <a16:creationId xmlns:a16="http://schemas.microsoft.com/office/drawing/2014/main" id="{DB349DCF-4929-44F4-BDDF-3961C023EB89}"/>
              </a:ext>
            </a:extLst>
          </p:cNvPr>
          <p:cNvSpPr>
            <a:spLocks noGrp="1"/>
          </p:cNvSpPr>
          <p:nvPr>
            <p:ph type="ftr" sz="quarter" idx="11"/>
          </p:nvPr>
        </p:nvSpPr>
        <p:spPr/>
        <p:txBody>
          <a:bodyPr/>
          <a:lstStyle/>
          <a:p>
            <a:r>
              <a:rPr kumimoji="1" lang="ja-JP" altLang="en-US"/>
              <a:t>ベンチャー体験工房６開発プロジェクト実践</a:t>
            </a:r>
          </a:p>
        </p:txBody>
      </p:sp>
      <p:pic>
        <p:nvPicPr>
          <p:cNvPr id="7" name="図 6">
            <a:extLst>
              <a:ext uri="{FF2B5EF4-FFF2-40B4-BE49-F238E27FC236}">
                <a16:creationId xmlns:a16="http://schemas.microsoft.com/office/drawing/2014/main" id="{FC9B417D-304A-4AB4-A042-23ABCCCA75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565" y="6243523"/>
            <a:ext cx="3008893" cy="510661"/>
          </a:xfrm>
          <a:prstGeom prst="rect">
            <a:avLst/>
          </a:prstGeom>
        </p:spPr>
      </p:pic>
      <p:sp>
        <p:nvSpPr>
          <p:cNvPr id="8" name="正方形/長方形 7">
            <a:extLst>
              <a:ext uri="{FF2B5EF4-FFF2-40B4-BE49-F238E27FC236}">
                <a16:creationId xmlns:a16="http://schemas.microsoft.com/office/drawing/2014/main" id="{28DEBA3C-7DA0-47FD-95C4-C6902F6EBCF7}"/>
              </a:ext>
            </a:extLst>
          </p:cNvPr>
          <p:cNvSpPr/>
          <p:nvPr userDrawn="1"/>
        </p:nvSpPr>
        <p:spPr>
          <a:xfrm flipV="1">
            <a:off x="0" y="522859"/>
            <a:ext cx="12192000" cy="45719"/>
          </a:xfrm>
          <a:prstGeom prst="rect">
            <a:avLst/>
          </a:prstGeom>
          <a:solidFill>
            <a:srgbClr val="4BCAAD">
              <a:lumMod val="75000"/>
            </a:srgbClr>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A650DB23-1960-4BB9-9635-B472C267A61A}"/>
              </a:ext>
            </a:extLst>
          </p:cNvPr>
          <p:cNvSpPr txBox="1"/>
          <p:nvPr userDrawn="1"/>
        </p:nvSpPr>
        <p:spPr>
          <a:xfrm>
            <a:off x="1160421" y="160704"/>
            <a:ext cx="2749471" cy="400110"/>
          </a:xfrm>
          <a:prstGeom prst="rect">
            <a:avLst/>
          </a:prstGeom>
          <a:noFill/>
        </p:spPr>
        <p:txBody>
          <a:bodyPr wrap="none" rtlCol="0">
            <a:spAutoFit/>
          </a:bodyPr>
          <a:lstStyle/>
          <a:p>
            <a:r>
              <a:rPr kumimoji="1" lang="ja-JP" altLang="en-US" sz="2000">
                <a:solidFill>
                  <a:srgbClr val="147772"/>
                </a:solidFill>
              </a:rPr>
              <a:t>創造力実践プログラム</a:t>
            </a:r>
          </a:p>
        </p:txBody>
      </p:sp>
      <p:pic>
        <p:nvPicPr>
          <p:cNvPr id="10" name="Picture 6" descr="C:\Users\kei_i\Desktop\ren_work\logo2g.jpg">
            <a:extLst>
              <a:ext uri="{FF2B5EF4-FFF2-40B4-BE49-F238E27FC236}">
                <a16:creationId xmlns:a16="http://schemas.microsoft.com/office/drawing/2014/main" id="{8BEAC899-0DAD-4D24-85A0-3FF64A773A9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671054" y="0"/>
            <a:ext cx="520946" cy="5209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kei_i\Desktop\ren_work\mono1g.jpg">
            <a:extLst>
              <a:ext uri="{FF2B5EF4-FFF2-40B4-BE49-F238E27FC236}">
                <a16:creationId xmlns:a16="http://schemas.microsoft.com/office/drawing/2014/main" id="{0594EA42-E65E-4E82-9805-BF731808D57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313" y="44943"/>
            <a:ext cx="1114108" cy="42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FE6C-1879-4D3D-BFBE-4D43BD0CD1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BE687-8B9E-4741-9A10-CB250ACB4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44580-F975-432A-BCF5-F0049B70B3D1}"/>
              </a:ext>
            </a:extLst>
          </p:cNvPr>
          <p:cNvSpPr>
            <a:spLocks noGrp="1"/>
          </p:cNvSpPr>
          <p:nvPr>
            <p:ph type="dt" sz="half" idx="10"/>
          </p:nvPr>
        </p:nvSpPr>
        <p:spPr/>
        <p:txBody>
          <a:bodyPr/>
          <a:lstStyle/>
          <a:p>
            <a:r>
              <a:rPr kumimoji="1" lang="en-US" altLang="ja-JP"/>
              <a:t>2020/1/31</a:t>
            </a:r>
            <a:endParaRPr kumimoji="1" lang="ja-JP" altLang="en-US"/>
          </a:p>
        </p:txBody>
      </p:sp>
      <p:sp>
        <p:nvSpPr>
          <p:cNvPr id="5" name="フッター プレースホルダー 4">
            <a:extLst>
              <a:ext uri="{FF2B5EF4-FFF2-40B4-BE49-F238E27FC236}">
                <a16:creationId xmlns:a16="http://schemas.microsoft.com/office/drawing/2014/main" id="{916DFBB3-2701-4BD1-BF51-6ECD33238B9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953BBB52-E143-4934-BA0F-55761379CCA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95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32A960-55A7-4F67-BC7D-C290588EF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FA2F5D-43B7-4861-A97C-FA5D18CF1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2CFF8-CE4B-49C8-A5A8-9B7EFA30E820}"/>
              </a:ext>
            </a:extLst>
          </p:cNvPr>
          <p:cNvSpPr>
            <a:spLocks noGrp="1"/>
          </p:cNvSpPr>
          <p:nvPr>
            <p:ph type="dt" sz="half" idx="10"/>
          </p:nvPr>
        </p:nvSpPr>
        <p:spPr/>
        <p:txBody>
          <a:bodyPr/>
          <a:lstStyle/>
          <a:p>
            <a:r>
              <a:rPr kumimoji="1" lang="en-US" altLang="ja-JP"/>
              <a:t>2020/1/31</a:t>
            </a:r>
            <a:endParaRPr kumimoji="1" lang="ja-JP" altLang="en-US"/>
          </a:p>
        </p:txBody>
      </p:sp>
      <p:sp>
        <p:nvSpPr>
          <p:cNvPr id="5" name="フッター プレースホルダー 4">
            <a:extLst>
              <a:ext uri="{FF2B5EF4-FFF2-40B4-BE49-F238E27FC236}">
                <a16:creationId xmlns:a16="http://schemas.microsoft.com/office/drawing/2014/main" id="{EF45F802-86EC-4964-BF97-F64ABD6895E5}"/>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7A75889B-5D66-40E0-87F0-3CA68E473879}"/>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0100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8B4EA-9AE0-4B8C-84AF-45476F179E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2ACD90-F1FD-4F6A-9A88-5A72C8EE4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C2A845-AD1B-4933-847B-ADC54C54984B}"/>
              </a:ext>
            </a:extLst>
          </p:cNvPr>
          <p:cNvSpPr>
            <a:spLocks noGrp="1"/>
          </p:cNvSpPr>
          <p:nvPr>
            <p:ph type="dt" sz="half" idx="10"/>
          </p:nvPr>
        </p:nvSpPr>
        <p:spPr/>
        <p:txBody>
          <a:bodyPr/>
          <a:lstStyle/>
          <a:p>
            <a:r>
              <a:rPr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E23C465D-4840-4FEF-8268-082A1680DDB2}"/>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D8C5BD4F-55C7-45EE-A0CC-F085FC3257A4}"/>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780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0D590-7E22-4132-96AE-19AD6FEED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0B206E-A043-4BD3-86BD-18C8A4258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C0E62-6E6F-4AA6-B597-B49E18BEDB7E}"/>
              </a:ext>
            </a:extLst>
          </p:cNvPr>
          <p:cNvSpPr>
            <a:spLocks noGrp="1"/>
          </p:cNvSpPr>
          <p:nvPr>
            <p:ph type="dt" sz="half" idx="10"/>
          </p:nvPr>
        </p:nvSpPr>
        <p:spPr/>
        <p:txBody>
          <a:bodyPr/>
          <a:lstStyle/>
          <a:p>
            <a:r>
              <a:rPr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955F30AE-21F4-4D39-AF8C-9C13AFE180E5}"/>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BF5CB57E-9DF2-420A-8FAD-AE9382B0978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183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6DCE9-D553-4510-A702-0142CA569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9B1D76-DE5F-4514-B5AA-E8B772F696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53A79C-CE69-4B7F-A36D-B1A97D4D66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2F645A-D0CC-440E-BA8A-5CA6EFDA7009}"/>
              </a:ext>
            </a:extLst>
          </p:cNvPr>
          <p:cNvSpPr>
            <a:spLocks noGrp="1"/>
          </p:cNvSpPr>
          <p:nvPr>
            <p:ph type="dt" sz="half" idx="10"/>
          </p:nvPr>
        </p:nvSpPr>
        <p:spPr/>
        <p:txBody>
          <a:bodyPr/>
          <a:lstStyle/>
          <a:p>
            <a:r>
              <a:rPr kumimoji="1" lang="en-US" altLang="ja-JP"/>
              <a:t>2020/1/31</a:t>
            </a:r>
            <a:endParaRPr kumimoji="1" lang="ja-JP" altLang="en-US"/>
          </a:p>
        </p:txBody>
      </p:sp>
      <p:sp>
        <p:nvSpPr>
          <p:cNvPr id="6" name="フッター プレースホルダー 5">
            <a:extLst>
              <a:ext uri="{FF2B5EF4-FFF2-40B4-BE49-F238E27FC236}">
                <a16:creationId xmlns:a16="http://schemas.microsoft.com/office/drawing/2014/main" id="{BF614F2B-46D7-443A-9A9B-5EA85FE209C0}"/>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7" name="スライド番号プレースホルダー 6">
            <a:extLst>
              <a:ext uri="{FF2B5EF4-FFF2-40B4-BE49-F238E27FC236}">
                <a16:creationId xmlns:a16="http://schemas.microsoft.com/office/drawing/2014/main" id="{646423DD-52AD-43EF-BC5C-DA43F27369F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95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FFB83-F290-4FFD-9047-E110A27959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79D7-2203-4E0D-B2AB-2C501CEF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729B47-C647-4EFF-8E86-E3F310944A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C83F0E-2E5B-4C6E-B063-14765043A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C07323-22E9-48C8-89FA-B0220F8A7F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F1844-7E61-42F3-A30B-E014246FBB98}"/>
              </a:ext>
            </a:extLst>
          </p:cNvPr>
          <p:cNvSpPr>
            <a:spLocks noGrp="1"/>
          </p:cNvSpPr>
          <p:nvPr>
            <p:ph type="dt" sz="half" idx="10"/>
          </p:nvPr>
        </p:nvSpPr>
        <p:spPr/>
        <p:txBody>
          <a:bodyPr/>
          <a:lstStyle/>
          <a:p>
            <a:r>
              <a:rPr kumimoji="1" lang="en-US" altLang="ja-JP"/>
              <a:t>2020/1/31</a:t>
            </a:r>
            <a:endParaRPr kumimoji="1" lang="ja-JP" altLang="en-US"/>
          </a:p>
        </p:txBody>
      </p:sp>
      <p:sp>
        <p:nvSpPr>
          <p:cNvPr id="8" name="フッター プレースホルダー 7">
            <a:extLst>
              <a:ext uri="{FF2B5EF4-FFF2-40B4-BE49-F238E27FC236}">
                <a16:creationId xmlns:a16="http://schemas.microsoft.com/office/drawing/2014/main" id="{DDF0B302-94D0-47E6-B668-0DD11F347AD5}"/>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9" name="スライド番号プレースホルダー 8">
            <a:extLst>
              <a:ext uri="{FF2B5EF4-FFF2-40B4-BE49-F238E27FC236}">
                <a16:creationId xmlns:a16="http://schemas.microsoft.com/office/drawing/2014/main" id="{87236209-1BFB-49F6-9320-F772F61D6B4A}"/>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38127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160C-239D-41CB-9E79-D3F54F73E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CD872D-B79D-4021-A4BD-1A181E84CDC4}"/>
              </a:ext>
            </a:extLst>
          </p:cNvPr>
          <p:cNvSpPr>
            <a:spLocks noGrp="1"/>
          </p:cNvSpPr>
          <p:nvPr>
            <p:ph type="dt" sz="half" idx="10"/>
          </p:nvPr>
        </p:nvSpPr>
        <p:spPr/>
        <p:txBody>
          <a:bodyPr/>
          <a:lstStyle/>
          <a:p>
            <a:r>
              <a:rPr kumimoji="1" lang="en-US" altLang="ja-JP"/>
              <a:t>2020/1/31</a:t>
            </a:r>
            <a:endParaRPr kumimoji="1" lang="ja-JP" altLang="en-US"/>
          </a:p>
        </p:txBody>
      </p:sp>
      <p:sp>
        <p:nvSpPr>
          <p:cNvPr id="4" name="フッター プレースホルダー 3">
            <a:extLst>
              <a:ext uri="{FF2B5EF4-FFF2-40B4-BE49-F238E27FC236}">
                <a16:creationId xmlns:a16="http://schemas.microsoft.com/office/drawing/2014/main" id="{0F7DBF41-432E-440D-A959-C241C23C67FF}"/>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5" name="スライド番号プレースホルダー 4">
            <a:extLst>
              <a:ext uri="{FF2B5EF4-FFF2-40B4-BE49-F238E27FC236}">
                <a16:creationId xmlns:a16="http://schemas.microsoft.com/office/drawing/2014/main" id="{EE6D379A-2010-433A-B29E-B9F0075F1AD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653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5AB0C4C-99A8-4BC3-8684-D0E22F790900}"/>
              </a:ext>
            </a:extLst>
          </p:cNvPr>
          <p:cNvSpPr>
            <a:spLocks noGrp="1"/>
          </p:cNvSpPr>
          <p:nvPr>
            <p:ph type="dt" sz="half" idx="10"/>
          </p:nvPr>
        </p:nvSpPr>
        <p:spPr/>
        <p:txBody>
          <a:bodyPr/>
          <a:lstStyle/>
          <a:p>
            <a:r>
              <a:rPr kumimoji="1" lang="en-US" altLang="ja-JP"/>
              <a:t>2020/1/31</a:t>
            </a:r>
            <a:endParaRPr kumimoji="1" lang="ja-JP" altLang="en-US"/>
          </a:p>
        </p:txBody>
      </p:sp>
      <p:sp>
        <p:nvSpPr>
          <p:cNvPr id="3" name="フッター プレースホルダー 2">
            <a:extLst>
              <a:ext uri="{FF2B5EF4-FFF2-40B4-BE49-F238E27FC236}">
                <a16:creationId xmlns:a16="http://schemas.microsoft.com/office/drawing/2014/main" id="{826E4F29-884D-4DB4-AA58-519752A0A88F}"/>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4" name="スライド番号プレースホルダー 3">
            <a:extLst>
              <a:ext uri="{FF2B5EF4-FFF2-40B4-BE49-F238E27FC236}">
                <a16:creationId xmlns:a16="http://schemas.microsoft.com/office/drawing/2014/main" id="{9A746657-0D28-4987-8D68-D4D0BE1FD337}"/>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74403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06365-A09E-403D-B0C4-91379E5A62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056B62-D489-4A37-A5E2-D37EB072E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1A9F8-D88D-45ED-BA07-A9949DFE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EF9B7D-053C-460F-B047-348F949692B9}"/>
              </a:ext>
            </a:extLst>
          </p:cNvPr>
          <p:cNvSpPr>
            <a:spLocks noGrp="1"/>
          </p:cNvSpPr>
          <p:nvPr>
            <p:ph type="dt" sz="half" idx="10"/>
          </p:nvPr>
        </p:nvSpPr>
        <p:spPr/>
        <p:txBody>
          <a:bodyPr/>
          <a:lstStyle/>
          <a:p>
            <a:r>
              <a:rPr kumimoji="1" lang="en-US" altLang="ja-JP"/>
              <a:t>2020/1/31</a:t>
            </a:r>
            <a:endParaRPr kumimoji="1" lang="ja-JP" altLang="en-US"/>
          </a:p>
        </p:txBody>
      </p:sp>
      <p:sp>
        <p:nvSpPr>
          <p:cNvPr id="6" name="フッター プレースホルダー 5">
            <a:extLst>
              <a:ext uri="{FF2B5EF4-FFF2-40B4-BE49-F238E27FC236}">
                <a16:creationId xmlns:a16="http://schemas.microsoft.com/office/drawing/2014/main" id="{1D71A857-17D4-40AB-B56F-7EFB6B499700}"/>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7" name="スライド番号プレースホルダー 6">
            <a:extLst>
              <a:ext uri="{FF2B5EF4-FFF2-40B4-BE49-F238E27FC236}">
                <a16:creationId xmlns:a16="http://schemas.microsoft.com/office/drawing/2014/main" id="{67AAF149-F01B-45BE-B184-41B2320CAC6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81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B3E44-A7E2-4EDF-A726-64527DAD3D4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50778-5D98-41E7-AE8F-43A6C0F8A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10E59-B72D-49D4-9BCB-D5F7382E1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B23A5A-3588-4563-8A00-4DFB262F9482}"/>
              </a:ext>
            </a:extLst>
          </p:cNvPr>
          <p:cNvSpPr>
            <a:spLocks noGrp="1"/>
          </p:cNvSpPr>
          <p:nvPr>
            <p:ph type="dt" sz="half" idx="10"/>
          </p:nvPr>
        </p:nvSpPr>
        <p:spPr/>
        <p:txBody>
          <a:bodyPr/>
          <a:lstStyle/>
          <a:p>
            <a:r>
              <a:rPr kumimoji="1" lang="en-US" altLang="ja-JP"/>
              <a:t>2020/1/31</a:t>
            </a:r>
            <a:endParaRPr kumimoji="1" lang="ja-JP" altLang="en-US"/>
          </a:p>
        </p:txBody>
      </p:sp>
      <p:sp>
        <p:nvSpPr>
          <p:cNvPr id="6" name="フッター プレースホルダー 5">
            <a:extLst>
              <a:ext uri="{FF2B5EF4-FFF2-40B4-BE49-F238E27FC236}">
                <a16:creationId xmlns:a16="http://schemas.microsoft.com/office/drawing/2014/main" id="{2AD26605-AC41-4007-A565-DA343D354A3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7" name="スライド番号プレースホルダー 6">
            <a:extLst>
              <a:ext uri="{FF2B5EF4-FFF2-40B4-BE49-F238E27FC236}">
                <a16:creationId xmlns:a16="http://schemas.microsoft.com/office/drawing/2014/main" id="{3A5F4B54-B642-4B68-9E1D-FD8F1884E0F0}"/>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888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391902-6559-4CAD-8F98-1DAC7B63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AE2A4-7730-462E-A19E-F585E82E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A4233-1492-423C-B75B-1B3C847B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2020/1/31</a:t>
            </a:r>
            <a:endParaRPr kumimoji="1" lang="ja-JP" altLang="en-US"/>
          </a:p>
        </p:txBody>
      </p:sp>
      <p:sp>
        <p:nvSpPr>
          <p:cNvPr id="5" name="フッター プレースホルダー 4">
            <a:extLst>
              <a:ext uri="{FF2B5EF4-FFF2-40B4-BE49-F238E27FC236}">
                <a16:creationId xmlns:a16="http://schemas.microsoft.com/office/drawing/2014/main" id="{F1BA17FF-0EE7-4433-BF6D-A71841638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244F8D05-E2B9-422E-BE1F-8C702C4D7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66137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gam.wikidot.com/ideas"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F2D35-77A5-482C-BCEE-C0EDA3BF1531}"/>
              </a:ext>
            </a:extLst>
          </p:cNvPr>
          <p:cNvSpPr>
            <a:spLocks noGrp="1"/>
          </p:cNvSpPr>
          <p:nvPr>
            <p:ph type="ctrTitle"/>
          </p:nvPr>
        </p:nvSpPr>
        <p:spPr/>
        <p:txBody>
          <a:bodyPr/>
          <a:lstStyle/>
          <a:p>
            <a:r>
              <a:rPr kumimoji="1" lang="ja-JP" altLang="en-US">
                <a:ea typeface="游ゴシック Light"/>
              </a:rPr>
              <a:t>あい</a:t>
            </a:r>
            <a:r>
              <a:rPr lang="ja-JP" altLang="en-US">
                <a:ea typeface="游ゴシック Light"/>
              </a:rPr>
              <a:t>づ</a:t>
            </a:r>
            <a:r>
              <a:rPr kumimoji="1" lang="ja-JP" altLang="en-US">
                <a:ea typeface="游ゴシック Light"/>
              </a:rPr>
              <a:t>たんさクイズ</a:t>
            </a:r>
            <a:br>
              <a:rPr lang="en-US" altLang="ja-JP"/>
            </a:br>
            <a:r>
              <a:rPr lang="en-US" altLang="ja-JP" err="1">
                <a:ea typeface="游ゴシック Light"/>
              </a:rPr>
              <a:t>AizuTansaQuiz</a:t>
            </a:r>
            <a:endParaRPr kumimoji="1" lang="ja-JP" altLang="en-US" err="1">
              <a:ea typeface="游ゴシック Light"/>
            </a:endParaRPr>
          </a:p>
        </p:txBody>
      </p:sp>
      <p:sp>
        <p:nvSpPr>
          <p:cNvPr id="3" name="サブタイトル 2">
            <a:extLst>
              <a:ext uri="{FF2B5EF4-FFF2-40B4-BE49-F238E27FC236}">
                <a16:creationId xmlns:a16="http://schemas.microsoft.com/office/drawing/2014/main" id="{C7764216-B757-4220-AC80-83F83FD59FE5}"/>
              </a:ext>
            </a:extLst>
          </p:cNvPr>
          <p:cNvSpPr>
            <a:spLocks noGrp="1"/>
          </p:cNvSpPr>
          <p:nvPr>
            <p:ph type="subTitle" idx="1"/>
          </p:nvPr>
        </p:nvSpPr>
        <p:spPr>
          <a:xfrm>
            <a:off x="1524000" y="3602036"/>
            <a:ext cx="9144000" cy="2754313"/>
          </a:xfrm>
        </p:spPr>
        <p:txBody>
          <a:bodyPr vert="horz" lIns="91440" tIns="45720" rIns="91440" bIns="45720" rtlCol="0" anchor="t">
            <a:normAutofit fontScale="92500" lnSpcReduction="10000"/>
          </a:bodyPr>
          <a:lstStyle/>
          <a:p>
            <a:r>
              <a:rPr kumimoji="1" lang="ja-JP" altLang="en-US"/>
              <a:t>ベンチャー体験工房６ 開発プロジェクト実践</a:t>
            </a:r>
            <a:endParaRPr kumimoji="1" lang="en-US" altLang="ja-JP"/>
          </a:p>
          <a:p>
            <a:r>
              <a:rPr lang="en-US" altLang="ja-JP">
                <a:ea typeface="游ゴシック"/>
              </a:rPr>
              <a:t>Team </a:t>
            </a:r>
            <a:r>
              <a:rPr lang="en-US" altLang="ja-JP" b="0" i="0">
                <a:solidFill>
                  <a:srgbClr val="1D1C1D"/>
                </a:solidFill>
                <a:effectLst/>
                <a:ea typeface="游ゴシック"/>
              </a:rPr>
              <a:t>The Naughty</a:t>
            </a:r>
            <a:endParaRPr lang="en-US" altLang="ja-JP">
              <a:ea typeface="游ゴシック"/>
            </a:endParaRPr>
          </a:p>
          <a:p>
            <a:r>
              <a:rPr kumimoji="1" lang="en-US" altLang="ja-JP" sz="2000">
                <a:ea typeface="游ゴシック"/>
              </a:rPr>
              <a:t>member1,</a:t>
            </a:r>
            <a:r>
              <a:rPr lang="en-US" altLang="ja-JP" sz="2000">
                <a:ea typeface="游ゴシック"/>
              </a:rPr>
              <a:t> KURIHARA Ryo, University of Aizu</a:t>
            </a:r>
            <a:endParaRPr lang="en-US" sz="2000">
              <a:ea typeface="+mn-lt"/>
              <a:cs typeface="+mn-lt"/>
            </a:endParaRPr>
          </a:p>
          <a:p>
            <a:r>
              <a:rPr lang="en-US" altLang="ja-JP" sz="2000">
                <a:ea typeface="游ゴシック"/>
              </a:rPr>
              <a:t> member2, GANGE </a:t>
            </a:r>
            <a:r>
              <a:rPr lang="en-US" altLang="ja-JP" sz="2000" err="1">
                <a:ea typeface="游ゴシック"/>
              </a:rPr>
              <a:t>Miyuru</a:t>
            </a:r>
            <a:r>
              <a:rPr lang="en-US" altLang="ja-JP" sz="2000">
                <a:ea typeface="游ゴシック"/>
              </a:rPr>
              <a:t> </a:t>
            </a:r>
            <a:r>
              <a:rPr lang="en-US" altLang="ja-JP" sz="2000" err="1">
                <a:ea typeface="游ゴシック"/>
              </a:rPr>
              <a:t>Chanith</a:t>
            </a:r>
            <a:r>
              <a:rPr lang="en-US" altLang="ja-JP" sz="2000">
                <a:ea typeface="游ゴシック"/>
              </a:rPr>
              <a:t> </a:t>
            </a:r>
            <a:r>
              <a:rPr lang="en-US" altLang="ja-JP" sz="2000" err="1">
                <a:ea typeface="游ゴシック"/>
              </a:rPr>
              <a:t>Kularathne</a:t>
            </a:r>
            <a:r>
              <a:rPr lang="en-US" altLang="ja-JP" sz="2000">
                <a:ea typeface="游ゴシック"/>
              </a:rPr>
              <a:t>, University of Aizu</a:t>
            </a:r>
          </a:p>
          <a:p>
            <a:r>
              <a:rPr lang="en-US" altLang="ja-JP" sz="2000">
                <a:ea typeface="游ゴシック"/>
              </a:rPr>
              <a:t> </a:t>
            </a:r>
            <a:r>
              <a:rPr kumimoji="1" lang="en-US" altLang="ja-JP" sz="2000">
                <a:ea typeface="游ゴシック"/>
              </a:rPr>
              <a:t>member3</a:t>
            </a:r>
            <a:r>
              <a:rPr lang="en-US" altLang="ja-JP" sz="2000">
                <a:ea typeface="游ゴシック"/>
              </a:rPr>
              <a:t>, SASAKI Haruki, </a:t>
            </a:r>
            <a:r>
              <a:rPr lang="en-US" sz="2000">
                <a:ea typeface="+mn-lt"/>
                <a:cs typeface="+mn-lt"/>
              </a:rPr>
              <a:t>Nihon University</a:t>
            </a:r>
          </a:p>
          <a:p>
            <a:r>
              <a:rPr lang="en-US" altLang="ja-JP" sz="2000">
                <a:ea typeface="游ゴシック"/>
              </a:rPr>
              <a:t> member4, MIYAMOTO Yuki, </a:t>
            </a:r>
            <a:r>
              <a:rPr lang="en-US" sz="2000">
                <a:ea typeface="+mn-lt"/>
                <a:cs typeface="+mn-lt"/>
              </a:rPr>
              <a:t>Nihon University</a:t>
            </a:r>
          </a:p>
          <a:p>
            <a:r>
              <a:rPr lang="en-US" altLang="ja-JP" sz="2000">
                <a:ea typeface="游ゴシック"/>
              </a:rPr>
              <a:t>member5, MINAMIDE Kyosuke, </a:t>
            </a:r>
            <a:r>
              <a:rPr lang="en-US" sz="2000" err="1">
                <a:ea typeface="+mn-lt"/>
                <a:cs typeface="+mn-lt"/>
              </a:rPr>
              <a:t>Ryukoku</a:t>
            </a:r>
            <a:r>
              <a:rPr lang="en-US" sz="2000">
                <a:ea typeface="+mn-lt"/>
                <a:cs typeface="+mn-lt"/>
              </a:rPr>
              <a:t> University</a:t>
            </a:r>
            <a:endParaRPr lang="ja-JP" altLang="en-US" sz="2000">
              <a:ea typeface="游ゴシック"/>
            </a:endParaRPr>
          </a:p>
          <a:p>
            <a:endParaRPr kumimoji="1" lang="ja-JP" altLang="en-US"/>
          </a:p>
        </p:txBody>
      </p:sp>
      <p:sp>
        <p:nvSpPr>
          <p:cNvPr id="5" name="フッター プレースホルダー 4">
            <a:extLst>
              <a:ext uri="{FF2B5EF4-FFF2-40B4-BE49-F238E27FC236}">
                <a16:creationId xmlns:a16="http://schemas.microsoft.com/office/drawing/2014/main" id="{C7F6964E-9CA4-42EA-BD02-842EB1D65157}"/>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235B8E86-0217-4209-9020-9A748A64A3D2}"/>
              </a:ext>
            </a:extLst>
          </p:cNvPr>
          <p:cNvSpPr>
            <a:spLocks noGrp="1"/>
          </p:cNvSpPr>
          <p:nvPr>
            <p:ph type="sldNum" sz="quarter" idx="4294967295"/>
          </p:nvPr>
        </p:nvSpPr>
        <p:spPr>
          <a:xfrm>
            <a:off x="8610600" y="6356350"/>
            <a:ext cx="2743200" cy="365125"/>
          </a:xfrm>
        </p:spPr>
        <p:txBody>
          <a:bodyPr/>
          <a:lstStyle/>
          <a:p>
            <a:fld id="{A92C8975-12A7-4C84-BF77-7F7E3A4DD352}" type="slidenum">
              <a:rPr kumimoji="1" lang="ja-JP" altLang="en-US" smtClean="0"/>
              <a:t>1</a:t>
            </a:fld>
            <a:endParaRPr kumimoji="1" lang="ja-JP" altLang="en-US"/>
          </a:p>
        </p:txBody>
      </p:sp>
    </p:spTree>
    <p:extLst>
      <p:ext uri="{BB962C8B-B14F-4D97-AF65-F5344CB8AC3E}">
        <p14:creationId xmlns:p14="http://schemas.microsoft.com/office/powerpoint/2010/main" val="330885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11C4F-9CD9-BDC3-9024-0EA30E2BE24B}"/>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534BFDF8-1557-589E-A729-B21B87F8CFEB}"/>
              </a:ext>
            </a:extLst>
          </p:cNvPr>
          <p:cNvSpPr>
            <a:spLocks noGrp="1"/>
          </p:cNvSpPr>
          <p:nvPr>
            <p:ph idx="1"/>
          </p:nvPr>
        </p:nvSpPr>
        <p:spPr/>
        <p:txBody>
          <a:bodyPr>
            <a:normAutofit/>
          </a:bodyPr>
          <a:lstStyle/>
          <a:p>
            <a:pPr marL="0" indent="0">
              <a:buNone/>
            </a:pPr>
            <a:r>
              <a:rPr kumimoji="1" lang="ja-JP" altLang="en-US" sz="2400"/>
              <a:t>ミッション例①</a:t>
            </a:r>
            <a:endParaRPr lang="en-US" altLang="ja-JP" sz="2400"/>
          </a:p>
          <a:p>
            <a:pPr marL="0" indent="0">
              <a:buNone/>
            </a:pPr>
            <a:r>
              <a:rPr kumimoji="1" lang="ja-JP" altLang="en-US" sz="2000" b="1">
                <a:solidFill>
                  <a:schemeClr val="tx1">
                    <a:lumMod val="75000"/>
                    <a:lumOff val="25000"/>
                  </a:schemeClr>
                </a:solidFill>
              </a:rPr>
              <a:t>会話型ミッション</a:t>
            </a:r>
            <a:r>
              <a:rPr kumimoji="1" lang="en-US" altLang="ja-JP" sz="2000" b="1">
                <a:solidFill>
                  <a:schemeClr val="tx1">
                    <a:lumMod val="75000"/>
                    <a:lumOff val="25000"/>
                  </a:schemeClr>
                </a:solidFill>
              </a:rPr>
              <a:t>/</a:t>
            </a:r>
            <a:r>
              <a:rPr kumimoji="1" lang="en-US" altLang="ja-JP" sz="1800" b="1">
                <a:solidFill>
                  <a:schemeClr val="tx1">
                    <a:lumMod val="75000"/>
                    <a:lumOff val="25000"/>
                  </a:schemeClr>
                </a:solidFill>
              </a:rPr>
              <a:t>communication mission</a:t>
            </a:r>
            <a:r>
              <a:rPr kumimoji="1" lang="ja-JP" altLang="en-US" sz="1800" b="1">
                <a:solidFill>
                  <a:schemeClr val="tx1">
                    <a:lumMod val="75000"/>
                    <a:lumOff val="25000"/>
                  </a:schemeClr>
                </a:solidFill>
              </a:rPr>
              <a:t>　</a:t>
            </a:r>
            <a:r>
              <a:rPr kumimoji="1" lang="en-US" altLang="ja-JP" sz="1600" b="1">
                <a:solidFill>
                  <a:schemeClr val="tx1">
                    <a:lumMod val="75000"/>
                    <a:lumOff val="25000"/>
                  </a:schemeClr>
                </a:solidFill>
              </a:rPr>
              <a:t>50</a:t>
            </a:r>
            <a:r>
              <a:rPr lang="en-US" altLang="ja-JP" sz="1600" b="1">
                <a:solidFill>
                  <a:schemeClr val="tx1">
                    <a:lumMod val="75000"/>
                    <a:lumOff val="25000"/>
                  </a:schemeClr>
                </a:solidFill>
              </a:rPr>
              <a:t>Pt</a:t>
            </a:r>
            <a:endParaRPr kumimoji="1" lang="en-US" altLang="ja-JP" sz="2000" b="1">
              <a:solidFill>
                <a:schemeClr val="tx1">
                  <a:lumMod val="75000"/>
                  <a:lumOff val="25000"/>
                </a:schemeClr>
              </a:solidFill>
            </a:endParaRPr>
          </a:p>
          <a:p>
            <a:pPr marL="0" indent="0" rtl="0">
              <a:spcBef>
                <a:spcPts val="0"/>
              </a:spcBef>
              <a:spcAft>
                <a:spcPts val="0"/>
              </a:spcAft>
              <a:buNone/>
            </a:pPr>
            <a:r>
              <a:rPr lang="ja-JP" altLang="en-US" sz="1600" b="0" i="0" u="none" strike="noStrike">
                <a:solidFill>
                  <a:schemeClr val="tx1">
                    <a:lumMod val="75000"/>
                    <a:lumOff val="25000"/>
                  </a:schemeClr>
                </a:solidFill>
                <a:effectLst/>
                <a:latin typeface="Arial" panose="020B0604020202020204" pitchFamily="34" charset="0"/>
              </a:rPr>
              <a:t>　</a:t>
            </a:r>
            <a:r>
              <a:rPr lang="ja-JP" altLang="en-US" sz="2100" b="0" i="0" u="none" strike="noStrike">
                <a:solidFill>
                  <a:schemeClr val="tx1">
                    <a:lumMod val="75000"/>
                    <a:lumOff val="25000"/>
                  </a:schemeClr>
                </a:solidFill>
                <a:effectLst/>
                <a:latin typeface="Arial" panose="020B0604020202020204" pitchFamily="34" charset="0"/>
              </a:rPr>
              <a:t>例：「福島のおすすめのお土産について話してみよう！」</a:t>
            </a:r>
            <a:endParaRPr lang="en-US" altLang="ja-JP" sz="2100" b="0" i="0" u="none" strike="noStrike">
              <a:solidFill>
                <a:schemeClr val="tx1">
                  <a:lumMod val="75000"/>
                  <a:lumOff val="25000"/>
                </a:schemeClr>
              </a:solidFill>
              <a:effectLst/>
              <a:latin typeface="Arial" panose="020B0604020202020204" pitchFamily="34" charset="0"/>
            </a:endParaRPr>
          </a:p>
          <a:p>
            <a:pPr marL="0" indent="0" rtl="0">
              <a:spcBef>
                <a:spcPts val="0"/>
              </a:spcBef>
              <a:spcAft>
                <a:spcPts val="0"/>
              </a:spcAft>
              <a:buNone/>
            </a:pPr>
            <a:r>
              <a:rPr lang="ja-JP" altLang="en-US" sz="2100">
                <a:solidFill>
                  <a:schemeClr val="tx1">
                    <a:lumMod val="75000"/>
                    <a:lumOff val="25000"/>
                  </a:schemeClr>
                </a:solidFill>
                <a:latin typeface="Arial" panose="020B0604020202020204" pitchFamily="34" charset="0"/>
              </a:rPr>
              <a:t>　　　　　　　　　　　　　　　　　　　　　</a:t>
            </a:r>
            <a:r>
              <a:rPr lang="ja-JP" altLang="en-US" sz="2100" i="0" u="none" strike="noStrike">
                <a:solidFill>
                  <a:schemeClr val="tx1">
                    <a:lumMod val="75000"/>
                    <a:lumOff val="25000"/>
                  </a:schemeClr>
                </a:solidFill>
                <a:latin typeface="Arial" panose="020B0604020202020204" pitchFamily="34" charset="0"/>
              </a:rPr>
              <a:t>→赤べこ、ラーメン等</a:t>
            </a:r>
            <a:endParaRPr lang="en-US" altLang="ja-JP" sz="2100" i="0" u="none" strike="noStrike">
              <a:solidFill>
                <a:schemeClr val="tx1">
                  <a:lumMod val="75000"/>
                  <a:lumOff val="25000"/>
                </a:schemeClr>
              </a:solidFill>
              <a:latin typeface="Arial" panose="020B0604020202020204" pitchFamily="34" charset="0"/>
            </a:endParaRPr>
          </a:p>
          <a:p>
            <a:pPr marL="0" indent="0" rtl="0">
              <a:spcBef>
                <a:spcPts val="0"/>
              </a:spcBef>
              <a:spcAft>
                <a:spcPts val="0"/>
              </a:spcAft>
              <a:buNone/>
            </a:pPr>
            <a:r>
              <a:rPr kumimoji="1" lang="en-US" altLang="ja-JP" sz="1400">
                <a:solidFill>
                  <a:schemeClr val="tx1">
                    <a:lumMod val="75000"/>
                    <a:lumOff val="25000"/>
                  </a:schemeClr>
                </a:solidFill>
              </a:rPr>
              <a:t>"Let's talk about recommended souvenirs from Fukushima!"</a:t>
            </a:r>
          </a:p>
          <a:p>
            <a:pPr marL="0" indent="0" rtl="0">
              <a:spcBef>
                <a:spcPts val="0"/>
              </a:spcBef>
              <a:spcAft>
                <a:spcPts val="0"/>
              </a:spcAft>
              <a:buNone/>
            </a:pPr>
            <a:r>
              <a:rPr kumimoji="1" lang="ja-JP" altLang="en-US" sz="1400">
                <a:solidFill>
                  <a:schemeClr val="tx1">
                    <a:lumMod val="75000"/>
                    <a:lumOff val="25000"/>
                  </a:schemeClr>
                </a:solidFill>
              </a:rPr>
              <a:t>　　　　　　　　　　　　　　　　　　　　　　→ </a:t>
            </a:r>
            <a:r>
              <a:rPr kumimoji="1" lang="en-US" altLang="ja-JP" sz="1400" err="1">
                <a:solidFill>
                  <a:schemeClr val="tx1">
                    <a:lumMod val="75000"/>
                    <a:lumOff val="25000"/>
                  </a:schemeClr>
                </a:solidFill>
              </a:rPr>
              <a:t>Akabeko</a:t>
            </a:r>
            <a:r>
              <a:rPr kumimoji="1" lang="en-US" altLang="ja-JP" sz="1400">
                <a:solidFill>
                  <a:schemeClr val="tx1">
                    <a:lumMod val="75000"/>
                    <a:lumOff val="25000"/>
                  </a:schemeClr>
                </a:solidFill>
              </a:rPr>
              <a:t>, Ramen, etc.</a:t>
            </a:r>
          </a:p>
          <a:p>
            <a:endParaRPr lang="en-US" altLang="ja-JP" sz="1400">
              <a:solidFill>
                <a:schemeClr val="tx1">
                  <a:lumMod val="75000"/>
                  <a:lumOff val="25000"/>
                </a:schemeClr>
              </a:solidFill>
            </a:endParaRPr>
          </a:p>
          <a:p>
            <a:pPr marL="0" indent="0">
              <a:buNone/>
            </a:pPr>
            <a:r>
              <a:rPr kumimoji="1" lang="ja-JP" altLang="en-US" sz="2000" b="1">
                <a:solidFill>
                  <a:schemeClr val="tx1">
                    <a:lumMod val="75000"/>
                    <a:lumOff val="25000"/>
                  </a:schemeClr>
                </a:solidFill>
              </a:rPr>
              <a:t>行動型ミッション</a:t>
            </a:r>
            <a:r>
              <a:rPr kumimoji="1" lang="en-US" altLang="ja-JP" sz="2000" b="1">
                <a:solidFill>
                  <a:schemeClr val="tx1">
                    <a:lumMod val="75000"/>
                    <a:lumOff val="25000"/>
                  </a:schemeClr>
                </a:solidFill>
              </a:rPr>
              <a:t>/</a:t>
            </a:r>
            <a:r>
              <a:rPr kumimoji="1" lang="en-US" altLang="ja-JP" sz="1600" b="1">
                <a:solidFill>
                  <a:schemeClr val="tx1">
                    <a:lumMod val="75000"/>
                    <a:lumOff val="25000"/>
                  </a:schemeClr>
                </a:solidFill>
              </a:rPr>
              <a:t>action mission</a:t>
            </a:r>
            <a:r>
              <a:rPr kumimoji="1" lang="ja-JP" altLang="en-US" sz="1600" b="1">
                <a:solidFill>
                  <a:schemeClr val="tx1">
                    <a:lumMod val="75000"/>
                    <a:lumOff val="25000"/>
                  </a:schemeClr>
                </a:solidFill>
              </a:rPr>
              <a:t>　</a:t>
            </a:r>
            <a:r>
              <a:rPr kumimoji="1" lang="en-US" altLang="ja-JP" sz="1600" b="1">
                <a:solidFill>
                  <a:schemeClr val="tx1">
                    <a:lumMod val="75000"/>
                    <a:lumOff val="25000"/>
                  </a:schemeClr>
                </a:solidFill>
              </a:rPr>
              <a:t>30</a:t>
            </a:r>
            <a:r>
              <a:rPr lang="en-US" altLang="ja-JP" sz="1600" b="1">
                <a:solidFill>
                  <a:schemeClr val="tx1">
                    <a:lumMod val="75000"/>
                    <a:lumOff val="25000"/>
                  </a:schemeClr>
                </a:solidFill>
              </a:rPr>
              <a:t>Pt</a:t>
            </a:r>
            <a:endParaRPr kumimoji="1" lang="en-US" altLang="ja-JP" sz="2000" b="1">
              <a:solidFill>
                <a:schemeClr val="tx1">
                  <a:lumMod val="75000"/>
                  <a:lumOff val="25000"/>
                </a:schemeClr>
              </a:solidFill>
            </a:endParaRPr>
          </a:p>
          <a:p>
            <a:pPr marL="0" indent="0">
              <a:buNone/>
            </a:pPr>
            <a:r>
              <a:rPr kumimoji="1" lang="ja-JP" altLang="en-US" sz="1800" b="1">
                <a:solidFill>
                  <a:schemeClr val="tx1">
                    <a:lumMod val="75000"/>
                    <a:lumOff val="25000"/>
                  </a:schemeClr>
                </a:solidFill>
              </a:rPr>
              <a:t>　</a:t>
            </a:r>
            <a:r>
              <a:rPr kumimoji="1" lang="ja-JP" altLang="en-US" sz="2000">
                <a:solidFill>
                  <a:schemeClr val="tx1">
                    <a:lumMod val="75000"/>
                    <a:lumOff val="25000"/>
                  </a:schemeClr>
                </a:solidFill>
              </a:rPr>
              <a:t>例：</a:t>
            </a:r>
            <a:r>
              <a:rPr lang="ja-JP" altLang="en-US" sz="2000" i="0" u="none" strike="noStrike">
                <a:solidFill>
                  <a:srgbClr val="1D1C1D"/>
                </a:solidFill>
                <a:effectLst/>
                <a:latin typeface="Arial" panose="020B0604020202020204" pitchFamily="34" charset="0"/>
              </a:rPr>
              <a:t>「くるくる軒でご飯を食べよう！なにを食べたか書いてみてね！」</a:t>
            </a:r>
            <a:endParaRPr lang="en-US" altLang="ja-JP" sz="2000" i="0" u="none" strike="noStrike">
              <a:solidFill>
                <a:srgbClr val="1D1C1D"/>
              </a:solidFill>
              <a:effectLst/>
              <a:latin typeface="Arial" panose="020B0604020202020204" pitchFamily="34" charset="0"/>
            </a:endParaRPr>
          </a:p>
          <a:p>
            <a:pPr marL="0" indent="0">
              <a:buNone/>
            </a:pPr>
            <a:r>
              <a:rPr kumimoji="1" lang="ja-JP" altLang="en-US" sz="2000">
                <a:solidFill>
                  <a:srgbClr val="1D1C1D"/>
                </a:solidFill>
                <a:latin typeface="Arial" panose="020B0604020202020204" pitchFamily="34" charset="0"/>
              </a:rPr>
              <a:t>　　　　　　　　　　　　　　　　　　　　　→からあげチャーハン等</a:t>
            </a:r>
            <a:endParaRPr kumimoji="1" lang="en-US" altLang="ja-JP" sz="2000">
              <a:solidFill>
                <a:srgbClr val="1D1C1D"/>
              </a:solidFill>
              <a:latin typeface="Arial" panose="020B0604020202020204" pitchFamily="34" charset="0"/>
            </a:endParaRPr>
          </a:p>
          <a:p>
            <a:pPr marL="0" indent="0">
              <a:buNone/>
            </a:pPr>
            <a:r>
              <a:rPr kumimoji="1" lang="en-US" altLang="ja-JP" sz="1400">
                <a:solidFill>
                  <a:schemeClr val="tx1">
                    <a:lumMod val="75000"/>
                    <a:lumOff val="25000"/>
                  </a:schemeClr>
                </a:solidFill>
              </a:rPr>
              <a:t>"Let's eat at </a:t>
            </a:r>
            <a:r>
              <a:rPr kumimoji="1" lang="en-US" altLang="ja-JP" sz="1400" err="1">
                <a:solidFill>
                  <a:schemeClr val="tx1">
                    <a:lumMod val="75000"/>
                    <a:lumOff val="25000"/>
                  </a:schemeClr>
                </a:solidFill>
              </a:rPr>
              <a:t>Kurukuruken</a:t>
            </a:r>
            <a:r>
              <a:rPr kumimoji="1" lang="en-US" altLang="ja-JP" sz="1400">
                <a:solidFill>
                  <a:schemeClr val="tx1">
                    <a:lumMod val="75000"/>
                    <a:lumOff val="25000"/>
                  </a:schemeClr>
                </a:solidFill>
              </a:rPr>
              <a:t>! Write down what you ate!"</a:t>
            </a:r>
          </a:p>
          <a:p>
            <a:pPr marL="0" indent="0">
              <a:buNone/>
            </a:pPr>
            <a:r>
              <a:rPr kumimoji="1" lang="ja-JP" altLang="en-US" sz="1400">
                <a:solidFill>
                  <a:schemeClr val="tx1">
                    <a:lumMod val="75000"/>
                    <a:lumOff val="25000"/>
                  </a:schemeClr>
                </a:solidFill>
              </a:rPr>
              <a:t>　　　　　　　　　　　　　　　　　　　　　→</a:t>
            </a:r>
            <a:r>
              <a:rPr kumimoji="1" lang="en-US" altLang="ja-JP" sz="1400">
                <a:solidFill>
                  <a:schemeClr val="tx1">
                    <a:lumMod val="75000"/>
                    <a:lumOff val="25000"/>
                  </a:schemeClr>
                </a:solidFill>
              </a:rPr>
              <a:t>Karaage fried rice, etc.</a:t>
            </a:r>
            <a:endParaRPr kumimoji="1" lang="ja-JP" altLang="en-US" sz="1600">
              <a:solidFill>
                <a:schemeClr val="tx1">
                  <a:lumMod val="75000"/>
                  <a:lumOff val="25000"/>
                </a:schemeClr>
              </a:solidFill>
            </a:endParaRPr>
          </a:p>
        </p:txBody>
      </p:sp>
      <p:sp>
        <p:nvSpPr>
          <p:cNvPr id="4" name="日付プレースホルダー 3">
            <a:extLst>
              <a:ext uri="{FF2B5EF4-FFF2-40B4-BE49-F238E27FC236}">
                <a16:creationId xmlns:a16="http://schemas.microsoft.com/office/drawing/2014/main" id="{0299D50F-CF4E-045C-961F-3418AC300AFF}"/>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236E629C-E855-F0B1-E49D-F5457E54C42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2A5E9E02-BF07-88C1-5B76-422AB8679B45}"/>
              </a:ext>
            </a:extLst>
          </p:cNvPr>
          <p:cNvSpPr>
            <a:spLocks noGrp="1"/>
          </p:cNvSpPr>
          <p:nvPr>
            <p:ph type="sldNum" sz="quarter" idx="12"/>
          </p:nvPr>
        </p:nvSpPr>
        <p:spPr/>
        <p:txBody>
          <a:bodyPr/>
          <a:lstStyle/>
          <a:p>
            <a:fld id="{A92C8975-12A7-4C84-BF77-7F7E3A4DD352}" type="slidenum">
              <a:rPr kumimoji="1" lang="ja-JP" altLang="en-US" smtClean="0"/>
              <a:t>10</a:t>
            </a:fld>
            <a:endParaRPr kumimoji="1" lang="ja-JP" altLang="en-US"/>
          </a:p>
        </p:txBody>
      </p:sp>
    </p:spTree>
    <p:extLst>
      <p:ext uri="{BB962C8B-B14F-4D97-AF65-F5344CB8AC3E}">
        <p14:creationId xmlns:p14="http://schemas.microsoft.com/office/powerpoint/2010/main" val="200802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D13C0-7905-402E-9372-CBF543FB0021}"/>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D163C73D-B782-1B53-6EFF-DD6CFD906DC6}"/>
              </a:ext>
            </a:extLst>
          </p:cNvPr>
          <p:cNvSpPr>
            <a:spLocks noGrp="1"/>
          </p:cNvSpPr>
          <p:nvPr>
            <p:ph idx="1"/>
          </p:nvPr>
        </p:nvSpPr>
        <p:spPr/>
        <p:txBody>
          <a:bodyPr>
            <a:normAutofit/>
          </a:bodyPr>
          <a:lstStyle/>
          <a:p>
            <a:pPr marL="0" indent="0">
              <a:buNone/>
            </a:pPr>
            <a:r>
              <a:rPr kumimoji="1" lang="ja-JP" altLang="en-US" sz="2400" dirty="0"/>
              <a:t>ミッション例②</a:t>
            </a:r>
            <a:endParaRPr kumimoji="1" lang="en-US" altLang="ja-JP" sz="2400" b="1" dirty="0">
              <a:solidFill>
                <a:schemeClr val="tx1">
                  <a:lumMod val="75000"/>
                  <a:lumOff val="25000"/>
                </a:schemeClr>
              </a:solidFill>
            </a:endParaRPr>
          </a:p>
          <a:p>
            <a:pPr marL="0" indent="0">
              <a:buNone/>
            </a:pPr>
            <a:r>
              <a:rPr kumimoji="1" lang="ja-JP" altLang="en-US" sz="2000" b="1" dirty="0">
                <a:solidFill>
                  <a:schemeClr val="tx1">
                    <a:lumMod val="75000"/>
                    <a:lumOff val="25000"/>
                  </a:schemeClr>
                </a:solidFill>
              </a:rPr>
              <a:t>行動→会話型ミッション</a:t>
            </a:r>
            <a:r>
              <a:rPr kumimoji="1" lang="en-US" altLang="ja-JP" sz="1800" b="1" dirty="0">
                <a:solidFill>
                  <a:schemeClr val="tx1">
                    <a:lumMod val="75000"/>
                    <a:lumOff val="25000"/>
                  </a:schemeClr>
                </a:solidFill>
              </a:rPr>
              <a:t>/action</a:t>
            </a:r>
            <a:r>
              <a:rPr kumimoji="1" lang="ja-JP" altLang="en-US" sz="1800" b="1" dirty="0">
                <a:solidFill>
                  <a:schemeClr val="tx1">
                    <a:lumMod val="75000"/>
                    <a:lumOff val="25000"/>
                  </a:schemeClr>
                </a:solidFill>
              </a:rPr>
              <a:t>→</a:t>
            </a:r>
            <a:r>
              <a:rPr kumimoji="1" lang="en-US" altLang="ja-JP" sz="1800" b="1" dirty="0">
                <a:solidFill>
                  <a:schemeClr val="tx1">
                    <a:lumMod val="75000"/>
                    <a:lumOff val="25000"/>
                  </a:schemeClr>
                </a:solidFill>
              </a:rPr>
              <a:t>communication mission</a:t>
            </a:r>
            <a:r>
              <a:rPr lang="ja-JP" altLang="en-US" sz="1800" b="1" dirty="0">
                <a:solidFill>
                  <a:schemeClr val="tx1">
                    <a:lumMod val="75000"/>
                    <a:lumOff val="25000"/>
                  </a:schemeClr>
                </a:solidFill>
              </a:rPr>
              <a:t>　</a:t>
            </a:r>
            <a:r>
              <a:rPr kumimoji="1" lang="en-US" altLang="ja-JP" sz="1600" b="1" dirty="0">
                <a:solidFill>
                  <a:schemeClr val="tx1">
                    <a:lumMod val="75000"/>
                    <a:lumOff val="25000"/>
                  </a:schemeClr>
                </a:solidFill>
              </a:rPr>
              <a:t>50</a:t>
            </a:r>
            <a:r>
              <a:rPr lang="en-US" altLang="ja-JP" sz="1600" b="1" dirty="0">
                <a:solidFill>
                  <a:schemeClr val="tx1">
                    <a:lumMod val="75000"/>
                    <a:lumOff val="25000"/>
                  </a:schemeClr>
                </a:solidFill>
              </a:rPr>
              <a:t>Pt</a:t>
            </a:r>
            <a:r>
              <a:rPr kumimoji="1" lang="en-US" altLang="ja-JP" sz="1600" b="1" dirty="0">
                <a:solidFill>
                  <a:schemeClr val="tx1">
                    <a:lumMod val="75000"/>
                    <a:lumOff val="25000"/>
                  </a:schemeClr>
                </a:solidFill>
              </a:rPr>
              <a:t>+30</a:t>
            </a:r>
            <a:r>
              <a:rPr lang="en-US" altLang="ja-JP" sz="1600" b="1" dirty="0">
                <a:solidFill>
                  <a:schemeClr val="tx1">
                    <a:lumMod val="75000"/>
                    <a:lumOff val="25000"/>
                  </a:schemeClr>
                </a:solidFill>
              </a:rPr>
              <a:t>Pt</a:t>
            </a:r>
            <a:endParaRPr kumimoji="1" lang="en-US" altLang="ja-JP" sz="1600" b="1" dirty="0">
              <a:solidFill>
                <a:schemeClr val="tx1">
                  <a:lumMod val="75000"/>
                  <a:lumOff val="25000"/>
                </a:schemeClr>
              </a:solidFill>
            </a:endParaRPr>
          </a:p>
          <a:p>
            <a:pPr marL="0" indent="0">
              <a:buNone/>
            </a:pPr>
            <a:endParaRPr lang="en-US" altLang="ja-JP" sz="1800" dirty="0">
              <a:solidFill>
                <a:schemeClr val="tx1">
                  <a:lumMod val="75000"/>
                  <a:lumOff val="25000"/>
                </a:schemeClr>
              </a:solidFill>
            </a:endParaRPr>
          </a:p>
          <a:p>
            <a:pPr marL="0" indent="0">
              <a:buNone/>
            </a:pPr>
            <a:r>
              <a:rPr lang="ja-JP" altLang="en-US" sz="1800" dirty="0">
                <a:solidFill>
                  <a:schemeClr val="tx1">
                    <a:lumMod val="75000"/>
                    <a:lumOff val="25000"/>
                  </a:schemeClr>
                </a:solidFill>
              </a:rPr>
              <a:t>例：</a:t>
            </a:r>
            <a:endParaRPr lang="en-US" altLang="ja-JP" sz="1800" dirty="0">
              <a:solidFill>
                <a:schemeClr val="tx1">
                  <a:lumMod val="75000"/>
                  <a:lumOff val="25000"/>
                </a:schemeClr>
              </a:solidFill>
            </a:endParaRPr>
          </a:p>
          <a:p>
            <a:pPr marL="0" indent="0">
              <a:buNone/>
            </a:pPr>
            <a:r>
              <a:rPr lang="ja-JP" altLang="en-US" sz="1800" b="0" i="0" u="none" strike="noStrike" dirty="0">
                <a:solidFill>
                  <a:srgbClr val="1D1C1D"/>
                </a:solidFill>
                <a:effectLst/>
                <a:latin typeface="Arial" panose="020B0604020202020204" pitchFamily="34" charset="0"/>
              </a:rPr>
              <a:t>「会津絵蝋燭本舗でろうそくを作ってみよう！どんな模様を選んだか書いてみてね！」</a:t>
            </a:r>
            <a:endParaRPr lang="en-US" altLang="ja-JP" sz="1800" b="0" i="0" u="none" strike="noStrike" dirty="0">
              <a:solidFill>
                <a:srgbClr val="1D1C1D"/>
              </a:solidFill>
              <a:effectLst/>
              <a:latin typeface="Arial" panose="020B0604020202020204" pitchFamily="34" charset="0"/>
            </a:endParaRPr>
          </a:p>
          <a:p>
            <a:pPr marL="0" indent="0">
              <a:buNone/>
            </a:pPr>
            <a:r>
              <a:rPr lang="en-US" altLang="ja-JP" sz="1600" b="0" i="0" u="none" strike="noStrike" dirty="0">
                <a:solidFill>
                  <a:srgbClr val="1D1C1D"/>
                </a:solidFill>
                <a:effectLst/>
                <a:latin typeface="Arial" panose="020B0604020202020204" pitchFamily="34" charset="0"/>
              </a:rPr>
              <a:t>"</a:t>
            </a:r>
            <a:r>
              <a:rPr lang="en-US" altLang="ja-JP" sz="1400" b="0" i="0" u="none" strike="noStrike" dirty="0">
                <a:solidFill>
                  <a:srgbClr val="1D1C1D"/>
                </a:solidFill>
                <a:effectLst/>
                <a:latin typeface="Arial" panose="020B0604020202020204" pitchFamily="34" charset="0"/>
              </a:rPr>
              <a:t>Let's make a candle at Aizu E-</a:t>
            </a:r>
            <a:r>
              <a:rPr lang="en-US" altLang="ja-JP" sz="1400" b="0" i="0" u="none" strike="noStrike" dirty="0" err="1">
                <a:solidFill>
                  <a:srgbClr val="1D1C1D"/>
                </a:solidFill>
                <a:effectLst/>
                <a:latin typeface="Arial" panose="020B0604020202020204" pitchFamily="34" charset="0"/>
              </a:rPr>
              <a:t>roso</a:t>
            </a:r>
            <a:r>
              <a:rPr lang="en-US" altLang="ja-JP" sz="1400" b="0" i="0" u="none" strike="noStrike" dirty="0">
                <a:solidFill>
                  <a:srgbClr val="1D1C1D"/>
                </a:solidFill>
                <a:effectLst/>
                <a:latin typeface="Arial" panose="020B0604020202020204" pitchFamily="34" charset="0"/>
              </a:rPr>
              <a:t> </a:t>
            </a:r>
            <a:r>
              <a:rPr lang="en-US" altLang="ja-JP" sz="1400" b="0" i="0" u="none" strike="noStrike" dirty="0" err="1">
                <a:solidFill>
                  <a:srgbClr val="1D1C1D"/>
                </a:solidFill>
                <a:effectLst/>
                <a:latin typeface="Arial" panose="020B0604020202020204" pitchFamily="34" charset="0"/>
              </a:rPr>
              <a:t>Honpo</a:t>
            </a:r>
            <a:r>
              <a:rPr lang="en-US" altLang="ja-JP" sz="1400" b="0" i="0" u="none" strike="noStrike" dirty="0">
                <a:solidFill>
                  <a:srgbClr val="1D1C1D"/>
                </a:solidFill>
                <a:effectLst/>
                <a:latin typeface="Arial" panose="020B0604020202020204" pitchFamily="34" charset="0"/>
              </a:rPr>
              <a:t>! Write down what pattern you chose!"</a:t>
            </a:r>
          </a:p>
          <a:p>
            <a:pPr marL="0" indent="0">
              <a:buNone/>
            </a:pPr>
            <a:endParaRPr lang="en-US" altLang="ja-JP" sz="1600" b="0" i="0" u="none" strike="noStrike" dirty="0">
              <a:solidFill>
                <a:srgbClr val="1D1C1D"/>
              </a:solidFill>
              <a:effectLst/>
              <a:latin typeface="Arial" panose="020B0604020202020204" pitchFamily="34" charset="0"/>
            </a:endParaRPr>
          </a:p>
          <a:p>
            <a:pPr marL="0" indent="0">
              <a:buNone/>
            </a:pPr>
            <a:r>
              <a:rPr lang="ja-JP" altLang="en-US" sz="1800" dirty="0">
                <a:solidFill>
                  <a:srgbClr val="1D1C1D"/>
                </a:solidFill>
                <a:latin typeface="Arial" panose="020B0604020202020204" pitchFamily="34" charset="0"/>
              </a:rPr>
              <a:t>「</a:t>
            </a:r>
            <a:r>
              <a:rPr lang="ja-JP" altLang="en-US" sz="1800" b="0" i="0" u="none" strike="noStrike" dirty="0">
                <a:solidFill>
                  <a:srgbClr val="1D1C1D"/>
                </a:solidFill>
                <a:effectLst/>
                <a:latin typeface="Arial" panose="020B0604020202020204" pitchFamily="34" charset="0"/>
              </a:rPr>
              <a:t>会津絵蝋燭本舗で蝋燭の模様の意味について話してみよう！</a:t>
            </a:r>
            <a:r>
              <a:rPr lang="ja-JP" altLang="en-US" sz="1800" dirty="0">
                <a:solidFill>
                  <a:srgbClr val="1D1C1D"/>
                </a:solidFill>
                <a:latin typeface="Arial" panose="020B0604020202020204" pitchFamily="34" charset="0"/>
              </a:rPr>
              <a:t>」</a:t>
            </a:r>
            <a:endParaRPr lang="en-US" altLang="ja-JP" sz="1800" dirty="0">
              <a:solidFill>
                <a:srgbClr val="1D1C1D"/>
              </a:solidFill>
              <a:latin typeface="Arial" panose="020B0604020202020204" pitchFamily="34" charset="0"/>
            </a:endParaRPr>
          </a:p>
          <a:p>
            <a:pPr marL="0" indent="0">
              <a:buNone/>
            </a:pPr>
            <a:r>
              <a:rPr lang="en-US" altLang="ja-JP" sz="1400" b="0" i="0" u="none" strike="noStrike" dirty="0">
                <a:solidFill>
                  <a:srgbClr val="1D1C1D"/>
                </a:solidFill>
                <a:effectLst/>
                <a:latin typeface="Arial" panose="020B0604020202020204" pitchFamily="34" charset="0"/>
              </a:rPr>
              <a:t>"Let's talk about the meaning of candle patterns at Aizu E-</a:t>
            </a:r>
            <a:r>
              <a:rPr lang="en-US" altLang="ja-JP" sz="1400" b="0" i="0" u="none" strike="noStrike" dirty="0" err="1">
                <a:solidFill>
                  <a:srgbClr val="1D1C1D"/>
                </a:solidFill>
                <a:effectLst/>
                <a:latin typeface="Arial" panose="020B0604020202020204" pitchFamily="34" charset="0"/>
              </a:rPr>
              <a:t>roso</a:t>
            </a:r>
            <a:r>
              <a:rPr lang="en-US" altLang="ja-JP" sz="1400" b="0" i="0" u="none" strike="noStrike" dirty="0">
                <a:solidFill>
                  <a:srgbClr val="1D1C1D"/>
                </a:solidFill>
                <a:effectLst/>
                <a:latin typeface="Arial" panose="020B0604020202020204" pitchFamily="34" charset="0"/>
              </a:rPr>
              <a:t> </a:t>
            </a:r>
            <a:r>
              <a:rPr lang="en-US" altLang="ja-JP" sz="1400" b="0" i="0" u="none" strike="noStrike" dirty="0" err="1">
                <a:solidFill>
                  <a:srgbClr val="1D1C1D"/>
                </a:solidFill>
                <a:effectLst/>
                <a:latin typeface="Arial" panose="020B0604020202020204" pitchFamily="34" charset="0"/>
              </a:rPr>
              <a:t>Honpo</a:t>
            </a:r>
            <a:r>
              <a:rPr lang="en-US" altLang="ja-JP" sz="1400" b="0" i="0" u="none" strike="noStrike" dirty="0">
                <a:solidFill>
                  <a:srgbClr val="1D1C1D"/>
                </a:solidFill>
                <a:effectLst/>
                <a:latin typeface="Arial" panose="020B0604020202020204" pitchFamily="34" charset="0"/>
              </a:rPr>
              <a:t>!"</a:t>
            </a:r>
          </a:p>
          <a:p>
            <a:endParaRPr kumimoji="1" lang="ja-JP" altLang="en-US" dirty="0"/>
          </a:p>
        </p:txBody>
      </p:sp>
      <p:sp>
        <p:nvSpPr>
          <p:cNvPr id="4" name="日付プレースホルダー 3">
            <a:extLst>
              <a:ext uri="{FF2B5EF4-FFF2-40B4-BE49-F238E27FC236}">
                <a16:creationId xmlns:a16="http://schemas.microsoft.com/office/drawing/2014/main" id="{477F09A3-FAA1-107D-0CA5-AA39E431E239}"/>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BCFD74E1-D1EA-6275-FE37-0DF31C4EE03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C70E637-2E12-7AC0-2F36-8640EF22266F}"/>
              </a:ext>
            </a:extLst>
          </p:cNvPr>
          <p:cNvSpPr>
            <a:spLocks noGrp="1"/>
          </p:cNvSpPr>
          <p:nvPr>
            <p:ph type="sldNum" sz="quarter" idx="12"/>
          </p:nvPr>
        </p:nvSpPr>
        <p:spPr/>
        <p:txBody>
          <a:bodyPr/>
          <a:lstStyle/>
          <a:p>
            <a:fld id="{A92C8975-12A7-4C84-BF77-7F7E3A4DD352}" type="slidenum">
              <a:rPr kumimoji="1" lang="ja-JP" altLang="en-US" smtClean="0"/>
              <a:t>11</a:t>
            </a:fld>
            <a:endParaRPr kumimoji="1" lang="ja-JP" altLang="en-US"/>
          </a:p>
        </p:txBody>
      </p:sp>
      <p:sp>
        <p:nvSpPr>
          <p:cNvPr id="7" name="矢印: 下 6">
            <a:extLst>
              <a:ext uri="{FF2B5EF4-FFF2-40B4-BE49-F238E27FC236}">
                <a16:creationId xmlns:a16="http://schemas.microsoft.com/office/drawing/2014/main" id="{5C55FCFC-17E5-ABFD-788C-B00AE137C5A2}"/>
              </a:ext>
            </a:extLst>
          </p:cNvPr>
          <p:cNvSpPr/>
          <p:nvPr/>
        </p:nvSpPr>
        <p:spPr>
          <a:xfrm>
            <a:off x="4682169" y="4131325"/>
            <a:ext cx="231354" cy="253388"/>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04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8CA11-6344-A137-9268-7A90DEB9F09F}"/>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8FF50C5E-8A1A-C419-53A0-3D92902A632D}"/>
              </a:ext>
            </a:extLst>
          </p:cNvPr>
          <p:cNvSpPr>
            <a:spLocks noGrp="1"/>
          </p:cNvSpPr>
          <p:nvPr>
            <p:ph idx="1"/>
          </p:nvPr>
        </p:nvSpPr>
        <p:spPr/>
        <p:txBody>
          <a:bodyPr>
            <a:normAutofit/>
          </a:bodyPr>
          <a:lstStyle/>
          <a:p>
            <a:pPr marL="0" indent="0">
              <a:buNone/>
            </a:pPr>
            <a:r>
              <a:rPr lang="ja-JP" altLang="en-US" sz="2400">
                <a:solidFill>
                  <a:schemeClr val="tx1">
                    <a:lumMod val="75000"/>
                    <a:lumOff val="25000"/>
                  </a:schemeClr>
                </a:solidFill>
                <a:latin typeface="Arial" panose="020B0604020202020204" pitchFamily="34" charset="0"/>
              </a:rPr>
              <a:t>ミッション例③</a:t>
            </a:r>
            <a:endParaRPr lang="en-US" altLang="ja-JP" sz="2400">
              <a:solidFill>
                <a:schemeClr val="tx1">
                  <a:lumMod val="75000"/>
                  <a:lumOff val="25000"/>
                </a:schemeClr>
              </a:solidFill>
              <a:latin typeface="Arial" panose="020B0604020202020204" pitchFamily="34" charset="0"/>
            </a:endParaRPr>
          </a:p>
          <a:p>
            <a:pPr marL="0" indent="0">
              <a:buNone/>
            </a:pPr>
            <a:r>
              <a:rPr lang="ja-JP" altLang="en-US" sz="2000" b="1">
                <a:solidFill>
                  <a:schemeClr val="tx1">
                    <a:lumMod val="75000"/>
                    <a:lumOff val="25000"/>
                  </a:schemeClr>
                </a:solidFill>
                <a:latin typeface="Arial" panose="020B0604020202020204" pitchFamily="34" charset="0"/>
              </a:rPr>
              <a:t>ボーナス</a:t>
            </a:r>
            <a:r>
              <a:rPr lang="ja-JP" altLang="en-US" sz="2000" b="1" i="0" u="none" strike="noStrike">
                <a:solidFill>
                  <a:schemeClr val="tx1">
                    <a:lumMod val="75000"/>
                    <a:lumOff val="25000"/>
                  </a:schemeClr>
                </a:solidFill>
                <a:effectLst/>
                <a:latin typeface="Arial" panose="020B0604020202020204" pitchFamily="34" charset="0"/>
              </a:rPr>
              <a:t>ミッション</a:t>
            </a:r>
            <a:r>
              <a:rPr lang="en-US" altLang="ja-JP" sz="2400" b="1" i="0" u="none" strike="noStrike">
                <a:solidFill>
                  <a:schemeClr val="tx1">
                    <a:lumMod val="75000"/>
                    <a:lumOff val="25000"/>
                  </a:schemeClr>
                </a:solidFill>
                <a:effectLst/>
                <a:latin typeface="Arial" panose="020B0604020202020204" pitchFamily="34" charset="0"/>
              </a:rPr>
              <a:t>/</a:t>
            </a:r>
            <a:r>
              <a:rPr lang="en-US" altLang="ja-JP" sz="2000" b="1">
                <a:solidFill>
                  <a:schemeClr val="tx1">
                    <a:lumMod val="75000"/>
                    <a:lumOff val="25000"/>
                  </a:schemeClr>
                </a:solidFill>
                <a:latin typeface="Arial" panose="020B0604020202020204" pitchFamily="34" charset="0"/>
              </a:rPr>
              <a:t>b</a:t>
            </a:r>
            <a:r>
              <a:rPr lang="en-US" altLang="ja-JP" sz="2000" b="1" i="0" u="none" strike="noStrike">
                <a:solidFill>
                  <a:schemeClr val="tx1">
                    <a:lumMod val="75000"/>
                    <a:lumOff val="25000"/>
                  </a:schemeClr>
                </a:solidFill>
                <a:effectLst/>
                <a:latin typeface="Arial" panose="020B0604020202020204" pitchFamily="34" charset="0"/>
              </a:rPr>
              <a:t>onus mission</a:t>
            </a:r>
            <a:r>
              <a:rPr lang="ja-JP" altLang="en-US" sz="2000" b="1" i="0" u="none" strike="noStrike">
                <a:solidFill>
                  <a:schemeClr val="tx1">
                    <a:lumMod val="75000"/>
                    <a:lumOff val="25000"/>
                  </a:schemeClr>
                </a:solidFill>
                <a:effectLst/>
                <a:latin typeface="Arial" panose="020B0604020202020204" pitchFamily="34" charset="0"/>
              </a:rPr>
              <a:t>　</a:t>
            </a:r>
            <a:r>
              <a:rPr lang="en-US" altLang="ja-JP" sz="1800" b="1" i="0" u="none" strike="noStrike">
                <a:solidFill>
                  <a:schemeClr val="tx1">
                    <a:lumMod val="75000"/>
                    <a:lumOff val="25000"/>
                  </a:schemeClr>
                </a:solidFill>
                <a:effectLst/>
                <a:latin typeface="Arial" panose="020B0604020202020204" pitchFamily="34" charset="0"/>
              </a:rPr>
              <a:t>100Pt</a:t>
            </a:r>
            <a:endParaRPr lang="en-US" altLang="ja-JP" b="1" i="0" u="none" strike="noStrike">
              <a:solidFill>
                <a:schemeClr val="tx1">
                  <a:lumMod val="75000"/>
                  <a:lumOff val="25000"/>
                </a:schemeClr>
              </a:solidFill>
              <a:effectLst/>
              <a:latin typeface="Arial" panose="020B0604020202020204" pitchFamily="34" charset="0"/>
            </a:endParaRPr>
          </a:p>
          <a:p>
            <a:pPr marL="0" indent="0">
              <a:buNone/>
            </a:pPr>
            <a:r>
              <a:rPr lang="ja-JP" altLang="en-US" sz="1800">
                <a:solidFill>
                  <a:schemeClr val="tx1">
                    <a:lumMod val="75000"/>
                    <a:lumOff val="25000"/>
                  </a:schemeClr>
                </a:solidFill>
                <a:latin typeface="Arial" panose="020B0604020202020204" pitchFamily="34" charset="0"/>
              </a:rPr>
              <a:t>定時刻に</a:t>
            </a:r>
            <a:r>
              <a:rPr lang="ja-JP" altLang="en-US" sz="1800" i="0" u="none" strike="noStrike">
                <a:solidFill>
                  <a:schemeClr val="tx1">
                    <a:lumMod val="75000"/>
                    <a:lumOff val="25000"/>
                  </a:schemeClr>
                </a:solidFill>
                <a:effectLst/>
                <a:latin typeface="Arial" panose="020B0604020202020204" pitchFamily="34" charset="0"/>
              </a:rPr>
              <a:t>アプリ上の</a:t>
            </a:r>
            <a:r>
              <a:rPr lang="en-US" altLang="ja-JP" sz="1800" i="0" u="none" strike="noStrike">
                <a:solidFill>
                  <a:schemeClr val="tx1">
                    <a:lumMod val="75000"/>
                    <a:lumOff val="25000"/>
                  </a:schemeClr>
                </a:solidFill>
                <a:effectLst/>
                <a:latin typeface="Arial" panose="020B0604020202020204" pitchFamily="34" charset="0"/>
              </a:rPr>
              <a:t>TL</a:t>
            </a:r>
            <a:r>
              <a:rPr lang="ja-JP" altLang="en-US" sz="1800" i="0" u="none" strike="noStrike">
                <a:solidFill>
                  <a:schemeClr val="tx1">
                    <a:lumMod val="75000"/>
                    <a:lumOff val="25000"/>
                  </a:schemeClr>
                </a:solidFill>
                <a:effectLst/>
                <a:latin typeface="Arial" panose="020B0604020202020204" pitchFamily="34" charset="0"/>
              </a:rPr>
              <a:t>から流されるミッション</a:t>
            </a:r>
            <a:r>
              <a:rPr lang="en-US" altLang="ja-JP" sz="1800" i="0" u="none" strike="noStrike">
                <a:solidFill>
                  <a:schemeClr val="tx1">
                    <a:lumMod val="75000"/>
                    <a:lumOff val="25000"/>
                  </a:schemeClr>
                </a:solidFill>
                <a:effectLst/>
                <a:latin typeface="Arial" panose="020B0604020202020204" pitchFamily="34" charset="0"/>
              </a:rPr>
              <a:t>/</a:t>
            </a:r>
            <a:r>
              <a:rPr lang="en-US" altLang="ja-JP" sz="1400" i="0" u="none" strike="noStrike">
                <a:solidFill>
                  <a:schemeClr val="tx1">
                    <a:lumMod val="75000"/>
                    <a:lumOff val="25000"/>
                  </a:schemeClr>
                </a:solidFill>
                <a:effectLst/>
                <a:latin typeface="Arial" panose="020B0604020202020204" pitchFamily="34" charset="0"/>
              </a:rPr>
              <a:t>Missions sent from TL on the app at a fixed time</a:t>
            </a:r>
            <a:endParaRPr lang="en-US" altLang="ja-JP" sz="1800" i="0" u="none" strike="noStrike">
              <a:solidFill>
                <a:schemeClr val="tx1">
                  <a:lumMod val="75000"/>
                  <a:lumOff val="25000"/>
                </a:schemeClr>
              </a:solidFill>
              <a:effectLst/>
              <a:latin typeface="Arial" panose="020B0604020202020204" pitchFamily="34" charset="0"/>
            </a:endParaRPr>
          </a:p>
          <a:p>
            <a:pPr marL="0" indent="0">
              <a:buNone/>
            </a:pPr>
            <a:r>
              <a:rPr lang="ja-JP" altLang="en-US" sz="1800" i="0" u="none" strike="noStrike">
                <a:solidFill>
                  <a:schemeClr val="tx1">
                    <a:lumMod val="75000"/>
                    <a:lumOff val="25000"/>
                  </a:schemeClr>
                </a:solidFill>
                <a:effectLst/>
                <a:latin typeface="Arial" panose="020B0604020202020204" pitchFamily="34" charset="0"/>
              </a:rPr>
              <a:t>あつまる場所が指定される</a:t>
            </a:r>
            <a:r>
              <a:rPr lang="en-US" altLang="ja-JP" sz="2000" i="0" u="none" strike="noStrike">
                <a:solidFill>
                  <a:schemeClr val="tx1">
                    <a:lumMod val="75000"/>
                    <a:lumOff val="25000"/>
                  </a:schemeClr>
                </a:solidFill>
                <a:effectLst/>
                <a:latin typeface="Arial" panose="020B0604020202020204" pitchFamily="34" charset="0"/>
              </a:rPr>
              <a:t>/</a:t>
            </a:r>
            <a:r>
              <a:rPr lang="en-US" altLang="ja-JP" sz="1400" i="0" u="none" strike="noStrike">
                <a:solidFill>
                  <a:schemeClr val="tx1">
                    <a:lumMod val="75000"/>
                    <a:lumOff val="25000"/>
                  </a:schemeClr>
                </a:solidFill>
                <a:effectLst/>
                <a:latin typeface="Arial" panose="020B0604020202020204" pitchFamily="34" charset="0"/>
              </a:rPr>
              <a:t>Check meeting place</a:t>
            </a:r>
            <a:endParaRPr lang="en-US" altLang="ja-JP" sz="3200" i="0" u="none" strike="noStrike">
              <a:solidFill>
                <a:schemeClr val="tx1">
                  <a:lumMod val="75000"/>
                  <a:lumOff val="25000"/>
                </a:schemeClr>
              </a:solidFill>
              <a:effectLst/>
              <a:latin typeface="Arial" panose="020B0604020202020204" pitchFamily="34" charset="0"/>
            </a:endParaRPr>
          </a:p>
          <a:p>
            <a:pPr marL="0" indent="0">
              <a:buNone/>
            </a:pPr>
            <a:r>
              <a:rPr lang="ja-JP" altLang="en-US" sz="1800">
                <a:solidFill>
                  <a:schemeClr val="tx1">
                    <a:lumMod val="75000"/>
                    <a:lumOff val="25000"/>
                  </a:schemeClr>
                </a:solidFill>
                <a:latin typeface="Arial" panose="020B0604020202020204" pitchFamily="34" charset="0"/>
              </a:rPr>
              <a:t>その場に集まった参加者と会話を行う</a:t>
            </a:r>
            <a:endParaRPr lang="en-US" altLang="ja-JP" sz="1800">
              <a:solidFill>
                <a:schemeClr val="tx1">
                  <a:lumMod val="75000"/>
                  <a:lumOff val="25000"/>
                </a:schemeClr>
              </a:solidFill>
              <a:latin typeface="Arial" panose="020B0604020202020204" pitchFamily="34" charset="0"/>
            </a:endParaRPr>
          </a:p>
          <a:p>
            <a:pPr marL="0" indent="0">
              <a:buNone/>
            </a:pPr>
            <a:r>
              <a:rPr lang="en-US" altLang="ja-JP" sz="1800">
                <a:solidFill>
                  <a:schemeClr val="tx1">
                    <a:lumMod val="75000"/>
                    <a:lumOff val="25000"/>
                  </a:schemeClr>
                </a:solidFill>
                <a:latin typeface="Arial" panose="020B0604020202020204" pitchFamily="34" charset="0"/>
              </a:rPr>
              <a:t>/</a:t>
            </a:r>
            <a:r>
              <a:rPr lang="en-US" altLang="ja-JP" sz="1600">
                <a:solidFill>
                  <a:schemeClr val="tx1">
                    <a:lumMod val="75000"/>
                    <a:lumOff val="25000"/>
                  </a:schemeClr>
                </a:solidFill>
                <a:latin typeface="Arial" panose="020B0604020202020204" pitchFamily="34" charset="0"/>
              </a:rPr>
              <a:t>Have a communication of the same team gathered on the spot</a:t>
            </a:r>
            <a:endParaRPr lang="en-US" altLang="ja-JP" sz="1800">
              <a:solidFill>
                <a:schemeClr val="tx1">
                  <a:lumMod val="75000"/>
                  <a:lumOff val="25000"/>
                </a:schemeClr>
              </a:solidFill>
              <a:latin typeface="Arial" panose="020B0604020202020204" pitchFamily="34" charset="0"/>
            </a:endParaRPr>
          </a:p>
          <a:p>
            <a:pPr marL="0" indent="0">
              <a:buNone/>
            </a:pPr>
            <a:endParaRPr lang="en-US" altLang="ja-JP" sz="1800" i="0" u="none" strike="noStrike">
              <a:solidFill>
                <a:schemeClr val="tx1">
                  <a:lumMod val="75000"/>
                  <a:lumOff val="25000"/>
                </a:schemeClr>
              </a:solidFill>
              <a:effectLst/>
              <a:latin typeface="Arial" panose="020B0604020202020204" pitchFamily="34" charset="0"/>
            </a:endParaRPr>
          </a:p>
          <a:p>
            <a:pPr marL="0" indent="0" rtl="0">
              <a:spcBef>
                <a:spcPts val="0"/>
              </a:spcBef>
              <a:spcAft>
                <a:spcPts val="0"/>
              </a:spcAft>
              <a:buNone/>
            </a:pPr>
            <a:r>
              <a:rPr lang="ja-JP" altLang="en-US" sz="1800" i="0" u="none" strike="noStrike">
                <a:solidFill>
                  <a:schemeClr val="tx1">
                    <a:lumMod val="75000"/>
                    <a:lumOff val="25000"/>
                  </a:schemeClr>
                </a:solidFill>
                <a:effectLst/>
                <a:latin typeface="Arial" panose="020B0604020202020204" pitchFamily="34" charset="0"/>
              </a:rPr>
              <a:t>例：</a:t>
            </a:r>
            <a:endParaRPr lang="en-US" altLang="ja-JP" sz="1800" i="0" u="none" strike="noStrike">
              <a:solidFill>
                <a:schemeClr val="tx1">
                  <a:lumMod val="75000"/>
                  <a:lumOff val="25000"/>
                </a:schemeClr>
              </a:solidFill>
              <a:effectLst/>
              <a:latin typeface="Arial" panose="020B0604020202020204" pitchFamily="34" charset="0"/>
            </a:endParaRPr>
          </a:p>
          <a:p>
            <a:pPr marL="0" indent="0" rtl="0">
              <a:spcBef>
                <a:spcPts val="0"/>
              </a:spcBef>
              <a:spcAft>
                <a:spcPts val="0"/>
              </a:spcAft>
              <a:buNone/>
            </a:pPr>
            <a:r>
              <a:rPr lang="ja-JP" altLang="en-US" sz="1600" b="0" i="0" u="none" strike="noStrike">
                <a:solidFill>
                  <a:srgbClr val="1D1C1D"/>
                </a:solidFill>
                <a:effectLst/>
                <a:latin typeface="Arial" panose="020B0604020202020204" pitchFamily="34" charset="0"/>
              </a:rPr>
              <a:t>「鶴ヶ城内で一番きれいな花見スポットはどこ</a:t>
            </a:r>
            <a:r>
              <a:rPr lang="ja-JP" altLang="en-US" sz="1600">
                <a:solidFill>
                  <a:srgbClr val="1D1C1D"/>
                </a:solidFill>
                <a:latin typeface="Arial" panose="020B0604020202020204" pitchFamily="34" charset="0"/>
              </a:rPr>
              <a:t>か話してみよう！</a:t>
            </a:r>
            <a:r>
              <a:rPr lang="ja-JP" altLang="en-US" sz="1600" b="0" i="0" u="none" strike="noStrike">
                <a:solidFill>
                  <a:srgbClr val="1D1C1D"/>
                </a:solidFill>
                <a:effectLst/>
                <a:latin typeface="Arial" panose="020B0604020202020204" pitchFamily="34" charset="0"/>
              </a:rPr>
              <a:t>」</a:t>
            </a:r>
            <a:endParaRPr lang="en-US" altLang="ja-JP" sz="1600" b="0" i="0" u="none" strike="noStrike">
              <a:solidFill>
                <a:srgbClr val="1D1C1D"/>
              </a:solidFill>
              <a:effectLst/>
              <a:latin typeface="Arial" panose="020B0604020202020204" pitchFamily="34" charset="0"/>
            </a:endParaRPr>
          </a:p>
          <a:p>
            <a:pPr marL="0" indent="0" rtl="0">
              <a:spcBef>
                <a:spcPts val="0"/>
              </a:spcBef>
              <a:spcAft>
                <a:spcPts val="0"/>
              </a:spcAft>
              <a:buNone/>
            </a:pPr>
            <a:r>
              <a:rPr lang="en-US" altLang="ja-JP" sz="1400">
                <a:solidFill>
                  <a:srgbClr val="1D1C1D"/>
                </a:solidFill>
                <a:latin typeface="Arial" panose="020B0604020202020204" pitchFamily="34" charset="0"/>
              </a:rPr>
              <a:t>"Let's talk about where the most beautiful cherry blossom viewing spots are in </a:t>
            </a:r>
            <a:r>
              <a:rPr lang="en-US" altLang="ja-JP" sz="1400" err="1">
                <a:solidFill>
                  <a:srgbClr val="1D1C1D"/>
                </a:solidFill>
                <a:latin typeface="Arial" panose="020B0604020202020204" pitchFamily="34" charset="0"/>
              </a:rPr>
              <a:t>Tsuruga</a:t>
            </a:r>
            <a:r>
              <a:rPr lang="en-US" altLang="ja-JP" sz="1400">
                <a:solidFill>
                  <a:srgbClr val="1D1C1D"/>
                </a:solidFill>
                <a:latin typeface="Arial" panose="020B0604020202020204" pitchFamily="34" charset="0"/>
              </a:rPr>
              <a:t> Castle!"</a:t>
            </a:r>
            <a:endParaRPr lang="en-US" altLang="ja-JP" sz="1400" b="0" i="0" u="none" strike="noStrike">
              <a:solidFill>
                <a:srgbClr val="1D1C1D"/>
              </a:solidFill>
              <a:effectLst/>
              <a:latin typeface="Arial" panose="020B0604020202020204" pitchFamily="34" charset="0"/>
            </a:endParaRPr>
          </a:p>
          <a:p>
            <a:pPr marL="0" indent="0" rtl="0">
              <a:spcBef>
                <a:spcPts val="0"/>
              </a:spcBef>
              <a:spcAft>
                <a:spcPts val="0"/>
              </a:spcAft>
              <a:buNone/>
            </a:pPr>
            <a:endParaRPr lang="ja-JP" altLang="en-US" sz="1200" b="0">
              <a:effectLst/>
            </a:endParaRPr>
          </a:p>
          <a:p>
            <a:pPr marL="0" indent="0" rtl="0">
              <a:spcBef>
                <a:spcPts val="0"/>
              </a:spcBef>
              <a:spcAft>
                <a:spcPts val="0"/>
              </a:spcAft>
              <a:buNone/>
            </a:pPr>
            <a:r>
              <a:rPr lang="ja-JP" altLang="en-US" sz="1600" b="0" i="0" u="none" strike="noStrike">
                <a:solidFill>
                  <a:srgbClr val="1D1C1D"/>
                </a:solidFill>
                <a:effectLst/>
                <a:latin typeface="Arial" panose="020B0604020202020204" pitchFamily="34" charset="0"/>
              </a:rPr>
              <a:t>「さざえ堂内で一番面白かった落書きはなにか話してみよう！」</a:t>
            </a:r>
            <a:endParaRPr lang="en-US" altLang="ja-JP" sz="1600" b="0" i="0" u="none" strike="noStrike">
              <a:solidFill>
                <a:srgbClr val="1D1C1D"/>
              </a:solidFill>
              <a:effectLst/>
              <a:latin typeface="Arial" panose="020B0604020202020204" pitchFamily="34" charset="0"/>
            </a:endParaRPr>
          </a:p>
          <a:p>
            <a:pPr marL="0" indent="0" rtl="0">
              <a:spcBef>
                <a:spcPts val="0"/>
              </a:spcBef>
              <a:spcAft>
                <a:spcPts val="0"/>
              </a:spcAft>
              <a:buNone/>
            </a:pPr>
            <a:r>
              <a:rPr lang="en-US" altLang="ja-JP" sz="1400" b="0" i="0" u="none" strike="noStrike">
                <a:solidFill>
                  <a:srgbClr val="1D1C1D"/>
                </a:solidFill>
                <a:effectLst/>
                <a:latin typeface="Arial" panose="020B0604020202020204" pitchFamily="34" charset="0"/>
              </a:rPr>
              <a:t>"Let's talk about the funniest graffiti in </a:t>
            </a:r>
            <a:r>
              <a:rPr lang="en-US" altLang="ja-JP" sz="1400" b="0" i="0" u="none" strike="noStrike" err="1">
                <a:solidFill>
                  <a:srgbClr val="1D1C1D"/>
                </a:solidFill>
                <a:effectLst/>
                <a:latin typeface="Arial" panose="020B0604020202020204" pitchFamily="34" charset="0"/>
              </a:rPr>
              <a:t>Sazaedo</a:t>
            </a:r>
            <a:r>
              <a:rPr lang="en-US" altLang="ja-JP" sz="1400" b="0" i="0" u="none" strike="noStrike">
                <a:solidFill>
                  <a:srgbClr val="1D1C1D"/>
                </a:solidFill>
                <a:effectLst/>
                <a:latin typeface="Arial" panose="020B0604020202020204" pitchFamily="34" charset="0"/>
              </a:rPr>
              <a:t>!"</a:t>
            </a:r>
          </a:p>
          <a:p>
            <a:pPr marL="0" indent="0">
              <a:buNone/>
            </a:pPr>
            <a:endParaRPr kumimoji="1" lang="ja-JP" altLang="en-US"/>
          </a:p>
        </p:txBody>
      </p:sp>
      <p:sp>
        <p:nvSpPr>
          <p:cNvPr id="4" name="日付プレースホルダー 3">
            <a:extLst>
              <a:ext uri="{FF2B5EF4-FFF2-40B4-BE49-F238E27FC236}">
                <a16:creationId xmlns:a16="http://schemas.microsoft.com/office/drawing/2014/main" id="{1046E962-4139-1788-84D3-95DCAF602467}"/>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48D36C2B-77BA-196F-D03A-ED325628B8E7}"/>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605E7857-77F8-0A57-D1AF-154402088474}"/>
              </a:ext>
            </a:extLst>
          </p:cNvPr>
          <p:cNvSpPr>
            <a:spLocks noGrp="1"/>
          </p:cNvSpPr>
          <p:nvPr>
            <p:ph type="sldNum" sz="quarter" idx="12"/>
          </p:nvPr>
        </p:nvSpPr>
        <p:spPr/>
        <p:txBody>
          <a:bodyPr/>
          <a:lstStyle/>
          <a:p>
            <a:fld id="{A92C8975-12A7-4C84-BF77-7F7E3A4DD352}" type="slidenum">
              <a:rPr kumimoji="1" lang="ja-JP" altLang="en-US" smtClean="0"/>
              <a:t>12</a:t>
            </a:fld>
            <a:endParaRPr kumimoji="1" lang="ja-JP" altLang="en-US"/>
          </a:p>
        </p:txBody>
      </p:sp>
    </p:spTree>
    <p:extLst>
      <p:ext uri="{BB962C8B-B14F-4D97-AF65-F5344CB8AC3E}">
        <p14:creationId xmlns:p14="http://schemas.microsoft.com/office/powerpoint/2010/main" val="345929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E48E8-D57A-890B-38A8-D5F0017B37A2}"/>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0D4AFCC8-3F75-D2B8-768D-315EF08B09DE}"/>
              </a:ext>
            </a:extLst>
          </p:cNvPr>
          <p:cNvSpPr>
            <a:spLocks noGrp="1"/>
          </p:cNvSpPr>
          <p:nvPr>
            <p:ph idx="1"/>
          </p:nvPr>
        </p:nvSpPr>
        <p:spPr/>
        <p:txBody>
          <a:bodyPr vert="horz" lIns="91440" tIns="45720" rIns="91440" bIns="45720" rtlCol="0" anchor="t">
            <a:normAutofit lnSpcReduction="10000"/>
          </a:bodyPr>
          <a:lstStyle/>
          <a:p>
            <a:pPr marL="0" indent="0">
              <a:buNone/>
            </a:pPr>
            <a:r>
              <a:rPr lang="ja-JP" altLang="en-US" sz="2400"/>
              <a:t>ヒント例</a:t>
            </a:r>
            <a:endParaRPr lang="en-US" altLang="ja-JP" sz="2400"/>
          </a:p>
          <a:p>
            <a:pPr marL="0" indent="0">
              <a:buNone/>
            </a:pPr>
            <a:r>
              <a:rPr lang="ja-JP" altLang="en-US" sz="2000">
                <a:solidFill>
                  <a:srgbClr val="1D1C1D"/>
                </a:solidFill>
                <a:latin typeface="Arial" panose="020B0604020202020204" pitchFamily="34" charset="0"/>
              </a:rPr>
              <a:t>目的地</a:t>
            </a:r>
            <a:r>
              <a:rPr lang="ja-JP" altLang="en-US" sz="2000" b="0" i="0" u="none" strike="noStrike">
                <a:solidFill>
                  <a:srgbClr val="1D1C1D"/>
                </a:solidFill>
                <a:effectLst/>
                <a:latin typeface="Arial" panose="020B0604020202020204" pitchFamily="34" charset="0"/>
              </a:rPr>
              <a:t>　白虎隊記念館</a:t>
            </a:r>
            <a:endParaRPr lang="en-US" altLang="ja-JP" sz="2000" b="0" i="0" u="none" strike="noStrike">
              <a:solidFill>
                <a:srgbClr val="1D1C1D"/>
              </a:solidFill>
              <a:effectLst/>
              <a:latin typeface="Arial" panose="020B0604020202020204" pitchFamily="34" charset="0"/>
            </a:endParaRPr>
          </a:p>
          <a:p>
            <a:pPr marL="0" indent="0">
              <a:buNone/>
            </a:pPr>
            <a:r>
              <a:rPr lang="en-US" altLang="ja-JP" sz="1600" b="0" i="0" u="none" strike="noStrike">
                <a:solidFill>
                  <a:srgbClr val="1D1C1D"/>
                </a:solidFill>
                <a:effectLst/>
                <a:latin typeface="Arial" panose="020B0604020202020204" pitchFamily="34" charset="0"/>
              </a:rPr>
              <a:t>Destination: </a:t>
            </a:r>
            <a:r>
              <a:rPr lang="en-US" altLang="ja-JP" sz="1600" b="0" i="0" u="none" strike="noStrike" err="1">
                <a:solidFill>
                  <a:srgbClr val="1D1C1D"/>
                </a:solidFill>
                <a:effectLst/>
                <a:latin typeface="Arial" panose="020B0604020202020204" pitchFamily="34" charset="0"/>
              </a:rPr>
              <a:t>Byakkotai</a:t>
            </a:r>
            <a:r>
              <a:rPr lang="en-US" altLang="ja-JP" sz="1600" b="0" i="0" u="none" strike="noStrike">
                <a:solidFill>
                  <a:srgbClr val="1D1C1D"/>
                </a:solidFill>
                <a:effectLst/>
                <a:latin typeface="Arial" panose="020B0604020202020204" pitchFamily="34" charset="0"/>
              </a:rPr>
              <a:t> Memorial Hall</a:t>
            </a:r>
          </a:p>
          <a:p>
            <a:pPr marL="0" indent="0">
              <a:buNone/>
            </a:pPr>
            <a:endParaRPr lang="ja-JP" altLang="en-US" sz="1600" b="0" i="0" u="none" strike="noStrike">
              <a:solidFill>
                <a:srgbClr val="1D1C1D"/>
              </a:solidFill>
              <a:effectLst/>
              <a:latin typeface="Arial" panose="020B0604020202020204" pitchFamily="34" charset="0"/>
            </a:endParaRPr>
          </a:p>
          <a:p>
            <a:pPr marL="914400" lvl="2" indent="0">
              <a:buNone/>
            </a:pPr>
            <a:r>
              <a:rPr lang="ja-JP" altLang="en-US" sz="1800" b="0" i="0" u="none" strike="noStrike">
                <a:solidFill>
                  <a:srgbClr val="1D1C1D"/>
                </a:solidFill>
                <a:effectLst/>
                <a:latin typeface="Arial" panose="020B0604020202020204" pitchFamily="34" charset="0"/>
              </a:rPr>
              <a:t>ヒント</a:t>
            </a:r>
          </a:p>
          <a:p>
            <a:pPr marL="914400" lvl="2" indent="0">
              <a:buNone/>
            </a:pPr>
            <a:r>
              <a:rPr lang="en-US" altLang="ja-JP" sz="1800" b="0" i="0" u="none" strike="noStrike">
                <a:solidFill>
                  <a:srgbClr val="1D1C1D"/>
                </a:solidFill>
                <a:effectLst/>
                <a:latin typeface="Arial" panose="020B0604020202020204" pitchFamily="34" charset="0"/>
              </a:rPr>
              <a:t>100Pt</a:t>
            </a:r>
            <a:r>
              <a:rPr lang="ja-JP" altLang="en-US" sz="1800" b="0" i="0" u="none" strike="noStrike">
                <a:solidFill>
                  <a:srgbClr val="1D1C1D"/>
                </a:solidFill>
                <a:effectLst/>
                <a:latin typeface="Arial" panose="020B0604020202020204" pitchFamily="34" charset="0"/>
              </a:rPr>
              <a:t>：</a:t>
            </a:r>
            <a:r>
              <a:rPr lang="ja-JP" altLang="en-US" sz="1800">
                <a:solidFill>
                  <a:srgbClr val="1D1C1D"/>
                </a:solidFill>
                <a:latin typeface="Arial" panose="020B0604020202020204" pitchFamily="34" charset="0"/>
              </a:rPr>
              <a:t>　「</a:t>
            </a:r>
            <a:r>
              <a:rPr lang="ja-JP" altLang="en-US" sz="1800" b="0" i="0" u="none" strike="noStrike">
                <a:solidFill>
                  <a:srgbClr val="1D1C1D"/>
                </a:solidFill>
                <a:effectLst/>
                <a:latin typeface="Arial" panose="020B0604020202020204" pitchFamily="34" charset="0"/>
              </a:rPr>
              <a:t>犬と兵士の銅像」</a:t>
            </a:r>
            <a:r>
              <a:rPr lang="en-US" altLang="ja-JP" sz="1800" b="0" i="0" u="none" strike="noStrike">
                <a:solidFill>
                  <a:srgbClr val="1D1C1D"/>
                </a:solidFill>
                <a:effectLst/>
                <a:latin typeface="Arial" panose="020B0604020202020204" pitchFamily="34" charset="0"/>
              </a:rPr>
              <a:t>/dog and soldier statue</a:t>
            </a:r>
            <a:endParaRPr lang="ja-JP" altLang="en-US" sz="1800" b="0" i="0" u="none" strike="noStrike">
              <a:solidFill>
                <a:srgbClr val="1D1C1D"/>
              </a:solidFill>
              <a:effectLst/>
              <a:latin typeface="Arial" panose="020B0604020202020204" pitchFamily="34" charset="0"/>
            </a:endParaRPr>
          </a:p>
          <a:p>
            <a:pPr marL="914400" lvl="2" indent="0">
              <a:buNone/>
            </a:pPr>
            <a:r>
              <a:rPr lang="en-US" altLang="ja-JP" sz="1800" b="0" i="0" u="none" strike="noStrike">
                <a:solidFill>
                  <a:srgbClr val="1D1C1D"/>
                </a:solidFill>
                <a:effectLst/>
                <a:latin typeface="Arial" panose="020B0604020202020204" pitchFamily="34" charset="0"/>
              </a:rPr>
              <a:t>200</a:t>
            </a:r>
            <a:r>
              <a:rPr lang="en-US" altLang="ja-JP" sz="1800">
                <a:solidFill>
                  <a:srgbClr val="1D1C1D"/>
                </a:solidFill>
                <a:latin typeface="Arial" panose="020B0604020202020204" pitchFamily="34" charset="0"/>
              </a:rPr>
              <a:t>Pt</a:t>
            </a:r>
            <a:r>
              <a:rPr lang="ja-JP" altLang="en-US" sz="1800" b="0" i="0" u="none" strike="noStrike">
                <a:solidFill>
                  <a:srgbClr val="1D1C1D"/>
                </a:solidFill>
                <a:effectLst/>
                <a:latin typeface="Arial" panose="020B0604020202020204" pitchFamily="34" charset="0"/>
              </a:rPr>
              <a:t>：　「悲劇の少年隊」</a:t>
            </a:r>
            <a:r>
              <a:rPr lang="en-US" altLang="ja-JP" sz="1800" b="0" i="0" u="none" strike="noStrike">
                <a:solidFill>
                  <a:srgbClr val="1D1C1D"/>
                </a:solidFill>
                <a:effectLst/>
                <a:latin typeface="Arial" panose="020B0604020202020204" pitchFamily="34" charset="0"/>
              </a:rPr>
              <a:t>/tragic boy corps</a:t>
            </a:r>
            <a:endParaRPr lang="ja-JP" altLang="en-US" sz="1800" b="0" i="0" u="none" strike="noStrike">
              <a:solidFill>
                <a:srgbClr val="1D1C1D"/>
              </a:solidFill>
              <a:effectLst/>
              <a:latin typeface="Arial" panose="020B0604020202020204" pitchFamily="34" charset="0"/>
            </a:endParaRPr>
          </a:p>
          <a:p>
            <a:pPr marL="914400" lvl="2" indent="0">
              <a:buNone/>
            </a:pPr>
            <a:r>
              <a:rPr lang="en-US" altLang="ja-JP" sz="1800" b="0" i="0" u="none" strike="noStrike">
                <a:solidFill>
                  <a:srgbClr val="1D1C1D"/>
                </a:solidFill>
                <a:effectLst/>
                <a:latin typeface="Arial"/>
                <a:ea typeface="游ゴシック"/>
                <a:cs typeface="Arial"/>
              </a:rPr>
              <a:t>300</a:t>
            </a:r>
            <a:r>
              <a:rPr lang="en-US" altLang="ja-JP" sz="1800">
                <a:solidFill>
                  <a:srgbClr val="1D1C1D"/>
                </a:solidFill>
                <a:latin typeface="Arial"/>
                <a:ea typeface="游ゴシック"/>
                <a:cs typeface="Arial"/>
              </a:rPr>
              <a:t>Pt</a:t>
            </a:r>
            <a:r>
              <a:rPr lang="ja-JP" altLang="en-US" sz="1800" b="0" i="0" u="none" strike="noStrike">
                <a:solidFill>
                  <a:srgbClr val="1D1C1D"/>
                </a:solidFill>
                <a:effectLst/>
                <a:latin typeface="Arial"/>
                <a:ea typeface="游ゴシック"/>
                <a:cs typeface="Arial"/>
              </a:rPr>
              <a:t>：　「白虎隊記念館」</a:t>
            </a:r>
            <a:r>
              <a:rPr lang="en-US" altLang="ja-JP" sz="1800" b="0" i="0" u="none" strike="noStrike">
                <a:solidFill>
                  <a:srgbClr val="1D1C1D"/>
                </a:solidFill>
                <a:effectLst/>
                <a:latin typeface="Arial"/>
                <a:ea typeface="游ゴシック"/>
                <a:cs typeface="Arial"/>
              </a:rPr>
              <a:t>/</a:t>
            </a:r>
            <a:r>
              <a:rPr lang="en-US" altLang="ja-JP" sz="1800" b="0" i="0" u="none" strike="noStrike" err="1">
                <a:solidFill>
                  <a:srgbClr val="1D1C1D"/>
                </a:solidFill>
                <a:effectLst/>
                <a:latin typeface="Arial"/>
                <a:ea typeface="游ゴシック"/>
                <a:cs typeface="Arial"/>
              </a:rPr>
              <a:t>Byakkotai</a:t>
            </a:r>
            <a:r>
              <a:rPr lang="en-US" altLang="ja-JP" sz="1800" b="0" i="0" u="none" strike="noStrike">
                <a:solidFill>
                  <a:srgbClr val="1D1C1D"/>
                </a:solidFill>
                <a:effectLst/>
                <a:latin typeface="Arial"/>
                <a:ea typeface="游ゴシック"/>
                <a:cs typeface="Arial"/>
              </a:rPr>
              <a:t> Memorial Museum</a:t>
            </a:r>
          </a:p>
          <a:p>
            <a:pPr marL="914400" lvl="2" indent="0">
              <a:buNone/>
            </a:pPr>
            <a:endParaRPr lang="en-US" altLang="ja-JP" b="0" i="0" u="none" strike="noStrike">
              <a:solidFill>
                <a:srgbClr val="1D1C1D"/>
              </a:solidFill>
              <a:effectLst/>
              <a:latin typeface="Arial" panose="020B0604020202020204" pitchFamily="34" charset="0"/>
            </a:endParaRPr>
          </a:p>
          <a:p>
            <a:pPr marL="0" indent="0">
              <a:buNone/>
            </a:pPr>
            <a:r>
              <a:rPr lang="en-US" altLang="ja-JP" sz="1600">
                <a:solidFill>
                  <a:srgbClr val="1D1C1D"/>
                </a:solidFill>
                <a:latin typeface="Arial" panose="020B0604020202020204" pitchFamily="34" charset="0"/>
              </a:rPr>
              <a:t>※100Pt</a:t>
            </a:r>
            <a:r>
              <a:rPr lang="ja-JP" altLang="en-US" sz="1600">
                <a:solidFill>
                  <a:srgbClr val="1D1C1D"/>
                </a:solidFill>
                <a:latin typeface="Arial" panose="020B0604020202020204" pitchFamily="34" charset="0"/>
              </a:rPr>
              <a:t>獲得で</a:t>
            </a:r>
            <a:r>
              <a:rPr lang="en-US" altLang="ja-JP" sz="1600">
                <a:solidFill>
                  <a:srgbClr val="1D1C1D"/>
                </a:solidFill>
                <a:latin typeface="Arial" panose="020B0604020202020204" pitchFamily="34" charset="0"/>
              </a:rPr>
              <a:t>1</a:t>
            </a:r>
            <a:r>
              <a:rPr lang="ja-JP" altLang="en-US" sz="1600">
                <a:solidFill>
                  <a:srgbClr val="1D1C1D"/>
                </a:solidFill>
                <a:latin typeface="Arial" panose="020B0604020202020204" pitchFamily="34" charset="0"/>
              </a:rPr>
              <a:t>ヒント開放が目安</a:t>
            </a:r>
            <a:r>
              <a:rPr lang="en-US" altLang="ja-JP" sz="1600">
                <a:solidFill>
                  <a:srgbClr val="1D1C1D"/>
                </a:solidFill>
                <a:latin typeface="Arial" panose="020B0604020202020204" pitchFamily="34" charset="0"/>
              </a:rPr>
              <a:t>/It is a guideline to unlock 1 hint by acquiring 100 points</a:t>
            </a:r>
          </a:p>
          <a:p>
            <a:pPr marL="0" indent="0">
              <a:buNone/>
            </a:pPr>
            <a:r>
              <a:rPr lang="ja-JP" altLang="en-US" sz="1600" b="0" i="0" u="none" strike="noStrike">
                <a:solidFill>
                  <a:srgbClr val="1D1C1D"/>
                </a:solidFill>
                <a:effectLst/>
                <a:latin typeface="Arial" panose="020B0604020202020204" pitchFamily="34" charset="0"/>
              </a:rPr>
              <a:t>　・「会話型ミッション」</a:t>
            </a:r>
            <a:r>
              <a:rPr lang="en-US" altLang="ja-JP" sz="1600" b="0" i="0" u="none" strike="noStrike">
                <a:solidFill>
                  <a:srgbClr val="1D1C1D"/>
                </a:solidFill>
                <a:effectLst/>
                <a:latin typeface="Arial" panose="020B0604020202020204" pitchFamily="34" charset="0"/>
              </a:rPr>
              <a:t>×</a:t>
            </a:r>
            <a:r>
              <a:rPr lang="ja-JP" altLang="en-US" sz="1600" b="0" i="0" u="none" strike="noStrike">
                <a:solidFill>
                  <a:srgbClr val="1D1C1D"/>
                </a:solidFill>
                <a:effectLst/>
                <a:latin typeface="Arial" panose="020B0604020202020204" pitchFamily="34" charset="0"/>
              </a:rPr>
              <a:t>２</a:t>
            </a:r>
            <a:r>
              <a:rPr lang="en-US" altLang="ja-JP" sz="1600" b="0" i="0" u="none" strike="noStrike">
                <a:solidFill>
                  <a:srgbClr val="1D1C1D"/>
                </a:solidFill>
                <a:effectLst/>
                <a:latin typeface="Arial" panose="020B0604020202020204" pitchFamily="34" charset="0"/>
              </a:rPr>
              <a:t>/communication mission *2</a:t>
            </a:r>
          </a:p>
          <a:p>
            <a:pPr marL="0" indent="0">
              <a:buNone/>
            </a:pPr>
            <a:r>
              <a:rPr lang="ja-JP" altLang="en-US" sz="1600">
                <a:solidFill>
                  <a:srgbClr val="1D1C1D"/>
                </a:solidFill>
                <a:latin typeface="Arial" panose="020B0604020202020204" pitchFamily="34" charset="0"/>
              </a:rPr>
              <a:t>　・「行動型ミッション」</a:t>
            </a:r>
            <a:r>
              <a:rPr lang="en-US" altLang="ja-JP" sz="1600">
                <a:solidFill>
                  <a:srgbClr val="1D1C1D"/>
                </a:solidFill>
                <a:latin typeface="Arial" panose="020B0604020202020204" pitchFamily="34" charset="0"/>
              </a:rPr>
              <a:t>×</a:t>
            </a:r>
            <a:r>
              <a:rPr lang="ja-JP" altLang="en-US" sz="1600">
                <a:solidFill>
                  <a:srgbClr val="1D1C1D"/>
                </a:solidFill>
                <a:latin typeface="Arial" panose="020B0604020202020204" pitchFamily="34" charset="0"/>
              </a:rPr>
              <a:t>２＋「会話型ミッション」</a:t>
            </a:r>
            <a:r>
              <a:rPr lang="en-US" altLang="ja-JP" sz="1600">
                <a:solidFill>
                  <a:srgbClr val="1D1C1D"/>
                </a:solidFill>
                <a:latin typeface="Arial" panose="020B0604020202020204" pitchFamily="34" charset="0"/>
              </a:rPr>
              <a:t>×</a:t>
            </a:r>
            <a:r>
              <a:rPr lang="ja-JP" altLang="en-US" sz="1600">
                <a:solidFill>
                  <a:srgbClr val="1D1C1D"/>
                </a:solidFill>
                <a:latin typeface="Arial" panose="020B0604020202020204" pitchFamily="34" charset="0"/>
              </a:rPr>
              <a:t>１</a:t>
            </a:r>
            <a:r>
              <a:rPr lang="en-US" altLang="ja-JP" sz="1600">
                <a:solidFill>
                  <a:srgbClr val="1D1C1D"/>
                </a:solidFill>
                <a:latin typeface="Arial" panose="020B0604020202020204" pitchFamily="34" charset="0"/>
              </a:rPr>
              <a:t>/action mission*2 + communication*1</a:t>
            </a:r>
          </a:p>
          <a:p>
            <a:pPr marL="0" indent="0">
              <a:buNone/>
            </a:pPr>
            <a:r>
              <a:rPr lang="ja-JP" altLang="en-US" sz="1600" b="0" i="0" u="none" strike="noStrike">
                <a:solidFill>
                  <a:srgbClr val="1D1C1D"/>
                </a:solidFill>
                <a:effectLst/>
                <a:latin typeface="Arial"/>
                <a:ea typeface="游ゴシック"/>
                <a:cs typeface="Arial"/>
              </a:rPr>
              <a:t>　・「</a:t>
            </a:r>
            <a:r>
              <a:rPr lang="ja-JP" altLang="en-US" sz="1600">
                <a:solidFill>
                  <a:srgbClr val="1D1C1D"/>
                </a:solidFill>
                <a:latin typeface="Arial"/>
                <a:ea typeface="游ゴシック"/>
                <a:cs typeface="Arial"/>
              </a:rPr>
              <a:t>ボーナス</a:t>
            </a:r>
            <a:r>
              <a:rPr lang="ja-JP" altLang="en-US" sz="1600" b="0" i="0" u="none" strike="noStrike">
                <a:solidFill>
                  <a:srgbClr val="1D1C1D"/>
                </a:solidFill>
                <a:effectLst/>
                <a:latin typeface="Arial"/>
                <a:ea typeface="游ゴシック"/>
                <a:cs typeface="Arial"/>
              </a:rPr>
              <a:t>ミッション」</a:t>
            </a:r>
            <a:r>
              <a:rPr lang="en-US" altLang="ja-JP" sz="1600" b="0" i="0" u="none" strike="noStrike">
                <a:solidFill>
                  <a:srgbClr val="1D1C1D"/>
                </a:solidFill>
                <a:effectLst/>
                <a:latin typeface="Arial"/>
                <a:ea typeface="游ゴシック"/>
                <a:cs typeface="Arial"/>
              </a:rPr>
              <a:t>×</a:t>
            </a:r>
            <a:r>
              <a:rPr lang="ja-JP" altLang="en-US" sz="1600" b="0" i="0" u="none" strike="noStrike">
                <a:solidFill>
                  <a:srgbClr val="1D1C1D"/>
                </a:solidFill>
                <a:effectLst/>
                <a:latin typeface="Arial"/>
                <a:ea typeface="游ゴシック"/>
                <a:cs typeface="Arial"/>
              </a:rPr>
              <a:t>１</a:t>
            </a:r>
            <a:r>
              <a:rPr lang="en-US" altLang="ja-JP" sz="1600" b="0" i="0" u="none" strike="noStrike">
                <a:solidFill>
                  <a:srgbClr val="1D1C1D"/>
                </a:solidFill>
                <a:effectLst/>
                <a:latin typeface="Arial"/>
                <a:ea typeface="游ゴシック"/>
                <a:cs typeface="Arial"/>
              </a:rPr>
              <a:t>/special mission</a:t>
            </a:r>
          </a:p>
          <a:p>
            <a:pPr marL="0" indent="0">
              <a:buNone/>
            </a:pPr>
            <a:endParaRPr kumimoji="1" lang="ja-JP" altLang="en-US" sz="2400"/>
          </a:p>
        </p:txBody>
      </p:sp>
      <p:sp>
        <p:nvSpPr>
          <p:cNvPr id="4" name="日付プレースホルダー 3">
            <a:extLst>
              <a:ext uri="{FF2B5EF4-FFF2-40B4-BE49-F238E27FC236}">
                <a16:creationId xmlns:a16="http://schemas.microsoft.com/office/drawing/2014/main" id="{A63169D3-7A1C-E734-B105-4B47D4AD1154}"/>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BE2035BC-209D-BC80-E42B-2A7989E082A5}"/>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785FFC42-07BB-6A7C-4C5C-631AE098C3EE}"/>
              </a:ext>
            </a:extLst>
          </p:cNvPr>
          <p:cNvSpPr>
            <a:spLocks noGrp="1"/>
          </p:cNvSpPr>
          <p:nvPr>
            <p:ph type="sldNum" sz="quarter" idx="12"/>
          </p:nvPr>
        </p:nvSpPr>
        <p:spPr/>
        <p:txBody>
          <a:bodyPr/>
          <a:lstStyle/>
          <a:p>
            <a:fld id="{A92C8975-12A7-4C84-BF77-7F7E3A4DD352}" type="slidenum">
              <a:rPr kumimoji="1" lang="ja-JP" altLang="en-US" smtClean="0"/>
              <a:t>13</a:t>
            </a:fld>
            <a:endParaRPr kumimoji="1" lang="ja-JP" altLang="en-US"/>
          </a:p>
        </p:txBody>
      </p:sp>
    </p:spTree>
    <p:extLst>
      <p:ext uri="{BB962C8B-B14F-4D97-AF65-F5344CB8AC3E}">
        <p14:creationId xmlns:p14="http://schemas.microsoft.com/office/powerpoint/2010/main" val="129752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FFDDE-A6E0-6E93-B5A3-A4F069641264}"/>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748A423A-676B-E982-F9D3-7B00E2150F1B}"/>
              </a:ext>
            </a:extLst>
          </p:cNvPr>
          <p:cNvSpPr>
            <a:spLocks noGrp="1"/>
          </p:cNvSpPr>
          <p:nvPr>
            <p:ph idx="1"/>
          </p:nvPr>
        </p:nvSpPr>
        <p:spPr>
          <a:xfrm>
            <a:off x="771625" y="1847850"/>
            <a:ext cx="10515600" cy="4351338"/>
          </a:xfrm>
        </p:spPr>
        <p:txBody>
          <a:bodyPr>
            <a:normAutofit/>
          </a:bodyPr>
          <a:lstStyle/>
          <a:p>
            <a:pPr marL="0" indent="0">
              <a:buNone/>
            </a:pPr>
            <a:r>
              <a:rPr kumimoji="1" lang="ja-JP" altLang="en-US"/>
              <a:t>イベントを通して提供したい価値</a:t>
            </a:r>
            <a:endParaRPr kumimoji="1" lang="en-US" altLang="ja-JP"/>
          </a:p>
          <a:p>
            <a:pPr marL="0" indent="0">
              <a:buNone/>
            </a:pPr>
            <a:endParaRPr kumimoji="1" lang="en-US" altLang="ja-JP" sz="1800"/>
          </a:p>
          <a:p>
            <a:pPr marL="0" indent="0" rtl="0">
              <a:spcBef>
                <a:spcPts val="0"/>
              </a:spcBef>
              <a:spcAft>
                <a:spcPts val="0"/>
              </a:spcAft>
              <a:buNone/>
            </a:pPr>
            <a:r>
              <a:rPr lang="ja-JP" altLang="en-US" sz="2400" b="1" i="0" u="sng" strike="noStrike">
                <a:solidFill>
                  <a:schemeClr val="tx1">
                    <a:lumMod val="75000"/>
                    <a:lumOff val="25000"/>
                  </a:schemeClr>
                </a:solidFill>
                <a:effectLst/>
                <a:latin typeface="Arial" panose="020B0604020202020204" pitchFamily="34" charset="0"/>
              </a:rPr>
              <a:t>会話の体験</a:t>
            </a:r>
            <a:r>
              <a:rPr lang="en-US" altLang="ja-JP" sz="2400">
                <a:solidFill>
                  <a:schemeClr val="tx1">
                    <a:lumMod val="75000"/>
                    <a:lumOff val="25000"/>
                  </a:schemeClr>
                </a:solidFill>
                <a:latin typeface="Arial" panose="020B0604020202020204" pitchFamily="34" charset="0"/>
              </a:rPr>
              <a:t>/</a:t>
            </a:r>
            <a:r>
              <a:rPr lang="en-US" altLang="ja-JP" sz="1800">
                <a:solidFill>
                  <a:schemeClr val="tx1">
                    <a:lumMod val="75000"/>
                    <a:lumOff val="25000"/>
                  </a:schemeClr>
                </a:solidFill>
                <a:effectLst/>
              </a:rPr>
              <a:t>Can provide a conversational experience</a:t>
            </a:r>
            <a:endParaRPr lang="ja-JP" altLang="en-US" sz="1800">
              <a:solidFill>
                <a:schemeClr val="tx1">
                  <a:lumMod val="75000"/>
                  <a:lumOff val="25000"/>
                </a:schemeClr>
              </a:solidFill>
              <a:effectLst/>
            </a:endParaRPr>
          </a:p>
          <a:p>
            <a:pPr marL="0" indent="0">
              <a:buNone/>
            </a:pPr>
            <a:r>
              <a:rPr lang="ja-JP" altLang="en-US" sz="2400" b="1" u="sng">
                <a:solidFill>
                  <a:schemeClr val="tx1">
                    <a:lumMod val="75000"/>
                    <a:lumOff val="25000"/>
                  </a:schemeClr>
                </a:solidFill>
                <a:latin typeface="Arial" panose="020B0604020202020204" pitchFamily="34" charset="0"/>
              </a:rPr>
              <a:t>福島県をより知ること</a:t>
            </a:r>
            <a:r>
              <a:rPr lang="en-US" altLang="ja-JP" sz="2400">
                <a:solidFill>
                  <a:schemeClr val="tx1">
                    <a:lumMod val="75000"/>
                    <a:lumOff val="25000"/>
                  </a:schemeClr>
                </a:solidFill>
                <a:latin typeface="Arial" panose="020B0604020202020204" pitchFamily="34" charset="0"/>
              </a:rPr>
              <a:t>/</a:t>
            </a:r>
            <a:r>
              <a:rPr lang="en-US" altLang="ja-JP" sz="1400">
                <a:solidFill>
                  <a:schemeClr val="tx1">
                    <a:lumMod val="75000"/>
                    <a:lumOff val="25000"/>
                  </a:schemeClr>
                </a:solidFill>
                <a:latin typeface="Arial" panose="020B0604020202020204" pitchFamily="34" charset="0"/>
              </a:rPr>
              <a:t>Learn more about Fukushima Prefecture</a:t>
            </a:r>
            <a:endParaRPr lang="en-US" altLang="ja-JP" sz="1800">
              <a:solidFill>
                <a:schemeClr val="tx1">
                  <a:lumMod val="75000"/>
                  <a:lumOff val="25000"/>
                </a:schemeClr>
              </a:solidFill>
              <a:latin typeface="Arial" panose="020B0604020202020204" pitchFamily="34" charset="0"/>
            </a:endParaRPr>
          </a:p>
          <a:p>
            <a:pPr marL="0" indent="0">
              <a:buNone/>
            </a:pPr>
            <a:endParaRPr lang="en-US" altLang="ja-JP" sz="1800" b="1" u="sng">
              <a:solidFill>
                <a:schemeClr val="tx1">
                  <a:lumMod val="75000"/>
                  <a:lumOff val="25000"/>
                </a:schemeClr>
              </a:solidFill>
              <a:latin typeface="Arial" panose="020B0604020202020204" pitchFamily="34" charset="0"/>
            </a:endParaRPr>
          </a:p>
          <a:p>
            <a:pPr marL="0" indent="0">
              <a:buNone/>
            </a:pPr>
            <a:endParaRPr lang="en-US" altLang="ja-JP" b="1" u="sng">
              <a:solidFill>
                <a:schemeClr val="tx1">
                  <a:lumMod val="75000"/>
                  <a:lumOff val="25000"/>
                </a:schemeClr>
              </a:solidFill>
              <a:latin typeface="Arial" panose="020B0604020202020204" pitchFamily="34" charset="0"/>
            </a:endParaRPr>
          </a:p>
          <a:p>
            <a:pPr marL="0" indent="0" rtl="0">
              <a:spcBef>
                <a:spcPts val="0"/>
              </a:spcBef>
              <a:spcAft>
                <a:spcPts val="0"/>
              </a:spcAft>
              <a:buNone/>
            </a:pPr>
            <a:r>
              <a:rPr lang="ja-JP" altLang="en-US" sz="1800" b="1" i="0" u="none" strike="noStrike">
                <a:solidFill>
                  <a:schemeClr val="tx1">
                    <a:lumMod val="75000"/>
                    <a:lumOff val="25000"/>
                  </a:schemeClr>
                </a:solidFill>
                <a:effectLst/>
                <a:latin typeface="Arial" panose="020B0604020202020204" pitchFamily="34" charset="0"/>
              </a:rPr>
              <a:t>その場所に行って、体験をしてもらって、そのことについて喋ってもらう</a:t>
            </a:r>
            <a:endParaRPr lang="ja-JP" altLang="en-US" sz="1800" b="0">
              <a:solidFill>
                <a:schemeClr val="tx1">
                  <a:lumMod val="75000"/>
                  <a:lumOff val="25000"/>
                </a:schemeClr>
              </a:solidFill>
              <a:effectLst/>
            </a:endParaRPr>
          </a:p>
          <a:p>
            <a:pPr marL="0" indent="0" rtl="0">
              <a:spcBef>
                <a:spcPts val="0"/>
              </a:spcBef>
              <a:spcAft>
                <a:spcPts val="0"/>
              </a:spcAft>
              <a:buNone/>
            </a:pPr>
            <a:r>
              <a:rPr lang="ja-JP" altLang="en-US" sz="1800" b="1">
                <a:solidFill>
                  <a:schemeClr val="tx1">
                    <a:lumMod val="75000"/>
                    <a:lumOff val="25000"/>
                  </a:schemeClr>
                </a:solidFill>
                <a:latin typeface="Arial" panose="020B0604020202020204" pitchFamily="34" charset="0"/>
              </a:rPr>
              <a:t>この流れ</a:t>
            </a:r>
            <a:r>
              <a:rPr lang="ja-JP" altLang="en-US" sz="1800" b="1" i="0" u="none" strike="noStrike">
                <a:solidFill>
                  <a:schemeClr val="tx1">
                    <a:lumMod val="75000"/>
                    <a:lumOff val="25000"/>
                  </a:schemeClr>
                </a:solidFill>
                <a:effectLst/>
                <a:latin typeface="Arial" panose="020B0604020202020204" pitchFamily="34" charset="0"/>
              </a:rPr>
              <a:t>こそが福島県を知ってもらうことにも繋がる</a:t>
            </a:r>
            <a:endParaRPr lang="ja-JP" altLang="en-US" sz="1800" b="0">
              <a:solidFill>
                <a:schemeClr val="tx1">
                  <a:lumMod val="75000"/>
                  <a:lumOff val="25000"/>
                </a:schemeClr>
              </a:solidFill>
              <a:effectLst/>
            </a:endParaRPr>
          </a:p>
          <a:p>
            <a:pPr marL="0" indent="0">
              <a:buNone/>
            </a:pPr>
            <a:r>
              <a:rPr lang="en-US" altLang="ja-JP" sz="1800">
                <a:solidFill>
                  <a:schemeClr val="tx1">
                    <a:lumMod val="75000"/>
                    <a:lumOff val="25000"/>
                  </a:schemeClr>
                </a:solidFill>
                <a:latin typeface="Arial" panose="020B0604020202020204" pitchFamily="34" charset="0"/>
              </a:rPr>
              <a:t>Go to the place, experience it, and talk about it</a:t>
            </a:r>
          </a:p>
          <a:p>
            <a:pPr marL="0" indent="0">
              <a:buNone/>
            </a:pPr>
            <a:r>
              <a:rPr lang="en-US" altLang="ja-JP" sz="1800">
                <a:solidFill>
                  <a:schemeClr val="tx1">
                    <a:lumMod val="75000"/>
                    <a:lumOff val="25000"/>
                  </a:schemeClr>
                </a:solidFill>
                <a:latin typeface="Arial" panose="020B0604020202020204" pitchFamily="34" charset="0"/>
              </a:rPr>
              <a:t>This trend will also lead to people getting to know Fukushima Prefecture.</a:t>
            </a:r>
          </a:p>
          <a:p>
            <a:endParaRPr kumimoji="1" lang="ja-JP" altLang="en-US"/>
          </a:p>
        </p:txBody>
      </p:sp>
      <p:sp>
        <p:nvSpPr>
          <p:cNvPr id="4" name="日付プレースホルダー 3">
            <a:extLst>
              <a:ext uri="{FF2B5EF4-FFF2-40B4-BE49-F238E27FC236}">
                <a16:creationId xmlns:a16="http://schemas.microsoft.com/office/drawing/2014/main" id="{76BB293B-5D93-DF0E-1857-631122B00250}"/>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E4863A11-8CDB-7104-FF36-ADA2D5F22317}"/>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7E3C0FD4-0251-FAAA-1187-144F301877A3}"/>
              </a:ext>
            </a:extLst>
          </p:cNvPr>
          <p:cNvSpPr>
            <a:spLocks noGrp="1"/>
          </p:cNvSpPr>
          <p:nvPr>
            <p:ph type="sldNum" sz="quarter" idx="12"/>
          </p:nvPr>
        </p:nvSpPr>
        <p:spPr/>
        <p:txBody>
          <a:bodyPr/>
          <a:lstStyle/>
          <a:p>
            <a:fld id="{A92C8975-12A7-4C84-BF77-7F7E3A4DD352}" type="slidenum">
              <a:rPr kumimoji="1" lang="ja-JP" altLang="en-US" smtClean="0"/>
              <a:t>14</a:t>
            </a:fld>
            <a:endParaRPr kumimoji="1" lang="ja-JP" altLang="en-US"/>
          </a:p>
        </p:txBody>
      </p:sp>
    </p:spTree>
    <p:extLst>
      <p:ext uri="{BB962C8B-B14F-4D97-AF65-F5344CB8AC3E}">
        <p14:creationId xmlns:p14="http://schemas.microsoft.com/office/powerpoint/2010/main" val="195267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93AD8-E815-AC1A-DD58-B2AFF7D47C72}"/>
              </a:ext>
            </a:extLst>
          </p:cNvPr>
          <p:cNvSpPr>
            <a:spLocks noGrp="1"/>
          </p:cNvSpPr>
          <p:nvPr>
            <p:ph type="title"/>
          </p:nvPr>
        </p:nvSpPr>
        <p:spPr/>
        <p:txBody>
          <a:bodyPr/>
          <a:lstStyle/>
          <a:p>
            <a:r>
              <a:rPr lang="ja-JP">
                <a:ea typeface="+mj-lt"/>
                <a:cs typeface="+mj-lt"/>
              </a:rPr>
              <a:t>発想の過程 </a:t>
            </a:r>
            <a:r>
              <a:rPr lang="en-US">
                <a:ea typeface="+mj-lt"/>
                <a:cs typeface="+mj-lt"/>
              </a:rPr>
              <a:t>Journey of Idea</a:t>
            </a:r>
            <a:endParaRPr lang="en-US" altLang="ja-JP"/>
          </a:p>
        </p:txBody>
      </p:sp>
      <p:sp>
        <p:nvSpPr>
          <p:cNvPr id="4" name="日付プレースホルダー 3">
            <a:extLst>
              <a:ext uri="{FF2B5EF4-FFF2-40B4-BE49-F238E27FC236}">
                <a16:creationId xmlns:a16="http://schemas.microsoft.com/office/drawing/2014/main" id="{9E4E34EB-0499-78A8-116D-56773E9DED6B}"/>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31C803B1-B718-EED4-5EBB-6FD76A0355EA}"/>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195E86E1-B343-0386-E25C-B880F1CC36E6}"/>
              </a:ext>
            </a:extLst>
          </p:cNvPr>
          <p:cNvSpPr>
            <a:spLocks noGrp="1"/>
          </p:cNvSpPr>
          <p:nvPr>
            <p:ph type="sldNum" sz="quarter" idx="12"/>
          </p:nvPr>
        </p:nvSpPr>
        <p:spPr/>
        <p:txBody>
          <a:bodyPr/>
          <a:lstStyle/>
          <a:p>
            <a:fld id="{A92C8975-12A7-4C84-BF77-7F7E3A4DD352}" type="slidenum">
              <a:rPr kumimoji="1" lang="ja-JP" altLang="en-US" smtClean="0"/>
              <a:t>15</a:t>
            </a:fld>
            <a:endParaRPr kumimoji="1" lang="ja-JP" altLang="en-US"/>
          </a:p>
        </p:txBody>
      </p:sp>
      <p:sp>
        <p:nvSpPr>
          <p:cNvPr id="9" name="矢印: 上下 8">
            <a:extLst>
              <a:ext uri="{FF2B5EF4-FFF2-40B4-BE49-F238E27FC236}">
                <a16:creationId xmlns:a16="http://schemas.microsoft.com/office/drawing/2014/main" id="{CC24194D-50F3-06ED-FC7C-EC89D067F07D}"/>
              </a:ext>
            </a:extLst>
          </p:cNvPr>
          <p:cNvSpPr/>
          <p:nvPr/>
        </p:nvSpPr>
        <p:spPr>
          <a:xfrm>
            <a:off x="1386768" y="1949463"/>
            <a:ext cx="336885" cy="3808630"/>
          </a:xfrm>
          <a:prstGeom prst="upDownArrow">
            <a:avLst>
              <a:gd name="adj1" fmla="val 50000"/>
              <a:gd name="adj2" fmla="val 73215"/>
            </a:avLst>
          </a:prstGeom>
          <a:solidFill>
            <a:srgbClr val="2FA087"/>
          </a:solidFill>
          <a:ln>
            <a:solidFill>
              <a:srgbClr val="147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A6F4EC8-998E-5CBF-1F5C-8247ED701B90}"/>
              </a:ext>
            </a:extLst>
          </p:cNvPr>
          <p:cNvSpPr txBox="1"/>
          <p:nvPr/>
        </p:nvSpPr>
        <p:spPr>
          <a:xfrm rot="16200000">
            <a:off x="751974" y="3531627"/>
            <a:ext cx="980035" cy="461665"/>
          </a:xfrm>
          <a:prstGeom prst="rect">
            <a:avLst/>
          </a:prstGeom>
          <a:ln>
            <a:solidFill>
              <a:srgbClr val="14777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1200"/>
              <a:t>体験</a:t>
            </a:r>
          </a:p>
          <a:p>
            <a:r>
              <a:rPr kumimoji="1" lang="en-US" altLang="ja-JP" sz="1200"/>
              <a:t>Experience</a:t>
            </a:r>
          </a:p>
        </p:txBody>
      </p:sp>
      <p:sp>
        <p:nvSpPr>
          <p:cNvPr id="11" name="テキスト ボックス 10">
            <a:extLst>
              <a:ext uri="{FF2B5EF4-FFF2-40B4-BE49-F238E27FC236}">
                <a16:creationId xmlns:a16="http://schemas.microsoft.com/office/drawing/2014/main" id="{06ED829F-7484-E47A-FE29-8C9630FB686B}"/>
              </a:ext>
            </a:extLst>
          </p:cNvPr>
          <p:cNvSpPr txBox="1"/>
          <p:nvPr/>
        </p:nvSpPr>
        <p:spPr>
          <a:xfrm>
            <a:off x="1128357" y="1521364"/>
            <a:ext cx="867545" cy="369332"/>
          </a:xfrm>
          <a:prstGeom prst="rect">
            <a:avLst/>
          </a:prstGeom>
          <a:noFill/>
        </p:spPr>
        <p:txBody>
          <a:bodyPr wrap="none" rtlCol="0">
            <a:spAutoFit/>
          </a:bodyPr>
          <a:lstStyle/>
          <a:p>
            <a:r>
              <a:rPr lang="en-US" altLang="ja-JP"/>
              <a:t>Happy</a:t>
            </a:r>
            <a:endParaRPr kumimoji="1" lang="ja-JP" altLang="en-US"/>
          </a:p>
        </p:txBody>
      </p:sp>
      <p:sp>
        <p:nvSpPr>
          <p:cNvPr id="12" name="矢印: 右 11">
            <a:extLst>
              <a:ext uri="{FF2B5EF4-FFF2-40B4-BE49-F238E27FC236}">
                <a16:creationId xmlns:a16="http://schemas.microsoft.com/office/drawing/2014/main" id="{B40A3458-3291-B15D-DCDF-7C647F2A8FCD}"/>
              </a:ext>
            </a:extLst>
          </p:cNvPr>
          <p:cNvSpPr/>
          <p:nvPr/>
        </p:nvSpPr>
        <p:spPr>
          <a:xfrm>
            <a:off x="1816642" y="3596452"/>
            <a:ext cx="9053890" cy="499311"/>
          </a:xfrm>
          <a:prstGeom prst="rightArrow">
            <a:avLst>
              <a:gd name="adj1" fmla="val 50000"/>
              <a:gd name="adj2" fmla="val 6827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D2B622-999A-7C47-9465-00917463BACF}"/>
              </a:ext>
            </a:extLst>
          </p:cNvPr>
          <p:cNvSpPr txBox="1"/>
          <p:nvPr/>
        </p:nvSpPr>
        <p:spPr>
          <a:xfrm flipH="1">
            <a:off x="2623020" y="3663927"/>
            <a:ext cx="585940" cy="369332"/>
          </a:xfrm>
          <a:prstGeom prst="rect">
            <a:avLst/>
          </a:prstGeom>
          <a:noFill/>
        </p:spPr>
        <p:txBody>
          <a:bodyPr wrap="square" rtlCol="0">
            <a:spAutoFit/>
          </a:bodyPr>
          <a:lstStyle/>
          <a:p>
            <a:r>
              <a:rPr kumimoji="1" lang="en-US" altLang="ja-JP"/>
              <a:t>Oct.</a:t>
            </a:r>
            <a:endParaRPr kumimoji="1" lang="ja-JP" altLang="en-US"/>
          </a:p>
        </p:txBody>
      </p:sp>
      <p:sp>
        <p:nvSpPr>
          <p:cNvPr id="14" name="テキスト ボックス 13">
            <a:extLst>
              <a:ext uri="{FF2B5EF4-FFF2-40B4-BE49-F238E27FC236}">
                <a16:creationId xmlns:a16="http://schemas.microsoft.com/office/drawing/2014/main" id="{3DCFC8FE-D584-22B6-B492-688424E84075}"/>
              </a:ext>
            </a:extLst>
          </p:cNvPr>
          <p:cNvSpPr txBox="1"/>
          <p:nvPr/>
        </p:nvSpPr>
        <p:spPr>
          <a:xfrm flipH="1">
            <a:off x="4776609" y="3663927"/>
            <a:ext cx="649302" cy="369332"/>
          </a:xfrm>
          <a:prstGeom prst="rect">
            <a:avLst/>
          </a:prstGeom>
          <a:noFill/>
        </p:spPr>
        <p:txBody>
          <a:bodyPr wrap="square" rtlCol="0">
            <a:spAutoFit/>
          </a:bodyPr>
          <a:lstStyle/>
          <a:p>
            <a:r>
              <a:rPr kumimoji="1" lang="en-US" altLang="ja-JP"/>
              <a:t>Nov.</a:t>
            </a:r>
            <a:endParaRPr kumimoji="1" lang="ja-JP" altLang="en-US"/>
          </a:p>
        </p:txBody>
      </p:sp>
      <p:sp>
        <p:nvSpPr>
          <p:cNvPr id="15" name="テキスト ボックス 14">
            <a:extLst>
              <a:ext uri="{FF2B5EF4-FFF2-40B4-BE49-F238E27FC236}">
                <a16:creationId xmlns:a16="http://schemas.microsoft.com/office/drawing/2014/main" id="{180B061A-A492-1EE7-8F17-4506AE874EE8}"/>
              </a:ext>
            </a:extLst>
          </p:cNvPr>
          <p:cNvSpPr txBox="1"/>
          <p:nvPr/>
        </p:nvSpPr>
        <p:spPr>
          <a:xfrm flipH="1">
            <a:off x="6993560" y="3663927"/>
            <a:ext cx="649302" cy="369332"/>
          </a:xfrm>
          <a:prstGeom prst="rect">
            <a:avLst/>
          </a:prstGeom>
          <a:noFill/>
        </p:spPr>
        <p:txBody>
          <a:bodyPr wrap="square" rtlCol="0">
            <a:spAutoFit/>
          </a:bodyPr>
          <a:lstStyle/>
          <a:p>
            <a:r>
              <a:rPr kumimoji="1" lang="en-US" altLang="ja-JP"/>
              <a:t>Dec.</a:t>
            </a:r>
            <a:endParaRPr kumimoji="1" lang="ja-JP" altLang="en-US"/>
          </a:p>
        </p:txBody>
      </p:sp>
      <p:sp>
        <p:nvSpPr>
          <p:cNvPr id="16" name="テキスト ボックス 15">
            <a:extLst>
              <a:ext uri="{FF2B5EF4-FFF2-40B4-BE49-F238E27FC236}">
                <a16:creationId xmlns:a16="http://schemas.microsoft.com/office/drawing/2014/main" id="{DBEA1DD9-54FE-2CCC-B607-D197878B1BD8}"/>
              </a:ext>
            </a:extLst>
          </p:cNvPr>
          <p:cNvSpPr txBox="1"/>
          <p:nvPr/>
        </p:nvSpPr>
        <p:spPr>
          <a:xfrm flipH="1">
            <a:off x="9210511" y="3663927"/>
            <a:ext cx="649302" cy="369332"/>
          </a:xfrm>
          <a:prstGeom prst="rect">
            <a:avLst/>
          </a:prstGeom>
          <a:noFill/>
        </p:spPr>
        <p:txBody>
          <a:bodyPr wrap="square" rtlCol="0">
            <a:spAutoFit/>
          </a:bodyPr>
          <a:lstStyle/>
          <a:p>
            <a:r>
              <a:rPr kumimoji="1" lang="en-US" altLang="ja-JP"/>
              <a:t>Jan.</a:t>
            </a:r>
            <a:endParaRPr kumimoji="1" lang="ja-JP" altLang="en-US"/>
          </a:p>
        </p:txBody>
      </p:sp>
      <p:sp>
        <p:nvSpPr>
          <p:cNvPr id="19" name="テキスト ボックス 18">
            <a:extLst>
              <a:ext uri="{FF2B5EF4-FFF2-40B4-BE49-F238E27FC236}">
                <a16:creationId xmlns:a16="http://schemas.microsoft.com/office/drawing/2014/main" id="{B1E3D534-EE37-1B7F-D7D5-D2B70580CCEB}"/>
              </a:ext>
            </a:extLst>
          </p:cNvPr>
          <p:cNvSpPr txBox="1"/>
          <p:nvPr/>
        </p:nvSpPr>
        <p:spPr>
          <a:xfrm>
            <a:off x="1628375" y="4888681"/>
            <a:ext cx="1824078" cy="738664"/>
          </a:xfrm>
          <a:prstGeom prst="rect">
            <a:avLst/>
          </a:prstGeom>
          <a:noFill/>
        </p:spPr>
        <p:txBody>
          <a:bodyPr wrap="square" lIns="91440" tIns="45720" rIns="91440" bIns="45720" rtlCol="0" anchor="t">
            <a:spAutoFit/>
          </a:bodyPr>
          <a:lstStyle/>
          <a:p>
            <a:r>
              <a:rPr kumimoji="1" lang="ja-JP" altLang="en-US" sz="1050"/>
              <a:t>具体的な</a:t>
            </a:r>
            <a:endParaRPr kumimoji="1" lang="en-US" altLang="ja-JP" sz="1050"/>
          </a:p>
          <a:p>
            <a:r>
              <a:rPr kumimoji="1" lang="ja-JP" altLang="en-US" sz="1050">
                <a:ea typeface="游ゴシック"/>
              </a:rPr>
              <a:t>アイデアが出ない</a:t>
            </a:r>
            <a:r>
              <a:rPr lang="ja-JP" altLang="en-US" sz="1050">
                <a:ea typeface="游ゴシック"/>
              </a:rPr>
              <a:t>specific​
I'm out of ideas​</a:t>
            </a:r>
          </a:p>
          <a:p>
            <a:endParaRPr lang="ja-JP" altLang="en-US" sz="1050">
              <a:ea typeface="游ゴシック"/>
            </a:endParaRPr>
          </a:p>
        </p:txBody>
      </p:sp>
      <p:sp>
        <p:nvSpPr>
          <p:cNvPr id="22" name="フローチャート: 結合子 21">
            <a:extLst>
              <a:ext uri="{FF2B5EF4-FFF2-40B4-BE49-F238E27FC236}">
                <a16:creationId xmlns:a16="http://schemas.microsoft.com/office/drawing/2014/main" id="{4A463506-4E7D-5875-D216-5231506646B4}"/>
              </a:ext>
            </a:extLst>
          </p:cNvPr>
          <p:cNvSpPr/>
          <p:nvPr/>
        </p:nvSpPr>
        <p:spPr>
          <a:xfrm>
            <a:off x="3651016" y="3775887"/>
            <a:ext cx="140440" cy="140440"/>
          </a:xfrm>
          <a:prstGeom prst="flowChartConnector">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5A6BDBCE-8F08-68F7-BBC9-475DF23591C2}"/>
              </a:ext>
            </a:extLst>
          </p:cNvPr>
          <p:cNvSpPr/>
          <p:nvPr/>
        </p:nvSpPr>
        <p:spPr>
          <a:xfrm>
            <a:off x="10189428" y="1949463"/>
            <a:ext cx="140440" cy="140440"/>
          </a:xfrm>
          <a:prstGeom prst="flowChartConnector">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2CD8FF6D-3768-0A3D-AE5C-576F8361FECF}"/>
              </a:ext>
            </a:extLst>
          </p:cNvPr>
          <p:cNvSpPr txBox="1"/>
          <p:nvPr/>
        </p:nvSpPr>
        <p:spPr>
          <a:xfrm>
            <a:off x="3697417" y="4627345"/>
            <a:ext cx="1349739" cy="900246"/>
          </a:xfrm>
          <a:prstGeom prst="rect">
            <a:avLst/>
          </a:prstGeom>
          <a:noFill/>
        </p:spPr>
        <p:txBody>
          <a:bodyPr wrap="square" lIns="91440" tIns="45720" rIns="91440" bIns="45720" rtlCol="0" anchor="t">
            <a:spAutoFit/>
          </a:bodyPr>
          <a:lstStyle/>
          <a:p>
            <a:r>
              <a:rPr kumimoji="1" lang="ja-JP" altLang="en-US" sz="1050"/>
              <a:t>ミッションの</a:t>
            </a:r>
            <a:endParaRPr kumimoji="1" lang="en-US" altLang="ja-JP" sz="1050"/>
          </a:p>
          <a:p>
            <a:r>
              <a:rPr kumimoji="1" lang="ja-JP" altLang="en-US" sz="1050"/>
              <a:t>解釈に苦しむ</a:t>
            </a:r>
          </a:p>
          <a:p>
            <a:r>
              <a:rPr lang="ja-JP" sz="1050">
                <a:ea typeface="游ゴシック"/>
              </a:rPr>
              <a:t>of the mission
struggle to interpret</a:t>
            </a:r>
            <a:endParaRPr lang="ja-JP"/>
          </a:p>
        </p:txBody>
      </p:sp>
      <p:sp>
        <p:nvSpPr>
          <p:cNvPr id="27" name="フローチャート: 結合子 26">
            <a:extLst>
              <a:ext uri="{FF2B5EF4-FFF2-40B4-BE49-F238E27FC236}">
                <a16:creationId xmlns:a16="http://schemas.microsoft.com/office/drawing/2014/main" id="{01F7B9F8-88A2-1549-37FA-64ADA019F7FB}"/>
              </a:ext>
            </a:extLst>
          </p:cNvPr>
          <p:cNvSpPr/>
          <p:nvPr/>
        </p:nvSpPr>
        <p:spPr>
          <a:xfrm>
            <a:off x="8342247" y="2586286"/>
            <a:ext cx="140440" cy="140440"/>
          </a:xfrm>
          <a:prstGeom prst="flowChartConnecto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38294D-80E0-F99F-2EE2-D3378A4021A0}"/>
              </a:ext>
            </a:extLst>
          </p:cNvPr>
          <p:cNvSpPr txBox="1"/>
          <p:nvPr/>
        </p:nvSpPr>
        <p:spPr>
          <a:xfrm>
            <a:off x="3297343" y="3018184"/>
            <a:ext cx="2054333" cy="738664"/>
          </a:xfrm>
          <a:prstGeom prst="rect">
            <a:avLst/>
          </a:prstGeom>
          <a:noFill/>
        </p:spPr>
        <p:txBody>
          <a:bodyPr wrap="square" lIns="91440" tIns="45720" rIns="91440" bIns="45720" rtlCol="0" anchor="t">
            <a:spAutoFit/>
          </a:bodyPr>
          <a:lstStyle/>
          <a:p>
            <a:r>
              <a:rPr kumimoji="1" lang="ja-JP" altLang="en-US" sz="1050"/>
              <a:t>デモ作成</a:t>
            </a:r>
            <a:endParaRPr kumimoji="1" lang="en-US" altLang="ja-JP" sz="1050"/>
          </a:p>
          <a:p>
            <a:r>
              <a:rPr lang="ja-JP" altLang="en-US" sz="1050">
                <a:ea typeface="游ゴシック"/>
              </a:rPr>
              <a:t>良い反応得られず</a:t>
            </a:r>
          </a:p>
          <a:p>
            <a:r>
              <a:rPr lang="ja-JP" sz="1050">
                <a:ea typeface="游ゴシック"/>
              </a:rPr>
              <a:t>Demo creation​
I didn't get a good</a:t>
            </a:r>
            <a:r>
              <a:rPr lang="ja-JP" altLang="en-US" sz="1050">
                <a:ea typeface="游ゴシック"/>
              </a:rPr>
              <a:t> </a:t>
            </a:r>
            <a:r>
              <a:rPr lang="ja-JP" sz="1050">
                <a:ea typeface="游ゴシック"/>
              </a:rPr>
              <a:t>response</a:t>
            </a:r>
            <a:endParaRPr lang="ja-JP"/>
          </a:p>
        </p:txBody>
      </p:sp>
      <p:sp>
        <p:nvSpPr>
          <p:cNvPr id="39" name="テキスト ボックス 38">
            <a:extLst>
              <a:ext uri="{FF2B5EF4-FFF2-40B4-BE49-F238E27FC236}">
                <a16:creationId xmlns:a16="http://schemas.microsoft.com/office/drawing/2014/main" id="{18C7739C-BCA0-FA07-2C5E-EFC409A6B737}"/>
              </a:ext>
            </a:extLst>
          </p:cNvPr>
          <p:cNvSpPr txBox="1"/>
          <p:nvPr/>
        </p:nvSpPr>
        <p:spPr>
          <a:xfrm>
            <a:off x="6725930" y="1317802"/>
            <a:ext cx="1825950" cy="738664"/>
          </a:xfrm>
          <a:prstGeom prst="rect">
            <a:avLst/>
          </a:prstGeom>
          <a:noFill/>
        </p:spPr>
        <p:txBody>
          <a:bodyPr wrap="square" lIns="91440" tIns="45720" rIns="91440" bIns="45720" rtlCol="0" anchor="t">
            <a:spAutoFit/>
          </a:bodyPr>
          <a:lstStyle/>
          <a:p>
            <a:r>
              <a:rPr kumimoji="1" lang="ja-JP" altLang="en-US" sz="1050"/>
              <a:t>会話行動を</a:t>
            </a:r>
            <a:endParaRPr kumimoji="1" lang="en-US" altLang="ja-JP" sz="1050"/>
          </a:p>
          <a:p>
            <a:r>
              <a:rPr kumimoji="1" lang="ja-JP" altLang="en-US" sz="1050">
                <a:ea typeface="游ゴシック"/>
              </a:rPr>
              <a:t>ミッション化するアイデア</a:t>
            </a:r>
            <a:endParaRPr lang="en-US" altLang="ja-JP" sz="1050">
              <a:ea typeface="游ゴシック"/>
            </a:endParaRPr>
          </a:p>
          <a:p>
            <a:r>
              <a:rPr lang="ja-JP" sz="1050">
                <a:ea typeface="游ゴシック"/>
              </a:rPr>
              <a:t>conversation behavior
mission</a:t>
            </a:r>
            <a:r>
              <a:rPr lang="ja-JP" altLang="en-US" sz="1050">
                <a:ea typeface="游ゴシック"/>
              </a:rPr>
              <a:t> </a:t>
            </a:r>
            <a:r>
              <a:rPr lang="ja-JP" sz="1050">
                <a:ea typeface="游ゴシック"/>
              </a:rPr>
              <a:t>idea</a:t>
            </a:r>
            <a:endParaRPr lang="ja-JP"/>
          </a:p>
        </p:txBody>
      </p:sp>
      <p:sp>
        <p:nvSpPr>
          <p:cNvPr id="40" name="テキスト ボックス 39">
            <a:extLst>
              <a:ext uri="{FF2B5EF4-FFF2-40B4-BE49-F238E27FC236}">
                <a16:creationId xmlns:a16="http://schemas.microsoft.com/office/drawing/2014/main" id="{C961CA98-6FC5-E2C3-15D7-CE1F46FC1431}"/>
              </a:ext>
            </a:extLst>
          </p:cNvPr>
          <p:cNvSpPr txBox="1"/>
          <p:nvPr/>
        </p:nvSpPr>
        <p:spPr>
          <a:xfrm>
            <a:off x="8055473" y="2016912"/>
            <a:ext cx="1477891" cy="415498"/>
          </a:xfrm>
          <a:prstGeom prst="rect">
            <a:avLst/>
          </a:prstGeom>
          <a:noFill/>
        </p:spPr>
        <p:txBody>
          <a:bodyPr wrap="square" lIns="91440" tIns="45720" rIns="91440" bIns="45720" rtlCol="0" anchor="t">
            <a:spAutoFit/>
          </a:bodyPr>
          <a:lstStyle/>
          <a:p>
            <a:r>
              <a:rPr kumimoji="1" lang="ja-JP" altLang="en-US" sz="1050"/>
              <a:t>ポイント機能追加</a:t>
            </a:r>
          </a:p>
          <a:p>
            <a:r>
              <a:rPr lang="ja-JP" sz="1050">
                <a:ea typeface="游ゴシック"/>
              </a:rPr>
              <a:t>Added point function</a:t>
            </a:r>
            <a:endParaRPr lang="ja-JP"/>
          </a:p>
        </p:txBody>
      </p:sp>
      <p:sp>
        <p:nvSpPr>
          <p:cNvPr id="41" name="テキスト ボックス 40">
            <a:extLst>
              <a:ext uri="{FF2B5EF4-FFF2-40B4-BE49-F238E27FC236}">
                <a16:creationId xmlns:a16="http://schemas.microsoft.com/office/drawing/2014/main" id="{7E034044-CB01-C18B-7205-351B0A6C2977}"/>
              </a:ext>
            </a:extLst>
          </p:cNvPr>
          <p:cNvSpPr txBox="1"/>
          <p:nvPr/>
        </p:nvSpPr>
        <p:spPr>
          <a:xfrm>
            <a:off x="9539660" y="1424262"/>
            <a:ext cx="1531270" cy="577081"/>
          </a:xfrm>
          <a:prstGeom prst="rect">
            <a:avLst/>
          </a:prstGeom>
          <a:noFill/>
        </p:spPr>
        <p:txBody>
          <a:bodyPr wrap="square" lIns="91440" tIns="45720" rIns="91440" bIns="45720" rtlCol="0" anchor="t">
            <a:spAutoFit/>
          </a:bodyPr>
          <a:lstStyle/>
          <a:p>
            <a:r>
              <a:rPr kumimoji="1" lang="ja-JP" altLang="en-US" sz="1050"/>
              <a:t>イベントの概要が決定</a:t>
            </a:r>
          </a:p>
          <a:p>
            <a:r>
              <a:rPr lang="ja-JP" sz="1050">
                <a:ea typeface="游ゴシック"/>
              </a:rPr>
              <a:t>Outline of the event decided</a:t>
            </a:r>
            <a:endParaRPr lang="ja-JP"/>
          </a:p>
        </p:txBody>
      </p:sp>
      <p:sp>
        <p:nvSpPr>
          <p:cNvPr id="43" name="テキスト ボックス 42">
            <a:extLst>
              <a:ext uri="{FF2B5EF4-FFF2-40B4-BE49-F238E27FC236}">
                <a16:creationId xmlns:a16="http://schemas.microsoft.com/office/drawing/2014/main" id="{12D45ECB-B73A-2F16-2A7E-00BE5B3C0EA9}"/>
              </a:ext>
            </a:extLst>
          </p:cNvPr>
          <p:cNvSpPr txBox="1"/>
          <p:nvPr/>
        </p:nvSpPr>
        <p:spPr>
          <a:xfrm>
            <a:off x="904770" y="5816861"/>
            <a:ext cx="1297150" cy="369332"/>
          </a:xfrm>
          <a:prstGeom prst="rect">
            <a:avLst/>
          </a:prstGeom>
          <a:noFill/>
        </p:spPr>
        <p:txBody>
          <a:bodyPr wrap="none" rtlCol="0">
            <a:spAutoFit/>
          </a:bodyPr>
          <a:lstStyle/>
          <a:p>
            <a:r>
              <a:rPr lang="en-US" altLang="ja-JP"/>
              <a:t>Frustrated</a:t>
            </a:r>
            <a:endParaRPr kumimoji="1" lang="ja-JP" altLang="en-US"/>
          </a:p>
        </p:txBody>
      </p:sp>
      <p:sp>
        <p:nvSpPr>
          <p:cNvPr id="50" name="フローチャート: 結合子 49">
            <a:extLst>
              <a:ext uri="{FF2B5EF4-FFF2-40B4-BE49-F238E27FC236}">
                <a16:creationId xmlns:a16="http://schemas.microsoft.com/office/drawing/2014/main" id="{05549C01-E3EA-9072-6C40-91D0C8440CA9}"/>
              </a:ext>
            </a:extLst>
          </p:cNvPr>
          <p:cNvSpPr/>
          <p:nvPr/>
        </p:nvSpPr>
        <p:spPr>
          <a:xfrm>
            <a:off x="1946258" y="4738130"/>
            <a:ext cx="140440" cy="140440"/>
          </a:xfrm>
          <a:prstGeom prst="flowChartConnector">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4D1984FA-0C31-4B88-2B1C-944E2EB59170}"/>
              </a:ext>
            </a:extLst>
          </p:cNvPr>
          <p:cNvSpPr txBox="1"/>
          <p:nvPr/>
        </p:nvSpPr>
        <p:spPr>
          <a:xfrm>
            <a:off x="1689966" y="2400942"/>
            <a:ext cx="2253155" cy="900246"/>
          </a:xfrm>
          <a:prstGeom prst="rect">
            <a:avLst/>
          </a:prstGeom>
          <a:noFill/>
        </p:spPr>
        <p:txBody>
          <a:bodyPr wrap="square" lIns="91440" tIns="45720" rIns="91440" bIns="45720" rtlCol="0" anchor="t">
            <a:spAutoFit/>
          </a:bodyPr>
          <a:lstStyle/>
          <a:p>
            <a:r>
              <a:rPr kumimoji="1" lang="ja-JP" altLang="en-US" sz="1050"/>
              <a:t>他の参加者からヒントを</a:t>
            </a:r>
            <a:endParaRPr kumimoji="1" lang="en-US" altLang="ja-JP" sz="1050"/>
          </a:p>
          <a:p>
            <a:r>
              <a:rPr lang="ja-JP" altLang="en-US" sz="1050">
                <a:ea typeface="游ゴシック"/>
              </a:rPr>
              <a:t>受けとるクイズイベント</a:t>
            </a:r>
          </a:p>
          <a:p>
            <a:r>
              <a:rPr lang="ja-JP" altLang="en-US" sz="1050">
                <a:ea typeface="游ゴシック"/>
              </a:rPr>
              <a:t>Get tips from other participants
Quiz event to receive</a:t>
            </a:r>
          </a:p>
          <a:p>
            <a:endParaRPr lang="ja-JP" altLang="en-US" sz="1050">
              <a:ea typeface="游ゴシック"/>
            </a:endParaRPr>
          </a:p>
        </p:txBody>
      </p:sp>
      <p:pic>
        <p:nvPicPr>
          <p:cNvPr id="68" name="図 67" descr="抽象, 挿絵 が含まれている画像&#10;&#10;自動的に生成された説明">
            <a:extLst>
              <a:ext uri="{FF2B5EF4-FFF2-40B4-BE49-F238E27FC236}">
                <a16:creationId xmlns:a16="http://schemas.microsoft.com/office/drawing/2014/main" id="{0276C65C-FD5F-C4FB-5DD9-7089446678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18211" y="2127329"/>
            <a:ext cx="392681" cy="436312"/>
          </a:xfrm>
          <a:prstGeom prst="rect">
            <a:avLst/>
          </a:prstGeom>
        </p:spPr>
      </p:pic>
      <p:sp>
        <p:nvSpPr>
          <p:cNvPr id="69" name="フローチャート: 結合子 68">
            <a:extLst>
              <a:ext uri="{FF2B5EF4-FFF2-40B4-BE49-F238E27FC236}">
                <a16:creationId xmlns:a16="http://schemas.microsoft.com/office/drawing/2014/main" id="{57F3BD53-6048-3C4B-5A71-3432842DDAD1}"/>
              </a:ext>
            </a:extLst>
          </p:cNvPr>
          <p:cNvSpPr/>
          <p:nvPr/>
        </p:nvSpPr>
        <p:spPr>
          <a:xfrm>
            <a:off x="4254352" y="4482583"/>
            <a:ext cx="140440" cy="140440"/>
          </a:xfrm>
          <a:prstGeom prst="flowChartConnector">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2" name="フローチャート: 結合子 71">
            <a:extLst>
              <a:ext uri="{FF2B5EF4-FFF2-40B4-BE49-F238E27FC236}">
                <a16:creationId xmlns:a16="http://schemas.microsoft.com/office/drawing/2014/main" id="{1FE7003F-6AFB-A69F-3341-D39C8AA9C41B}"/>
              </a:ext>
            </a:extLst>
          </p:cNvPr>
          <p:cNvSpPr/>
          <p:nvPr/>
        </p:nvSpPr>
        <p:spPr>
          <a:xfrm>
            <a:off x="9394722" y="4067926"/>
            <a:ext cx="140440" cy="140440"/>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AE80035E-92FA-E6A4-F4EF-2C18E6E64C47}"/>
              </a:ext>
            </a:extLst>
          </p:cNvPr>
          <p:cNvSpPr txBox="1"/>
          <p:nvPr/>
        </p:nvSpPr>
        <p:spPr>
          <a:xfrm>
            <a:off x="8597931" y="4259809"/>
            <a:ext cx="1874462" cy="738664"/>
          </a:xfrm>
          <a:prstGeom prst="rect">
            <a:avLst/>
          </a:prstGeom>
          <a:noFill/>
        </p:spPr>
        <p:txBody>
          <a:bodyPr wrap="square" lIns="91440" tIns="45720" rIns="91440" bIns="45720" rtlCol="0" anchor="t">
            <a:spAutoFit/>
          </a:bodyPr>
          <a:lstStyle/>
          <a:p>
            <a:r>
              <a:rPr lang="ja-JP" altLang="en-US" sz="1050">
                <a:ea typeface="游ゴシック"/>
              </a:rPr>
              <a:t>システムをどう使えば</a:t>
            </a:r>
            <a:endParaRPr lang="en-US" altLang="ja-JP" sz="1050">
              <a:ea typeface="游ゴシック"/>
            </a:endParaRPr>
          </a:p>
          <a:p>
            <a:r>
              <a:rPr lang="ja-JP" altLang="en-US" sz="1050"/>
              <a:t>ミッションが達成できる？</a:t>
            </a:r>
            <a:endParaRPr lang="en-US" altLang="ja-JP" sz="1050"/>
          </a:p>
          <a:p>
            <a:r>
              <a:rPr kumimoji="1" lang="ja-JP" altLang="en-US" sz="1050"/>
              <a:t>説明に苦しむ</a:t>
            </a:r>
          </a:p>
          <a:p>
            <a:r>
              <a:rPr lang="ja-JP" sz="1050">
                <a:ea typeface="游ゴシック"/>
              </a:rPr>
              <a:t>struggle to explain</a:t>
            </a:r>
            <a:endParaRPr lang="ja-JP"/>
          </a:p>
        </p:txBody>
      </p:sp>
      <p:sp>
        <p:nvSpPr>
          <p:cNvPr id="74" name="フローチャート: 結合子 73">
            <a:extLst>
              <a:ext uri="{FF2B5EF4-FFF2-40B4-BE49-F238E27FC236}">
                <a16:creationId xmlns:a16="http://schemas.microsoft.com/office/drawing/2014/main" id="{88784892-A480-7513-E2EE-800EE498D2AB}"/>
              </a:ext>
            </a:extLst>
          </p:cNvPr>
          <p:cNvSpPr/>
          <p:nvPr/>
        </p:nvSpPr>
        <p:spPr>
          <a:xfrm>
            <a:off x="5285471" y="5124585"/>
            <a:ext cx="140440" cy="140440"/>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84F71ECC-7015-8239-CEA4-62B2A29384E2}"/>
              </a:ext>
            </a:extLst>
          </p:cNvPr>
          <p:cNvSpPr txBox="1"/>
          <p:nvPr/>
        </p:nvSpPr>
        <p:spPr>
          <a:xfrm>
            <a:off x="4731586" y="5313921"/>
            <a:ext cx="1749943" cy="738664"/>
          </a:xfrm>
          <a:prstGeom prst="rect">
            <a:avLst/>
          </a:prstGeom>
          <a:noFill/>
        </p:spPr>
        <p:txBody>
          <a:bodyPr wrap="square" lIns="91440" tIns="45720" rIns="91440" bIns="45720" rtlCol="0" anchor="t">
            <a:spAutoFit/>
          </a:bodyPr>
          <a:lstStyle/>
          <a:p>
            <a:r>
              <a:rPr lang="ja-JP" altLang="en-US" sz="1050"/>
              <a:t>アイデアの軌道修正</a:t>
            </a:r>
            <a:endParaRPr lang="en-US" altLang="ja-JP" sz="1050"/>
          </a:p>
          <a:p>
            <a:r>
              <a:rPr kumimoji="1" lang="ja-JP" altLang="en-US" sz="1050"/>
              <a:t>を提案される</a:t>
            </a:r>
          </a:p>
          <a:p>
            <a:r>
              <a:rPr lang="ja-JP" sz="1050">
                <a:ea typeface="游ゴシック"/>
              </a:rPr>
              <a:t>of the mission
struggle to interpret</a:t>
            </a:r>
            <a:endParaRPr lang="ja-JP"/>
          </a:p>
        </p:txBody>
      </p:sp>
      <p:pic>
        <p:nvPicPr>
          <p:cNvPr id="76" name="図 75" descr="抽象, 挿絵 が含まれている画像&#10;&#10;自動的に生成された説明">
            <a:extLst>
              <a:ext uri="{FF2B5EF4-FFF2-40B4-BE49-F238E27FC236}">
                <a16:creationId xmlns:a16="http://schemas.microsoft.com/office/drawing/2014/main" id="{C30D7C18-0BDC-D01C-E991-BFEC5FD55F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49206" y="3181915"/>
            <a:ext cx="392681" cy="436312"/>
          </a:xfrm>
          <a:prstGeom prst="rect">
            <a:avLst/>
          </a:prstGeom>
        </p:spPr>
      </p:pic>
      <p:cxnSp>
        <p:nvCxnSpPr>
          <p:cNvPr id="82" name="直線矢印コネクタ 81">
            <a:extLst>
              <a:ext uri="{FF2B5EF4-FFF2-40B4-BE49-F238E27FC236}">
                <a16:creationId xmlns:a16="http://schemas.microsoft.com/office/drawing/2014/main" id="{4F3FB623-FCD8-53D3-E00D-9F7E81180C51}"/>
              </a:ext>
            </a:extLst>
          </p:cNvPr>
          <p:cNvCxnSpPr>
            <a:cxnSpLocks/>
            <a:stCxn id="50" idx="0"/>
            <a:endCxn id="76" idx="2"/>
          </p:cNvCxnSpPr>
          <p:nvPr/>
        </p:nvCxnSpPr>
        <p:spPr>
          <a:xfrm flipV="1">
            <a:off x="2016478" y="3618227"/>
            <a:ext cx="629069" cy="1119903"/>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2214590D-8E01-4AB4-A4C1-2D766088478E}"/>
              </a:ext>
            </a:extLst>
          </p:cNvPr>
          <p:cNvCxnSpPr>
            <a:cxnSpLocks/>
            <a:stCxn id="76" idx="3"/>
            <a:endCxn id="22" idx="2"/>
          </p:cNvCxnSpPr>
          <p:nvPr/>
        </p:nvCxnSpPr>
        <p:spPr>
          <a:xfrm>
            <a:off x="2841887" y="3400071"/>
            <a:ext cx="809129" cy="446036"/>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78CBF0D-C010-FB95-B8D5-2F498D5FD707}"/>
              </a:ext>
            </a:extLst>
          </p:cNvPr>
          <p:cNvCxnSpPr>
            <a:cxnSpLocks/>
            <a:endCxn id="69" idx="1"/>
          </p:cNvCxnSpPr>
          <p:nvPr/>
        </p:nvCxnSpPr>
        <p:spPr>
          <a:xfrm>
            <a:off x="3765890" y="3913582"/>
            <a:ext cx="509029" cy="589568"/>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EAC8AE11-49F5-A99D-9C53-E2E94D0E477F}"/>
              </a:ext>
            </a:extLst>
          </p:cNvPr>
          <p:cNvCxnSpPr>
            <a:cxnSpLocks/>
          </p:cNvCxnSpPr>
          <p:nvPr/>
        </p:nvCxnSpPr>
        <p:spPr>
          <a:xfrm>
            <a:off x="4391430" y="4548349"/>
            <a:ext cx="911246" cy="592349"/>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336B8253-BA62-6234-2ADB-2861BE44638B}"/>
              </a:ext>
            </a:extLst>
          </p:cNvPr>
          <p:cNvCxnSpPr>
            <a:cxnSpLocks/>
            <a:stCxn id="68" idx="3"/>
          </p:cNvCxnSpPr>
          <p:nvPr/>
        </p:nvCxnSpPr>
        <p:spPr>
          <a:xfrm>
            <a:off x="7710892" y="2345485"/>
            <a:ext cx="686507" cy="279515"/>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5AC9EEAD-0082-8DD1-199D-CA4502CA87F4}"/>
              </a:ext>
            </a:extLst>
          </p:cNvPr>
          <p:cNvCxnSpPr>
            <a:cxnSpLocks/>
            <a:stCxn id="27" idx="5"/>
            <a:endCxn id="72" idx="2"/>
          </p:cNvCxnSpPr>
          <p:nvPr/>
        </p:nvCxnSpPr>
        <p:spPr>
          <a:xfrm>
            <a:off x="8462120" y="2706159"/>
            <a:ext cx="932602" cy="1431987"/>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3708D2FD-E496-52A1-9895-9D669793DBB2}"/>
              </a:ext>
            </a:extLst>
          </p:cNvPr>
          <p:cNvCxnSpPr>
            <a:cxnSpLocks/>
            <a:stCxn id="72" idx="6"/>
            <a:endCxn id="23" idx="3"/>
          </p:cNvCxnSpPr>
          <p:nvPr/>
        </p:nvCxnSpPr>
        <p:spPr>
          <a:xfrm flipV="1">
            <a:off x="9535162" y="2069336"/>
            <a:ext cx="674833" cy="2068810"/>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pic>
        <p:nvPicPr>
          <p:cNvPr id="133" name="図 132" descr="抽象, 挿絵 が含まれている画像&#10;&#10;自動的に生成された説明">
            <a:extLst>
              <a:ext uri="{FF2B5EF4-FFF2-40B4-BE49-F238E27FC236}">
                <a16:creationId xmlns:a16="http://schemas.microsoft.com/office/drawing/2014/main" id="{FB0564C1-5C47-E86C-7C36-713903E058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09409" y="2708831"/>
            <a:ext cx="392681" cy="436312"/>
          </a:xfrm>
          <a:prstGeom prst="rect">
            <a:avLst/>
          </a:prstGeom>
        </p:spPr>
      </p:pic>
      <p:sp>
        <p:nvSpPr>
          <p:cNvPr id="134" name="テキスト ボックス 133">
            <a:extLst>
              <a:ext uri="{FF2B5EF4-FFF2-40B4-BE49-F238E27FC236}">
                <a16:creationId xmlns:a16="http://schemas.microsoft.com/office/drawing/2014/main" id="{8C0FEED7-0B80-4AB3-A373-05462D90A155}"/>
              </a:ext>
            </a:extLst>
          </p:cNvPr>
          <p:cNvSpPr txBox="1"/>
          <p:nvPr/>
        </p:nvSpPr>
        <p:spPr>
          <a:xfrm>
            <a:off x="4372364" y="2060467"/>
            <a:ext cx="2660208" cy="738664"/>
          </a:xfrm>
          <a:prstGeom prst="rect">
            <a:avLst/>
          </a:prstGeom>
          <a:noFill/>
        </p:spPr>
        <p:txBody>
          <a:bodyPr wrap="square" lIns="91440" tIns="45720" rIns="91440" bIns="45720" rtlCol="0" anchor="t">
            <a:spAutoFit/>
          </a:bodyPr>
          <a:lstStyle/>
          <a:p>
            <a:r>
              <a:rPr lang="ja-JP" altLang="en-US" sz="1050">
                <a:ea typeface="游ゴシック"/>
              </a:rPr>
              <a:t>参加者同士でヒントを教えあう</a:t>
            </a:r>
            <a:r>
              <a:rPr kumimoji="1" lang="ja-JP" altLang="en-US" sz="1050">
                <a:ea typeface="游ゴシック"/>
              </a:rPr>
              <a:t>イベント</a:t>
            </a:r>
            <a:endParaRPr kumimoji="1" lang="en-US" altLang="ja-JP" sz="1050">
              <a:ea typeface="游ゴシック"/>
            </a:endParaRPr>
          </a:p>
          <a:p>
            <a:r>
              <a:rPr lang="ja-JP" altLang="en-US" sz="1050">
                <a:ea typeface="游ゴシック"/>
              </a:rPr>
              <a:t>文化交流＝会話</a:t>
            </a:r>
            <a:br>
              <a:rPr lang="ja-JP" altLang="en-US" sz="1050">
                <a:ea typeface="游ゴシック"/>
              </a:rPr>
            </a:br>
            <a:r>
              <a:rPr lang="ja-JP" altLang="en-US" sz="1050">
                <a:ea typeface="游ゴシック"/>
              </a:rPr>
              <a:t>among participants share tips event
Cultural exchange = Conversation</a:t>
            </a:r>
            <a:endParaRPr kumimoji="1" lang="en-US" altLang="ja-JP" sz="1050"/>
          </a:p>
        </p:txBody>
      </p:sp>
      <p:cxnSp>
        <p:nvCxnSpPr>
          <p:cNvPr id="136" name="直線矢印コネクタ 135">
            <a:extLst>
              <a:ext uri="{FF2B5EF4-FFF2-40B4-BE49-F238E27FC236}">
                <a16:creationId xmlns:a16="http://schemas.microsoft.com/office/drawing/2014/main" id="{12EC22BE-997D-1C4B-31FD-4C2CE762EC0D}"/>
              </a:ext>
            </a:extLst>
          </p:cNvPr>
          <p:cNvCxnSpPr>
            <a:cxnSpLocks/>
            <a:stCxn id="74" idx="1"/>
            <a:endCxn id="133" idx="1"/>
          </p:cNvCxnSpPr>
          <p:nvPr/>
        </p:nvCxnSpPr>
        <p:spPr>
          <a:xfrm flipV="1">
            <a:off x="5306038" y="2926987"/>
            <a:ext cx="803371" cy="2218165"/>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656FE474-158A-099F-6A94-CB3EF7A64A3A}"/>
              </a:ext>
            </a:extLst>
          </p:cNvPr>
          <p:cNvCxnSpPr>
            <a:cxnSpLocks/>
            <a:stCxn id="133" idx="3"/>
          </p:cNvCxnSpPr>
          <p:nvPr/>
        </p:nvCxnSpPr>
        <p:spPr>
          <a:xfrm flipV="1">
            <a:off x="6502090" y="2352329"/>
            <a:ext cx="803371" cy="574658"/>
          </a:xfrm>
          <a:prstGeom prst="straightConnector1">
            <a:avLst/>
          </a:prstGeom>
          <a:ln>
            <a:solidFill>
              <a:srgbClr val="14777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36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0C450-1ECA-BE6C-5982-C007C5E9E8EF}"/>
              </a:ext>
            </a:extLst>
          </p:cNvPr>
          <p:cNvSpPr>
            <a:spLocks noGrp="1"/>
          </p:cNvSpPr>
          <p:nvPr>
            <p:ph type="title"/>
          </p:nvPr>
        </p:nvSpPr>
        <p:spPr/>
        <p:txBody>
          <a:bodyPr/>
          <a:lstStyle/>
          <a:p>
            <a:r>
              <a:rPr kumimoji="1" lang="ja-JP" altLang="en-US"/>
              <a:t>開発の過程・手順 </a:t>
            </a:r>
            <a:r>
              <a:rPr kumimoji="1" lang="en-US" altLang="ja-JP"/>
              <a:t>/</a:t>
            </a:r>
            <a:r>
              <a:rPr kumimoji="1" lang="en-US" altLang="ja-JP" sz="3200"/>
              <a:t>What we did</a:t>
            </a:r>
            <a:endParaRPr kumimoji="1" lang="ja-JP" altLang="en-US"/>
          </a:p>
        </p:txBody>
      </p:sp>
      <p:sp>
        <p:nvSpPr>
          <p:cNvPr id="4" name="日付プレースホルダー 3">
            <a:extLst>
              <a:ext uri="{FF2B5EF4-FFF2-40B4-BE49-F238E27FC236}">
                <a16:creationId xmlns:a16="http://schemas.microsoft.com/office/drawing/2014/main" id="{AEC218F7-22AB-D0A5-30EA-0215D07043DB}"/>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28AAE29C-F493-8FD0-FC6E-9F919D9A465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04695125-D5BB-097E-4D28-71FE956712FB}"/>
              </a:ext>
            </a:extLst>
          </p:cNvPr>
          <p:cNvSpPr>
            <a:spLocks noGrp="1"/>
          </p:cNvSpPr>
          <p:nvPr>
            <p:ph type="sldNum" sz="quarter" idx="12"/>
          </p:nvPr>
        </p:nvSpPr>
        <p:spPr/>
        <p:txBody>
          <a:bodyPr/>
          <a:lstStyle/>
          <a:p>
            <a:fld id="{A92C8975-12A7-4C84-BF77-7F7E3A4DD352}" type="slidenum">
              <a:rPr kumimoji="1" lang="ja-JP" altLang="en-US" smtClean="0"/>
              <a:t>16</a:t>
            </a:fld>
            <a:endParaRPr kumimoji="1" lang="ja-JP" altLang="en-US"/>
          </a:p>
        </p:txBody>
      </p:sp>
    </p:spTree>
    <p:extLst>
      <p:ext uri="{BB962C8B-B14F-4D97-AF65-F5344CB8AC3E}">
        <p14:creationId xmlns:p14="http://schemas.microsoft.com/office/powerpoint/2010/main" val="251215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1A83-4C00-69F3-BCAE-147B62878BB0}"/>
              </a:ext>
            </a:extLst>
          </p:cNvPr>
          <p:cNvSpPr>
            <a:spLocks noGrp="1"/>
          </p:cNvSpPr>
          <p:nvPr>
            <p:ph type="title"/>
          </p:nvPr>
        </p:nvSpPr>
        <p:spPr/>
        <p:txBody>
          <a:bodyPr/>
          <a:lstStyle/>
          <a:p>
            <a:r>
              <a:rPr lang="ja-JP" altLang="en-US" err="1">
                <a:ea typeface="+mj-lt"/>
                <a:cs typeface="+mj-lt"/>
              </a:rPr>
              <a:t>開発の過程・手順</a:t>
            </a:r>
            <a:r>
              <a:rPr lang="en-US">
                <a:ea typeface="+mj-lt"/>
                <a:cs typeface="+mj-lt"/>
              </a:rPr>
              <a:t> How the project went</a:t>
            </a:r>
            <a:endParaRPr lang="en-US"/>
          </a:p>
        </p:txBody>
      </p:sp>
      <p:sp>
        <p:nvSpPr>
          <p:cNvPr id="3" name="Content Placeholder 2">
            <a:extLst>
              <a:ext uri="{FF2B5EF4-FFF2-40B4-BE49-F238E27FC236}">
                <a16:creationId xmlns:a16="http://schemas.microsoft.com/office/drawing/2014/main" id="{69D1476C-5C6C-A480-149E-47062CD38FA7}"/>
              </a:ext>
            </a:extLst>
          </p:cNvPr>
          <p:cNvSpPr>
            <a:spLocks noGrp="1"/>
          </p:cNvSpPr>
          <p:nvPr>
            <p:ph idx="1"/>
          </p:nvPr>
        </p:nvSpPr>
        <p:spPr>
          <a:xfrm>
            <a:off x="983343" y="1777244"/>
            <a:ext cx="4824373" cy="4351338"/>
          </a:xfrm>
        </p:spPr>
        <p:txBody>
          <a:bodyPr vert="horz" lIns="91440" tIns="45720" rIns="91440" bIns="45720" rtlCol="0" anchor="t">
            <a:normAutofit/>
          </a:bodyPr>
          <a:lstStyle/>
          <a:p>
            <a:r>
              <a:rPr lang="ja-JP" altLang="en-US" dirty="0">
                <a:ea typeface="游ゴシック"/>
              </a:rPr>
              <a:t>使用言語</a:t>
            </a:r>
            <a:endParaRPr lang="en-US" altLang="ja-JP" dirty="0">
              <a:ea typeface="游ゴシック"/>
            </a:endParaRPr>
          </a:p>
          <a:p>
            <a:pPr marL="0" indent="0">
              <a:buNone/>
            </a:pPr>
            <a:r>
              <a:rPr lang="en-US" altLang="ja-JP" sz="2800" b="0" i="0" dirty="0">
                <a:solidFill>
                  <a:srgbClr val="1D1C1D"/>
                </a:solidFill>
                <a:effectLst/>
                <a:ea typeface="游ゴシック"/>
              </a:rPr>
              <a:t>  </a:t>
            </a:r>
            <a:r>
              <a:rPr lang="en-US" altLang="ja-JP" sz="2800" b="0" i="0" dirty="0">
                <a:solidFill>
                  <a:srgbClr val="1D1C1D"/>
                </a:solidFill>
                <a:effectLst/>
              </a:rPr>
              <a:t>TypeScript</a:t>
            </a:r>
            <a:endParaRPr lang="ja-JP" altLang="en-US" sz="2800" dirty="0">
              <a:ea typeface="游ゴシック"/>
            </a:endParaRPr>
          </a:p>
          <a:p>
            <a:r>
              <a:rPr lang="ja-JP" altLang="en-US" dirty="0">
                <a:ea typeface="游ゴシック"/>
              </a:rPr>
              <a:t>使用データベース/</a:t>
            </a:r>
            <a:r>
              <a:rPr lang="ja-JP" altLang="en-US" sz="2000" dirty="0">
                <a:ea typeface="游ゴシック"/>
              </a:rPr>
              <a:t>database</a:t>
            </a:r>
            <a:endParaRPr lang="ja-JP" altLang="en-US" sz="2000" dirty="0">
              <a:ea typeface="+mn-lt"/>
              <a:cs typeface="+mn-lt"/>
            </a:endParaRPr>
          </a:p>
          <a:p>
            <a:pPr marL="0" indent="0">
              <a:buNone/>
            </a:pPr>
            <a:r>
              <a:rPr lang="ja-JP" altLang="en-US" dirty="0">
                <a:ea typeface="游ゴシック"/>
              </a:rPr>
              <a:t>　</a:t>
            </a:r>
            <a:r>
              <a:rPr lang="en-US" altLang="ja-JP" dirty="0">
                <a:ea typeface="游ゴシック"/>
              </a:rPr>
              <a:t>Next.js, </a:t>
            </a:r>
            <a:r>
              <a:rPr lang="en-US" altLang="ja-JP" dirty="0" err="1">
                <a:ea typeface="游ゴシック"/>
              </a:rPr>
              <a:t>prisma</a:t>
            </a:r>
            <a:endParaRPr lang="ja-JP" altLang="en-US" dirty="0">
              <a:ea typeface="游ゴシック"/>
            </a:endParaRPr>
          </a:p>
          <a:p>
            <a:pPr marL="0" indent="0">
              <a:buNone/>
            </a:pPr>
            <a:endParaRPr lang="ja-JP" altLang="en-US" dirty="0">
              <a:ea typeface="游ゴシック"/>
            </a:endParaRPr>
          </a:p>
        </p:txBody>
      </p:sp>
      <p:sp>
        <p:nvSpPr>
          <p:cNvPr id="4" name="Date Placeholder 3">
            <a:extLst>
              <a:ext uri="{FF2B5EF4-FFF2-40B4-BE49-F238E27FC236}">
                <a16:creationId xmlns:a16="http://schemas.microsoft.com/office/drawing/2014/main" id="{965D8F48-C3A0-1833-CBB7-2B5DAB735C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34C73DA1-4076-717E-17A4-AC26F0851E29}"/>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9B706E27-B20B-1D48-E8D7-B8B58336190B}"/>
              </a:ext>
            </a:extLst>
          </p:cNvPr>
          <p:cNvSpPr>
            <a:spLocks noGrp="1"/>
          </p:cNvSpPr>
          <p:nvPr>
            <p:ph type="sldNum" sz="quarter" idx="12"/>
          </p:nvPr>
        </p:nvSpPr>
        <p:spPr/>
        <p:txBody>
          <a:bodyPr/>
          <a:lstStyle/>
          <a:p>
            <a:fld id="{A92C8975-12A7-4C84-BF77-7F7E3A4DD352}" type="slidenum">
              <a:rPr kumimoji="1" lang="ja-JP" altLang="en-US" smtClean="0"/>
              <a:t>17</a:t>
            </a:fld>
            <a:endParaRPr kumimoji="1" lang="ja-JP" altLang="en-US"/>
          </a:p>
        </p:txBody>
      </p:sp>
      <p:sp>
        <p:nvSpPr>
          <p:cNvPr id="8" name="Content Placeholder 2">
            <a:extLst>
              <a:ext uri="{FF2B5EF4-FFF2-40B4-BE49-F238E27FC236}">
                <a16:creationId xmlns:a16="http://schemas.microsoft.com/office/drawing/2014/main" id="{9EC7BF3F-567A-9007-C370-0C06A970EF50}"/>
              </a:ext>
            </a:extLst>
          </p:cNvPr>
          <p:cNvSpPr txBox="1">
            <a:spLocks/>
          </p:cNvSpPr>
          <p:nvPr/>
        </p:nvSpPr>
        <p:spPr>
          <a:xfrm>
            <a:off x="5803463" y="1699835"/>
            <a:ext cx="483751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ea typeface="游ゴシック"/>
              </a:rPr>
              <a:t>バックエンド/</a:t>
            </a:r>
            <a:r>
              <a:rPr lang="ja-JP" altLang="en-US" sz="2000">
                <a:ea typeface="游ゴシック"/>
              </a:rPr>
              <a:t>backend</a:t>
            </a:r>
          </a:p>
          <a:p>
            <a:pPr marL="0" indent="0">
              <a:buNone/>
            </a:pPr>
            <a:r>
              <a:rPr lang="ja-JP" altLang="en-US">
                <a:ea typeface="游ゴシック"/>
              </a:rPr>
              <a:t>Sasaki</a:t>
            </a:r>
          </a:p>
          <a:p>
            <a:pPr marL="0" indent="0">
              <a:buFont typeface="Arial" panose="020B0604020202020204" pitchFamily="34" charset="0"/>
              <a:buNone/>
            </a:pPr>
            <a:endParaRPr lang="ja-JP" altLang="en-US">
              <a:ea typeface="游ゴシック"/>
            </a:endParaRPr>
          </a:p>
          <a:p>
            <a:r>
              <a:rPr lang="ja-JP" altLang="en-US">
                <a:ea typeface="游ゴシック"/>
              </a:rPr>
              <a:t>フロントエンド/</a:t>
            </a:r>
            <a:r>
              <a:rPr lang="ja-JP" altLang="en-US" sz="2000">
                <a:ea typeface="游ゴシック"/>
              </a:rPr>
              <a:t>frontend</a:t>
            </a:r>
          </a:p>
          <a:p>
            <a:pPr marL="0" indent="0">
              <a:buNone/>
            </a:pPr>
            <a:r>
              <a:rPr lang="ja-JP" altLang="en-US">
                <a:ea typeface="游ゴシック"/>
              </a:rPr>
              <a:t>Kurihara</a:t>
            </a:r>
          </a:p>
          <a:p>
            <a:pPr marL="0" indent="0">
              <a:buNone/>
            </a:pPr>
            <a:r>
              <a:rPr lang="ja-JP" altLang="en-US">
                <a:ea typeface="游ゴシック"/>
              </a:rPr>
              <a:t>Miyamoto</a:t>
            </a:r>
          </a:p>
          <a:p>
            <a:pPr marL="0" indent="0">
              <a:buNone/>
            </a:pPr>
            <a:r>
              <a:rPr lang="ja-JP" altLang="en-US">
                <a:ea typeface="游ゴシック"/>
              </a:rPr>
              <a:t>Minamide</a:t>
            </a:r>
          </a:p>
          <a:p>
            <a:pPr marL="0" indent="0">
              <a:buNone/>
            </a:pPr>
            <a:r>
              <a:rPr lang="ja-JP" altLang="en-US">
                <a:ea typeface="游ゴシック"/>
              </a:rPr>
              <a:t>Miyuru</a:t>
            </a:r>
          </a:p>
          <a:p>
            <a:pPr marL="0" indent="0">
              <a:buNone/>
            </a:pPr>
            <a:endParaRPr lang="ja-JP" altLang="en-US">
              <a:ea typeface="游ゴシック"/>
            </a:endParaRPr>
          </a:p>
          <a:p>
            <a:pPr marL="0" indent="0">
              <a:buNone/>
            </a:pPr>
            <a:endParaRPr lang="ja-JP" altLang="en-US">
              <a:ea typeface="游ゴシック"/>
            </a:endParaRPr>
          </a:p>
        </p:txBody>
      </p:sp>
    </p:spTree>
    <p:extLst>
      <p:ext uri="{BB962C8B-B14F-4D97-AF65-F5344CB8AC3E}">
        <p14:creationId xmlns:p14="http://schemas.microsoft.com/office/powerpoint/2010/main" val="310262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6464-1D99-BDC5-9667-1DC546AA2503}"/>
              </a:ext>
            </a:extLst>
          </p:cNvPr>
          <p:cNvSpPr>
            <a:spLocks noGrp="1"/>
          </p:cNvSpPr>
          <p:nvPr>
            <p:ph type="title"/>
          </p:nvPr>
        </p:nvSpPr>
        <p:spPr/>
        <p:txBody>
          <a:bodyPr/>
          <a:lstStyle/>
          <a:p>
            <a:r>
              <a:rPr lang="ja-JP" altLang="en-US">
                <a:ea typeface="游ゴシック Light"/>
              </a:rPr>
              <a:t>開発の過程・手順</a:t>
            </a:r>
            <a:r>
              <a:rPr lang="en-US">
                <a:ea typeface="游ゴシック Light"/>
              </a:rPr>
              <a:t> How the project went</a:t>
            </a:r>
            <a:endParaRPr lang="en-US">
              <a:ea typeface="+mj-lt"/>
              <a:cs typeface="+mj-lt"/>
            </a:endParaRPr>
          </a:p>
        </p:txBody>
      </p:sp>
      <p:sp>
        <p:nvSpPr>
          <p:cNvPr id="4" name="Date Placeholder 3">
            <a:extLst>
              <a:ext uri="{FF2B5EF4-FFF2-40B4-BE49-F238E27FC236}">
                <a16:creationId xmlns:a16="http://schemas.microsoft.com/office/drawing/2014/main" id="{CCB36365-B8F8-0063-4191-3B94A3F5B3F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C4FF4110-6FC9-43DC-ECD0-DE62CC5C0BAF}"/>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C790C9D2-BC2F-53EE-689A-703FFF03404F}"/>
              </a:ext>
            </a:extLst>
          </p:cNvPr>
          <p:cNvSpPr>
            <a:spLocks noGrp="1"/>
          </p:cNvSpPr>
          <p:nvPr>
            <p:ph type="sldNum" sz="quarter" idx="12"/>
          </p:nvPr>
        </p:nvSpPr>
        <p:spPr/>
        <p:txBody>
          <a:bodyPr/>
          <a:lstStyle/>
          <a:p>
            <a:fld id="{A92C8975-12A7-4C84-BF77-7F7E3A4DD352}" type="slidenum">
              <a:rPr kumimoji="1" lang="ja-JP" altLang="en-US" smtClean="0"/>
              <a:t>18</a:t>
            </a:fld>
            <a:endParaRPr kumimoji="1" lang="ja-JP" altLang="en-US"/>
          </a:p>
        </p:txBody>
      </p:sp>
      <p:sp>
        <p:nvSpPr>
          <p:cNvPr id="7" name="Rectangle 6">
            <a:extLst>
              <a:ext uri="{FF2B5EF4-FFF2-40B4-BE49-F238E27FC236}">
                <a16:creationId xmlns:a16="http://schemas.microsoft.com/office/drawing/2014/main" id="{C76EA788-79C9-711E-0071-BD0516ACE96F}"/>
              </a:ext>
            </a:extLst>
          </p:cNvPr>
          <p:cNvSpPr/>
          <p:nvPr/>
        </p:nvSpPr>
        <p:spPr>
          <a:xfrm>
            <a:off x="1037896" y="2036379"/>
            <a:ext cx="2128344" cy="2798379"/>
          </a:xfrm>
          <a:prstGeom prst="rect">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ea typeface="游ゴシック"/>
              </a:rPr>
              <a:t>具体的なイメージを</a:t>
            </a:r>
          </a:p>
          <a:p>
            <a:pPr algn="ctr"/>
            <a:r>
              <a:rPr lang="ja-JP" altLang="en-US" sz="1600">
                <a:ea typeface="游ゴシック"/>
              </a:rPr>
              <a:t>Miroなどで確認</a:t>
            </a:r>
            <a:br>
              <a:rPr lang="ja-JP" altLang="en-US" sz="1600">
                <a:ea typeface="游ゴシック"/>
              </a:rPr>
            </a:br>
            <a:r>
              <a:rPr lang="ja-JP" altLang="en-US" sz="1600">
                <a:ea typeface="游ゴシック"/>
              </a:rPr>
              <a:t>a specific image
Check with Milo etc.</a:t>
            </a:r>
          </a:p>
        </p:txBody>
      </p:sp>
      <p:sp>
        <p:nvSpPr>
          <p:cNvPr id="8" name="Rectangle 7">
            <a:extLst>
              <a:ext uri="{FF2B5EF4-FFF2-40B4-BE49-F238E27FC236}">
                <a16:creationId xmlns:a16="http://schemas.microsoft.com/office/drawing/2014/main" id="{21AEF9F0-0E78-6403-1176-938A0E6E6A9F}"/>
              </a:ext>
            </a:extLst>
          </p:cNvPr>
          <p:cNvSpPr/>
          <p:nvPr/>
        </p:nvSpPr>
        <p:spPr>
          <a:xfrm>
            <a:off x="3691758" y="2036379"/>
            <a:ext cx="2128344" cy="2798379"/>
          </a:xfrm>
          <a:prstGeom prst="rect">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rPr>
              <a:t>データベースの</a:t>
            </a:r>
          </a:p>
          <a:p>
            <a:pPr algn="ctr"/>
            <a:r>
              <a:rPr lang="ja-JP" altLang="en-US">
                <a:ea typeface="游ゴシック"/>
              </a:rPr>
              <a:t>中身を確認</a:t>
            </a:r>
          </a:p>
          <a:p>
            <a:pPr algn="ctr"/>
            <a:r>
              <a:rPr lang="ja-JP" altLang="en-US">
                <a:ea typeface="游ゴシック"/>
              </a:rPr>
              <a:t>(データベース図)</a:t>
            </a:r>
          </a:p>
          <a:p>
            <a:pPr algn="ctr"/>
            <a:r>
              <a:rPr lang="en-US" altLang="ja-JP">
                <a:ea typeface="游ゴシック"/>
              </a:rPr>
              <a:t>D</a:t>
            </a:r>
            <a:r>
              <a:rPr lang="ja-JP">
                <a:ea typeface="游ゴシック"/>
              </a:rPr>
              <a:t>atabase Check what's inside​
(database diagram)</a:t>
            </a:r>
            <a:endParaRPr lang="ja-JP"/>
          </a:p>
        </p:txBody>
      </p:sp>
      <p:sp>
        <p:nvSpPr>
          <p:cNvPr id="9" name="Rectangle 8">
            <a:extLst>
              <a:ext uri="{FF2B5EF4-FFF2-40B4-BE49-F238E27FC236}">
                <a16:creationId xmlns:a16="http://schemas.microsoft.com/office/drawing/2014/main" id="{02D0D626-A620-DEDE-DFC6-9643D0D904C7}"/>
              </a:ext>
            </a:extLst>
          </p:cNvPr>
          <p:cNvSpPr/>
          <p:nvPr/>
        </p:nvSpPr>
        <p:spPr>
          <a:xfrm>
            <a:off x="6319344" y="2036379"/>
            <a:ext cx="2128344" cy="2798379"/>
          </a:xfrm>
          <a:prstGeom prst="rect">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rPr>
              <a:t>フロント組が</a:t>
            </a:r>
          </a:p>
          <a:p>
            <a:pPr algn="ctr"/>
            <a:r>
              <a:rPr lang="ja-JP" altLang="en-US">
                <a:ea typeface="游ゴシック"/>
              </a:rPr>
              <a:t>割り振られた</a:t>
            </a:r>
          </a:p>
          <a:p>
            <a:pPr algn="ctr"/>
            <a:r>
              <a:rPr lang="ja-JP" altLang="en-US">
                <a:ea typeface="游ゴシック"/>
              </a:rPr>
              <a:t>ページを作</a:t>
            </a:r>
            <a:r>
              <a:rPr lang="ja-JP">
                <a:ea typeface="游ゴシック"/>
              </a:rPr>
              <a:t>成</a:t>
            </a:r>
            <a:br>
              <a:rPr lang="ja-JP" altLang="en-US">
                <a:ea typeface="游ゴシック"/>
              </a:rPr>
            </a:br>
            <a:r>
              <a:rPr lang="ja-JP" altLang="en-US">
                <a:ea typeface="游ゴシック"/>
              </a:rPr>
              <a:t>the front group allocated create page</a:t>
            </a:r>
            <a:br>
              <a:rPr lang="ja-JP" altLang="en-US">
                <a:ea typeface="游ゴシック"/>
              </a:rPr>
            </a:br>
            <a:endParaRPr lang="ja-JP" altLang="en-US">
              <a:ea typeface="游ゴシック"/>
            </a:endParaRPr>
          </a:p>
        </p:txBody>
      </p:sp>
      <p:sp>
        <p:nvSpPr>
          <p:cNvPr id="10" name="Rectangle 9">
            <a:extLst>
              <a:ext uri="{FF2B5EF4-FFF2-40B4-BE49-F238E27FC236}">
                <a16:creationId xmlns:a16="http://schemas.microsoft.com/office/drawing/2014/main" id="{F334AEFB-90F2-11BA-3BDB-9FD7F9B02064}"/>
              </a:ext>
            </a:extLst>
          </p:cNvPr>
          <p:cNvSpPr/>
          <p:nvPr/>
        </p:nvSpPr>
        <p:spPr>
          <a:xfrm>
            <a:off x="8920654" y="2036379"/>
            <a:ext cx="2128344" cy="2798379"/>
          </a:xfrm>
          <a:prstGeom prst="rect">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rPr>
              <a:t>テスト</a:t>
            </a:r>
          </a:p>
          <a:p>
            <a:pPr algn="ctr"/>
            <a:r>
              <a:rPr lang="ja-JP" altLang="en-US">
                <a:ea typeface="游ゴシック"/>
              </a:rPr>
              <a:t>test</a:t>
            </a:r>
          </a:p>
        </p:txBody>
      </p:sp>
      <p:sp>
        <p:nvSpPr>
          <p:cNvPr id="11" name="Arrow: Right 10">
            <a:extLst>
              <a:ext uri="{FF2B5EF4-FFF2-40B4-BE49-F238E27FC236}">
                <a16:creationId xmlns:a16="http://schemas.microsoft.com/office/drawing/2014/main" id="{29C4FD5F-64FE-D860-8C0B-EB4EDDF04FD9}"/>
              </a:ext>
            </a:extLst>
          </p:cNvPr>
          <p:cNvSpPr/>
          <p:nvPr/>
        </p:nvSpPr>
        <p:spPr>
          <a:xfrm>
            <a:off x="3291051" y="3310758"/>
            <a:ext cx="315310" cy="275896"/>
          </a:xfrm>
          <a:prstGeom prst="rightArrow">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4FF1FB1-9B52-4F1B-42BD-704F55F4ABDA}"/>
              </a:ext>
            </a:extLst>
          </p:cNvPr>
          <p:cNvSpPr/>
          <p:nvPr/>
        </p:nvSpPr>
        <p:spPr>
          <a:xfrm>
            <a:off x="5944912" y="3310758"/>
            <a:ext cx="315310" cy="275896"/>
          </a:xfrm>
          <a:prstGeom prst="rightArrow">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790708B-2098-FFD6-91C0-4A2830B75AD4}"/>
              </a:ext>
            </a:extLst>
          </p:cNvPr>
          <p:cNvSpPr/>
          <p:nvPr/>
        </p:nvSpPr>
        <p:spPr>
          <a:xfrm>
            <a:off x="8519947" y="3310758"/>
            <a:ext cx="315310" cy="275896"/>
          </a:xfrm>
          <a:prstGeom prst="rightArrow">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1C819D1F-C3E9-7BF7-4E7F-28262A413DC6}"/>
              </a:ext>
            </a:extLst>
          </p:cNvPr>
          <p:cNvSpPr/>
          <p:nvPr/>
        </p:nvSpPr>
        <p:spPr>
          <a:xfrm>
            <a:off x="1136430" y="5063469"/>
            <a:ext cx="9616965" cy="1064170"/>
          </a:xfrm>
          <a:prstGeom prst="leftArrow">
            <a:avLst/>
          </a:prstGeom>
          <a:solidFill>
            <a:srgbClr val="1477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游ゴシック"/>
              </a:rPr>
              <a:t>アイデアの精査/scrutiny of ideas</a:t>
            </a:r>
            <a:endParaRPr lang="en-US"/>
          </a:p>
        </p:txBody>
      </p:sp>
    </p:spTree>
    <p:extLst>
      <p:ext uri="{BB962C8B-B14F-4D97-AF65-F5344CB8AC3E}">
        <p14:creationId xmlns:p14="http://schemas.microsoft.com/office/powerpoint/2010/main" val="2299658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05E-57B6-D7B0-A934-760C19B34DBE}"/>
              </a:ext>
            </a:extLst>
          </p:cNvPr>
          <p:cNvSpPr>
            <a:spLocks noGrp="1"/>
          </p:cNvSpPr>
          <p:nvPr>
            <p:ph type="title"/>
          </p:nvPr>
        </p:nvSpPr>
        <p:spPr/>
        <p:txBody>
          <a:bodyPr/>
          <a:lstStyle/>
          <a:p>
            <a:r>
              <a:rPr lang="ja-JP" altLang="en-US">
                <a:ea typeface="游ゴシック Light"/>
              </a:rPr>
              <a:t>開発の過程・手順</a:t>
            </a:r>
            <a:r>
              <a:rPr lang="en-US">
                <a:ea typeface="游ゴシック Light"/>
              </a:rPr>
              <a:t> How the project went</a:t>
            </a:r>
            <a:endParaRPr lang="en-US"/>
          </a:p>
        </p:txBody>
      </p:sp>
      <p:sp>
        <p:nvSpPr>
          <p:cNvPr id="3" name="Content Placeholder 2">
            <a:extLst>
              <a:ext uri="{FF2B5EF4-FFF2-40B4-BE49-F238E27FC236}">
                <a16:creationId xmlns:a16="http://schemas.microsoft.com/office/drawing/2014/main" id="{59E4DCB8-87C5-6BC5-F9F9-CBE405E9E149}"/>
              </a:ext>
            </a:extLst>
          </p:cNvPr>
          <p:cNvSpPr>
            <a:spLocks noGrp="1"/>
          </p:cNvSpPr>
          <p:nvPr>
            <p:ph idx="1"/>
          </p:nvPr>
        </p:nvSpPr>
        <p:spPr>
          <a:xfrm>
            <a:off x="838200" y="1825625"/>
            <a:ext cx="10515600" cy="1748985"/>
          </a:xfrm>
        </p:spPr>
        <p:txBody>
          <a:bodyPr vert="horz" lIns="91440" tIns="45720" rIns="91440" bIns="45720" rtlCol="0" anchor="t">
            <a:normAutofit/>
          </a:bodyPr>
          <a:lstStyle/>
          <a:p>
            <a:r>
              <a:rPr lang="ja-JP" altLang="en-US">
                <a:ea typeface="游ゴシック"/>
              </a:rPr>
              <a:t>より良いものを作るために/to make it better</a:t>
            </a:r>
          </a:p>
          <a:p>
            <a:pPr marL="0" indent="0">
              <a:buNone/>
            </a:pPr>
            <a:r>
              <a:rPr lang="ja-JP" altLang="en-US">
                <a:ea typeface="游ゴシック"/>
              </a:rPr>
              <a:t>　</a:t>
            </a:r>
            <a:r>
              <a:rPr lang="ja-JP" altLang="en-US">
                <a:solidFill>
                  <a:srgbClr val="000000"/>
                </a:solidFill>
                <a:ea typeface="游ゴシック"/>
              </a:rPr>
              <a:t>　　　　　</a:t>
            </a:r>
            <a:r>
              <a:rPr lang="ja-JP" altLang="en-US" sz="3600" b="1" u="sng">
                <a:solidFill>
                  <a:schemeClr val="tx1">
                    <a:lumMod val="85000"/>
                    <a:lumOff val="15000"/>
                  </a:schemeClr>
                </a:solidFill>
                <a:ea typeface="游ゴシック"/>
              </a:rPr>
              <a:t>→なるべくシンプルな実装</a:t>
            </a:r>
          </a:p>
          <a:p>
            <a:pPr marL="2743200" lvl="6">
              <a:buNone/>
            </a:pPr>
            <a:r>
              <a:rPr lang="ja-JP" sz="2400">
                <a:solidFill>
                  <a:schemeClr val="tx1">
                    <a:lumMod val="85000"/>
                    <a:lumOff val="15000"/>
                  </a:schemeClr>
                </a:solidFill>
                <a:ea typeface="游ゴシック"/>
              </a:rPr>
              <a:t>Simplest possible implementation​</a:t>
            </a:r>
          </a:p>
        </p:txBody>
      </p:sp>
      <p:sp>
        <p:nvSpPr>
          <p:cNvPr id="4" name="Date Placeholder 3">
            <a:extLst>
              <a:ext uri="{FF2B5EF4-FFF2-40B4-BE49-F238E27FC236}">
                <a16:creationId xmlns:a16="http://schemas.microsoft.com/office/drawing/2014/main" id="{D94796DF-1DE7-52D2-9107-B6433182C2CD}"/>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D99D05CB-3D31-A104-C36D-4D348C36703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377A4E6C-A553-2BE4-A8EE-EEE574861348}"/>
              </a:ext>
            </a:extLst>
          </p:cNvPr>
          <p:cNvSpPr>
            <a:spLocks noGrp="1"/>
          </p:cNvSpPr>
          <p:nvPr>
            <p:ph type="sldNum" sz="quarter" idx="12"/>
          </p:nvPr>
        </p:nvSpPr>
        <p:spPr/>
        <p:txBody>
          <a:bodyPr/>
          <a:lstStyle/>
          <a:p>
            <a:fld id="{A92C8975-12A7-4C84-BF77-7F7E3A4DD352}" type="slidenum">
              <a:rPr kumimoji="1" lang="ja-JP" altLang="en-US" smtClean="0"/>
              <a:t>19</a:t>
            </a:fld>
            <a:endParaRPr kumimoji="1" lang="ja-JP" altLang="en-US"/>
          </a:p>
        </p:txBody>
      </p:sp>
      <p:sp>
        <p:nvSpPr>
          <p:cNvPr id="8" name="楕円 9">
            <a:extLst>
              <a:ext uri="{FF2B5EF4-FFF2-40B4-BE49-F238E27FC236}">
                <a16:creationId xmlns:a16="http://schemas.microsoft.com/office/drawing/2014/main" id="{EC7BC359-DAD3-E02E-175F-EFF58CF92035}"/>
              </a:ext>
            </a:extLst>
          </p:cNvPr>
          <p:cNvSpPr/>
          <p:nvPr/>
        </p:nvSpPr>
        <p:spPr>
          <a:xfrm>
            <a:off x="10080376" y="3864309"/>
            <a:ext cx="1020278" cy="970949"/>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10">
            <a:extLst>
              <a:ext uri="{FF2B5EF4-FFF2-40B4-BE49-F238E27FC236}">
                <a16:creationId xmlns:a16="http://schemas.microsoft.com/office/drawing/2014/main" id="{CE52D6C9-5112-D32F-283C-3CD430557C2F}"/>
              </a:ext>
            </a:extLst>
          </p:cNvPr>
          <p:cNvSpPr/>
          <p:nvPr/>
        </p:nvSpPr>
        <p:spPr>
          <a:xfrm>
            <a:off x="10120481" y="4165609"/>
            <a:ext cx="940067" cy="1339298"/>
          </a:xfrm>
          <a:prstGeom prs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0">
            <a:extLst>
              <a:ext uri="{FF2B5EF4-FFF2-40B4-BE49-F238E27FC236}">
                <a16:creationId xmlns:a16="http://schemas.microsoft.com/office/drawing/2014/main" id="{FC016E74-56CE-83D8-CA48-BF48EB6524B6}"/>
              </a:ext>
            </a:extLst>
          </p:cNvPr>
          <p:cNvSpPr/>
          <p:nvPr/>
        </p:nvSpPr>
        <p:spPr>
          <a:xfrm>
            <a:off x="7302291" y="4250275"/>
            <a:ext cx="940067" cy="1339298"/>
          </a:xfrm>
          <a:prstGeom prs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2">
            <a:extLst>
              <a:ext uri="{FF2B5EF4-FFF2-40B4-BE49-F238E27FC236}">
                <a16:creationId xmlns:a16="http://schemas.microsoft.com/office/drawing/2014/main" id="{03912FA4-118D-53CC-43F6-496D66662B22}"/>
              </a:ext>
            </a:extLst>
          </p:cNvPr>
          <p:cNvSpPr/>
          <p:nvPr/>
        </p:nvSpPr>
        <p:spPr>
          <a:xfrm>
            <a:off x="7165932" y="3789851"/>
            <a:ext cx="1212783" cy="105877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Speech Bubble: Oval 14">
            <a:extLst>
              <a:ext uri="{FF2B5EF4-FFF2-40B4-BE49-F238E27FC236}">
                <a16:creationId xmlns:a16="http://schemas.microsoft.com/office/drawing/2014/main" id="{66DF9452-7A4E-CE37-215D-B947EFF59D6D}"/>
              </a:ext>
            </a:extLst>
          </p:cNvPr>
          <p:cNvSpPr/>
          <p:nvPr/>
        </p:nvSpPr>
        <p:spPr>
          <a:xfrm>
            <a:off x="8799284" y="4413302"/>
            <a:ext cx="870857" cy="568476"/>
          </a:xfrm>
          <a:prstGeom prst="wedgeEllipseCallout">
            <a:avLst>
              <a:gd name="adj1" fmla="val -64485"/>
              <a:gd name="adj2" fmla="val -7985"/>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吹き出し: 円形 6">
            <a:extLst>
              <a:ext uri="{FF2B5EF4-FFF2-40B4-BE49-F238E27FC236}">
                <a16:creationId xmlns:a16="http://schemas.microsoft.com/office/drawing/2014/main" id="{DCA85AFA-1B07-162A-2D31-F24B3DC53766}"/>
              </a:ext>
            </a:extLst>
          </p:cNvPr>
          <p:cNvSpPr/>
          <p:nvPr/>
        </p:nvSpPr>
        <p:spPr>
          <a:xfrm>
            <a:off x="8610600" y="3552915"/>
            <a:ext cx="1096119" cy="697360"/>
          </a:xfrm>
          <a:prstGeom prst="wedgeEllipseCallout">
            <a:avLst>
              <a:gd name="adj1" fmla="val 51892"/>
              <a:gd name="adj2" fmla="val 34620"/>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sz="1600">
              <a:ea typeface="游ゴシック"/>
            </a:endParaRPr>
          </a:p>
        </p:txBody>
      </p:sp>
      <p:sp>
        <p:nvSpPr>
          <p:cNvPr id="25" name="Content Placeholder 2">
            <a:extLst>
              <a:ext uri="{FF2B5EF4-FFF2-40B4-BE49-F238E27FC236}">
                <a16:creationId xmlns:a16="http://schemas.microsoft.com/office/drawing/2014/main" id="{01CC8159-8125-08BC-9D33-3D5A46ABD56D}"/>
              </a:ext>
            </a:extLst>
          </p:cNvPr>
          <p:cNvSpPr txBox="1">
            <a:spLocks/>
          </p:cNvSpPr>
          <p:nvPr/>
        </p:nvSpPr>
        <p:spPr>
          <a:xfrm>
            <a:off x="1397876" y="4172060"/>
            <a:ext cx="6153806" cy="194605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rgbClr val="000000"/>
                </a:solidFill>
                <a:ea typeface="游ゴシック"/>
              </a:rPr>
              <a:t>また、</a:t>
            </a:r>
          </a:p>
          <a:p>
            <a:pPr marL="0" indent="0">
              <a:buNone/>
            </a:pPr>
            <a:r>
              <a:rPr lang="ja-JP" altLang="en-US" dirty="0">
                <a:solidFill>
                  <a:srgbClr val="000000"/>
                </a:solidFill>
                <a:ea typeface="游ゴシック"/>
              </a:rPr>
              <a:t>全員でアイデアを出し合うことで</a:t>
            </a:r>
            <a:endParaRPr lang="ja-JP" dirty="0"/>
          </a:p>
          <a:p>
            <a:pPr marL="0" indent="0">
              <a:buNone/>
            </a:pPr>
            <a:r>
              <a:rPr lang="ja-JP" altLang="en-US" dirty="0">
                <a:solidFill>
                  <a:srgbClr val="000000"/>
                </a:solidFill>
                <a:ea typeface="游ゴシック"/>
              </a:rPr>
              <a:t>意外な解決策が見つかる</a:t>
            </a:r>
          </a:p>
          <a:p>
            <a:pPr marL="0" indent="0">
              <a:buNone/>
            </a:pPr>
            <a:r>
              <a:rPr lang="ja-JP" altLang="en-US" dirty="0">
                <a:solidFill>
                  <a:srgbClr val="000000"/>
                </a:solidFill>
                <a:ea typeface="游ゴシック"/>
              </a:rPr>
              <a:t>Wecan find unexpected solutions by exchanging ideas with everyone</a:t>
            </a:r>
          </a:p>
          <a:p>
            <a:pPr marL="0" indent="0">
              <a:buNone/>
            </a:pPr>
            <a:endParaRPr lang="ja-JP" altLang="en-US" dirty="0">
              <a:solidFill>
                <a:srgbClr val="000000"/>
              </a:solidFill>
              <a:ea typeface="游ゴシック"/>
            </a:endParaRPr>
          </a:p>
          <a:p>
            <a:pPr marL="0" indent="0">
              <a:buNone/>
            </a:pPr>
            <a:endParaRPr lang="ja-JP" altLang="en-US" dirty="0">
              <a:solidFill>
                <a:srgbClr val="000000"/>
              </a:solidFill>
              <a:ea typeface="游ゴシック"/>
            </a:endParaRPr>
          </a:p>
          <a:p>
            <a:pPr marL="0" indent="0">
              <a:buNone/>
            </a:pPr>
            <a:endParaRPr lang="ja-JP" altLang="en-US" dirty="0">
              <a:solidFill>
                <a:srgbClr val="000000"/>
              </a:solidFill>
              <a:ea typeface="游ゴシック"/>
            </a:endParaRPr>
          </a:p>
        </p:txBody>
      </p:sp>
    </p:spTree>
    <p:extLst>
      <p:ext uri="{BB962C8B-B14F-4D97-AF65-F5344CB8AC3E}">
        <p14:creationId xmlns:p14="http://schemas.microsoft.com/office/powerpoint/2010/main" val="157786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A446-097D-792C-9DFA-8E2C54B8EAD9}"/>
              </a:ext>
            </a:extLst>
          </p:cNvPr>
          <p:cNvSpPr>
            <a:spLocks noGrp="1"/>
          </p:cNvSpPr>
          <p:nvPr>
            <p:ph type="title"/>
          </p:nvPr>
        </p:nvSpPr>
        <p:spPr/>
        <p:txBody>
          <a:bodyPr/>
          <a:lstStyle/>
          <a:p>
            <a:r>
              <a:rPr lang="ja-JP" altLang="en-US">
                <a:ea typeface="游ゴシック Light"/>
              </a:rPr>
              <a:t>内容 / Agenda</a:t>
            </a:r>
            <a:endParaRPr lang="en-US">
              <a:ea typeface="游ゴシック Light"/>
            </a:endParaRPr>
          </a:p>
        </p:txBody>
      </p:sp>
      <p:sp>
        <p:nvSpPr>
          <p:cNvPr id="3" name="Content Placeholder 2">
            <a:extLst>
              <a:ext uri="{FF2B5EF4-FFF2-40B4-BE49-F238E27FC236}">
                <a16:creationId xmlns:a16="http://schemas.microsoft.com/office/drawing/2014/main" id="{A5F34D45-7B1F-DA73-88C0-5C37EB2D0FD8}"/>
              </a:ext>
            </a:extLst>
          </p:cNvPr>
          <p:cNvSpPr>
            <a:spLocks noGrp="1"/>
          </p:cNvSpPr>
          <p:nvPr>
            <p:ph idx="1"/>
          </p:nvPr>
        </p:nvSpPr>
        <p:spPr/>
        <p:txBody>
          <a:bodyPr vert="horz" lIns="91440" tIns="45720" rIns="91440" bIns="45720" rtlCol="0" anchor="t">
            <a:normAutofit/>
          </a:bodyPr>
          <a:lstStyle/>
          <a:p>
            <a:r>
              <a:rPr lang="ja-JP">
                <a:ea typeface="+mn-lt"/>
                <a:cs typeface="+mn-lt"/>
              </a:rPr>
              <a:t>テーマ</a:t>
            </a:r>
            <a:r>
              <a:rPr lang="ja-JP" altLang="en-US">
                <a:ea typeface="+mn-lt"/>
                <a:cs typeface="+mn-lt"/>
              </a:rPr>
              <a:t>と</a:t>
            </a:r>
            <a:r>
              <a:rPr lang="ja-JP">
                <a:ea typeface="+mn-lt"/>
                <a:cs typeface="+mn-lt"/>
              </a:rPr>
              <a:t>成果物について </a:t>
            </a:r>
            <a:r>
              <a:rPr lang="en-US" altLang="ja-JP">
                <a:ea typeface="+mn-lt"/>
                <a:cs typeface="+mn-lt"/>
              </a:rPr>
              <a:t>What we created</a:t>
            </a:r>
          </a:p>
          <a:p>
            <a:pPr lvl="1"/>
            <a:endParaRPr lang="en-US" altLang="ja-JP">
              <a:ea typeface="+mn-lt"/>
              <a:cs typeface="+mn-lt"/>
            </a:endParaRPr>
          </a:p>
          <a:p>
            <a:pPr lvl="1"/>
            <a:endParaRPr lang="en-US" altLang="ja-JP">
              <a:ea typeface="+mn-lt"/>
              <a:cs typeface="+mn-lt"/>
            </a:endParaRPr>
          </a:p>
          <a:p>
            <a:r>
              <a:rPr lang="ja-JP">
                <a:ea typeface="+mn-lt"/>
                <a:cs typeface="+mn-lt"/>
              </a:rPr>
              <a:t>開発の過程・手順 </a:t>
            </a:r>
            <a:r>
              <a:rPr lang="en-US" altLang="ja-JP">
                <a:ea typeface="+mn-lt"/>
                <a:cs typeface="+mn-lt"/>
              </a:rPr>
              <a:t>What we did</a:t>
            </a:r>
          </a:p>
          <a:p>
            <a:pPr lvl="1"/>
            <a:endParaRPr lang="en-US" altLang="ja-JP">
              <a:ea typeface="+mn-lt"/>
              <a:cs typeface="+mn-lt"/>
            </a:endParaRPr>
          </a:p>
          <a:p>
            <a:pPr lvl="1"/>
            <a:endParaRPr lang="en-US" altLang="ja-JP">
              <a:ea typeface="+mn-lt"/>
              <a:cs typeface="+mn-lt"/>
            </a:endParaRPr>
          </a:p>
          <a:p>
            <a:r>
              <a:rPr lang="ja-JP">
                <a:ea typeface="+mn-lt"/>
                <a:cs typeface="+mn-lt"/>
              </a:rPr>
              <a:t>わたしたちの学び </a:t>
            </a:r>
            <a:r>
              <a:rPr lang="en-US" altLang="ja-JP">
                <a:ea typeface="+mn-lt"/>
                <a:cs typeface="+mn-lt"/>
              </a:rPr>
              <a:t>What we learned</a:t>
            </a:r>
          </a:p>
          <a:p>
            <a:pPr lvl="1"/>
            <a:endParaRPr lang="en-US" altLang="ja-JP">
              <a:ea typeface="游ゴシック"/>
            </a:endParaRPr>
          </a:p>
        </p:txBody>
      </p:sp>
      <p:sp>
        <p:nvSpPr>
          <p:cNvPr id="4" name="Date Placeholder 3">
            <a:extLst>
              <a:ext uri="{FF2B5EF4-FFF2-40B4-BE49-F238E27FC236}">
                <a16:creationId xmlns:a16="http://schemas.microsoft.com/office/drawing/2014/main" id="{00EFF605-7344-46E5-E927-9F211C2A88BC}"/>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845F4450-B111-C0DF-3787-C6E8844B1E30}"/>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21E5EAAD-C6AA-FD78-ED95-C73336C5FD57}"/>
              </a:ext>
            </a:extLst>
          </p:cNvPr>
          <p:cNvSpPr>
            <a:spLocks noGrp="1"/>
          </p:cNvSpPr>
          <p:nvPr>
            <p:ph type="sldNum" sz="quarter" idx="12"/>
          </p:nvPr>
        </p:nvSpPr>
        <p:spPr/>
        <p:txBody>
          <a:bodyPr/>
          <a:lstStyle/>
          <a:p>
            <a:fld id="{A92C8975-12A7-4C84-BF77-7F7E3A4DD352}" type="slidenum">
              <a:rPr kumimoji="1" lang="ja-JP" altLang="en-US" smtClean="0"/>
              <a:t>2</a:t>
            </a:fld>
            <a:endParaRPr kumimoji="1" lang="ja-JP" altLang="en-US"/>
          </a:p>
        </p:txBody>
      </p:sp>
    </p:spTree>
    <p:extLst>
      <p:ext uri="{BB962C8B-B14F-4D97-AF65-F5344CB8AC3E}">
        <p14:creationId xmlns:p14="http://schemas.microsoft.com/office/powerpoint/2010/main" val="183774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FBEE-3EAF-9393-6310-23770F16601D}"/>
              </a:ext>
            </a:extLst>
          </p:cNvPr>
          <p:cNvSpPr>
            <a:spLocks noGrp="1"/>
          </p:cNvSpPr>
          <p:nvPr>
            <p:ph type="title"/>
          </p:nvPr>
        </p:nvSpPr>
        <p:spPr/>
        <p:txBody>
          <a:bodyPr/>
          <a:lstStyle/>
          <a:p>
            <a:r>
              <a:rPr lang="ja-JP" altLang="en-US">
                <a:ea typeface="游ゴシック Light"/>
              </a:rPr>
              <a:t>開発の過程・手順</a:t>
            </a:r>
            <a:r>
              <a:rPr lang="en-US">
                <a:ea typeface="游ゴシック Light"/>
              </a:rPr>
              <a:t> How the project went</a:t>
            </a:r>
            <a:endParaRPr lang="en-US"/>
          </a:p>
        </p:txBody>
      </p:sp>
      <p:sp>
        <p:nvSpPr>
          <p:cNvPr id="3" name="Content Placeholder 2">
            <a:extLst>
              <a:ext uri="{FF2B5EF4-FFF2-40B4-BE49-F238E27FC236}">
                <a16:creationId xmlns:a16="http://schemas.microsoft.com/office/drawing/2014/main" id="{76BE91D7-1584-4E33-2BC2-726B6B31DCC3}"/>
              </a:ext>
            </a:extLst>
          </p:cNvPr>
          <p:cNvSpPr>
            <a:spLocks noGrp="1"/>
          </p:cNvSpPr>
          <p:nvPr>
            <p:ph idx="1"/>
          </p:nvPr>
        </p:nvSpPr>
        <p:spPr>
          <a:xfrm>
            <a:off x="588579" y="1694246"/>
            <a:ext cx="5207875" cy="2853613"/>
          </a:xfrm>
        </p:spPr>
        <p:txBody>
          <a:bodyPr vert="horz" lIns="91440" tIns="45720" rIns="91440" bIns="45720" rtlCol="0" anchor="t">
            <a:normAutofit/>
          </a:bodyPr>
          <a:lstStyle/>
          <a:p>
            <a:r>
              <a:rPr lang="ja-JP" altLang="en-US">
                <a:ea typeface="游ゴシック"/>
              </a:rPr>
              <a:t>テンプレートの作成</a:t>
            </a:r>
          </a:p>
          <a:p>
            <a:pPr marL="0" indent="0">
              <a:buNone/>
            </a:pPr>
            <a:r>
              <a:rPr lang="ja-JP" altLang="en-US" sz="2000">
                <a:ea typeface="游ゴシック"/>
              </a:rPr>
              <a:t>  </a:t>
            </a:r>
            <a:r>
              <a:rPr lang="ja-JP" sz="2000">
                <a:ea typeface="游ゴシック"/>
              </a:rPr>
              <a:t>Create a template</a:t>
            </a:r>
          </a:p>
          <a:p>
            <a:pPr marL="0" indent="0">
              <a:buNone/>
            </a:pPr>
            <a:endParaRPr lang="ja-JP" sz="2000">
              <a:ea typeface="游ゴシック"/>
            </a:endParaRPr>
          </a:p>
          <a:p>
            <a:pPr marL="457200" lvl="1">
              <a:buNone/>
            </a:pPr>
            <a:r>
              <a:rPr lang="ja-JP" altLang="en-US" sz="2800" u="sng">
                <a:ea typeface="游ゴシック"/>
              </a:rPr>
              <a:t>初心者だらけのチームでも</a:t>
            </a:r>
          </a:p>
          <a:p>
            <a:pPr marL="457200" lvl="1">
              <a:buNone/>
            </a:pPr>
            <a:r>
              <a:rPr lang="ja-JP" altLang="en-US" sz="2800" u="sng">
                <a:ea typeface="游ゴシック"/>
              </a:rPr>
              <a:t>開発を可能に！</a:t>
            </a:r>
          </a:p>
          <a:p>
            <a:pPr marL="457200" lvl="1">
              <a:buNone/>
            </a:pPr>
            <a:r>
              <a:rPr lang="ja-JP" sz="2000">
                <a:ea typeface="游ゴシック"/>
              </a:rPr>
              <a:t>Even a team full of beginners​</a:t>
            </a:r>
            <a:r>
              <a:rPr lang="ja-JP" altLang="en-US" sz="2000">
                <a:ea typeface="游ゴシック"/>
              </a:rPr>
              <a:t> </a:t>
            </a:r>
            <a:r>
              <a:rPr lang="ja-JP" sz="2000">
                <a:ea typeface="游ゴシック"/>
              </a:rPr>
              <a:t>Enable</a:t>
            </a:r>
            <a:r>
              <a:rPr lang="ja-JP" altLang="en-US" sz="2000">
                <a:ea typeface="游ゴシック"/>
              </a:rPr>
              <a:t> </a:t>
            </a:r>
            <a:r>
              <a:rPr lang="ja-JP" sz="2000">
                <a:ea typeface="游ゴシック"/>
              </a:rPr>
              <a:t>development!</a:t>
            </a:r>
            <a:endParaRPr lang="ja-JP" sz="2000"/>
          </a:p>
        </p:txBody>
      </p:sp>
      <p:sp>
        <p:nvSpPr>
          <p:cNvPr id="4" name="Date Placeholder 3">
            <a:extLst>
              <a:ext uri="{FF2B5EF4-FFF2-40B4-BE49-F238E27FC236}">
                <a16:creationId xmlns:a16="http://schemas.microsoft.com/office/drawing/2014/main" id="{2176E265-1F77-9781-94E7-E9DB9EE6E8C1}"/>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223ED033-6EA2-26B6-7635-7775307B5D0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BAF532B3-D656-038A-1D68-EAAF4D64420F}"/>
              </a:ext>
            </a:extLst>
          </p:cNvPr>
          <p:cNvSpPr>
            <a:spLocks noGrp="1"/>
          </p:cNvSpPr>
          <p:nvPr>
            <p:ph type="sldNum" sz="quarter" idx="12"/>
          </p:nvPr>
        </p:nvSpPr>
        <p:spPr/>
        <p:txBody>
          <a:bodyPr/>
          <a:lstStyle/>
          <a:p>
            <a:fld id="{A92C8975-12A7-4C84-BF77-7F7E3A4DD352}" type="slidenum">
              <a:rPr kumimoji="1" lang="ja-JP" altLang="en-US" smtClean="0"/>
              <a:t>20</a:t>
            </a:fld>
            <a:endParaRPr kumimoji="1" lang="ja-JP" altLang="en-US"/>
          </a:p>
        </p:txBody>
      </p:sp>
      <p:pic>
        <p:nvPicPr>
          <p:cNvPr id="7" name="Picture 7">
            <a:extLst>
              <a:ext uri="{FF2B5EF4-FFF2-40B4-BE49-F238E27FC236}">
                <a16:creationId xmlns:a16="http://schemas.microsoft.com/office/drawing/2014/main" id="{DA6D5FF6-63AA-6932-FB0F-E517A7B839DC}"/>
              </a:ext>
            </a:extLst>
          </p:cNvPr>
          <p:cNvPicPr>
            <a:picLocks noChangeAspect="1"/>
          </p:cNvPicPr>
          <p:nvPr/>
        </p:nvPicPr>
        <p:blipFill>
          <a:blip r:embed="rId2"/>
          <a:stretch>
            <a:fillRect/>
          </a:stretch>
        </p:blipFill>
        <p:spPr>
          <a:xfrm>
            <a:off x="6222124" y="1572578"/>
            <a:ext cx="4779579" cy="4501122"/>
          </a:xfrm>
          <a:prstGeom prst="rect">
            <a:avLst/>
          </a:prstGeom>
        </p:spPr>
      </p:pic>
      <p:sp>
        <p:nvSpPr>
          <p:cNvPr id="9" name="Content Placeholder 2">
            <a:extLst>
              <a:ext uri="{FF2B5EF4-FFF2-40B4-BE49-F238E27FC236}">
                <a16:creationId xmlns:a16="http://schemas.microsoft.com/office/drawing/2014/main" id="{A987AE47-388F-17E3-982B-7D5AE13456DF}"/>
              </a:ext>
            </a:extLst>
          </p:cNvPr>
          <p:cNvSpPr txBox="1">
            <a:spLocks/>
          </p:cNvSpPr>
          <p:nvPr/>
        </p:nvSpPr>
        <p:spPr>
          <a:xfrm>
            <a:off x="2225566" y="5144266"/>
            <a:ext cx="4616669" cy="935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実際のテンプレート→</a:t>
            </a:r>
          </a:p>
          <a:p>
            <a:pPr marL="0" indent="0">
              <a:buNone/>
            </a:pPr>
            <a:r>
              <a:rPr lang="en" altLang="ja-JP" sz="2000">
                <a:latin typeface="游ゴシック"/>
                <a:ea typeface="游ゴシック"/>
              </a:rPr>
              <a:t>Actual template</a:t>
            </a:r>
            <a:endParaRPr lang="ja-JP" sz="2000">
              <a:latin typeface="游ゴシック"/>
            </a:endParaRPr>
          </a:p>
        </p:txBody>
      </p:sp>
    </p:spTree>
    <p:extLst>
      <p:ext uri="{BB962C8B-B14F-4D97-AF65-F5344CB8AC3E}">
        <p14:creationId xmlns:p14="http://schemas.microsoft.com/office/powerpoint/2010/main" val="84463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7F97-1C34-5725-E712-F42E7D5F47C4}"/>
              </a:ext>
            </a:extLst>
          </p:cNvPr>
          <p:cNvSpPr>
            <a:spLocks noGrp="1"/>
          </p:cNvSpPr>
          <p:nvPr>
            <p:ph type="title"/>
          </p:nvPr>
        </p:nvSpPr>
        <p:spPr/>
        <p:txBody>
          <a:bodyPr/>
          <a:lstStyle/>
          <a:p>
            <a:r>
              <a:rPr lang="ja-JP" altLang="en-US">
                <a:ea typeface="游ゴシック Light"/>
              </a:rPr>
              <a:t>開発の過程・手順</a:t>
            </a:r>
            <a:r>
              <a:rPr lang="en-US">
                <a:ea typeface="游ゴシック Light"/>
              </a:rPr>
              <a:t> How the project went</a:t>
            </a:r>
            <a:endParaRPr lang="en-US">
              <a:ea typeface="+mj-lt"/>
              <a:cs typeface="+mj-lt"/>
            </a:endParaRPr>
          </a:p>
        </p:txBody>
      </p:sp>
      <p:pic>
        <p:nvPicPr>
          <p:cNvPr id="7" name="Picture 7">
            <a:extLst>
              <a:ext uri="{FF2B5EF4-FFF2-40B4-BE49-F238E27FC236}">
                <a16:creationId xmlns:a16="http://schemas.microsoft.com/office/drawing/2014/main" id="{B9018DCA-1177-EF5A-F1AC-683413B3EE39}"/>
              </a:ext>
            </a:extLst>
          </p:cNvPr>
          <p:cNvPicPr>
            <a:picLocks noGrp="1" noChangeAspect="1"/>
          </p:cNvPicPr>
          <p:nvPr>
            <p:ph idx="1"/>
          </p:nvPr>
        </p:nvPicPr>
        <p:blipFill>
          <a:blip r:embed="rId2"/>
          <a:stretch>
            <a:fillRect/>
          </a:stretch>
        </p:blipFill>
        <p:spPr>
          <a:xfrm>
            <a:off x="4784893" y="1497177"/>
            <a:ext cx="2425146" cy="4351338"/>
          </a:xfrm>
          <a:ln>
            <a:solidFill>
              <a:schemeClr val="tx1">
                <a:lumMod val="85000"/>
                <a:lumOff val="15000"/>
              </a:schemeClr>
            </a:solidFill>
          </a:ln>
        </p:spPr>
      </p:pic>
      <p:sp>
        <p:nvSpPr>
          <p:cNvPr id="4" name="Date Placeholder 3">
            <a:extLst>
              <a:ext uri="{FF2B5EF4-FFF2-40B4-BE49-F238E27FC236}">
                <a16:creationId xmlns:a16="http://schemas.microsoft.com/office/drawing/2014/main" id="{FF716CC8-FD89-D1AB-0A5E-8C6B77A2EB5D}"/>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40D4CBCB-8360-277A-6620-42AAABA60DB4}"/>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D4F873D7-30C7-A243-AD65-50B77CC28715}"/>
              </a:ext>
            </a:extLst>
          </p:cNvPr>
          <p:cNvSpPr>
            <a:spLocks noGrp="1"/>
          </p:cNvSpPr>
          <p:nvPr>
            <p:ph type="sldNum" sz="quarter" idx="12"/>
          </p:nvPr>
        </p:nvSpPr>
        <p:spPr/>
        <p:txBody>
          <a:bodyPr/>
          <a:lstStyle/>
          <a:p>
            <a:fld id="{A92C8975-12A7-4C84-BF77-7F7E3A4DD352}" type="slidenum">
              <a:rPr kumimoji="1" lang="ja-JP" altLang="en-US" smtClean="0"/>
              <a:t>21</a:t>
            </a:fld>
            <a:endParaRPr kumimoji="1" lang="ja-JP" altLang="en-US"/>
          </a:p>
        </p:txBody>
      </p:sp>
      <p:sp>
        <p:nvSpPr>
          <p:cNvPr id="8" name="TextBox 7">
            <a:extLst>
              <a:ext uri="{FF2B5EF4-FFF2-40B4-BE49-F238E27FC236}">
                <a16:creationId xmlns:a16="http://schemas.microsoft.com/office/drawing/2014/main" id="{F6A154C1-3E2C-0B22-631D-AA39C1FAA9EA}"/>
              </a:ext>
            </a:extLst>
          </p:cNvPr>
          <p:cNvSpPr txBox="1"/>
          <p:nvPr/>
        </p:nvSpPr>
        <p:spPr>
          <a:xfrm>
            <a:off x="1701361" y="3632638"/>
            <a:ext cx="254218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現在のポイント数</a:t>
            </a:r>
          </a:p>
          <a:p>
            <a:r>
              <a:rPr lang="en" altLang="ja-JP" sz="1400">
                <a:latin typeface="Consolas"/>
                <a:ea typeface="游ゴシック"/>
              </a:rPr>
              <a:t>current number of points</a:t>
            </a:r>
            <a:endParaRPr lang="ja-JP" sz="1400">
              <a:ea typeface="游ゴシック"/>
            </a:endParaRPr>
          </a:p>
          <a:p>
            <a:br>
              <a:rPr lang="en-US" altLang="ja-JP"/>
            </a:br>
            <a:endParaRPr lang="en-US" altLang="ja-JP"/>
          </a:p>
          <a:p>
            <a:endParaRPr lang="ja-JP" altLang="en-US">
              <a:ea typeface="游ゴシック"/>
            </a:endParaRPr>
          </a:p>
        </p:txBody>
      </p:sp>
      <p:sp>
        <p:nvSpPr>
          <p:cNvPr id="9" name="TextBox 8">
            <a:extLst>
              <a:ext uri="{FF2B5EF4-FFF2-40B4-BE49-F238E27FC236}">
                <a16:creationId xmlns:a16="http://schemas.microsoft.com/office/drawing/2014/main" id="{93874C3E-A01C-69D9-C89F-75307C10038E}"/>
              </a:ext>
            </a:extLst>
          </p:cNvPr>
          <p:cNvSpPr txBox="1"/>
          <p:nvPr/>
        </p:nvSpPr>
        <p:spPr>
          <a:xfrm>
            <a:off x="1832740" y="4723085"/>
            <a:ext cx="2542189"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押しやすく見やすい</a:t>
            </a:r>
          </a:p>
          <a:p>
            <a:r>
              <a:rPr lang="ja-JP" altLang="en-US">
                <a:ea typeface="游ゴシック"/>
              </a:rPr>
              <a:t>大きいボタン</a:t>
            </a:r>
          </a:p>
          <a:p>
            <a:r>
              <a:rPr lang="en" altLang="ja-JP" sz="1400">
                <a:latin typeface="Consolas"/>
                <a:ea typeface="游ゴシック"/>
              </a:rPr>
              <a:t>Large buttons that are easy to press and easy to see</a:t>
            </a:r>
            <a:endParaRPr lang="ja-JP" sz="1400">
              <a:ea typeface="游ゴシック"/>
            </a:endParaRPr>
          </a:p>
        </p:txBody>
      </p:sp>
      <p:sp>
        <p:nvSpPr>
          <p:cNvPr id="10" name="TextBox 9">
            <a:extLst>
              <a:ext uri="{FF2B5EF4-FFF2-40B4-BE49-F238E27FC236}">
                <a16:creationId xmlns:a16="http://schemas.microsoft.com/office/drawing/2014/main" id="{44BEB757-9D7F-20B0-9B93-8DA7D949E7F6}"/>
              </a:ext>
            </a:extLst>
          </p:cNvPr>
          <p:cNvSpPr txBox="1"/>
          <p:nvPr/>
        </p:nvSpPr>
        <p:spPr>
          <a:xfrm>
            <a:off x="8165223" y="3435568"/>
            <a:ext cx="35275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見逃さない場所に置いてある</a:t>
            </a:r>
          </a:p>
          <a:p>
            <a:r>
              <a:rPr lang="ja-JP" altLang="en-US">
                <a:ea typeface="游ゴシック"/>
              </a:rPr>
              <a:t>ボーナスミッション</a:t>
            </a:r>
          </a:p>
          <a:p>
            <a:r>
              <a:rPr lang="en" altLang="ja-JP" sz="1400">
                <a:latin typeface="Consolas"/>
                <a:ea typeface="游ゴシック"/>
              </a:rPr>
              <a:t>Bonus missions in places you won't miss</a:t>
            </a:r>
            <a:endParaRPr lang="ja-JP" sz="1400"/>
          </a:p>
        </p:txBody>
      </p:sp>
      <p:cxnSp>
        <p:nvCxnSpPr>
          <p:cNvPr id="11" name="Straight Arrow Connector 10">
            <a:extLst>
              <a:ext uri="{FF2B5EF4-FFF2-40B4-BE49-F238E27FC236}">
                <a16:creationId xmlns:a16="http://schemas.microsoft.com/office/drawing/2014/main" id="{D47700FD-B975-F737-B194-7B23916A7AFC}"/>
              </a:ext>
            </a:extLst>
          </p:cNvPr>
          <p:cNvCxnSpPr/>
          <p:nvPr/>
        </p:nvCxnSpPr>
        <p:spPr>
          <a:xfrm flipV="1">
            <a:off x="3760075" y="3084786"/>
            <a:ext cx="1610711" cy="675289"/>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DD288A-880F-8EF0-CD11-AF1E1705B9A4}"/>
              </a:ext>
            </a:extLst>
          </p:cNvPr>
          <p:cNvCxnSpPr>
            <a:cxnSpLocks/>
          </p:cNvCxnSpPr>
          <p:nvPr/>
        </p:nvCxnSpPr>
        <p:spPr>
          <a:xfrm flipV="1">
            <a:off x="3733800" y="5068614"/>
            <a:ext cx="1229711" cy="70943"/>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EE4768-CE22-5EF7-5849-2F064AABD8BC}"/>
              </a:ext>
            </a:extLst>
          </p:cNvPr>
          <p:cNvCxnSpPr>
            <a:cxnSpLocks/>
          </p:cNvCxnSpPr>
          <p:nvPr/>
        </p:nvCxnSpPr>
        <p:spPr>
          <a:xfrm flipH="1">
            <a:off x="6947339" y="3733797"/>
            <a:ext cx="1148254" cy="165540"/>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42562CA-190A-3239-40CF-C13EA5659E2E}"/>
              </a:ext>
            </a:extLst>
          </p:cNvPr>
          <p:cNvSpPr txBox="1">
            <a:spLocks/>
          </p:cNvSpPr>
          <p:nvPr/>
        </p:nvSpPr>
        <p:spPr>
          <a:xfrm>
            <a:off x="746234" y="1497177"/>
            <a:ext cx="3591910" cy="15519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solidFill>
                  <a:srgbClr val="000000"/>
                </a:solidFill>
                <a:ea typeface="游ゴシック"/>
              </a:rPr>
              <a:t>レイアウト/</a:t>
            </a:r>
            <a:r>
              <a:rPr lang="ja-JP" altLang="en-US" sz="2600">
                <a:solidFill>
                  <a:srgbClr val="000000"/>
                </a:solidFill>
                <a:ea typeface="游ゴシック"/>
              </a:rPr>
              <a:t>layout</a:t>
            </a:r>
          </a:p>
          <a:p>
            <a:pPr marL="0" indent="0">
              <a:buNone/>
            </a:pPr>
            <a:r>
              <a:rPr lang="ja-JP" altLang="en-US" u="sng">
                <a:solidFill>
                  <a:srgbClr val="000000"/>
                </a:solidFill>
                <a:ea typeface="游ゴシック"/>
              </a:rPr>
              <a:t>一目で見やすく</a:t>
            </a:r>
          </a:p>
          <a:p>
            <a:pPr marL="0" indent="0">
              <a:buNone/>
            </a:pPr>
            <a:r>
              <a:rPr lang="ja-JP" sz="2000">
                <a:solidFill>
                  <a:srgbClr val="000000"/>
                </a:solidFill>
                <a:ea typeface="游ゴシック"/>
              </a:rPr>
              <a:t>Easy to see at a glance</a:t>
            </a:r>
            <a:endParaRPr lang="ja-JP" sz="2000">
              <a:ea typeface="游ゴシック"/>
            </a:endParaRPr>
          </a:p>
        </p:txBody>
      </p:sp>
      <p:sp>
        <p:nvSpPr>
          <p:cNvPr id="18" name="Rectangle 17">
            <a:extLst>
              <a:ext uri="{FF2B5EF4-FFF2-40B4-BE49-F238E27FC236}">
                <a16:creationId xmlns:a16="http://schemas.microsoft.com/office/drawing/2014/main" id="{B0132D8C-0E9E-7737-CAAB-34B3FECA5348}"/>
              </a:ext>
            </a:extLst>
          </p:cNvPr>
          <p:cNvSpPr/>
          <p:nvPr/>
        </p:nvSpPr>
        <p:spPr>
          <a:xfrm>
            <a:off x="5459586" y="3897289"/>
            <a:ext cx="1137422" cy="228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85000"/>
                    <a:lumOff val="15000"/>
                  </a:schemeClr>
                </a:solidFill>
                <a:ea typeface="游ゴシック"/>
              </a:rPr>
              <a:t>TL</a:t>
            </a:r>
          </a:p>
        </p:txBody>
      </p:sp>
    </p:spTree>
    <p:extLst>
      <p:ext uri="{BB962C8B-B14F-4D97-AF65-F5344CB8AC3E}">
        <p14:creationId xmlns:p14="http://schemas.microsoft.com/office/powerpoint/2010/main" val="210368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6CB71-2E17-BE06-8B2E-66A5C315A96C}"/>
              </a:ext>
            </a:extLst>
          </p:cNvPr>
          <p:cNvSpPr>
            <a:spLocks noGrp="1"/>
          </p:cNvSpPr>
          <p:nvPr>
            <p:ph type="title"/>
          </p:nvPr>
        </p:nvSpPr>
        <p:spPr/>
        <p:txBody>
          <a:bodyPr/>
          <a:lstStyle/>
          <a:p>
            <a:r>
              <a:rPr kumimoji="1" lang="ja-JP" altLang="en-US"/>
              <a:t>わたしたちの学び </a:t>
            </a:r>
            <a:r>
              <a:rPr kumimoji="1" lang="en-US" altLang="ja-JP"/>
              <a:t>/</a:t>
            </a:r>
            <a:r>
              <a:rPr lang="en-US" altLang="ja-JP" sz="3200"/>
              <a:t>What we learned</a:t>
            </a:r>
            <a:endParaRPr kumimoji="1" lang="ja-JP" altLang="en-US"/>
          </a:p>
        </p:txBody>
      </p:sp>
      <p:sp>
        <p:nvSpPr>
          <p:cNvPr id="4" name="日付プレースホルダー 3">
            <a:extLst>
              <a:ext uri="{FF2B5EF4-FFF2-40B4-BE49-F238E27FC236}">
                <a16:creationId xmlns:a16="http://schemas.microsoft.com/office/drawing/2014/main" id="{3FA45C5C-69A8-8B76-BD08-9B48E74078CD}"/>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353369B9-83DF-96C9-6576-8D569E0485D2}"/>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3049A738-06F6-A888-422A-BFF18EB3C5D1}"/>
              </a:ext>
            </a:extLst>
          </p:cNvPr>
          <p:cNvSpPr>
            <a:spLocks noGrp="1"/>
          </p:cNvSpPr>
          <p:nvPr>
            <p:ph type="sldNum" sz="quarter" idx="12"/>
          </p:nvPr>
        </p:nvSpPr>
        <p:spPr/>
        <p:txBody>
          <a:bodyPr/>
          <a:lstStyle/>
          <a:p>
            <a:fld id="{A92C8975-12A7-4C84-BF77-7F7E3A4DD352}" type="slidenum">
              <a:rPr kumimoji="1" lang="ja-JP" altLang="en-US" smtClean="0"/>
              <a:t>22</a:t>
            </a:fld>
            <a:endParaRPr kumimoji="1" lang="ja-JP" altLang="en-US"/>
          </a:p>
        </p:txBody>
      </p:sp>
    </p:spTree>
    <p:extLst>
      <p:ext uri="{BB962C8B-B14F-4D97-AF65-F5344CB8AC3E}">
        <p14:creationId xmlns:p14="http://schemas.microsoft.com/office/powerpoint/2010/main" val="426552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F551-A96E-10C7-898A-796893DD6D78}"/>
              </a:ext>
            </a:extLst>
          </p:cNvPr>
          <p:cNvSpPr>
            <a:spLocks noGrp="1"/>
          </p:cNvSpPr>
          <p:nvPr>
            <p:ph type="title"/>
          </p:nvPr>
        </p:nvSpPr>
        <p:spPr/>
        <p:txBody>
          <a:bodyPr/>
          <a:lstStyle/>
          <a:p>
            <a:r>
              <a:rPr lang="ja-JP" altLang="en-US"/>
              <a:t>得た学び </a:t>
            </a:r>
            <a:r>
              <a:rPr lang="en-US" altLang="ja-JP"/>
              <a:t>What we learned</a:t>
            </a:r>
            <a:endParaRPr kumimoji="1" lang="ja-JP" altLang="en-US"/>
          </a:p>
        </p:txBody>
      </p:sp>
      <p:sp>
        <p:nvSpPr>
          <p:cNvPr id="4" name="日付プレースホルダー 3">
            <a:extLst>
              <a:ext uri="{FF2B5EF4-FFF2-40B4-BE49-F238E27FC236}">
                <a16:creationId xmlns:a16="http://schemas.microsoft.com/office/drawing/2014/main" id="{9D55A4CD-1977-F2FD-0328-A61E384A70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69C2EAB-2C74-EA8B-8E7E-767CC78F508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48C9494-1483-08B5-266F-60B9877AB541}"/>
              </a:ext>
            </a:extLst>
          </p:cNvPr>
          <p:cNvSpPr>
            <a:spLocks noGrp="1"/>
          </p:cNvSpPr>
          <p:nvPr>
            <p:ph type="sldNum" sz="quarter" idx="12"/>
          </p:nvPr>
        </p:nvSpPr>
        <p:spPr/>
        <p:txBody>
          <a:bodyPr/>
          <a:lstStyle/>
          <a:p>
            <a:fld id="{A92C8975-12A7-4C84-BF77-7F7E3A4DD352}" type="slidenum">
              <a:rPr kumimoji="1" lang="ja-JP" altLang="en-US" smtClean="0"/>
              <a:t>23</a:t>
            </a:fld>
            <a:endParaRPr kumimoji="1" lang="ja-JP" altLang="en-US"/>
          </a:p>
        </p:txBody>
      </p:sp>
      <p:sp>
        <p:nvSpPr>
          <p:cNvPr id="9" name="正方形/長方形 8">
            <a:extLst>
              <a:ext uri="{FF2B5EF4-FFF2-40B4-BE49-F238E27FC236}">
                <a16:creationId xmlns:a16="http://schemas.microsoft.com/office/drawing/2014/main" id="{B5B632D1-2415-8A34-FC67-E0A3174EE870}"/>
              </a:ext>
            </a:extLst>
          </p:cNvPr>
          <p:cNvSpPr/>
          <p:nvPr/>
        </p:nvSpPr>
        <p:spPr>
          <a:xfrm>
            <a:off x="1484868" y="2024743"/>
            <a:ext cx="2743200" cy="3479506"/>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chemeClr val="tx1"/>
                </a:solidFill>
                <a:ea typeface="游ゴシック"/>
              </a:rPr>
              <a:t>チーム開発の難しさ</a:t>
            </a:r>
            <a:endParaRPr lang="ja-JP" altLang="en-US">
              <a:solidFill>
                <a:schemeClr val="tx1"/>
              </a:solidFill>
              <a:ea typeface="游ゴシック"/>
            </a:endParaRPr>
          </a:p>
          <a:p>
            <a:pPr algn="ctr"/>
            <a:r>
              <a:rPr lang="ja-JP">
                <a:solidFill>
                  <a:schemeClr val="tx1"/>
                </a:solidFill>
                <a:ea typeface="游ゴシック"/>
              </a:rPr>
              <a:t>Difficulties in team development</a:t>
            </a:r>
            <a:endParaRPr lang="ja-JP">
              <a:solidFill>
                <a:schemeClr val="tx1"/>
              </a:solidFill>
            </a:endParaRPr>
          </a:p>
        </p:txBody>
      </p:sp>
      <p:sp>
        <p:nvSpPr>
          <p:cNvPr id="11" name="正方形/長方形 10">
            <a:extLst>
              <a:ext uri="{FF2B5EF4-FFF2-40B4-BE49-F238E27FC236}">
                <a16:creationId xmlns:a16="http://schemas.microsoft.com/office/drawing/2014/main" id="{6355A101-8863-7CDB-C797-44053927ECEA}"/>
              </a:ext>
            </a:extLst>
          </p:cNvPr>
          <p:cNvSpPr/>
          <p:nvPr/>
        </p:nvSpPr>
        <p:spPr>
          <a:xfrm>
            <a:off x="5833884" y="2024743"/>
            <a:ext cx="4873248" cy="1036091"/>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ysClr val="windowText" lastClr="000000"/>
                </a:solidFill>
              </a:rPr>
              <a:t>得意不得意のギャップ</a:t>
            </a:r>
          </a:p>
          <a:p>
            <a:pPr algn="ctr"/>
            <a:r>
              <a:rPr lang="ja-JP">
                <a:solidFill>
                  <a:schemeClr val="tx1"/>
                </a:solidFill>
                <a:ea typeface="游ゴシック"/>
              </a:rPr>
              <a:t>Gap between strengths and weaknesses​</a:t>
            </a:r>
          </a:p>
        </p:txBody>
      </p:sp>
      <p:sp>
        <p:nvSpPr>
          <p:cNvPr id="12" name="正方形/長方形 11">
            <a:extLst>
              <a:ext uri="{FF2B5EF4-FFF2-40B4-BE49-F238E27FC236}">
                <a16:creationId xmlns:a16="http://schemas.microsoft.com/office/drawing/2014/main" id="{D9E35320-CF9D-C648-E8B9-16750989CE56}"/>
              </a:ext>
            </a:extLst>
          </p:cNvPr>
          <p:cNvSpPr/>
          <p:nvPr/>
        </p:nvSpPr>
        <p:spPr>
          <a:xfrm>
            <a:off x="5833884" y="3244018"/>
            <a:ext cx="4873248" cy="1036091"/>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ysClr val="windowText" lastClr="000000"/>
                </a:solidFill>
              </a:rPr>
              <a:t>意思疎通</a:t>
            </a:r>
          </a:p>
          <a:p>
            <a:pPr algn="ctr"/>
            <a:r>
              <a:rPr lang="ja-JP">
                <a:solidFill>
                  <a:schemeClr val="tx1"/>
                </a:solidFill>
                <a:ea typeface="游ゴシック"/>
              </a:rPr>
              <a:t>Communicate</a:t>
            </a:r>
            <a:endParaRPr lang="ja-JP">
              <a:solidFill>
                <a:schemeClr val="tx1"/>
              </a:solidFill>
            </a:endParaRPr>
          </a:p>
        </p:txBody>
      </p:sp>
      <p:sp>
        <p:nvSpPr>
          <p:cNvPr id="13" name="正方形/長方形 12">
            <a:extLst>
              <a:ext uri="{FF2B5EF4-FFF2-40B4-BE49-F238E27FC236}">
                <a16:creationId xmlns:a16="http://schemas.microsoft.com/office/drawing/2014/main" id="{78945697-B606-77C3-499F-BC5DC190E55B}"/>
              </a:ext>
            </a:extLst>
          </p:cNvPr>
          <p:cNvSpPr/>
          <p:nvPr/>
        </p:nvSpPr>
        <p:spPr>
          <a:xfrm>
            <a:off x="5833884" y="4468158"/>
            <a:ext cx="4873248" cy="1036091"/>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ysClr val="windowText" lastClr="000000"/>
                </a:solidFill>
              </a:rPr>
              <a:t>チーム内の雰囲気づくり</a:t>
            </a:r>
          </a:p>
          <a:p>
            <a:pPr algn="ctr"/>
            <a:r>
              <a:rPr lang="ja-JP">
                <a:solidFill>
                  <a:schemeClr val="tx1"/>
                </a:solidFill>
                <a:ea typeface="游ゴシック"/>
              </a:rPr>
              <a:t>Creating atmosphere within the team​</a:t>
            </a:r>
          </a:p>
        </p:txBody>
      </p:sp>
      <p:cxnSp>
        <p:nvCxnSpPr>
          <p:cNvPr id="15" name="直線矢印コネクタ 14">
            <a:extLst>
              <a:ext uri="{FF2B5EF4-FFF2-40B4-BE49-F238E27FC236}">
                <a16:creationId xmlns:a16="http://schemas.microsoft.com/office/drawing/2014/main" id="{00BC51A7-E79F-C65E-38FA-F87A8DA31BB5}"/>
              </a:ext>
            </a:extLst>
          </p:cNvPr>
          <p:cNvCxnSpPr>
            <a:stCxn id="9" idx="3"/>
            <a:endCxn id="11" idx="1"/>
          </p:cNvCxnSpPr>
          <p:nvPr/>
        </p:nvCxnSpPr>
        <p:spPr>
          <a:xfrm flipV="1">
            <a:off x="4228068" y="2542789"/>
            <a:ext cx="1605816" cy="1221707"/>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DF25359C-840C-B1FB-ABD5-61D8F3BD3D9C}"/>
              </a:ext>
            </a:extLst>
          </p:cNvPr>
          <p:cNvCxnSpPr>
            <a:cxnSpLocks/>
            <a:stCxn id="9" idx="3"/>
            <a:endCxn id="12" idx="1"/>
          </p:cNvCxnSpPr>
          <p:nvPr/>
        </p:nvCxnSpPr>
        <p:spPr>
          <a:xfrm flipV="1">
            <a:off x="4228068" y="3762064"/>
            <a:ext cx="1605816" cy="2432"/>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96B0228-320D-7125-6CCF-F68450A52B80}"/>
              </a:ext>
            </a:extLst>
          </p:cNvPr>
          <p:cNvCxnSpPr>
            <a:cxnSpLocks/>
            <a:stCxn id="9" idx="3"/>
            <a:endCxn id="13" idx="1"/>
          </p:cNvCxnSpPr>
          <p:nvPr/>
        </p:nvCxnSpPr>
        <p:spPr>
          <a:xfrm>
            <a:off x="4228068" y="3764496"/>
            <a:ext cx="1605816" cy="1221708"/>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7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F551-A96E-10C7-898A-796893DD6D78}"/>
              </a:ext>
            </a:extLst>
          </p:cNvPr>
          <p:cNvSpPr>
            <a:spLocks noGrp="1"/>
          </p:cNvSpPr>
          <p:nvPr>
            <p:ph type="title"/>
          </p:nvPr>
        </p:nvSpPr>
        <p:spPr/>
        <p:txBody>
          <a:bodyPr/>
          <a:lstStyle/>
          <a:p>
            <a:r>
              <a:rPr lang="ja-JP" altLang="en-US"/>
              <a:t>得た学び </a:t>
            </a:r>
            <a:r>
              <a:rPr lang="en-US" altLang="ja-JP"/>
              <a:t>What we learned</a:t>
            </a:r>
            <a:endParaRPr kumimoji="1" lang="ja-JP" altLang="en-US"/>
          </a:p>
        </p:txBody>
      </p:sp>
      <p:sp>
        <p:nvSpPr>
          <p:cNvPr id="3" name="コンテンツ プレースホルダー 2">
            <a:extLst>
              <a:ext uri="{FF2B5EF4-FFF2-40B4-BE49-F238E27FC236}">
                <a16:creationId xmlns:a16="http://schemas.microsoft.com/office/drawing/2014/main" id="{4EE4B89E-2028-5B79-0804-A0685A21752A}"/>
              </a:ext>
            </a:extLst>
          </p:cNvPr>
          <p:cNvSpPr>
            <a:spLocks noGrp="1"/>
          </p:cNvSpPr>
          <p:nvPr>
            <p:ph idx="1"/>
          </p:nvPr>
        </p:nvSpPr>
        <p:spPr>
          <a:xfrm>
            <a:off x="838200" y="1825625"/>
            <a:ext cx="10515600" cy="609567"/>
          </a:xfrm>
        </p:spPr>
        <p:txBody>
          <a:bodyPr vert="horz" lIns="91440" tIns="45720" rIns="91440" bIns="45720" rtlCol="0" anchor="t">
            <a:normAutofit fontScale="92500"/>
          </a:bodyPr>
          <a:lstStyle/>
          <a:p>
            <a:r>
              <a:rPr kumimoji="1" lang="ja-JP" altLang="en-US">
                <a:ea typeface="游ゴシック"/>
              </a:rPr>
              <a:t>人によって得意不得意が存在する</a:t>
            </a:r>
            <a:r>
              <a:rPr lang="en" altLang="ja-JP" sz="1700">
                <a:latin typeface="游ゴシック"/>
                <a:ea typeface="游ゴシック"/>
              </a:rPr>
              <a:t>There are pros and cons depending on the person​</a:t>
            </a:r>
            <a:endParaRPr lang="ja-JP" altLang="en-US" sz="1700">
              <a:latin typeface="游ゴシック"/>
              <a:ea typeface="游ゴシック"/>
            </a:endParaRPr>
          </a:p>
        </p:txBody>
      </p:sp>
      <p:sp>
        <p:nvSpPr>
          <p:cNvPr id="4" name="日付プレースホルダー 3">
            <a:extLst>
              <a:ext uri="{FF2B5EF4-FFF2-40B4-BE49-F238E27FC236}">
                <a16:creationId xmlns:a16="http://schemas.microsoft.com/office/drawing/2014/main" id="{9D55A4CD-1977-F2FD-0328-A61E384A70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69C2EAB-2C74-EA8B-8E7E-767CC78F508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48C9494-1483-08B5-266F-60B9877AB541}"/>
              </a:ext>
            </a:extLst>
          </p:cNvPr>
          <p:cNvSpPr>
            <a:spLocks noGrp="1"/>
          </p:cNvSpPr>
          <p:nvPr>
            <p:ph type="sldNum" sz="quarter" idx="12"/>
          </p:nvPr>
        </p:nvSpPr>
        <p:spPr/>
        <p:txBody>
          <a:bodyPr/>
          <a:lstStyle/>
          <a:p>
            <a:fld id="{A92C8975-12A7-4C84-BF77-7F7E3A4DD352}" type="slidenum">
              <a:rPr kumimoji="1" lang="ja-JP" altLang="en-US" smtClean="0"/>
              <a:t>24</a:t>
            </a:fld>
            <a:endParaRPr kumimoji="1" lang="ja-JP" altLang="en-US"/>
          </a:p>
        </p:txBody>
      </p:sp>
      <p:sp>
        <p:nvSpPr>
          <p:cNvPr id="7" name="吹き出し: 円形 6">
            <a:extLst>
              <a:ext uri="{FF2B5EF4-FFF2-40B4-BE49-F238E27FC236}">
                <a16:creationId xmlns:a16="http://schemas.microsoft.com/office/drawing/2014/main" id="{B3F52716-6FC8-874B-E142-BB541F0397CA}"/>
              </a:ext>
            </a:extLst>
          </p:cNvPr>
          <p:cNvSpPr/>
          <p:nvPr/>
        </p:nvSpPr>
        <p:spPr>
          <a:xfrm>
            <a:off x="1241658" y="2570129"/>
            <a:ext cx="3224463" cy="1406809"/>
          </a:xfrm>
          <a:prstGeom prst="wedgeEllipseCallout">
            <a:avLst>
              <a:gd name="adj1" fmla="val 51892"/>
              <a:gd name="adj2" fmla="val 3462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dirty="0">
                <a:solidFill>
                  <a:schemeClr val="tx1"/>
                </a:solidFill>
                <a:ea typeface="游ゴシック"/>
              </a:rPr>
              <a:t>慣れない仕事で</a:t>
            </a:r>
            <a:endParaRPr lang="en-US" altLang="ja-JP" sz="1600" dirty="0">
              <a:solidFill>
                <a:schemeClr val="tx1"/>
              </a:solidFill>
              <a:ea typeface="游ゴシック"/>
            </a:endParaRPr>
          </a:p>
          <a:p>
            <a:pPr algn="ctr"/>
            <a:r>
              <a:rPr lang="ja-JP" altLang="en-US" sz="1600" dirty="0">
                <a:solidFill>
                  <a:schemeClr val="tx1"/>
                </a:solidFill>
                <a:ea typeface="游ゴシック"/>
              </a:rPr>
              <a:t>勝手がわからない</a:t>
            </a:r>
            <a:r>
              <a:rPr lang="en-US" altLang="ja-JP" sz="1600" dirty="0">
                <a:solidFill>
                  <a:schemeClr val="tx1"/>
                </a:solidFill>
                <a:ea typeface="游ゴシック"/>
              </a:rPr>
              <a:t>…</a:t>
            </a:r>
          </a:p>
          <a:p>
            <a:pPr algn="ctr"/>
            <a:r>
              <a:rPr lang="en" sz="1400" dirty="0">
                <a:solidFill>
                  <a:schemeClr val="tx1"/>
                </a:solidFill>
                <a:latin typeface="游ゴシック"/>
                <a:ea typeface="游ゴシック"/>
              </a:rPr>
              <a:t>Job​ I don't know how...</a:t>
            </a:r>
            <a:endParaRPr lang="en-US" sz="1400" dirty="0">
              <a:solidFill>
                <a:schemeClr val="tx1"/>
              </a:solidFill>
              <a:latin typeface="游ゴシック"/>
              <a:ea typeface="游ゴシック"/>
            </a:endParaRPr>
          </a:p>
        </p:txBody>
      </p:sp>
      <p:sp>
        <p:nvSpPr>
          <p:cNvPr id="8" name="吹き出し: 円形 7">
            <a:extLst>
              <a:ext uri="{FF2B5EF4-FFF2-40B4-BE49-F238E27FC236}">
                <a16:creationId xmlns:a16="http://schemas.microsoft.com/office/drawing/2014/main" id="{556DB872-012B-7128-8558-DF0CD945F51F}"/>
              </a:ext>
            </a:extLst>
          </p:cNvPr>
          <p:cNvSpPr/>
          <p:nvPr/>
        </p:nvSpPr>
        <p:spPr>
          <a:xfrm>
            <a:off x="1241658" y="4575677"/>
            <a:ext cx="3224463" cy="1406809"/>
          </a:xfrm>
          <a:prstGeom prst="wedgeEllipseCallout">
            <a:avLst>
              <a:gd name="adj1" fmla="val 53683"/>
              <a:gd name="adj2" fmla="val -30378"/>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1600">
                <a:solidFill>
                  <a:sysClr val="windowText" lastClr="000000"/>
                </a:solidFill>
              </a:rPr>
              <a:t>あの人の方が絶対に</a:t>
            </a:r>
            <a:endParaRPr kumimoji="1" lang="en-US" altLang="ja-JP" sz="1600">
              <a:solidFill>
                <a:sysClr val="windowText" lastClr="000000"/>
              </a:solidFill>
            </a:endParaRPr>
          </a:p>
          <a:p>
            <a:pPr algn="ctr"/>
            <a:r>
              <a:rPr lang="ja-JP" altLang="en-US" sz="1600">
                <a:solidFill>
                  <a:sysClr val="windowText" lastClr="000000"/>
                </a:solidFill>
              </a:rPr>
              <a:t>うまくできた</a:t>
            </a:r>
          </a:p>
          <a:p>
            <a:pPr algn="ctr"/>
            <a:r>
              <a:rPr lang="ja-JP" sz="1600">
                <a:solidFill>
                  <a:schemeClr val="tx1"/>
                </a:solidFill>
                <a:ea typeface="游ゴシック"/>
              </a:rPr>
              <a:t>he is better</a:t>
            </a:r>
            <a:endParaRPr lang="ja-JP">
              <a:solidFill>
                <a:schemeClr val="tx1"/>
              </a:solidFill>
              <a:ea typeface="游ゴシック"/>
            </a:endParaRPr>
          </a:p>
        </p:txBody>
      </p:sp>
      <p:sp>
        <p:nvSpPr>
          <p:cNvPr id="9" name="吹き出し: 円形 8">
            <a:extLst>
              <a:ext uri="{FF2B5EF4-FFF2-40B4-BE49-F238E27FC236}">
                <a16:creationId xmlns:a16="http://schemas.microsoft.com/office/drawing/2014/main" id="{A9F071F0-11BC-5218-4A46-CE5D7D968549}"/>
              </a:ext>
            </a:extLst>
          </p:cNvPr>
          <p:cNvSpPr/>
          <p:nvPr/>
        </p:nvSpPr>
        <p:spPr>
          <a:xfrm>
            <a:off x="7161998" y="2570128"/>
            <a:ext cx="3224463" cy="1406809"/>
          </a:xfrm>
          <a:prstGeom prst="wedgeEllipseCallout">
            <a:avLst>
              <a:gd name="adj1" fmla="val -49899"/>
              <a:gd name="adj2" fmla="val 31883"/>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solidFill>
                  <a:schemeClr val="tx1"/>
                </a:solidFill>
                <a:ea typeface="游ゴシック"/>
              </a:rPr>
              <a:t>タスク</a:t>
            </a:r>
            <a:r>
              <a:rPr kumimoji="1" lang="ja-JP" altLang="en-US" sz="1600">
                <a:solidFill>
                  <a:schemeClr val="tx1"/>
                </a:solidFill>
                <a:ea typeface="游ゴシック"/>
              </a:rPr>
              <a:t>が終わらなくて</a:t>
            </a:r>
            <a:endParaRPr lang="en-US" altLang="ja-JP" sz="1600">
              <a:solidFill>
                <a:schemeClr val="tx1"/>
              </a:solidFill>
              <a:ea typeface="游ゴシック"/>
            </a:endParaRPr>
          </a:p>
          <a:p>
            <a:pPr algn="ctr"/>
            <a:r>
              <a:rPr kumimoji="1" lang="ja-JP" altLang="en-US" sz="1600">
                <a:solidFill>
                  <a:schemeClr val="tx1"/>
                </a:solidFill>
                <a:ea typeface="游ゴシック"/>
              </a:rPr>
              <a:t>迷惑をかけてしまう</a:t>
            </a:r>
            <a:r>
              <a:rPr kumimoji="1" lang="en-US" altLang="ja-JP" sz="1600">
                <a:solidFill>
                  <a:schemeClr val="tx1"/>
                </a:solidFill>
                <a:ea typeface="游ゴシック"/>
              </a:rPr>
              <a:t>…</a:t>
            </a:r>
            <a:endParaRPr lang="en-US" altLang="ja-JP" sz="1600">
              <a:solidFill>
                <a:schemeClr val="tx1"/>
              </a:solidFill>
              <a:ea typeface="游ゴシック"/>
            </a:endParaRPr>
          </a:p>
          <a:p>
            <a:pPr algn="ctr"/>
            <a:r>
              <a:rPr lang="en-US" sz="1600">
                <a:solidFill>
                  <a:schemeClr val="tx1"/>
                </a:solidFill>
                <a:ea typeface="游ゴシック"/>
              </a:rPr>
              <a:t>task not finished</a:t>
            </a:r>
            <a:endParaRPr lang="en-US">
              <a:solidFill>
                <a:schemeClr val="tx1"/>
              </a:solidFill>
              <a:ea typeface="游ゴシック"/>
            </a:endParaRPr>
          </a:p>
        </p:txBody>
      </p:sp>
      <p:sp>
        <p:nvSpPr>
          <p:cNvPr id="10" name="楕円 9">
            <a:extLst>
              <a:ext uri="{FF2B5EF4-FFF2-40B4-BE49-F238E27FC236}">
                <a16:creationId xmlns:a16="http://schemas.microsoft.com/office/drawing/2014/main" id="{7261C971-F58E-1EFE-AAFB-D6EE7B0469AD}"/>
              </a:ext>
            </a:extLst>
          </p:cNvPr>
          <p:cNvSpPr/>
          <p:nvPr/>
        </p:nvSpPr>
        <p:spPr>
          <a:xfrm>
            <a:off x="5447900" y="3307928"/>
            <a:ext cx="1020278" cy="970949"/>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95A9827B-5F76-B37E-8276-71D13617F840}"/>
              </a:ext>
            </a:extLst>
          </p:cNvPr>
          <p:cNvSpPr/>
          <p:nvPr/>
        </p:nvSpPr>
        <p:spPr>
          <a:xfrm>
            <a:off x="5488005" y="3609228"/>
            <a:ext cx="940067" cy="1339298"/>
          </a:xfrm>
          <a:prstGeom prs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B5D52D1-F1AD-EF29-4AD1-7E033DD5F673}"/>
              </a:ext>
            </a:extLst>
          </p:cNvPr>
          <p:cNvSpPr/>
          <p:nvPr/>
        </p:nvSpPr>
        <p:spPr>
          <a:xfrm>
            <a:off x="6661370" y="4804881"/>
            <a:ext cx="5145390" cy="154771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kumimoji="1" lang="ja-JP" altLang="en-US" sz="2000" b="1">
                <a:solidFill>
                  <a:sysClr val="windowText" lastClr="000000"/>
                </a:solidFill>
              </a:rPr>
              <a:t>→最初にそれぞれの得意分野を把握する</a:t>
            </a:r>
            <a:endParaRPr kumimoji="1" lang="en-US" altLang="ja-JP" sz="2000" b="1">
              <a:solidFill>
                <a:sysClr val="windowText" lastClr="000000"/>
              </a:solidFill>
            </a:endParaRPr>
          </a:p>
          <a:p>
            <a:r>
              <a:rPr lang="ja-JP" altLang="en-US" sz="2000" b="1">
                <a:solidFill>
                  <a:sysClr val="windowText" lastClr="000000"/>
                </a:solidFill>
              </a:rPr>
              <a:t>　</a:t>
            </a:r>
            <a:r>
              <a:rPr kumimoji="1" lang="ja-JP" altLang="en-US" sz="2000" b="1">
                <a:solidFill>
                  <a:sysClr val="windowText" lastClr="000000"/>
                </a:solidFill>
              </a:rPr>
              <a:t>タスク管理は最重要要項</a:t>
            </a:r>
          </a:p>
          <a:p>
            <a:r>
              <a:rPr lang="ja-JP" sz="1600" b="1">
                <a:solidFill>
                  <a:schemeClr val="tx1"/>
                </a:solidFill>
                <a:ea typeface="游ゴシック"/>
              </a:rPr>
              <a:t>First, figure out your area of ​​expertise
Task management is the most important</a:t>
            </a:r>
            <a:endParaRPr lang="ja-JP" sz="1600">
              <a:solidFill>
                <a:schemeClr val="tx1"/>
              </a:solidFill>
              <a:ea typeface="游ゴシック"/>
            </a:endParaRPr>
          </a:p>
        </p:txBody>
      </p:sp>
    </p:spTree>
    <p:extLst>
      <p:ext uri="{BB962C8B-B14F-4D97-AF65-F5344CB8AC3E}">
        <p14:creationId xmlns:p14="http://schemas.microsoft.com/office/powerpoint/2010/main" val="351632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F551-A96E-10C7-898A-796893DD6D78}"/>
              </a:ext>
            </a:extLst>
          </p:cNvPr>
          <p:cNvSpPr>
            <a:spLocks noGrp="1"/>
          </p:cNvSpPr>
          <p:nvPr>
            <p:ph type="title"/>
          </p:nvPr>
        </p:nvSpPr>
        <p:spPr/>
        <p:txBody>
          <a:bodyPr/>
          <a:lstStyle/>
          <a:p>
            <a:r>
              <a:rPr lang="ja-JP" altLang="en-US"/>
              <a:t>得た学び </a:t>
            </a:r>
            <a:r>
              <a:rPr lang="en-US" altLang="ja-JP"/>
              <a:t>What we learned</a:t>
            </a:r>
            <a:endParaRPr kumimoji="1" lang="ja-JP" altLang="en-US"/>
          </a:p>
        </p:txBody>
      </p:sp>
      <p:sp>
        <p:nvSpPr>
          <p:cNvPr id="3" name="コンテンツ プレースホルダー 2">
            <a:extLst>
              <a:ext uri="{FF2B5EF4-FFF2-40B4-BE49-F238E27FC236}">
                <a16:creationId xmlns:a16="http://schemas.microsoft.com/office/drawing/2014/main" id="{4EE4B89E-2028-5B79-0804-A0685A21752A}"/>
              </a:ext>
            </a:extLst>
          </p:cNvPr>
          <p:cNvSpPr>
            <a:spLocks noGrp="1"/>
          </p:cNvSpPr>
          <p:nvPr>
            <p:ph idx="1"/>
          </p:nvPr>
        </p:nvSpPr>
        <p:spPr>
          <a:xfrm>
            <a:off x="838200" y="1825625"/>
            <a:ext cx="10515600" cy="957909"/>
          </a:xfrm>
        </p:spPr>
        <p:txBody>
          <a:bodyPr vert="horz" lIns="91440" tIns="45720" rIns="91440" bIns="45720" rtlCol="0" anchor="t">
            <a:normAutofit/>
          </a:bodyPr>
          <a:lstStyle/>
          <a:p>
            <a:r>
              <a:rPr lang="ja-JP" altLang="en-US">
                <a:ea typeface="游ゴシック"/>
              </a:rPr>
              <a:t>伝わったと思っていても伝わっていない</a:t>
            </a:r>
            <a:endParaRPr lang="ja-JP" altLang="en-US">
              <a:ea typeface="游ゴシック" panose="020B0400000000000000" pitchFamily="34" charset="-128"/>
            </a:endParaRPr>
          </a:p>
          <a:p>
            <a:pPr marL="0" indent="0">
              <a:buNone/>
            </a:pPr>
            <a:r>
              <a:rPr lang="ja-JP" altLang="en-US" sz="1400">
                <a:ea typeface="游ゴシック"/>
              </a:rPr>
              <a:t>Even if you think it is transmitted, it is not transmitted</a:t>
            </a:r>
            <a:endParaRPr lang="ja-JP" altLang="en-US" sz="1600">
              <a:latin typeface="游ゴシック" panose="020B0400000000000000" pitchFamily="34" charset="-128"/>
              <a:ea typeface="游ゴシック" panose="020B0400000000000000" pitchFamily="34" charset="-128"/>
            </a:endParaRPr>
          </a:p>
        </p:txBody>
      </p:sp>
      <p:sp>
        <p:nvSpPr>
          <p:cNvPr id="4" name="日付プレースホルダー 3">
            <a:extLst>
              <a:ext uri="{FF2B5EF4-FFF2-40B4-BE49-F238E27FC236}">
                <a16:creationId xmlns:a16="http://schemas.microsoft.com/office/drawing/2014/main" id="{9D55A4CD-1977-F2FD-0328-A61E384A70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69C2EAB-2C74-EA8B-8E7E-767CC78F508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48C9494-1483-08B5-266F-60B9877AB541}"/>
              </a:ext>
            </a:extLst>
          </p:cNvPr>
          <p:cNvSpPr>
            <a:spLocks noGrp="1"/>
          </p:cNvSpPr>
          <p:nvPr>
            <p:ph type="sldNum" sz="quarter" idx="12"/>
          </p:nvPr>
        </p:nvSpPr>
        <p:spPr/>
        <p:txBody>
          <a:bodyPr/>
          <a:lstStyle/>
          <a:p>
            <a:fld id="{A92C8975-12A7-4C84-BF77-7F7E3A4DD352}" type="slidenum">
              <a:rPr kumimoji="1" lang="ja-JP" altLang="en-US" smtClean="0"/>
              <a:t>25</a:t>
            </a:fld>
            <a:endParaRPr kumimoji="1" lang="ja-JP" altLang="en-US"/>
          </a:p>
        </p:txBody>
      </p:sp>
      <p:sp>
        <p:nvSpPr>
          <p:cNvPr id="7" name="吹き出し: 円形 6">
            <a:extLst>
              <a:ext uri="{FF2B5EF4-FFF2-40B4-BE49-F238E27FC236}">
                <a16:creationId xmlns:a16="http://schemas.microsoft.com/office/drawing/2014/main" id="{B3F52716-6FC8-874B-E142-BB541F0397CA}"/>
              </a:ext>
            </a:extLst>
          </p:cNvPr>
          <p:cNvSpPr/>
          <p:nvPr/>
        </p:nvSpPr>
        <p:spPr>
          <a:xfrm>
            <a:off x="1241658" y="2570129"/>
            <a:ext cx="3224463" cy="1406809"/>
          </a:xfrm>
          <a:prstGeom prst="wedgeEllipseCallout">
            <a:avLst>
              <a:gd name="adj1" fmla="val 51892"/>
              <a:gd name="adj2" fmla="val 3462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1600">
                <a:solidFill>
                  <a:sysClr val="windowText" lastClr="000000"/>
                </a:solidFill>
              </a:rPr>
              <a:t>こういう解釈で</a:t>
            </a:r>
            <a:endParaRPr kumimoji="1" lang="en-US" altLang="ja-JP" sz="1600">
              <a:solidFill>
                <a:sysClr val="windowText" lastClr="000000"/>
              </a:solidFill>
            </a:endParaRPr>
          </a:p>
          <a:p>
            <a:pPr algn="ctr"/>
            <a:r>
              <a:rPr kumimoji="1" lang="ja-JP" altLang="en-US" sz="1600">
                <a:solidFill>
                  <a:sysClr val="windowText" lastClr="000000"/>
                </a:solidFill>
              </a:rPr>
              <a:t>まとまったはずじゃ？</a:t>
            </a:r>
          </a:p>
          <a:p>
            <a:pPr algn="ctr"/>
            <a:r>
              <a:rPr lang="ja-JP" sz="1050">
                <a:solidFill>
                  <a:schemeClr val="tx1"/>
                </a:solidFill>
                <a:ea typeface="游ゴシック"/>
              </a:rPr>
              <a:t>With this interpretation​
It should have been settled,</a:t>
            </a:r>
            <a:r>
              <a:rPr lang="ja-JP" sz="1200">
                <a:solidFill>
                  <a:schemeClr val="tx1"/>
                </a:solidFill>
                <a:ea typeface="游ゴシック"/>
              </a:rPr>
              <a:t> right?​</a:t>
            </a:r>
            <a:endParaRPr lang="ja-JP" sz="1400">
              <a:solidFill>
                <a:schemeClr val="tx1"/>
              </a:solidFill>
              <a:ea typeface="游ゴシック"/>
            </a:endParaRPr>
          </a:p>
        </p:txBody>
      </p:sp>
      <p:sp>
        <p:nvSpPr>
          <p:cNvPr id="8" name="吹き出し: 円形 7">
            <a:extLst>
              <a:ext uri="{FF2B5EF4-FFF2-40B4-BE49-F238E27FC236}">
                <a16:creationId xmlns:a16="http://schemas.microsoft.com/office/drawing/2014/main" id="{556DB872-012B-7128-8558-DF0CD945F51F}"/>
              </a:ext>
            </a:extLst>
          </p:cNvPr>
          <p:cNvSpPr/>
          <p:nvPr/>
        </p:nvSpPr>
        <p:spPr>
          <a:xfrm>
            <a:off x="1241658" y="4575677"/>
            <a:ext cx="3224463" cy="1406809"/>
          </a:xfrm>
          <a:prstGeom prst="wedgeEllipseCallout">
            <a:avLst>
              <a:gd name="adj1" fmla="val 53683"/>
              <a:gd name="adj2" fmla="val -30378"/>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solidFill>
                  <a:schemeClr val="tx1"/>
                </a:solidFill>
                <a:ea typeface="游ゴシック"/>
              </a:rPr>
              <a:t>担当する仕事が間違っていて冷や汗</a:t>
            </a:r>
            <a:r>
              <a:rPr lang="en-US" altLang="ja-JP" sz="1600">
                <a:solidFill>
                  <a:schemeClr val="tx1"/>
                </a:solidFill>
                <a:ea typeface="游ゴシック"/>
              </a:rPr>
              <a:t>…</a:t>
            </a:r>
          </a:p>
          <a:p>
            <a:pPr algn="ctr"/>
            <a:r>
              <a:rPr lang="en-US" sz="1600">
                <a:solidFill>
                  <a:schemeClr val="tx1"/>
                </a:solidFill>
                <a:ea typeface="游ゴシック"/>
              </a:rPr>
              <a:t>I was in the wrong job</a:t>
            </a:r>
            <a:endParaRPr lang="en-US">
              <a:solidFill>
                <a:schemeClr val="tx1"/>
              </a:solidFill>
              <a:ea typeface="游ゴシック"/>
            </a:endParaRPr>
          </a:p>
        </p:txBody>
      </p:sp>
      <p:sp>
        <p:nvSpPr>
          <p:cNvPr id="9" name="吹き出し: 円形 8">
            <a:extLst>
              <a:ext uri="{FF2B5EF4-FFF2-40B4-BE49-F238E27FC236}">
                <a16:creationId xmlns:a16="http://schemas.microsoft.com/office/drawing/2014/main" id="{A9F071F0-11BC-5218-4A46-CE5D7D968549}"/>
              </a:ext>
            </a:extLst>
          </p:cNvPr>
          <p:cNvSpPr/>
          <p:nvPr/>
        </p:nvSpPr>
        <p:spPr>
          <a:xfrm>
            <a:off x="7161998" y="2570128"/>
            <a:ext cx="3224463" cy="1406809"/>
          </a:xfrm>
          <a:prstGeom prst="wedgeEllipseCallout">
            <a:avLst>
              <a:gd name="adj1" fmla="val -49899"/>
              <a:gd name="adj2" fmla="val 31883"/>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solidFill>
                  <a:schemeClr val="tx1"/>
                </a:solidFill>
                <a:ea typeface="游ゴシック"/>
              </a:rPr>
              <a:t>発表</a:t>
            </a:r>
            <a:r>
              <a:rPr kumimoji="1" lang="ja-JP" altLang="en-US" sz="1600">
                <a:solidFill>
                  <a:schemeClr val="tx1"/>
                </a:solidFill>
                <a:ea typeface="游ゴシック"/>
              </a:rPr>
              <a:t>で言いたいことが伝わらな</a:t>
            </a:r>
            <a:r>
              <a:rPr lang="ja-JP" altLang="en-US" sz="1600">
                <a:solidFill>
                  <a:schemeClr val="tx1"/>
                </a:solidFill>
                <a:ea typeface="游ゴシック"/>
              </a:rPr>
              <a:t>い！</a:t>
            </a:r>
            <a:endParaRPr lang="en-US" altLang="ja-JP">
              <a:solidFill>
                <a:schemeClr val="tx1"/>
              </a:solidFill>
            </a:endParaRPr>
          </a:p>
          <a:p>
            <a:pPr algn="ctr"/>
            <a:r>
              <a:rPr lang="ja-JP" altLang="en-US" sz="1600">
                <a:solidFill>
                  <a:schemeClr val="tx1"/>
                </a:solidFill>
                <a:ea typeface="游ゴシック"/>
              </a:rPr>
              <a:t>I can't convey what I want to say !​</a:t>
            </a:r>
            <a:endParaRPr lang="ja-JP">
              <a:solidFill>
                <a:schemeClr val="tx1"/>
              </a:solidFill>
            </a:endParaRPr>
          </a:p>
        </p:txBody>
      </p:sp>
      <p:sp>
        <p:nvSpPr>
          <p:cNvPr id="11" name="二等辺三角形 10">
            <a:extLst>
              <a:ext uri="{FF2B5EF4-FFF2-40B4-BE49-F238E27FC236}">
                <a16:creationId xmlns:a16="http://schemas.microsoft.com/office/drawing/2014/main" id="{95A9827B-5F76-B37E-8276-71D13617F840}"/>
              </a:ext>
            </a:extLst>
          </p:cNvPr>
          <p:cNvSpPr/>
          <p:nvPr/>
        </p:nvSpPr>
        <p:spPr>
          <a:xfrm>
            <a:off x="5488005" y="3609228"/>
            <a:ext cx="940067" cy="1339298"/>
          </a:xfrm>
          <a:prstGeom prs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B5D52D1-F1AD-EF29-4AD1-7E033DD5F673}"/>
              </a:ext>
            </a:extLst>
          </p:cNvPr>
          <p:cNvSpPr/>
          <p:nvPr/>
        </p:nvSpPr>
        <p:spPr>
          <a:xfrm>
            <a:off x="6911741" y="4587167"/>
            <a:ext cx="4873248" cy="170011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kumimoji="1" lang="ja-JP" altLang="en-US" sz="2000" b="1">
                <a:solidFill>
                  <a:schemeClr val="tx1"/>
                </a:solidFill>
                <a:ea typeface="游ゴシック"/>
              </a:rPr>
              <a:t>→曖昧な表現は避け</a:t>
            </a:r>
            <a:endParaRPr lang="en-US" altLang="ja-JP" sz="2000" b="1">
              <a:solidFill>
                <a:schemeClr val="tx1"/>
              </a:solidFill>
              <a:ea typeface="游ゴシック"/>
            </a:endParaRPr>
          </a:p>
          <a:p>
            <a:r>
              <a:rPr lang="ja-JP" altLang="en-US" sz="2000" b="1">
                <a:solidFill>
                  <a:schemeClr val="tx1"/>
                </a:solidFill>
                <a:ea typeface="游ゴシック"/>
              </a:rPr>
              <a:t>　自分なりの解釈を逐一確認する</a:t>
            </a:r>
          </a:p>
          <a:p>
            <a:r>
              <a:rPr lang="ja-JP" sz="1600" b="1">
                <a:solidFill>
                  <a:schemeClr val="tx1"/>
                </a:solidFill>
                <a:ea typeface="游ゴシック"/>
              </a:rPr>
              <a:t>Avoid vague expressions​
Confirm your own interpretation one by one​</a:t>
            </a:r>
            <a:endParaRPr lang="ja-JP" sz="1600">
              <a:solidFill>
                <a:schemeClr val="tx1"/>
              </a:solidFill>
              <a:ea typeface="游ゴシック"/>
            </a:endParaRPr>
          </a:p>
        </p:txBody>
      </p:sp>
      <p:sp>
        <p:nvSpPr>
          <p:cNvPr id="13" name="正方形/長方形 12">
            <a:extLst>
              <a:ext uri="{FF2B5EF4-FFF2-40B4-BE49-F238E27FC236}">
                <a16:creationId xmlns:a16="http://schemas.microsoft.com/office/drawing/2014/main" id="{6013F0B4-BD48-826F-3353-8526072D9806}"/>
              </a:ext>
            </a:extLst>
          </p:cNvPr>
          <p:cNvSpPr/>
          <p:nvPr/>
        </p:nvSpPr>
        <p:spPr>
          <a:xfrm>
            <a:off x="5351646" y="3148804"/>
            <a:ext cx="1212783" cy="105877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877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F551-A96E-10C7-898A-796893DD6D78}"/>
              </a:ext>
            </a:extLst>
          </p:cNvPr>
          <p:cNvSpPr>
            <a:spLocks noGrp="1"/>
          </p:cNvSpPr>
          <p:nvPr>
            <p:ph type="title"/>
          </p:nvPr>
        </p:nvSpPr>
        <p:spPr/>
        <p:txBody>
          <a:bodyPr/>
          <a:lstStyle/>
          <a:p>
            <a:r>
              <a:rPr lang="ja-JP" altLang="en-US"/>
              <a:t>得た学び </a:t>
            </a:r>
            <a:r>
              <a:rPr lang="en-US" altLang="ja-JP"/>
              <a:t>What we learned</a:t>
            </a:r>
            <a:endParaRPr kumimoji="1" lang="ja-JP" altLang="en-US"/>
          </a:p>
        </p:txBody>
      </p:sp>
      <p:sp>
        <p:nvSpPr>
          <p:cNvPr id="3" name="コンテンツ プレースホルダー 2">
            <a:extLst>
              <a:ext uri="{FF2B5EF4-FFF2-40B4-BE49-F238E27FC236}">
                <a16:creationId xmlns:a16="http://schemas.microsoft.com/office/drawing/2014/main" id="{4EE4B89E-2028-5B79-0804-A0685A21752A}"/>
              </a:ext>
            </a:extLst>
          </p:cNvPr>
          <p:cNvSpPr>
            <a:spLocks noGrp="1"/>
          </p:cNvSpPr>
          <p:nvPr>
            <p:ph idx="1"/>
          </p:nvPr>
        </p:nvSpPr>
        <p:spPr>
          <a:xfrm>
            <a:off x="838200" y="1825625"/>
            <a:ext cx="10515600" cy="925251"/>
          </a:xfrm>
        </p:spPr>
        <p:txBody>
          <a:bodyPr vert="horz" lIns="91440" tIns="45720" rIns="91440" bIns="45720" rtlCol="0" anchor="t">
            <a:normAutofit/>
          </a:bodyPr>
          <a:lstStyle/>
          <a:p>
            <a:r>
              <a:rPr lang="ja-JP" altLang="en-US">
                <a:ea typeface="游ゴシック"/>
              </a:rPr>
              <a:t>チーム内の雰囲気はパフォーマンスにも影響する</a:t>
            </a:r>
          </a:p>
          <a:p>
            <a:pPr marL="0" indent="0">
              <a:buNone/>
            </a:pPr>
            <a:r>
              <a:rPr lang="ja-JP" sz="1400">
                <a:ea typeface="游ゴシック"/>
              </a:rPr>
              <a:t>Team atmosphere affects performance</a:t>
            </a:r>
            <a:endParaRPr lang="ja-JP" sz="1600"/>
          </a:p>
        </p:txBody>
      </p:sp>
      <p:sp>
        <p:nvSpPr>
          <p:cNvPr id="4" name="日付プレースホルダー 3">
            <a:extLst>
              <a:ext uri="{FF2B5EF4-FFF2-40B4-BE49-F238E27FC236}">
                <a16:creationId xmlns:a16="http://schemas.microsoft.com/office/drawing/2014/main" id="{9D55A4CD-1977-F2FD-0328-A61E384A70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69C2EAB-2C74-EA8B-8E7E-767CC78F508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48C9494-1483-08B5-266F-60B9877AB541}"/>
              </a:ext>
            </a:extLst>
          </p:cNvPr>
          <p:cNvSpPr>
            <a:spLocks noGrp="1"/>
          </p:cNvSpPr>
          <p:nvPr>
            <p:ph type="sldNum" sz="quarter" idx="12"/>
          </p:nvPr>
        </p:nvSpPr>
        <p:spPr/>
        <p:txBody>
          <a:bodyPr/>
          <a:lstStyle/>
          <a:p>
            <a:fld id="{A92C8975-12A7-4C84-BF77-7F7E3A4DD352}" type="slidenum">
              <a:rPr kumimoji="1" lang="ja-JP" altLang="en-US" smtClean="0"/>
              <a:t>26</a:t>
            </a:fld>
            <a:endParaRPr kumimoji="1" lang="ja-JP" altLang="en-US"/>
          </a:p>
        </p:txBody>
      </p:sp>
      <p:sp>
        <p:nvSpPr>
          <p:cNvPr id="7" name="吹き出し: 円形 6">
            <a:extLst>
              <a:ext uri="{FF2B5EF4-FFF2-40B4-BE49-F238E27FC236}">
                <a16:creationId xmlns:a16="http://schemas.microsoft.com/office/drawing/2014/main" id="{B3F52716-6FC8-874B-E142-BB541F0397CA}"/>
              </a:ext>
            </a:extLst>
          </p:cNvPr>
          <p:cNvSpPr/>
          <p:nvPr/>
        </p:nvSpPr>
        <p:spPr>
          <a:xfrm>
            <a:off x="1241658" y="2570129"/>
            <a:ext cx="3224463" cy="1406809"/>
          </a:xfrm>
          <a:prstGeom prst="wedgeEllipseCallout">
            <a:avLst>
              <a:gd name="adj1" fmla="val 51892"/>
              <a:gd name="adj2" fmla="val 34620"/>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1600" dirty="0">
                <a:solidFill>
                  <a:schemeClr val="tx1"/>
                </a:solidFill>
                <a:ea typeface="游ゴシック"/>
              </a:rPr>
              <a:t>あの人の言い方に</a:t>
            </a:r>
            <a:endParaRPr lang="en-US" altLang="ja-JP" sz="1600" dirty="0">
              <a:solidFill>
                <a:schemeClr val="tx1"/>
              </a:solidFill>
              <a:ea typeface="游ゴシック"/>
            </a:endParaRPr>
          </a:p>
          <a:p>
            <a:pPr algn="ctr"/>
            <a:r>
              <a:rPr kumimoji="1" lang="ja-JP" altLang="en-US" sz="1600" dirty="0">
                <a:solidFill>
                  <a:schemeClr val="tx1"/>
                </a:solidFill>
                <a:ea typeface="游ゴシック"/>
              </a:rPr>
              <a:t>もやもや</a:t>
            </a:r>
            <a:r>
              <a:rPr kumimoji="1" lang="en-US" altLang="ja-JP" sz="1600" dirty="0">
                <a:solidFill>
                  <a:schemeClr val="tx1"/>
                </a:solidFill>
                <a:ea typeface="游ゴシック"/>
              </a:rPr>
              <a:t>…</a:t>
            </a:r>
            <a:endParaRPr lang="en-US" altLang="ja-JP" sz="1600" dirty="0">
              <a:solidFill>
                <a:schemeClr val="tx1"/>
              </a:solidFill>
              <a:ea typeface="游ゴシック"/>
            </a:endParaRPr>
          </a:p>
          <a:p>
            <a:pPr algn="ctr"/>
            <a:r>
              <a:rPr lang="en-US" sz="1200" dirty="0">
                <a:solidFill>
                  <a:schemeClr val="tx1"/>
                </a:solidFill>
                <a:ea typeface="游ゴシック"/>
              </a:rPr>
              <a:t>the way that person says</a:t>
            </a:r>
          </a:p>
        </p:txBody>
      </p:sp>
      <p:sp>
        <p:nvSpPr>
          <p:cNvPr id="8" name="吹き出し: 円形 7">
            <a:extLst>
              <a:ext uri="{FF2B5EF4-FFF2-40B4-BE49-F238E27FC236}">
                <a16:creationId xmlns:a16="http://schemas.microsoft.com/office/drawing/2014/main" id="{556DB872-012B-7128-8558-DF0CD945F51F}"/>
              </a:ext>
            </a:extLst>
          </p:cNvPr>
          <p:cNvSpPr/>
          <p:nvPr/>
        </p:nvSpPr>
        <p:spPr>
          <a:xfrm>
            <a:off x="1241658" y="4575677"/>
            <a:ext cx="3224463" cy="1406809"/>
          </a:xfrm>
          <a:prstGeom prst="wedgeEllipseCallout">
            <a:avLst>
              <a:gd name="adj1" fmla="val 53683"/>
              <a:gd name="adj2" fmla="val -30378"/>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solidFill>
                  <a:schemeClr val="tx1"/>
                </a:solidFill>
                <a:ea typeface="游ゴシック"/>
              </a:rPr>
              <a:t>私の仕事を当たり前と</a:t>
            </a:r>
            <a:endParaRPr lang="en-US" altLang="ja-JP" sz="1600">
              <a:solidFill>
                <a:schemeClr val="tx1"/>
              </a:solidFill>
              <a:ea typeface="游ゴシック"/>
            </a:endParaRPr>
          </a:p>
          <a:p>
            <a:pPr algn="ctr"/>
            <a:r>
              <a:rPr kumimoji="1" lang="ja-JP" altLang="en-US" sz="1600">
                <a:solidFill>
                  <a:schemeClr val="tx1"/>
                </a:solidFill>
                <a:ea typeface="游ゴシック"/>
              </a:rPr>
              <a:t>思ってほしくない！</a:t>
            </a:r>
            <a:endParaRPr lang="ja-JP" altLang="en-US" sz="1600">
              <a:solidFill>
                <a:schemeClr val="tx1"/>
              </a:solidFill>
              <a:ea typeface="游ゴシック"/>
            </a:endParaRPr>
          </a:p>
          <a:p>
            <a:pPr algn="ctr"/>
            <a:r>
              <a:rPr lang="ja-JP" sz="1400">
                <a:solidFill>
                  <a:schemeClr val="tx1"/>
                </a:solidFill>
                <a:ea typeface="游ゴシック"/>
              </a:rPr>
              <a:t>Acknowledge my work!</a:t>
            </a:r>
          </a:p>
        </p:txBody>
      </p:sp>
      <p:sp>
        <p:nvSpPr>
          <p:cNvPr id="9" name="吹き出し: 円形 8">
            <a:extLst>
              <a:ext uri="{FF2B5EF4-FFF2-40B4-BE49-F238E27FC236}">
                <a16:creationId xmlns:a16="http://schemas.microsoft.com/office/drawing/2014/main" id="{A9F071F0-11BC-5218-4A46-CE5D7D968549}"/>
              </a:ext>
            </a:extLst>
          </p:cNvPr>
          <p:cNvSpPr/>
          <p:nvPr/>
        </p:nvSpPr>
        <p:spPr>
          <a:xfrm>
            <a:off x="7161998" y="2570128"/>
            <a:ext cx="3224463" cy="1406809"/>
          </a:xfrm>
          <a:prstGeom prst="wedgeEllipseCallout">
            <a:avLst>
              <a:gd name="adj1" fmla="val -49899"/>
              <a:gd name="adj2" fmla="val 31883"/>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1600">
                <a:solidFill>
                  <a:schemeClr val="tx1"/>
                </a:solidFill>
                <a:ea typeface="游ゴシック"/>
              </a:rPr>
              <a:t>この仕事迷惑</a:t>
            </a:r>
            <a:endParaRPr lang="en-US" altLang="ja-JP" sz="1600">
              <a:solidFill>
                <a:schemeClr val="tx1"/>
              </a:solidFill>
              <a:ea typeface="游ゴシック"/>
            </a:endParaRPr>
          </a:p>
          <a:p>
            <a:pPr algn="ctr"/>
            <a:r>
              <a:rPr kumimoji="1" lang="ja-JP" altLang="en-US" sz="1600">
                <a:solidFill>
                  <a:schemeClr val="tx1"/>
                </a:solidFill>
                <a:ea typeface="游ゴシック"/>
              </a:rPr>
              <a:t>だったかな？</a:t>
            </a:r>
            <a:endParaRPr lang="ja-JP" altLang="en-US" sz="1600">
              <a:solidFill>
                <a:schemeClr val="tx1"/>
              </a:solidFill>
              <a:ea typeface="游ゴシック"/>
            </a:endParaRPr>
          </a:p>
          <a:p>
            <a:pPr algn="ctr"/>
            <a:r>
              <a:rPr lang="ja-JP" sz="1400">
                <a:solidFill>
                  <a:schemeClr val="tx1"/>
                </a:solidFill>
                <a:ea typeface="游ゴシック"/>
              </a:rPr>
              <a:t>this job is annoying​
I wonder if it was?​</a:t>
            </a:r>
          </a:p>
        </p:txBody>
      </p:sp>
      <p:sp>
        <p:nvSpPr>
          <p:cNvPr id="11" name="二等辺三角形 10">
            <a:extLst>
              <a:ext uri="{FF2B5EF4-FFF2-40B4-BE49-F238E27FC236}">
                <a16:creationId xmlns:a16="http://schemas.microsoft.com/office/drawing/2014/main" id="{95A9827B-5F76-B37E-8276-71D13617F840}"/>
              </a:ext>
            </a:extLst>
          </p:cNvPr>
          <p:cNvSpPr/>
          <p:nvPr/>
        </p:nvSpPr>
        <p:spPr>
          <a:xfrm>
            <a:off x="5488005" y="3609228"/>
            <a:ext cx="940067" cy="1339298"/>
          </a:xfrm>
          <a:prstGeom prst="triangl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B5D52D1-F1AD-EF29-4AD1-7E033DD5F673}"/>
              </a:ext>
            </a:extLst>
          </p:cNvPr>
          <p:cNvSpPr/>
          <p:nvPr/>
        </p:nvSpPr>
        <p:spPr>
          <a:xfrm>
            <a:off x="6911741" y="4946395"/>
            <a:ext cx="4873248" cy="103609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kumimoji="1" lang="ja-JP" altLang="en-US" sz="2000" b="1">
                <a:solidFill>
                  <a:sysClr val="windowText" lastClr="000000"/>
                </a:solidFill>
              </a:rPr>
              <a:t>→報告に対してのリアクションを</a:t>
            </a:r>
            <a:endParaRPr kumimoji="1" lang="en-US" altLang="ja-JP" sz="2000" b="1">
              <a:solidFill>
                <a:sysClr val="windowText" lastClr="000000"/>
              </a:solidFill>
            </a:endParaRPr>
          </a:p>
          <a:p>
            <a:r>
              <a:rPr lang="ja-JP" altLang="en-US" sz="2000" b="1">
                <a:solidFill>
                  <a:sysClr val="windowText" lastClr="000000"/>
                </a:solidFill>
              </a:rPr>
              <a:t>　積極的に行う</a:t>
            </a:r>
          </a:p>
          <a:p>
            <a:r>
              <a:rPr lang="ja-JP" sz="1600" b="1">
                <a:solidFill>
                  <a:schemeClr val="tx1"/>
                </a:solidFill>
                <a:ea typeface="游ゴシック"/>
              </a:rPr>
              <a:t>React to reports actively</a:t>
            </a:r>
            <a:endParaRPr lang="ja-JP" sz="1400">
              <a:solidFill>
                <a:schemeClr val="tx1"/>
              </a:solidFill>
              <a:ea typeface="游ゴシック"/>
            </a:endParaRPr>
          </a:p>
        </p:txBody>
      </p:sp>
      <p:sp>
        <p:nvSpPr>
          <p:cNvPr id="10" name="ひし形 9">
            <a:extLst>
              <a:ext uri="{FF2B5EF4-FFF2-40B4-BE49-F238E27FC236}">
                <a16:creationId xmlns:a16="http://schemas.microsoft.com/office/drawing/2014/main" id="{13FB8FD8-FB07-BED8-E77D-6A7B8DC60544}"/>
              </a:ext>
            </a:extLst>
          </p:cNvPr>
          <p:cNvSpPr/>
          <p:nvPr/>
        </p:nvSpPr>
        <p:spPr>
          <a:xfrm>
            <a:off x="5361272" y="3088072"/>
            <a:ext cx="1183907" cy="1203158"/>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487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8F551-A96E-10C7-898A-796893DD6D78}"/>
              </a:ext>
            </a:extLst>
          </p:cNvPr>
          <p:cNvSpPr>
            <a:spLocks noGrp="1"/>
          </p:cNvSpPr>
          <p:nvPr>
            <p:ph type="title"/>
          </p:nvPr>
        </p:nvSpPr>
        <p:spPr/>
        <p:txBody>
          <a:bodyPr/>
          <a:lstStyle/>
          <a:p>
            <a:r>
              <a:rPr lang="ja-JP" altLang="en-US"/>
              <a:t>得た学び </a:t>
            </a:r>
            <a:r>
              <a:rPr lang="en-US" altLang="ja-JP"/>
              <a:t>What we learned</a:t>
            </a:r>
            <a:endParaRPr kumimoji="1" lang="ja-JP" altLang="en-US"/>
          </a:p>
        </p:txBody>
      </p:sp>
      <p:sp>
        <p:nvSpPr>
          <p:cNvPr id="4" name="日付プレースホルダー 3">
            <a:extLst>
              <a:ext uri="{FF2B5EF4-FFF2-40B4-BE49-F238E27FC236}">
                <a16:creationId xmlns:a16="http://schemas.microsoft.com/office/drawing/2014/main" id="{9D55A4CD-1977-F2FD-0328-A61E384A706A}"/>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69C2EAB-2C74-EA8B-8E7E-767CC78F508E}"/>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548C9494-1483-08B5-266F-60B9877AB541}"/>
              </a:ext>
            </a:extLst>
          </p:cNvPr>
          <p:cNvSpPr>
            <a:spLocks noGrp="1"/>
          </p:cNvSpPr>
          <p:nvPr>
            <p:ph type="sldNum" sz="quarter" idx="12"/>
          </p:nvPr>
        </p:nvSpPr>
        <p:spPr/>
        <p:txBody>
          <a:bodyPr/>
          <a:lstStyle/>
          <a:p>
            <a:fld id="{A92C8975-12A7-4C84-BF77-7F7E3A4DD352}"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4F3EE65F-9183-88CD-107D-C401B512184D}"/>
              </a:ext>
            </a:extLst>
          </p:cNvPr>
          <p:cNvSpPr/>
          <p:nvPr/>
        </p:nvSpPr>
        <p:spPr>
          <a:xfrm>
            <a:off x="1484868" y="2024743"/>
            <a:ext cx="2743200" cy="3479506"/>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ysClr val="windowText" lastClr="000000"/>
                </a:solidFill>
              </a:rPr>
              <a:t>ミッションと価値を</a:t>
            </a:r>
            <a:endParaRPr kumimoji="1" lang="en-US" altLang="ja-JP">
              <a:solidFill>
                <a:sysClr val="windowText" lastClr="000000"/>
              </a:solidFill>
            </a:endParaRPr>
          </a:p>
          <a:p>
            <a:pPr algn="ctr"/>
            <a:r>
              <a:rPr lang="ja-JP" altLang="en-US">
                <a:solidFill>
                  <a:sysClr val="windowText" lastClr="000000"/>
                </a:solidFill>
              </a:rPr>
              <a:t>明確化させる方法</a:t>
            </a:r>
          </a:p>
          <a:p>
            <a:pPr algn="ctr"/>
            <a:r>
              <a:rPr lang="ja-JP">
                <a:solidFill>
                  <a:schemeClr val="tx1"/>
                </a:solidFill>
                <a:ea typeface="游ゴシック"/>
              </a:rPr>
              <a:t>mission and values
How to clarify​</a:t>
            </a:r>
          </a:p>
        </p:txBody>
      </p:sp>
      <p:sp>
        <p:nvSpPr>
          <p:cNvPr id="8" name="正方形/長方形 7">
            <a:extLst>
              <a:ext uri="{FF2B5EF4-FFF2-40B4-BE49-F238E27FC236}">
                <a16:creationId xmlns:a16="http://schemas.microsoft.com/office/drawing/2014/main" id="{AF743779-A92E-A402-3C36-A2C8679F4F0D}"/>
              </a:ext>
            </a:extLst>
          </p:cNvPr>
          <p:cNvSpPr/>
          <p:nvPr/>
        </p:nvSpPr>
        <p:spPr>
          <a:xfrm>
            <a:off x="5833884" y="2392909"/>
            <a:ext cx="4873248" cy="1036091"/>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chemeClr val="tx1">
                    <a:lumMod val="85000"/>
                    <a:lumOff val="15000"/>
                  </a:schemeClr>
                </a:solidFill>
                <a:ea typeface="游ゴシック"/>
              </a:rPr>
              <a:t>ミッショ</a:t>
            </a:r>
            <a:r>
              <a:rPr kumimoji="1" lang="ja-JP" altLang="en-US">
                <a:solidFill>
                  <a:schemeClr val="tx1"/>
                </a:solidFill>
                <a:ea typeface="游ゴシック"/>
              </a:rPr>
              <a:t>ンに対しての軸を作る</a:t>
            </a:r>
            <a:endParaRPr lang="ja-JP" altLang="en-US">
              <a:solidFill>
                <a:schemeClr val="tx1"/>
              </a:solidFill>
              <a:ea typeface="游ゴシック"/>
            </a:endParaRPr>
          </a:p>
          <a:p>
            <a:pPr algn="ctr"/>
            <a:r>
              <a:rPr lang="ja-JP">
                <a:solidFill>
                  <a:schemeClr val="tx1"/>
                </a:solidFill>
                <a:ea typeface="游ゴシック"/>
              </a:rPr>
              <a:t>Create an axis for the mission​</a:t>
            </a:r>
          </a:p>
        </p:txBody>
      </p:sp>
      <p:sp>
        <p:nvSpPr>
          <p:cNvPr id="9" name="正方形/長方形 8">
            <a:extLst>
              <a:ext uri="{FF2B5EF4-FFF2-40B4-BE49-F238E27FC236}">
                <a16:creationId xmlns:a16="http://schemas.microsoft.com/office/drawing/2014/main" id="{787B820B-E59C-BEC3-CC0C-29212CAD7A0B}"/>
              </a:ext>
            </a:extLst>
          </p:cNvPr>
          <p:cNvSpPr/>
          <p:nvPr/>
        </p:nvSpPr>
        <p:spPr>
          <a:xfrm>
            <a:off x="5833884" y="3763055"/>
            <a:ext cx="4873248" cy="1036091"/>
          </a:xfrm>
          <a:prstGeom prst="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a:solidFill>
                  <a:schemeClr val="tx1"/>
                </a:solidFill>
                <a:ea typeface="游ゴシック"/>
              </a:rPr>
              <a:t>具体的なストーリーから顧客の感情を考える</a:t>
            </a:r>
            <a:endParaRPr lang="ja-JP" altLang="en-US">
              <a:solidFill>
                <a:schemeClr val="tx1"/>
              </a:solidFill>
              <a:ea typeface="游ゴシック"/>
            </a:endParaRPr>
          </a:p>
          <a:p>
            <a:pPr algn="ctr"/>
            <a:r>
              <a:rPr lang="ja-JP" sz="1400">
                <a:solidFill>
                  <a:schemeClr val="tx1"/>
                </a:solidFill>
                <a:ea typeface="游ゴシック"/>
              </a:rPr>
              <a:t>Consider customer emotions from concrete stories​</a:t>
            </a:r>
          </a:p>
        </p:txBody>
      </p:sp>
      <p:cxnSp>
        <p:nvCxnSpPr>
          <p:cNvPr id="12" name="直線矢印コネクタ 11">
            <a:extLst>
              <a:ext uri="{FF2B5EF4-FFF2-40B4-BE49-F238E27FC236}">
                <a16:creationId xmlns:a16="http://schemas.microsoft.com/office/drawing/2014/main" id="{4886DFB0-68F2-7E52-B410-A7E1DCCA1E73}"/>
              </a:ext>
            </a:extLst>
          </p:cNvPr>
          <p:cNvCxnSpPr>
            <a:cxnSpLocks/>
            <a:endCxn id="8" idx="1"/>
          </p:cNvCxnSpPr>
          <p:nvPr/>
        </p:nvCxnSpPr>
        <p:spPr>
          <a:xfrm flipV="1">
            <a:off x="4228068" y="2910955"/>
            <a:ext cx="1605816" cy="85354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A435053-94CC-8B4D-416D-0C8773F01FF9}"/>
              </a:ext>
            </a:extLst>
          </p:cNvPr>
          <p:cNvCxnSpPr>
            <a:cxnSpLocks/>
            <a:stCxn id="7" idx="3"/>
            <a:endCxn id="9" idx="1"/>
          </p:cNvCxnSpPr>
          <p:nvPr/>
        </p:nvCxnSpPr>
        <p:spPr>
          <a:xfrm>
            <a:off x="4228068" y="3764496"/>
            <a:ext cx="1605816" cy="51660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8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4E83-4C92-EADB-F5DD-DD289057BABD}"/>
              </a:ext>
            </a:extLst>
          </p:cNvPr>
          <p:cNvSpPr>
            <a:spLocks noGrp="1"/>
          </p:cNvSpPr>
          <p:nvPr>
            <p:ph type="title"/>
          </p:nvPr>
        </p:nvSpPr>
        <p:spPr/>
        <p:txBody>
          <a:bodyPr>
            <a:normAutofit/>
          </a:bodyPr>
          <a:lstStyle/>
          <a:p>
            <a:pPr algn="ctr"/>
            <a:r>
              <a:rPr lang="ja-JP" altLang="en-US" sz="5400">
                <a:ea typeface="游ゴシック Light"/>
              </a:rPr>
              <a:t>ご清聴ありがとうございました</a:t>
            </a:r>
            <a:br>
              <a:rPr lang="ja-JP" altLang="en-US" sz="5400">
                <a:ea typeface="游ゴシック Light"/>
              </a:rPr>
            </a:br>
            <a:r>
              <a:rPr lang="ja-JP" altLang="en-US" sz="4400">
                <a:ea typeface="游ゴシック Light" panose="020F0302020204030204"/>
              </a:rPr>
              <a:t>Thank you for your attention</a:t>
            </a:r>
            <a:endParaRPr lang="en-US" sz="4400">
              <a:ea typeface="游ゴシック Light" panose="020F0302020204030204"/>
            </a:endParaRPr>
          </a:p>
        </p:txBody>
      </p:sp>
      <p:sp>
        <p:nvSpPr>
          <p:cNvPr id="4" name="Date Placeholder 3">
            <a:extLst>
              <a:ext uri="{FF2B5EF4-FFF2-40B4-BE49-F238E27FC236}">
                <a16:creationId xmlns:a16="http://schemas.microsoft.com/office/drawing/2014/main" id="{1D135F01-6312-1CF8-2D6E-1BD9431ACC65}"/>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Footer Placeholder 4">
            <a:extLst>
              <a:ext uri="{FF2B5EF4-FFF2-40B4-BE49-F238E27FC236}">
                <a16:creationId xmlns:a16="http://schemas.microsoft.com/office/drawing/2014/main" id="{8F7B9148-FC5C-62D2-B003-68DFAC6BB60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Slide Number Placeholder 5">
            <a:extLst>
              <a:ext uri="{FF2B5EF4-FFF2-40B4-BE49-F238E27FC236}">
                <a16:creationId xmlns:a16="http://schemas.microsoft.com/office/drawing/2014/main" id="{F8B8734A-D827-92B8-5EF9-731A8D20F335}"/>
              </a:ext>
            </a:extLst>
          </p:cNvPr>
          <p:cNvSpPr>
            <a:spLocks noGrp="1"/>
          </p:cNvSpPr>
          <p:nvPr>
            <p:ph type="sldNum" sz="quarter" idx="12"/>
          </p:nvPr>
        </p:nvSpPr>
        <p:spPr/>
        <p:txBody>
          <a:bodyPr/>
          <a:lstStyle/>
          <a:p>
            <a:fld id="{A92C8975-12A7-4C84-BF77-7F7E3A4DD352}" type="slidenum">
              <a:rPr kumimoji="1" lang="ja-JP" altLang="en-US" smtClean="0"/>
              <a:t>28</a:t>
            </a:fld>
            <a:endParaRPr kumimoji="1" lang="ja-JP" altLang="en-US"/>
          </a:p>
        </p:txBody>
      </p:sp>
    </p:spTree>
    <p:extLst>
      <p:ext uri="{BB962C8B-B14F-4D97-AF65-F5344CB8AC3E}">
        <p14:creationId xmlns:p14="http://schemas.microsoft.com/office/powerpoint/2010/main" val="299597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C4F81B-B502-F10B-160A-BE093DE6763F}"/>
              </a:ext>
            </a:extLst>
          </p:cNvPr>
          <p:cNvSpPr>
            <a:spLocks noGrp="1"/>
          </p:cNvSpPr>
          <p:nvPr>
            <p:ph type="title"/>
          </p:nvPr>
        </p:nvSpPr>
        <p:spPr/>
        <p:txBody>
          <a:bodyPr/>
          <a:lstStyle/>
          <a:p>
            <a:r>
              <a:rPr kumimoji="1" lang="ja-JP" altLang="en-US"/>
              <a:t>テーマと成果物</a:t>
            </a:r>
            <a:r>
              <a:rPr kumimoji="1" lang="en-US" altLang="ja-JP"/>
              <a:t>/</a:t>
            </a:r>
            <a:r>
              <a:rPr kumimoji="1" lang="en-US" altLang="ja-JP" sz="3200"/>
              <a:t>Themes and Artifacts</a:t>
            </a:r>
            <a:endParaRPr kumimoji="1" lang="ja-JP" altLang="en-US"/>
          </a:p>
        </p:txBody>
      </p:sp>
      <p:sp>
        <p:nvSpPr>
          <p:cNvPr id="4" name="日付プレースホルダー 3">
            <a:extLst>
              <a:ext uri="{FF2B5EF4-FFF2-40B4-BE49-F238E27FC236}">
                <a16:creationId xmlns:a16="http://schemas.microsoft.com/office/drawing/2014/main" id="{F59209DE-92DD-7ACF-F141-D7C6BC594A14}"/>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0734D718-2A4C-4B91-9D0B-2C5F5420C359}"/>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8CCD9449-A7AA-2F47-81C3-69820CDD56AA}"/>
              </a:ext>
            </a:extLst>
          </p:cNvPr>
          <p:cNvSpPr>
            <a:spLocks noGrp="1"/>
          </p:cNvSpPr>
          <p:nvPr>
            <p:ph type="sldNum" sz="quarter" idx="12"/>
          </p:nvPr>
        </p:nvSpPr>
        <p:spPr/>
        <p:txBody>
          <a:bodyPr/>
          <a:lstStyle/>
          <a:p>
            <a:fld id="{A92C8975-12A7-4C84-BF77-7F7E3A4DD352}" type="slidenum">
              <a:rPr kumimoji="1" lang="ja-JP" altLang="en-US" smtClean="0"/>
              <a:t>3</a:t>
            </a:fld>
            <a:endParaRPr kumimoji="1" lang="ja-JP" altLang="en-US"/>
          </a:p>
        </p:txBody>
      </p:sp>
    </p:spTree>
    <p:extLst>
      <p:ext uri="{BB962C8B-B14F-4D97-AF65-F5344CB8AC3E}">
        <p14:creationId xmlns:p14="http://schemas.microsoft.com/office/powerpoint/2010/main" val="396812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FAD36-5599-CBA0-2E94-06E5E5049EA7}"/>
              </a:ext>
            </a:extLst>
          </p:cNvPr>
          <p:cNvSpPr>
            <a:spLocks noGrp="1"/>
          </p:cNvSpPr>
          <p:nvPr>
            <p:ph type="title"/>
          </p:nvPr>
        </p:nvSpPr>
        <p:spPr/>
        <p:txBody>
          <a:bodyPr/>
          <a:lstStyle/>
          <a:p>
            <a:r>
              <a:rPr kumimoji="1" lang="ja-JP" altLang="en-US"/>
              <a:t>テーマとリクエスト </a:t>
            </a:r>
            <a:r>
              <a:rPr kumimoji="1" lang="en-US" altLang="ja-JP"/>
              <a:t>themes and requests</a:t>
            </a:r>
            <a:r>
              <a:rPr kumimoji="1" lang="ja-JP" altLang="en-US"/>
              <a:t> </a:t>
            </a:r>
          </a:p>
        </p:txBody>
      </p:sp>
      <p:sp>
        <p:nvSpPr>
          <p:cNvPr id="3" name="コンテンツ プレースホルダー 2">
            <a:extLst>
              <a:ext uri="{FF2B5EF4-FFF2-40B4-BE49-F238E27FC236}">
                <a16:creationId xmlns:a16="http://schemas.microsoft.com/office/drawing/2014/main" id="{C74B54CD-36A2-3AC5-6777-64FD8C2ED306}"/>
              </a:ext>
            </a:extLst>
          </p:cNvPr>
          <p:cNvSpPr>
            <a:spLocks noGrp="1"/>
          </p:cNvSpPr>
          <p:nvPr>
            <p:ph idx="1"/>
          </p:nvPr>
        </p:nvSpPr>
        <p:spPr/>
        <p:txBody>
          <a:bodyPr/>
          <a:lstStyle/>
          <a:p>
            <a:pPr lvl="1"/>
            <a:r>
              <a:rPr kumimoji="1" lang="ja-JP" altLang="en-US"/>
              <a:t>テーマ</a:t>
            </a:r>
            <a:r>
              <a:rPr kumimoji="1" lang="en-US" altLang="ja-JP"/>
              <a:t>/ themes</a:t>
            </a:r>
          </a:p>
          <a:p>
            <a:pPr marL="457200" lvl="1" indent="0">
              <a:buNone/>
            </a:pPr>
            <a:r>
              <a:rPr lang="en-US" altLang="ja-JP"/>
              <a:t>	</a:t>
            </a:r>
            <a:r>
              <a:rPr lang="ja-JP" altLang="en-US"/>
              <a:t>「地域の未来の博物館をデザインする」</a:t>
            </a:r>
            <a:endParaRPr lang="en-US" altLang="ja-JP"/>
          </a:p>
          <a:p>
            <a:pPr marL="457200" lvl="1" indent="0">
              <a:buNone/>
            </a:pPr>
            <a:r>
              <a:rPr kumimoji="1" lang="en-US" altLang="ja-JP"/>
              <a:t>	</a:t>
            </a:r>
            <a:r>
              <a:rPr lang="en-US" altLang="ja-JP" sz="1800"/>
              <a:t>“Designing the Museum of the Future of the Region”</a:t>
            </a:r>
            <a:endParaRPr kumimoji="1" lang="en-US" altLang="ja-JP" sz="1800"/>
          </a:p>
          <a:p>
            <a:pPr lvl="1"/>
            <a:endParaRPr lang="en-US" altLang="ja-JP" sz="1800"/>
          </a:p>
          <a:p>
            <a:pPr lvl="1"/>
            <a:endParaRPr kumimoji="1" lang="en-US" altLang="ja-JP"/>
          </a:p>
          <a:p>
            <a:pPr lvl="1"/>
            <a:r>
              <a:rPr kumimoji="1" lang="ja-JP" altLang="en-US"/>
              <a:t>リクエスト</a:t>
            </a:r>
            <a:endParaRPr lang="en-US" altLang="ja-JP"/>
          </a:p>
          <a:p>
            <a:pPr marL="457200" lvl="1" indent="0">
              <a:buNone/>
            </a:pPr>
            <a:r>
              <a:rPr lang="ja-JP" altLang="en-US"/>
              <a:t>「博物館をターミナルとした、</a:t>
            </a:r>
            <a:endParaRPr lang="en-US" altLang="ja-JP"/>
          </a:p>
          <a:p>
            <a:pPr marL="457200" lvl="1" indent="0">
              <a:buNone/>
            </a:pPr>
            <a:r>
              <a:rPr lang="ja-JP" altLang="en-US"/>
              <a:t>新たな地域の文化発信・交流システムの開発」</a:t>
            </a:r>
          </a:p>
          <a:p>
            <a:pPr marL="457200" lvl="1" indent="0">
              <a:buNone/>
            </a:pPr>
            <a:r>
              <a:rPr kumimoji="1" lang="en-US" altLang="ja-JP" sz="1800"/>
              <a:t>“Development of a new regional culture communication and exchange system with the museum as the terminal”</a:t>
            </a:r>
          </a:p>
        </p:txBody>
      </p:sp>
      <p:sp>
        <p:nvSpPr>
          <p:cNvPr id="4" name="日付プレースホルダー 3">
            <a:extLst>
              <a:ext uri="{FF2B5EF4-FFF2-40B4-BE49-F238E27FC236}">
                <a16:creationId xmlns:a16="http://schemas.microsoft.com/office/drawing/2014/main" id="{3F5B0571-56BB-7604-0101-2239CA08D0BE}"/>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1768865C-3F31-AAC6-27D5-FD74F91BF7E4}"/>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4C2A6298-5341-BF60-1E0F-812E074835B5}"/>
              </a:ext>
            </a:extLst>
          </p:cNvPr>
          <p:cNvSpPr>
            <a:spLocks noGrp="1"/>
          </p:cNvSpPr>
          <p:nvPr>
            <p:ph type="sldNum" sz="quarter" idx="12"/>
          </p:nvPr>
        </p:nvSpPr>
        <p:spPr/>
        <p:txBody>
          <a:bodyPr/>
          <a:lstStyle/>
          <a:p>
            <a:fld id="{A92C8975-12A7-4C84-BF77-7F7E3A4DD352}" type="slidenum">
              <a:rPr kumimoji="1" lang="ja-JP" altLang="en-US" smtClean="0"/>
              <a:t>4</a:t>
            </a:fld>
            <a:endParaRPr kumimoji="1" lang="ja-JP" altLang="en-US"/>
          </a:p>
        </p:txBody>
      </p:sp>
    </p:spTree>
    <p:extLst>
      <p:ext uri="{BB962C8B-B14F-4D97-AF65-F5344CB8AC3E}">
        <p14:creationId xmlns:p14="http://schemas.microsoft.com/office/powerpoint/2010/main" val="163799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D93F-1C90-C8D0-4AA4-33F4A5AD6370}"/>
              </a:ext>
            </a:extLst>
          </p:cNvPr>
          <p:cNvSpPr>
            <a:spLocks noGrp="1"/>
          </p:cNvSpPr>
          <p:nvPr>
            <p:ph type="title"/>
          </p:nvPr>
        </p:nvSpPr>
        <p:spPr/>
        <p:txBody>
          <a:bodyPr/>
          <a:lstStyle/>
          <a:p>
            <a:r>
              <a:rPr kumimoji="1" lang="ja-JP" altLang="en-US"/>
              <a:t>テーマとリクエスト </a:t>
            </a:r>
            <a:r>
              <a:rPr kumimoji="1" lang="en-US" altLang="ja-JP"/>
              <a:t>themes and requests</a:t>
            </a:r>
            <a:r>
              <a:rPr kumimoji="1" lang="ja-JP" altLang="en-US"/>
              <a:t> </a:t>
            </a:r>
          </a:p>
        </p:txBody>
      </p:sp>
      <p:sp>
        <p:nvSpPr>
          <p:cNvPr id="3" name="コンテンツ プレースホルダー 2">
            <a:extLst>
              <a:ext uri="{FF2B5EF4-FFF2-40B4-BE49-F238E27FC236}">
                <a16:creationId xmlns:a16="http://schemas.microsoft.com/office/drawing/2014/main" id="{D1289AA0-33DB-017F-02CD-FF795F3321F5}"/>
              </a:ext>
            </a:extLst>
          </p:cNvPr>
          <p:cNvSpPr>
            <a:spLocks noGrp="1"/>
          </p:cNvSpPr>
          <p:nvPr>
            <p:ph idx="1"/>
          </p:nvPr>
        </p:nvSpPr>
        <p:spPr/>
        <p:txBody>
          <a:bodyPr vert="horz" lIns="91440" tIns="45720" rIns="91440" bIns="45720" rtlCol="0" anchor="t">
            <a:normAutofit/>
          </a:bodyPr>
          <a:lstStyle/>
          <a:p>
            <a:pPr marL="0" indent="0">
              <a:buNone/>
            </a:pPr>
            <a:r>
              <a:rPr kumimoji="1" lang="ja-JP" altLang="en-US" dirty="0">
                <a:ea typeface="游ゴシック"/>
              </a:rPr>
              <a:t>私たちの考えた博物館の課題は？</a:t>
            </a:r>
            <a:r>
              <a:rPr lang="ja-JP" altLang="en-US" sz="1800" dirty="0">
                <a:ea typeface="游ゴシック"/>
              </a:rPr>
              <a:t>What is the problem of the museum？</a:t>
            </a:r>
            <a:endParaRPr lang="en-US" altLang="ja-JP" sz="1800" dirty="0">
              <a:ea typeface="游ゴシック"/>
            </a:endParaRPr>
          </a:p>
          <a:p>
            <a:r>
              <a:rPr kumimoji="1" lang="ja-JP" altLang="en-US" sz="2400" u="sng" dirty="0">
                <a:ea typeface="游ゴシック"/>
              </a:rPr>
              <a:t>楽しみ方が定型化してしまうこと</a:t>
            </a:r>
            <a:r>
              <a:rPr lang="ja-JP" altLang="en-US" sz="2400" dirty="0">
                <a:ea typeface="游ゴシック"/>
              </a:rPr>
              <a:t>/</a:t>
            </a:r>
            <a:r>
              <a:rPr lang="ja-JP" altLang="en-US" sz="1800" dirty="0">
                <a:ea typeface="游ゴシック"/>
              </a:rPr>
              <a:t>How to enjoy it becomes stereotyped​.</a:t>
            </a:r>
            <a:endParaRPr lang="en-US" altLang="ja-JP" dirty="0">
              <a:ea typeface="游ゴシック"/>
            </a:endParaRPr>
          </a:p>
          <a:p>
            <a:r>
              <a:rPr kumimoji="1" lang="ja-JP" altLang="en-US" sz="2400" u="sng" dirty="0">
                <a:ea typeface="游ゴシック"/>
              </a:rPr>
              <a:t>地域との関わりが少なくなってしまう</a:t>
            </a:r>
            <a:r>
              <a:rPr lang="ja-JP" altLang="en-US" sz="2400" u="sng" dirty="0">
                <a:ea typeface="游ゴシック"/>
              </a:rPr>
              <a:t>こ</a:t>
            </a:r>
            <a:r>
              <a:rPr kumimoji="1" lang="ja-JP" altLang="en-US" sz="2400" u="sng" dirty="0">
                <a:ea typeface="游ゴシック"/>
              </a:rPr>
              <a:t>と</a:t>
            </a:r>
            <a:r>
              <a:rPr lang="ja-JP" altLang="en-US" sz="2400" dirty="0">
                <a:ea typeface="游ゴシック"/>
              </a:rPr>
              <a:t>/</a:t>
            </a:r>
            <a:r>
              <a:rPr lang="ja-JP" altLang="en-US" sz="1600" dirty="0">
                <a:ea typeface="游ゴシック"/>
              </a:rPr>
              <a:t>Less interaction with the local community​.</a:t>
            </a:r>
            <a:endParaRPr lang="ja-JP" altLang="en-US" sz="1600" dirty="0">
              <a:latin typeface="游ゴシック"/>
              <a:ea typeface="游ゴシック"/>
            </a:endParaRPr>
          </a:p>
          <a:p>
            <a:pPr marL="0" indent="0">
              <a:buNone/>
            </a:pPr>
            <a:endParaRPr lang="en-US" altLang="ja-JP" sz="1800" dirty="0">
              <a:ea typeface="+mn-lt"/>
              <a:cs typeface="+mn-lt"/>
            </a:endParaRPr>
          </a:p>
          <a:p>
            <a:pPr marL="0" indent="0">
              <a:buNone/>
            </a:pPr>
            <a:endParaRPr lang="ja-JP" altLang="en-US" sz="1800" dirty="0">
              <a:ea typeface="+mn-lt"/>
              <a:cs typeface="+mn-lt"/>
            </a:endParaRPr>
          </a:p>
          <a:p>
            <a:pPr marL="0" indent="0">
              <a:buNone/>
            </a:pPr>
            <a:r>
              <a:rPr lang="ja-JP" altLang="en-US" sz="2400" dirty="0">
                <a:ea typeface="+mn-lt"/>
                <a:cs typeface="+mn-lt"/>
              </a:rPr>
              <a:t>そもそも</a:t>
            </a:r>
            <a:r>
              <a:rPr lang="ja-JP" sz="2400" dirty="0">
                <a:ea typeface="+mn-lt"/>
                <a:cs typeface="+mn-lt"/>
              </a:rPr>
              <a:t>博物館の目的とは何か？</a:t>
            </a:r>
            <a:endParaRPr lang="en-US" altLang="ja-JP" sz="1800" dirty="0">
              <a:ea typeface="+mn-lt"/>
              <a:cs typeface="+mn-lt"/>
            </a:endParaRPr>
          </a:p>
          <a:p>
            <a:pPr marL="0" indent="0">
              <a:buNone/>
            </a:pPr>
            <a:r>
              <a:rPr lang="en-US" altLang="ja-JP" sz="2000" dirty="0">
                <a:ea typeface="+mn-lt"/>
                <a:cs typeface="+mn-lt"/>
              </a:rPr>
              <a:t>What</a:t>
            </a:r>
            <a:r>
              <a:rPr lang="ja-JP" altLang="en-US" sz="2000" dirty="0">
                <a:ea typeface="+mn-lt"/>
                <a:cs typeface="+mn-lt"/>
              </a:rPr>
              <a:t> </a:t>
            </a:r>
            <a:r>
              <a:rPr lang="en-US" altLang="ja-JP" sz="2000" dirty="0">
                <a:ea typeface="+mn-lt"/>
                <a:cs typeface="+mn-lt"/>
              </a:rPr>
              <a:t>is</a:t>
            </a:r>
            <a:r>
              <a:rPr lang="ja-JP" altLang="en-US" sz="2000" dirty="0">
                <a:ea typeface="+mn-lt"/>
                <a:cs typeface="+mn-lt"/>
              </a:rPr>
              <a:t> </a:t>
            </a:r>
            <a:r>
              <a:rPr lang="en-US" altLang="ja-JP" sz="2000" dirty="0">
                <a:ea typeface="+mn-lt"/>
                <a:cs typeface="+mn-lt"/>
              </a:rPr>
              <a:t>the</a:t>
            </a:r>
            <a:r>
              <a:rPr lang="ja-JP" altLang="en-US" sz="2000" dirty="0">
                <a:ea typeface="+mn-lt"/>
                <a:cs typeface="+mn-lt"/>
              </a:rPr>
              <a:t> </a:t>
            </a:r>
            <a:r>
              <a:rPr lang="en-US" altLang="ja-JP" sz="2000" dirty="0">
                <a:ea typeface="+mn-lt"/>
                <a:cs typeface="+mn-lt"/>
              </a:rPr>
              <a:t>purpose</a:t>
            </a:r>
            <a:r>
              <a:rPr lang="ja-JP" altLang="en-US" sz="2000" dirty="0">
                <a:ea typeface="+mn-lt"/>
                <a:cs typeface="+mn-lt"/>
              </a:rPr>
              <a:t> </a:t>
            </a:r>
            <a:r>
              <a:rPr lang="en-US" altLang="ja-JP" sz="2000" dirty="0">
                <a:ea typeface="+mn-lt"/>
                <a:cs typeface="+mn-lt"/>
              </a:rPr>
              <a:t>of</a:t>
            </a:r>
            <a:r>
              <a:rPr lang="ja-JP" altLang="en-US" sz="2000" dirty="0">
                <a:ea typeface="+mn-lt"/>
                <a:cs typeface="+mn-lt"/>
              </a:rPr>
              <a:t> </a:t>
            </a:r>
            <a:r>
              <a:rPr lang="en-US" altLang="ja-JP" sz="2000" dirty="0">
                <a:ea typeface="+mn-lt"/>
                <a:cs typeface="+mn-lt"/>
              </a:rPr>
              <a:t>the</a:t>
            </a:r>
            <a:r>
              <a:rPr lang="ja-JP" altLang="en-US" sz="2000" dirty="0">
                <a:ea typeface="+mn-lt"/>
                <a:cs typeface="+mn-lt"/>
              </a:rPr>
              <a:t> </a:t>
            </a:r>
            <a:r>
              <a:rPr lang="en-US" altLang="ja-JP" sz="2000" dirty="0">
                <a:ea typeface="+mn-lt"/>
                <a:cs typeface="+mn-lt"/>
              </a:rPr>
              <a:t>museum</a:t>
            </a:r>
            <a:r>
              <a:rPr lang="ja-JP" altLang="en-US" sz="2000" dirty="0">
                <a:ea typeface="+mn-lt"/>
                <a:cs typeface="+mn-lt"/>
              </a:rPr>
              <a:t> </a:t>
            </a:r>
            <a:r>
              <a:rPr lang="en-US" altLang="ja-JP" sz="2000" dirty="0">
                <a:ea typeface="+mn-lt"/>
                <a:cs typeface="+mn-lt"/>
              </a:rPr>
              <a:t>in</a:t>
            </a:r>
            <a:r>
              <a:rPr lang="ja-JP" altLang="en-US" sz="2000" dirty="0">
                <a:ea typeface="+mn-lt"/>
                <a:cs typeface="+mn-lt"/>
              </a:rPr>
              <a:t> </a:t>
            </a:r>
            <a:r>
              <a:rPr lang="en-US" altLang="ja-JP" sz="2000" dirty="0">
                <a:ea typeface="+mn-lt"/>
                <a:cs typeface="+mn-lt"/>
              </a:rPr>
              <a:t>the</a:t>
            </a:r>
            <a:r>
              <a:rPr lang="ja-JP" altLang="en-US" sz="2000" dirty="0">
                <a:ea typeface="+mn-lt"/>
                <a:cs typeface="+mn-lt"/>
              </a:rPr>
              <a:t> </a:t>
            </a:r>
            <a:r>
              <a:rPr lang="en-US" altLang="ja-JP" sz="2000" dirty="0">
                <a:ea typeface="+mn-lt"/>
                <a:cs typeface="+mn-lt"/>
              </a:rPr>
              <a:t>first</a:t>
            </a:r>
            <a:r>
              <a:rPr lang="ja-JP" altLang="en-US" sz="2000" dirty="0">
                <a:ea typeface="+mn-lt"/>
                <a:cs typeface="+mn-lt"/>
              </a:rPr>
              <a:t> </a:t>
            </a:r>
            <a:r>
              <a:rPr lang="en-US" altLang="ja-JP" sz="2000" dirty="0">
                <a:ea typeface="+mn-lt"/>
                <a:cs typeface="+mn-lt"/>
              </a:rPr>
              <a:t>place?</a:t>
            </a:r>
            <a:r>
              <a:rPr lang="ja-JP" altLang="en-US" sz="2000" dirty="0">
                <a:ea typeface="+mn-lt"/>
                <a:cs typeface="+mn-lt"/>
              </a:rPr>
              <a:t>​</a:t>
            </a:r>
            <a:endParaRPr lang="ja-JP" altLang="en-US" dirty="0">
              <a:ea typeface="游ゴシック"/>
            </a:endParaRPr>
          </a:p>
          <a:p>
            <a:pPr marL="0" indent="0">
              <a:buNone/>
            </a:pPr>
            <a:r>
              <a:rPr lang="ja-JP" sz="2400" dirty="0">
                <a:ea typeface="+mn-lt"/>
                <a:cs typeface="+mn-lt"/>
              </a:rPr>
              <a:t>　</a:t>
            </a:r>
            <a:r>
              <a:rPr lang="ja-JP" altLang="en-US" sz="2400" dirty="0">
                <a:ea typeface="+mn-lt"/>
                <a:cs typeface="+mn-lt"/>
              </a:rPr>
              <a:t>　</a:t>
            </a:r>
            <a:r>
              <a:rPr lang="ja-JP" sz="2400" dirty="0">
                <a:ea typeface="+mn-lt"/>
                <a:cs typeface="+mn-lt"/>
              </a:rPr>
              <a:t>→</a:t>
            </a:r>
            <a:r>
              <a:rPr lang="ja-JP" sz="2400" u="sng" dirty="0">
                <a:ea typeface="+mn-lt"/>
                <a:cs typeface="+mn-lt"/>
              </a:rPr>
              <a:t>福島県や地域について知ってもらうこと</a:t>
            </a:r>
          </a:p>
          <a:p>
            <a:pPr marL="0" indent="0">
              <a:buNone/>
            </a:pPr>
            <a:r>
              <a:rPr lang="en-US" altLang="ja-JP" sz="1700" dirty="0">
                <a:ea typeface="+mn-lt"/>
                <a:cs typeface="+mn-lt"/>
              </a:rPr>
              <a:t>               What</a:t>
            </a:r>
            <a:r>
              <a:rPr lang="ja-JP" altLang="en-US" sz="1700" dirty="0">
                <a:ea typeface="+mn-lt"/>
                <a:cs typeface="+mn-lt"/>
              </a:rPr>
              <a:t> </a:t>
            </a:r>
            <a:r>
              <a:rPr lang="en-US" altLang="ja-JP" sz="1700" dirty="0">
                <a:ea typeface="+mn-lt"/>
                <a:cs typeface="+mn-lt"/>
              </a:rPr>
              <a:t>to</a:t>
            </a:r>
            <a:r>
              <a:rPr lang="ja-JP" altLang="en-US" sz="1700" dirty="0">
                <a:ea typeface="+mn-lt"/>
                <a:cs typeface="+mn-lt"/>
              </a:rPr>
              <a:t> </a:t>
            </a:r>
            <a:r>
              <a:rPr lang="en-US" altLang="ja-JP" sz="1700" dirty="0">
                <a:ea typeface="+mn-lt"/>
                <a:cs typeface="+mn-lt"/>
              </a:rPr>
              <a:t>know</a:t>
            </a:r>
            <a:r>
              <a:rPr lang="ja-JP" altLang="en-US" sz="1700" dirty="0">
                <a:ea typeface="+mn-lt"/>
                <a:cs typeface="+mn-lt"/>
              </a:rPr>
              <a:t> </a:t>
            </a:r>
            <a:r>
              <a:rPr lang="en-US" altLang="ja-JP" sz="1700" dirty="0">
                <a:ea typeface="+mn-lt"/>
                <a:cs typeface="+mn-lt"/>
              </a:rPr>
              <a:t>about</a:t>
            </a:r>
            <a:r>
              <a:rPr lang="ja-JP" altLang="en-US" sz="1700" dirty="0">
                <a:ea typeface="+mn-lt"/>
                <a:cs typeface="+mn-lt"/>
              </a:rPr>
              <a:t> </a:t>
            </a:r>
            <a:r>
              <a:rPr lang="en-US" altLang="ja-JP" sz="1700" dirty="0">
                <a:ea typeface="+mn-lt"/>
                <a:cs typeface="+mn-lt"/>
              </a:rPr>
              <a:t>Fukushima</a:t>
            </a:r>
            <a:r>
              <a:rPr lang="ja-JP" altLang="en-US" sz="1700" dirty="0">
                <a:ea typeface="+mn-lt"/>
                <a:cs typeface="+mn-lt"/>
              </a:rPr>
              <a:t> </a:t>
            </a:r>
            <a:r>
              <a:rPr lang="en-US" altLang="ja-JP" sz="1700" dirty="0">
                <a:ea typeface="+mn-lt"/>
                <a:cs typeface="+mn-lt"/>
              </a:rPr>
              <a:t>Prefecture</a:t>
            </a:r>
            <a:r>
              <a:rPr lang="ja-JP" altLang="en-US" sz="1700" dirty="0">
                <a:ea typeface="+mn-lt"/>
                <a:cs typeface="+mn-lt"/>
              </a:rPr>
              <a:t> </a:t>
            </a:r>
            <a:r>
              <a:rPr lang="en-US" altLang="ja-JP" sz="1700" dirty="0">
                <a:ea typeface="+mn-lt"/>
                <a:cs typeface="+mn-lt"/>
              </a:rPr>
              <a:t>and</a:t>
            </a:r>
            <a:r>
              <a:rPr lang="ja-JP" altLang="en-US" sz="1700" dirty="0">
                <a:ea typeface="+mn-lt"/>
                <a:cs typeface="+mn-lt"/>
              </a:rPr>
              <a:t> </a:t>
            </a:r>
            <a:r>
              <a:rPr lang="en-US" altLang="ja-JP" sz="1700" dirty="0">
                <a:ea typeface="+mn-lt"/>
                <a:cs typeface="+mn-lt"/>
              </a:rPr>
              <a:t>the</a:t>
            </a:r>
            <a:r>
              <a:rPr lang="ja-JP" altLang="en-US" sz="1700" dirty="0">
                <a:ea typeface="+mn-lt"/>
                <a:cs typeface="+mn-lt"/>
              </a:rPr>
              <a:t> </a:t>
            </a:r>
            <a:r>
              <a:rPr lang="en-US" altLang="ja-JP" sz="1700" dirty="0">
                <a:ea typeface="+mn-lt"/>
                <a:cs typeface="+mn-lt"/>
              </a:rPr>
              <a:t>region</a:t>
            </a:r>
            <a:r>
              <a:rPr lang="ja-JP" altLang="en-US" sz="1700" dirty="0">
                <a:ea typeface="+mn-lt"/>
                <a:cs typeface="+mn-lt"/>
              </a:rPr>
              <a:t>​.</a:t>
            </a:r>
          </a:p>
        </p:txBody>
      </p:sp>
      <p:sp>
        <p:nvSpPr>
          <p:cNvPr id="4" name="日付プレースホルダー 3">
            <a:extLst>
              <a:ext uri="{FF2B5EF4-FFF2-40B4-BE49-F238E27FC236}">
                <a16:creationId xmlns:a16="http://schemas.microsoft.com/office/drawing/2014/main" id="{7598803D-9BA3-5652-3681-037F1BFB7EAD}"/>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187C5994-CC8F-A8DB-2337-6C86D8EC5454}"/>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859F437C-63FF-E4AD-486F-61AA5F52F220}"/>
              </a:ext>
            </a:extLst>
          </p:cNvPr>
          <p:cNvSpPr>
            <a:spLocks noGrp="1"/>
          </p:cNvSpPr>
          <p:nvPr>
            <p:ph type="sldNum" sz="quarter" idx="12"/>
          </p:nvPr>
        </p:nvSpPr>
        <p:spPr/>
        <p:txBody>
          <a:bodyPr/>
          <a:lstStyle/>
          <a:p>
            <a:fld id="{A92C8975-12A7-4C84-BF77-7F7E3A4DD352}" type="slidenum">
              <a:rPr kumimoji="1" lang="ja-JP" altLang="en-US" smtClean="0"/>
              <a:t>5</a:t>
            </a:fld>
            <a:endParaRPr kumimoji="1" lang="ja-JP" altLang="en-US"/>
          </a:p>
        </p:txBody>
      </p:sp>
    </p:spTree>
    <p:extLst>
      <p:ext uri="{BB962C8B-B14F-4D97-AF65-F5344CB8AC3E}">
        <p14:creationId xmlns:p14="http://schemas.microsoft.com/office/powerpoint/2010/main" val="118835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24B67-05D2-9C9C-5F98-CC128A5A6A82}"/>
              </a:ext>
            </a:extLst>
          </p:cNvPr>
          <p:cNvSpPr>
            <a:spLocks noGrp="1"/>
          </p:cNvSpPr>
          <p:nvPr>
            <p:ph type="title"/>
          </p:nvPr>
        </p:nvSpPr>
        <p:spPr/>
        <p:txBody>
          <a:bodyPr/>
          <a:lstStyle/>
          <a:p>
            <a:r>
              <a:rPr kumimoji="1" lang="ja-JP" altLang="en-US"/>
              <a:t>テーマとリクエスト </a:t>
            </a:r>
            <a:r>
              <a:rPr kumimoji="1" lang="en-US" altLang="ja-JP"/>
              <a:t>themes and requests</a:t>
            </a:r>
            <a:r>
              <a:rPr kumimoji="1" lang="ja-JP" altLang="en-US"/>
              <a:t> </a:t>
            </a:r>
          </a:p>
        </p:txBody>
      </p:sp>
      <p:sp>
        <p:nvSpPr>
          <p:cNvPr id="4" name="日付プレースホルダー 3">
            <a:extLst>
              <a:ext uri="{FF2B5EF4-FFF2-40B4-BE49-F238E27FC236}">
                <a16:creationId xmlns:a16="http://schemas.microsoft.com/office/drawing/2014/main" id="{87D83502-D368-5A04-15FE-2ACEFC92EF52}"/>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1D2A7E7F-D31F-661F-CD32-6A01437E2519}"/>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478ED543-8073-08CB-FAE7-E3778F188D62}"/>
              </a:ext>
            </a:extLst>
          </p:cNvPr>
          <p:cNvSpPr>
            <a:spLocks noGrp="1"/>
          </p:cNvSpPr>
          <p:nvPr>
            <p:ph type="sldNum" sz="quarter" idx="12"/>
          </p:nvPr>
        </p:nvSpPr>
        <p:spPr/>
        <p:txBody>
          <a:bodyPr/>
          <a:lstStyle/>
          <a:p>
            <a:fld id="{A92C8975-12A7-4C84-BF77-7F7E3A4DD352}" type="slidenum">
              <a:rPr kumimoji="1" lang="ja-JP" altLang="en-US" smtClean="0"/>
              <a:t>6</a:t>
            </a:fld>
            <a:endParaRPr kumimoji="1" lang="ja-JP" altLang="en-US"/>
          </a:p>
        </p:txBody>
      </p:sp>
      <p:sp>
        <p:nvSpPr>
          <p:cNvPr id="8" name="正方形/長方形 7">
            <a:extLst>
              <a:ext uri="{FF2B5EF4-FFF2-40B4-BE49-F238E27FC236}">
                <a16:creationId xmlns:a16="http://schemas.microsoft.com/office/drawing/2014/main" id="{8BCE3E05-3AF1-3495-3AC2-616164E44139}"/>
              </a:ext>
            </a:extLst>
          </p:cNvPr>
          <p:cNvSpPr/>
          <p:nvPr/>
        </p:nvSpPr>
        <p:spPr>
          <a:xfrm>
            <a:off x="989035" y="2618968"/>
            <a:ext cx="9952521" cy="2044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600" b="1">
                <a:solidFill>
                  <a:srgbClr val="147772"/>
                </a:solidFill>
                <a:ea typeface="游ゴシック"/>
              </a:rPr>
              <a:t>博物館の外へ飛び出し、</a:t>
            </a:r>
            <a:endParaRPr lang="en-US" altLang="ja-JP" sz="3600" b="1">
              <a:solidFill>
                <a:srgbClr val="147772"/>
              </a:solidFill>
              <a:ea typeface="游ゴシック"/>
            </a:endParaRPr>
          </a:p>
          <a:p>
            <a:pPr algn="ctr"/>
            <a:r>
              <a:rPr lang="ja-JP" altLang="en-US" sz="3600" b="1">
                <a:solidFill>
                  <a:srgbClr val="147772"/>
                </a:solidFill>
                <a:ea typeface="游ゴシック"/>
              </a:rPr>
              <a:t>会話を通じて福島県や地域を知る</a:t>
            </a:r>
            <a:endParaRPr lang="en-US" altLang="ja-JP" sz="3600" b="1">
              <a:solidFill>
                <a:srgbClr val="147772"/>
              </a:solidFill>
              <a:ea typeface="游ゴシック"/>
            </a:endParaRPr>
          </a:p>
          <a:p>
            <a:pPr algn="ctr"/>
            <a:r>
              <a:rPr kumimoji="1" lang="en-US" altLang="ja-JP" sz="1200" b="1">
                <a:solidFill>
                  <a:srgbClr val="147772"/>
                </a:solidFill>
              </a:rPr>
              <a:t>Jump outside the museum and learn about Fukushima Prefecture through conversation</a:t>
            </a:r>
            <a:endParaRPr kumimoji="1" lang="ja-JP" altLang="en-US" sz="1200" b="1">
              <a:solidFill>
                <a:srgbClr val="147772"/>
              </a:solidFill>
            </a:endParaRPr>
          </a:p>
        </p:txBody>
      </p:sp>
    </p:spTree>
    <p:extLst>
      <p:ext uri="{BB962C8B-B14F-4D97-AF65-F5344CB8AC3E}">
        <p14:creationId xmlns:p14="http://schemas.microsoft.com/office/powerpoint/2010/main" val="196156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44D94-BEDB-3AFA-2E55-7EDFA5917A8C}"/>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EE92A69A-CECB-98A6-45AC-FB06D3BF76D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kumimoji="1" lang="ja-JP" altLang="en-US" sz="4000" b="1">
                <a:solidFill>
                  <a:schemeClr val="tx1">
                    <a:lumMod val="75000"/>
                    <a:lumOff val="25000"/>
                  </a:schemeClr>
                </a:solidFill>
                <a:ea typeface="游ゴシック"/>
              </a:rPr>
              <a:t>あいづたんさクイズ</a:t>
            </a:r>
            <a:r>
              <a:rPr lang="ja-JP" altLang="en-US" sz="4000" b="1">
                <a:solidFill>
                  <a:schemeClr val="tx1">
                    <a:lumMod val="75000"/>
                    <a:lumOff val="25000"/>
                  </a:schemeClr>
                </a:solidFill>
                <a:ea typeface="游ゴシック"/>
              </a:rPr>
              <a:t>/</a:t>
            </a:r>
            <a:r>
              <a:rPr lang="en" altLang="ja-JP" sz="4000">
                <a:ea typeface="+mn-lt"/>
              </a:rPr>
              <a:t>Aizu </a:t>
            </a:r>
            <a:r>
              <a:rPr lang="en" altLang="ja-JP" sz="4000" err="1">
                <a:ea typeface="+mn-lt"/>
              </a:rPr>
              <a:t>Tansa</a:t>
            </a:r>
            <a:r>
              <a:rPr lang="en" altLang="ja-JP" sz="4000">
                <a:ea typeface="+mn-lt"/>
              </a:rPr>
              <a:t> Quiz </a:t>
            </a:r>
            <a:endParaRPr kumimoji="1" lang="en-US" altLang="ja-JP" sz="4000" b="1">
              <a:solidFill>
                <a:schemeClr val="tx1">
                  <a:lumMod val="75000"/>
                  <a:lumOff val="25000"/>
                </a:schemeClr>
              </a:solidFill>
            </a:endParaRPr>
          </a:p>
          <a:p>
            <a:pPr marL="0" indent="0">
              <a:buNone/>
            </a:pPr>
            <a:r>
              <a:rPr lang="ja-JP" altLang="en-US" sz="3200">
                <a:solidFill>
                  <a:schemeClr val="tx1">
                    <a:lumMod val="75000"/>
                    <a:lumOff val="25000"/>
                  </a:schemeClr>
                </a:solidFill>
              </a:rPr>
              <a:t>福島県立博物館を中心に</a:t>
            </a:r>
            <a:endParaRPr lang="en-US" altLang="ja-JP" sz="3200">
              <a:solidFill>
                <a:schemeClr val="tx1">
                  <a:lumMod val="75000"/>
                  <a:lumOff val="25000"/>
                </a:schemeClr>
              </a:solidFill>
            </a:endParaRPr>
          </a:p>
          <a:p>
            <a:pPr marL="0" indent="0">
              <a:buNone/>
            </a:pPr>
            <a:r>
              <a:rPr lang="ja-JP" altLang="en-US" sz="3200">
                <a:solidFill>
                  <a:srgbClr val="FF0000"/>
                </a:solidFill>
              </a:rPr>
              <a:t>会津の町を歩き回りながら、</a:t>
            </a:r>
            <a:endParaRPr lang="en-US" altLang="ja-JP" sz="3200">
              <a:solidFill>
                <a:srgbClr val="FF0000"/>
              </a:solidFill>
            </a:endParaRPr>
          </a:p>
          <a:p>
            <a:pPr marL="0" indent="0">
              <a:buNone/>
            </a:pPr>
            <a:r>
              <a:rPr lang="ja-JP" altLang="en-US" sz="3200">
                <a:solidFill>
                  <a:srgbClr val="FF0000"/>
                </a:solidFill>
              </a:rPr>
              <a:t>色んな人と会話をしながら、</a:t>
            </a:r>
            <a:endParaRPr lang="en-US" altLang="ja-JP" sz="3200">
              <a:solidFill>
                <a:srgbClr val="FF0000"/>
              </a:solidFill>
            </a:endParaRPr>
          </a:p>
          <a:p>
            <a:pPr marL="0" indent="0">
              <a:buNone/>
            </a:pPr>
            <a:r>
              <a:rPr lang="ja-JP" altLang="en-US" sz="3200">
                <a:solidFill>
                  <a:schemeClr val="tx1">
                    <a:lumMod val="75000"/>
                    <a:lumOff val="25000"/>
                  </a:schemeClr>
                </a:solidFill>
                <a:ea typeface="游ゴシック"/>
              </a:rPr>
              <a:t>福島を知る手助けをするシステム！</a:t>
            </a:r>
            <a:endParaRPr lang="en-US" altLang="ja-JP" sz="3200">
              <a:solidFill>
                <a:schemeClr val="tx1">
                  <a:lumMod val="75000"/>
                  <a:lumOff val="25000"/>
                </a:schemeClr>
              </a:solidFill>
              <a:ea typeface="游ゴシック"/>
            </a:endParaRPr>
          </a:p>
          <a:p>
            <a:pPr marL="0" indent="0">
              <a:buNone/>
            </a:pPr>
            <a:r>
              <a:rPr lang="en" altLang="ja-JP" sz="2600">
                <a:latin typeface="游ゴシック"/>
                <a:ea typeface="游ゴシック"/>
              </a:rPr>
              <a:t>
Focusing on the Fukushima Prefectural Museum​
</a:t>
            </a:r>
            <a:r>
              <a:rPr lang="en" altLang="ja-JP" sz="2600">
                <a:solidFill>
                  <a:srgbClr val="FF0000"/>
                </a:solidFill>
                <a:latin typeface="游ゴシック"/>
                <a:ea typeface="游ゴシック"/>
              </a:rPr>
              <a:t>While walking around the town of Aizu,
While talking with various people,</a:t>
            </a:r>
            <a:r>
              <a:rPr lang="en" altLang="ja-JP" sz="2600">
                <a:latin typeface="游ゴシック"/>
                <a:ea typeface="游ゴシック"/>
              </a:rPr>
              <a:t>
An system that helps you get to know Fukushima!​</a:t>
            </a:r>
            <a:endParaRPr lang="en" altLang="ja-JP" sz="2600">
              <a:solidFill>
                <a:srgbClr val="000000"/>
              </a:solidFill>
              <a:ea typeface="游ゴシック"/>
            </a:endParaRPr>
          </a:p>
          <a:p>
            <a:pPr marL="0" indent="0">
              <a:buNone/>
            </a:pPr>
            <a:endParaRPr lang="en-US" altLang="ja-JP" sz="3200" b="1">
              <a:solidFill>
                <a:srgbClr val="404040"/>
              </a:solidFill>
            </a:endParaRPr>
          </a:p>
          <a:p>
            <a:pPr marL="0" indent="0">
              <a:buNone/>
            </a:pPr>
            <a:endParaRPr lang="ja-JP" altLang="en-US" sz="3200" b="1">
              <a:solidFill>
                <a:schemeClr val="tx1">
                  <a:lumMod val="85000"/>
                  <a:lumOff val="15000"/>
                </a:schemeClr>
              </a:solidFill>
            </a:endParaRPr>
          </a:p>
        </p:txBody>
      </p:sp>
      <p:sp>
        <p:nvSpPr>
          <p:cNvPr id="4" name="日付プレースホルダー 3">
            <a:extLst>
              <a:ext uri="{FF2B5EF4-FFF2-40B4-BE49-F238E27FC236}">
                <a16:creationId xmlns:a16="http://schemas.microsoft.com/office/drawing/2014/main" id="{71F44853-E4D1-C1EE-AA05-10E8AB5F1604}"/>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4F53E774-C568-54E7-6C1D-76B767A25086}"/>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499175C6-A9E2-CABB-15FF-ADCE3FA90289}"/>
              </a:ext>
            </a:extLst>
          </p:cNvPr>
          <p:cNvSpPr>
            <a:spLocks noGrp="1"/>
          </p:cNvSpPr>
          <p:nvPr>
            <p:ph type="sldNum" sz="quarter" idx="12"/>
          </p:nvPr>
        </p:nvSpPr>
        <p:spPr/>
        <p:txBody>
          <a:bodyPr/>
          <a:lstStyle/>
          <a:p>
            <a:fld id="{A92C8975-12A7-4C84-BF77-7F7E3A4DD352}" type="slidenum">
              <a:rPr kumimoji="1" lang="ja-JP" altLang="en-US" smtClean="0"/>
              <a:t>7</a:t>
            </a:fld>
            <a:endParaRPr kumimoji="1" lang="ja-JP" altLang="en-US"/>
          </a:p>
        </p:txBody>
      </p:sp>
    </p:spTree>
    <p:extLst>
      <p:ext uri="{BB962C8B-B14F-4D97-AF65-F5344CB8AC3E}">
        <p14:creationId xmlns:p14="http://schemas.microsoft.com/office/powerpoint/2010/main" val="47349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51B8F5-156C-78DC-B7DD-DF9A0C6CBDB3}"/>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4" name="日付プレースホルダー 3">
            <a:extLst>
              <a:ext uri="{FF2B5EF4-FFF2-40B4-BE49-F238E27FC236}">
                <a16:creationId xmlns:a16="http://schemas.microsoft.com/office/drawing/2014/main" id="{E2BC4F1D-9037-11CC-7841-EBC3F171A143}"/>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D18958A5-EF81-E09D-1D5A-AA6C124E7A13}"/>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0EBB72DE-91C0-3955-7EE1-A821E71AA55F}"/>
              </a:ext>
            </a:extLst>
          </p:cNvPr>
          <p:cNvSpPr>
            <a:spLocks noGrp="1"/>
          </p:cNvSpPr>
          <p:nvPr>
            <p:ph type="sldNum" sz="quarter" idx="12"/>
          </p:nvPr>
        </p:nvSpPr>
        <p:spPr/>
        <p:txBody>
          <a:bodyPr/>
          <a:lstStyle/>
          <a:p>
            <a:fld id="{A92C8975-12A7-4C84-BF77-7F7E3A4DD352}" type="slidenum">
              <a:rPr kumimoji="1" lang="ja-JP" altLang="en-US" smtClean="0"/>
              <a:t>8</a:t>
            </a:fld>
            <a:endParaRPr kumimoji="1" lang="ja-JP" altLang="en-US"/>
          </a:p>
        </p:txBody>
      </p:sp>
      <p:sp>
        <p:nvSpPr>
          <p:cNvPr id="12" name="正方形/長方形 11">
            <a:extLst>
              <a:ext uri="{FF2B5EF4-FFF2-40B4-BE49-F238E27FC236}">
                <a16:creationId xmlns:a16="http://schemas.microsoft.com/office/drawing/2014/main" id="{763CCBA7-C3DF-F258-6180-E637963F48B5}"/>
              </a:ext>
            </a:extLst>
          </p:cNvPr>
          <p:cNvSpPr/>
          <p:nvPr/>
        </p:nvSpPr>
        <p:spPr>
          <a:xfrm>
            <a:off x="954103" y="1703857"/>
            <a:ext cx="4311316" cy="1325563"/>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b="1" u="sng">
                <a:solidFill>
                  <a:sysClr val="windowText" lastClr="000000"/>
                </a:solidFill>
              </a:rPr>
              <a:t>会話や行動をミッションとして配布</a:t>
            </a:r>
          </a:p>
          <a:p>
            <a:pPr algn="ctr"/>
            <a:r>
              <a:rPr lang="en" sz="1400">
                <a:solidFill>
                  <a:schemeClr val="tx1"/>
                </a:solidFill>
                <a:latin typeface="游ゴシック"/>
                <a:ea typeface="游ゴシック"/>
              </a:rPr>
              <a:t>Distribute conversations and actions as missions.</a:t>
            </a:r>
            <a:endParaRPr lang="ja-JP" sz="1400">
              <a:solidFill>
                <a:schemeClr val="tx1"/>
              </a:solidFill>
              <a:latin typeface="游ゴシック"/>
              <a:ea typeface="游ゴシック"/>
            </a:endParaRPr>
          </a:p>
        </p:txBody>
      </p:sp>
      <p:sp>
        <p:nvSpPr>
          <p:cNvPr id="13" name="正方形/長方形 12">
            <a:extLst>
              <a:ext uri="{FF2B5EF4-FFF2-40B4-BE49-F238E27FC236}">
                <a16:creationId xmlns:a16="http://schemas.microsoft.com/office/drawing/2014/main" id="{8E3EBFE6-EE1D-E569-81F7-463A32B4E205}"/>
              </a:ext>
            </a:extLst>
          </p:cNvPr>
          <p:cNvSpPr/>
          <p:nvPr/>
        </p:nvSpPr>
        <p:spPr>
          <a:xfrm>
            <a:off x="954103" y="4248446"/>
            <a:ext cx="4311316" cy="1325563"/>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b="1" u="sng">
                <a:solidFill>
                  <a:schemeClr val="tx1"/>
                </a:solidFill>
                <a:ea typeface="游ゴシック"/>
              </a:rPr>
              <a:t>報酬</a:t>
            </a:r>
            <a:r>
              <a:rPr kumimoji="1" lang="en-US" altLang="ja-JP" b="1" u="sng">
                <a:solidFill>
                  <a:schemeClr val="tx1"/>
                </a:solidFill>
                <a:ea typeface="游ゴシック"/>
              </a:rPr>
              <a:t>(</a:t>
            </a:r>
            <a:r>
              <a:rPr kumimoji="1" lang="ja-JP" altLang="en-US" b="1" u="sng">
                <a:solidFill>
                  <a:schemeClr val="tx1"/>
                </a:solidFill>
                <a:ea typeface="游ゴシック"/>
              </a:rPr>
              <a:t>ポイント</a:t>
            </a:r>
            <a:r>
              <a:rPr kumimoji="1" lang="en-US" altLang="ja-JP" b="1" u="sng">
                <a:solidFill>
                  <a:schemeClr val="tx1"/>
                </a:solidFill>
                <a:ea typeface="游ゴシック"/>
              </a:rPr>
              <a:t>)</a:t>
            </a:r>
            <a:r>
              <a:rPr kumimoji="1" lang="ja-JP" altLang="en-US" b="1" u="sng">
                <a:solidFill>
                  <a:schemeClr val="tx1"/>
                </a:solidFill>
                <a:ea typeface="游ゴシック"/>
              </a:rPr>
              <a:t>で</a:t>
            </a:r>
            <a:endParaRPr lang="en-US" altLang="ja-JP" b="1" u="sng">
              <a:solidFill>
                <a:schemeClr val="tx1"/>
              </a:solidFill>
              <a:ea typeface="游ゴシック"/>
            </a:endParaRPr>
          </a:p>
          <a:p>
            <a:pPr algn="ctr"/>
            <a:r>
              <a:rPr kumimoji="1" lang="ja-JP" altLang="en-US" b="1" u="sng">
                <a:solidFill>
                  <a:schemeClr val="tx1"/>
                </a:solidFill>
                <a:ea typeface="游ゴシック"/>
              </a:rPr>
              <a:t>モチベーションアップ！</a:t>
            </a:r>
            <a:endParaRPr lang="ja-JP" altLang="en-US" b="1" u="sng">
              <a:solidFill>
                <a:schemeClr val="tx1"/>
              </a:solidFill>
              <a:ea typeface="游ゴシック"/>
            </a:endParaRPr>
          </a:p>
          <a:p>
            <a:pPr algn="ctr"/>
            <a:r>
              <a:rPr lang="en" altLang="ja-JP">
                <a:solidFill>
                  <a:schemeClr val="tx1"/>
                </a:solidFill>
                <a:latin typeface="游ゴシック"/>
                <a:ea typeface="游ゴシック"/>
              </a:rPr>
              <a:t>as points Get motivated!</a:t>
            </a:r>
            <a:endParaRPr lang="ja-JP">
              <a:solidFill>
                <a:schemeClr val="tx1"/>
              </a:solidFill>
              <a:latin typeface="游ゴシック"/>
            </a:endParaRPr>
          </a:p>
        </p:txBody>
      </p:sp>
      <p:sp>
        <p:nvSpPr>
          <p:cNvPr id="15" name="フローチャート: 処理 14">
            <a:extLst>
              <a:ext uri="{FF2B5EF4-FFF2-40B4-BE49-F238E27FC236}">
                <a16:creationId xmlns:a16="http://schemas.microsoft.com/office/drawing/2014/main" id="{BAB930F1-0CD8-FAC1-D690-3691FF5D5460}"/>
              </a:ext>
            </a:extLst>
          </p:cNvPr>
          <p:cNvSpPr/>
          <p:nvPr/>
        </p:nvSpPr>
        <p:spPr>
          <a:xfrm>
            <a:off x="2652561" y="3541566"/>
            <a:ext cx="914400" cy="194733"/>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a:extLst>
              <a:ext uri="{FF2B5EF4-FFF2-40B4-BE49-F238E27FC236}">
                <a16:creationId xmlns:a16="http://schemas.microsoft.com/office/drawing/2014/main" id="{5B6CE520-03E1-2292-2B53-FD7EBE70DF8E}"/>
              </a:ext>
            </a:extLst>
          </p:cNvPr>
          <p:cNvSpPr/>
          <p:nvPr/>
        </p:nvSpPr>
        <p:spPr>
          <a:xfrm rot="5400000">
            <a:off x="2652560" y="3541567"/>
            <a:ext cx="914400" cy="194733"/>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Picture 8">
            <a:extLst>
              <a:ext uri="{FF2B5EF4-FFF2-40B4-BE49-F238E27FC236}">
                <a16:creationId xmlns:a16="http://schemas.microsoft.com/office/drawing/2014/main" id="{3FCAB8FA-0E2E-C2EB-448A-52FA8709BE40}"/>
              </a:ext>
            </a:extLst>
          </p:cNvPr>
          <p:cNvPicPr>
            <a:picLocks noChangeAspect="1"/>
          </p:cNvPicPr>
          <p:nvPr/>
        </p:nvPicPr>
        <p:blipFill>
          <a:blip r:embed="rId2"/>
          <a:stretch>
            <a:fillRect/>
          </a:stretch>
        </p:blipFill>
        <p:spPr>
          <a:xfrm>
            <a:off x="5952932" y="1577219"/>
            <a:ext cx="2293946" cy="4114800"/>
          </a:xfrm>
          <a:prstGeom prst="rect">
            <a:avLst/>
          </a:prstGeom>
          <a:ln>
            <a:solidFill>
              <a:schemeClr val="tx1">
                <a:lumMod val="85000"/>
                <a:lumOff val="15000"/>
              </a:schemeClr>
            </a:solidFill>
          </a:ln>
        </p:spPr>
      </p:pic>
      <p:pic>
        <p:nvPicPr>
          <p:cNvPr id="9" name="Picture 9">
            <a:extLst>
              <a:ext uri="{FF2B5EF4-FFF2-40B4-BE49-F238E27FC236}">
                <a16:creationId xmlns:a16="http://schemas.microsoft.com/office/drawing/2014/main" id="{6110BBB6-8814-DE72-84A7-520FCC5E2600}"/>
              </a:ext>
            </a:extLst>
          </p:cNvPr>
          <p:cNvPicPr>
            <a:picLocks noChangeAspect="1"/>
          </p:cNvPicPr>
          <p:nvPr/>
        </p:nvPicPr>
        <p:blipFill>
          <a:blip r:embed="rId3"/>
          <a:stretch>
            <a:fillRect/>
          </a:stretch>
        </p:blipFill>
        <p:spPr>
          <a:xfrm>
            <a:off x="8840381" y="1577219"/>
            <a:ext cx="2300572" cy="4114800"/>
          </a:xfrm>
          <a:prstGeom prst="rect">
            <a:avLst/>
          </a:prstGeom>
          <a:ln>
            <a:solidFill>
              <a:schemeClr val="tx1">
                <a:lumMod val="85000"/>
                <a:lumOff val="15000"/>
              </a:schemeClr>
            </a:solidFill>
          </a:ln>
        </p:spPr>
      </p:pic>
    </p:spTree>
    <p:extLst>
      <p:ext uri="{BB962C8B-B14F-4D97-AF65-F5344CB8AC3E}">
        <p14:creationId xmlns:p14="http://schemas.microsoft.com/office/powerpoint/2010/main" val="414120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EF60A-E214-48E1-6D2C-FC69BAEFE6B6}"/>
              </a:ext>
            </a:extLst>
          </p:cNvPr>
          <p:cNvSpPr>
            <a:spLocks noGrp="1"/>
          </p:cNvSpPr>
          <p:nvPr>
            <p:ph type="title"/>
          </p:nvPr>
        </p:nvSpPr>
        <p:spPr/>
        <p:txBody>
          <a:bodyPr/>
          <a:lstStyle/>
          <a:p>
            <a:r>
              <a:rPr kumimoji="1" lang="ja-JP" altLang="en-US"/>
              <a:t>成果物について </a:t>
            </a:r>
            <a:r>
              <a:rPr kumimoji="1" lang="en-US" altLang="ja-JP"/>
              <a:t>What we developed</a:t>
            </a:r>
            <a:endParaRPr kumimoji="1" lang="ja-JP" altLang="en-US"/>
          </a:p>
        </p:txBody>
      </p:sp>
      <p:sp>
        <p:nvSpPr>
          <p:cNvPr id="3" name="コンテンツ プレースホルダー 2">
            <a:extLst>
              <a:ext uri="{FF2B5EF4-FFF2-40B4-BE49-F238E27FC236}">
                <a16:creationId xmlns:a16="http://schemas.microsoft.com/office/drawing/2014/main" id="{AFEF1CFB-883D-669B-E97F-05E99846A78A}"/>
              </a:ext>
            </a:extLst>
          </p:cNvPr>
          <p:cNvSpPr>
            <a:spLocks noGrp="1"/>
          </p:cNvSpPr>
          <p:nvPr>
            <p:ph idx="1"/>
          </p:nvPr>
        </p:nvSpPr>
        <p:spPr/>
        <p:txBody>
          <a:bodyPr vert="horz" lIns="91440" tIns="45720" rIns="91440" bIns="45720" rtlCol="0" anchor="t">
            <a:normAutofit/>
          </a:bodyPr>
          <a:lstStyle/>
          <a:p>
            <a:pPr marL="0" indent="0">
              <a:buNone/>
            </a:pPr>
            <a:r>
              <a:rPr kumimoji="1" lang="ja-JP" altLang="en-US" u="sng" dirty="0"/>
              <a:t>このシステムを利用したイベント</a:t>
            </a:r>
            <a:endParaRPr lang="en-US" altLang="ja-JP" u="sng" dirty="0"/>
          </a:p>
          <a:p>
            <a:pPr marL="0" indent="0">
              <a:buNone/>
            </a:pPr>
            <a:endParaRPr kumimoji="1" lang="en-US" altLang="ja-JP" sz="1600" u="sng" dirty="0"/>
          </a:p>
          <a:p>
            <a:pPr marL="0" indent="0">
              <a:buNone/>
            </a:pPr>
            <a:r>
              <a:rPr kumimoji="1" lang="en-US" altLang="ja-JP" sz="2000" b="1" dirty="0">
                <a:solidFill>
                  <a:schemeClr val="tx1">
                    <a:lumMod val="75000"/>
                    <a:lumOff val="25000"/>
                  </a:schemeClr>
                </a:solidFill>
                <a:ea typeface="游ゴシック"/>
              </a:rPr>
              <a:t>1.</a:t>
            </a:r>
            <a:r>
              <a:rPr kumimoji="1" lang="ja-JP" altLang="en-US" sz="2000" b="1" dirty="0">
                <a:solidFill>
                  <a:schemeClr val="tx1">
                    <a:lumMod val="75000"/>
                    <a:lumOff val="25000"/>
                  </a:schemeClr>
                </a:solidFill>
                <a:ea typeface="游ゴシック"/>
              </a:rPr>
              <a:t>博物館で参加バッジと</a:t>
            </a:r>
            <a:r>
              <a:rPr kumimoji="1" lang="en-US" altLang="ja-JP" sz="2000" b="1" dirty="0">
                <a:solidFill>
                  <a:schemeClr val="tx1">
                    <a:lumMod val="75000"/>
                    <a:lumOff val="25000"/>
                  </a:schemeClr>
                </a:solidFill>
                <a:ea typeface="游ゴシック"/>
              </a:rPr>
              <a:t>QR</a:t>
            </a:r>
            <a:r>
              <a:rPr kumimoji="1" lang="ja-JP" altLang="en-US" sz="2000" b="1" dirty="0">
                <a:solidFill>
                  <a:schemeClr val="tx1">
                    <a:lumMod val="75000"/>
                    <a:lumOff val="25000"/>
                  </a:schemeClr>
                </a:solidFill>
                <a:ea typeface="游ゴシック"/>
              </a:rPr>
              <a:t>コードを受け取る</a:t>
            </a:r>
            <a:endParaRPr kumimoji="1" lang="en-US" altLang="ja-JP" sz="2000" b="1" dirty="0">
              <a:solidFill>
                <a:schemeClr val="tx1">
                  <a:lumMod val="75000"/>
                  <a:lumOff val="25000"/>
                </a:schemeClr>
              </a:solidFill>
              <a:ea typeface="游ゴシック"/>
            </a:endParaRPr>
          </a:p>
          <a:p>
            <a:pPr marL="0" indent="0">
              <a:lnSpc>
                <a:spcPct val="50000"/>
              </a:lnSpc>
              <a:spcBef>
                <a:spcPts val="600"/>
              </a:spcBef>
              <a:buNone/>
            </a:pPr>
            <a:r>
              <a:rPr lang="en-US" altLang="ja-JP" sz="2000" b="1" dirty="0">
                <a:solidFill>
                  <a:schemeClr val="tx1">
                    <a:lumMod val="75000"/>
                    <a:lumOff val="25000"/>
                  </a:schemeClr>
                </a:solidFill>
                <a:ea typeface="游ゴシック"/>
              </a:rPr>
              <a:t>   </a:t>
            </a:r>
            <a:r>
              <a:rPr lang="en-US" altLang="ja-JP" sz="1400" b="1" dirty="0">
                <a:solidFill>
                  <a:schemeClr val="tx1">
                    <a:lumMod val="75000"/>
                    <a:lumOff val="25000"/>
                  </a:schemeClr>
                </a:solidFill>
                <a:ea typeface="游ゴシック"/>
              </a:rPr>
              <a:t>Receive badge and QR code at the museum.</a:t>
            </a:r>
            <a:endParaRPr kumimoji="1" lang="en-US" altLang="ja-JP" sz="2000" b="1" dirty="0">
              <a:solidFill>
                <a:schemeClr val="tx1">
                  <a:lumMod val="75000"/>
                  <a:lumOff val="25000"/>
                </a:schemeClr>
              </a:solidFill>
              <a:ea typeface="游ゴシック"/>
            </a:endParaRPr>
          </a:p>
          <a:p>
            <a:pPr marL="0" indent="0">
              <a:buNone/>
            </a:pPr>
            <a:r>
              <a:rPr lang="en-US" altLang="ja-JP" sz="2000" b="1" dirty="0">
                <a:solidFill>
                  <a:schemeClr val="tx1">
                    <a:lumMod val="75000"/>
                    <a:lumOff val="25000"/>
                  </a:schemeClr>
                </a:solidFill>
                <a:ea typeface="游ゴシック"/>
              </a:rPr>
              <a:t>2.QR</a:t>
            </a:r>
            <a:r>
              <a:rPr lang="ja-JP" altLang="en-US" sz="2000" b="1" dirty="0">
                <a:solidFill>
                  <a:schemeClr val="tx1">
                    <a:lumMod val="75000"/>
                    <a:lumOff val="25000"/>
                  </a:schemeClr>
                </a:solidFill>
                <a:ea typeface="游ゴシック"/>
              </a:rPr>
              <a:t>コードを読み込み、</a:t>
            </a:r>
            <a:r>
              <a:rPr lang="en-US" altLang="ja-JP" sz="2000" b="1" dirty="0">
                <a:solidFill>
                  <a:schemeClr val="tx1">
                    <a:lumMod val="75000"/>
                    <a:lumOff val="25000"/>
                  </a:schemeClr>
                </a:solidFill>
                <a:ea typeface="游ゴシック"/>
              </a:rPr>
              <a:t>Web</a:t>
            </a:r>
            <a:r>
              <a:rPr lang="ja-JP" altLang="en-US" sz="2000" b="1" dirty="0">
                <a:solidFill>
                  <a:schemeClr val="tx1">
                    <a:lumMod val="75000"/>
                    <a:lumOff val="25000"/>
                  </a:schemeClr>
                </a:solidFill>
                <a:ea typeface="游ゴシック"/>
              </a:rPr>
              <a:t>アプリにアクセス</a:t>
            </a:r>
            <a:endParaRPr lang="en-US" altLang="ja-JP" sz="2000" b="1" dirty="0">
              <a:solidFill>
                <a:schemeClr val="tx1">
                  <a:lumMod val="75000"/>
                  <a:lumOff val="25000"/>
                </a:schemeClr>
              </a:solidFill>
              <a:ea typeface="游ゴシック"/>
            </a:endParaRPr>
          </a:p>
          <a:p>
            <a:pPr marL="0" indent="0">
              <a:lnSpc>
                <a:spcPct val="50000"/>
              </a:lnSpc>
              <a:spcBef>
                <a:spcPts val="600"/>
              </a:spcBef>
              <a:buNone/>
            </a:pPr>
            <a:r>
              <a:rPr lang="ja-JP" altLang="en-US" sz="2000" b="1" dirty="0">
                <a:solidFill>
                  <a:schemeClr val="tx1">
                    <a:lumMod val="75000"/>
                    <a:lumOff val="25000"/>
                  </a:schemeClr>
                </a:solidFill>
                <a:ea typeface="游ゴシック"/>
              </a:rPr>
              <a:t>　</a:t>
            </a:r>
            <a:r>
              <a:rPr lang="en-US" altLang="ja-JP" sz="1400" b="1" dirty="0">
                <a:solidFill>
                  <a:schemeClr val="tx1">
                    <a:lumMod val="75000"/>
                    <a:lumOff val="25000"/>
                  </a:schemeClr>
                </a:solidFill>
                <a:ea typeface="游ゴシック"/>
              </a:rPr>
              <a:t>Read the QR code and access the web app.</a:t>
            </a:r>
            <a:endParaRPr lang="en-US" altLang="ja-JP" sz="2000" b="1" dirty="0">
              <a:solidFill>
                <a:schemeClr val="tx1">
                  <a:lumMod val="75000"/>
                  <a:lumOff val="25000"/>
                </a:schemeClr>
              </a:solidFill>
              <a:ea typeface="游ゴシック"/>
            </a:endParaRPr>
          </a:p>
          <a:p>
            <a:pPr marL="0" indent="0">
              <a:buNone/>
            </a:pPr>
            <a:r>
              <a:rPr lang="en-US" altLang="ja-JP" sz="2000" b="1" dirty="0">
                <a:solidFill>
                  <a:schemeClr val="tx1">
                    <a:lumMod val="75000"/>
                    <a:lumOff val="25000"/>
                  </a:schemeClr>
                </a:solidFill>
                <a:ea typeface="游ゴシック"/>
              </a:rPr>
              <a:t>3.</a:t>
            </a:r>
            <a:r>
              <a:rPr lang="ja-JP" altLang="en-US" sz="2000" b="1" dirty="0">
                <a:solidFill>
                  <a:schemeClr val="tx1">
                    <a:lumMod val="75000"/>
                    <a:lumOff val="25000"/>
                  </a:schemeClr>
                </a:solidFill>
                <a:ea typeface="游ゴシック"/>
              </a:rPr>
              <a:t>ミッションをこなしながらポイントを使いヒントを獲得</a:t>
            </a:r>
            <a:endParaRPr lang="en-US" altLang="ja-JP" sz="2000" b="1" dirty="0">
              <a:solidFill>
                <a:schemeClr val="tx1">
                  <a:lumMod val="75000"/>
                  <a:lumOff val="25000"/>
                </a:schemeClr>
              </a:solidFill>
              <a:ea typeface="游ゴシック"/>
            </a:endParaRPr>
          </a:p>
          <a:p>
            <a:pPr marL="0" indent="0">
              <a:lnSpc>
                <a:spcPct val="50000"/>
              </a:lnSpc>
              <a:spcBef>
                <a:spcPts val="600"/>
              </a:spcBef>
              <a:buNone/>
            </a:pPr>
            <a:r>
              <a:rPr lang="ja-JP" altLang="en-US" sz="2000" b="1" dirty="0">
                <a:solidFill>
                  <a:schemeClr val="tx1">
                    <a:lumMod val="75000"/>
                    <a:lumOff val="25000"/>
                  </a:schemeClr>
                </a:solidFill>
                <a:ea typeface="游ゴシック"/>
              </a:rPr>
              <a:t>　</a:t>
            </a:r>
            <a:r>
              <a:rPr lang="en-US" altLang="ja-JP" sz="1600" b="1" dirty="0">
                <a:solidFill>
                  <a:schemeClr val="tx1">
                    <a:lumMod val="75000"/>
                    <a:lumOff val="25000"/>
                  </a:schemeClr>
                </a:solidFill>
                <a:ea typeface="游ゴシック"/>
              </a:rPr>
              <a:t>Earn hints while completing missions.</a:t>
            </a:r>
          </a:p>
          <a:p>
            <a:pPr marL="0" indent="0">
              <a:buNone/>
            </a:pPr>
            <a:r>
              <a:rPr kumimoji="1" lang="en-US" altLang="ja-JP" sz="2000" b="1" dirty="0">
                <a:solidFill>
                  <a:schemeClr val="tx1">
                    <a:lumMod val="75000"/>
                    <a:lumOff val="25000"/>
                  </a:schemeClr>
                </a:solidFill>
                <a:ea typeface="游ゴシック"/>
              </a:rPr>
              <a:t>4.</a:t>
            </a:r>
            <a:r>
              <a:rPr lang="en-US" altLang="ja-JP" sz="2000" b="1" dirty="0">
                <a:solidFill>
                  <a:schemeClr val="tx1">
                    <a:lumMod val="75000"/>
                    <a:lumOff val="25000"/>
                  </a:schemeClr>
                </a:solidFill>
                <a:ea typeface="游ゴシック"/>
              </a:rPr>
              <a:t>ヒントから</a:t>
            </a:r>
            <a:r>
              <a:rPr kumimoji="1" lang="ja-JP" altLang="en-US" sz="2000" b="1" dirty="0">
                <a:solidFill>
                  <a:schemeClr val="tx1">
                    <a:lumMod val="75000"/>
                    <a:lumOff val="25000"/>
                  </a:schemeClr>
                </a:solidFill>
                <a:ea typeface="游ゴシック"/>
              </a:rPr>
              <a:t>目的地</a:t>
            </a:r>
            <a:r>
              <a:rPr lang="ja-JP" altLang="en-US" sz="2000" b="1" dirty="0">
                <a:solidFill>
                  <a:schemeClr val="tx1">
                    <a:lumMod val="75000"/>
                    <a:lumOff val="25000"/>
                  </a:schemeClr>
                </a:solidFill>
                <a:ea typeface="游ゴシック"/>
              </a:rPr>
              <a:t>を割り出し、写真を撮ってくる</a:t>
            </a:r>
            <a:endParaRPr lang="en-US" altLang="ja-JP" sz="2000" b="1" dirty="0">
              <a:solidFill>
                <a:schemeClr val="tx1">
                  <a:lumMod val="75000"/>
                  <a:lumOff val="25000"/>
                </a:schemeClr>
              </a:solidFill>
              <a:ea typeface="游ゴシック"/>
            </a:endParaRPr>
          </a:p>
          <a:p>
            <a:pPr marL="0" indent="0">
              <a:buNone/>
            </a:pPr>
            <a:r>
              <a:rPr kumimoji="1" lang="ja-JP" altLang="en-US" sz="2000" b="1" dirty="0">
                <a:solidFill>
                  <a:schemeClr val="tx1">
                    <a:lumMod val="75000"/>
                    <a:lumOff val="25000"/>
                  </a:schemeClr>
                </a:solidFill>
                <a:ea typeface="游ゴシック"/>
              </a:rPr>
              <a:t>　</a:t>
            </a:r>
            <a:r>
              <a:rPr kumimoji="1" lang="en-US" altLang="ja-JP" sz="1600" b="1" dirty="0">
                <a:solidFill>
                  <a:schemeClr val="tx1">
                    <a:lumMod val="75000"/>
                    <a:lumOff val="25000"/>
                  </a:schemeClr>
                </a:solidFill>
                <a:ea typeface="游ゴシック"/>
              </a:rPr>
              <a:t>Take a photo at destination.</a:t>
            </a:r>
            <a:endParaRPr lang="en-US" altLang="ja-JP" sz="2000" b="1" dirty="0">
              <a:solidFill>
                <a:schemeClr val="tx1">
                  <a:lumMod val="75000"/>
                  <a:lumOff val="25000"/>
                </a:schemeClr>
              </a:solidFill>
              <a:ea typeface="游ゴシック"/>
            </a:endParaRPr>
          </a:p>
          <a:p>
            <a:pPr marL="0" indent="0">
              <a:buNone/>
            </a:pPr>
            <a:r>
              <a:rPr lang="en-US" altLang="ja-JP" sz="2000" b="1" dirty="0">
                <a:solidFill>
                  <a:schemeClr val="tx1">
                    <a:lumMod val="75000"/>
                    <a:lumOff val="25000"/>
                  </a:schemeClr>
                </a:solidFill>
                <a:ea typeface="游ゴシック"/>
              </a:rPr>
              <a:t>5.</a:t>
            </a:r>
            <a:r>
              <a:rPr lang="ja-JP" altLang="en-US" sz="2000" b="1" dirty="0">
                <a:solidFill>
                  <a:schemeClr val="tx1">
                    <a:lumMod val="75000"/>
                    <a:lumOff val="25000"/>
                  </a:schemeClr>
                </a:solidFill>
                <a:ea typeface="游ゴシック"/>
              </a:rPr>
              <a:t>博物館に戻ってクリア！</a:t>
            </a:r>
            <a:br>
              <a:rPr lang="en-US" altLang="ja-JP" sz="2000" b="1" dirty="0"/>
            </a:br>
            <a:r>
              <a:rPr lang="ja-JP" altLang="en-US" sz="2000" b="1" dirty="0">
                <a:solidFill>
                  <a:schemeClr val="tx1">
                    <a:lumMod val="75000"/>
                    <a:lumOff val="25000"/>
                  </a:schemeClr>
                </a:solidFill>
                <a:ea typeface="游ゴシック"/>
              </a:rPr>
              <a:t>　</a:t>
            </a:r>
            <a:r>
              <a:rPr lang="en-US" altLang="ja-JP" sz="1600" b="1" dirty="0">
                <a:solidFill>
                  <a:schemeClr val="tx1">
                    <a:lumMod val="75000"/>
                    <a:lumOff val="25000"/>
                  </a:schemeClr>
                </a:solidFill>
                <a:ea typeface="游ゴシック"/>
              </a:rPr>
              <a:t>Go back to the museum and clear!</a:t>
            </a:r>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5AA8C983-4F8D-8797-A42E-4B79438136F3}"/>
              </a:ext>
            </a:extLst>
          </p:cNvPr>
          <p:cNvSpPr>
            <a:spLocks noGrp="1"/>
          </p:cNvSpPr>
          <p:nvPr>
            <p:ph type="dt" sz="half" idx="10"/>
          </p:nvPr>
        </p:nvSpPr>
        <p:spPr/>
        <p:txBody>
          <a:bodyPr/>
          <a:lstStyle/>
          <a:p>
            <a:r>
              <a:rPr kumimoji="1" lang="en-US" altLang="ja-JP" dirty="0"/>
              <a:t>2023/2/6</a:t>
            </a:r>
            <a:endParaRPr kumimoji="1" lang="ja-JP" altLang="en-US" dirty="0"/>
          </a:p>
        </p:txBody>
      </p:sp>
      <p:sp>
        <p:nvSpPr>
          <p:cNvPr id="5" name="フッター プレースホルダー 4">
            <a:extLst>
              <a:ext uri="{FF2B5EF4-FFF2-40B4-BE49-F238E27FC236}">
                <a16:creationId xmlns:a16="http://schemas.microsoft.com/office/drawing/2014/main" id="{F2F169FF-A77A-104A-84DC-E5A8B5A3DB4F}"/>
              </a:ext>
            </a:extLst>
          </p:cNvPr>
          <p:cNvSpPr>
            <a:spLocks noGrp="1"/>
          </p:cNvSpPr>
          <p:nvPr>
            <p:ph type="ftr" sz="quarter" idx="11"/>
          </p:nvPr>
        </p:nvSpPr>
        <p:spPr/>
        <p:txBody>
          <a:bodyPr/>
          <a:lstStyle/>
          <a:p>
            <a:r>
              <a:rPr kumimoji="1" lang="ja-JP" altLang="en-US"/>
              <a:t>ベンチャー体験工房６開発プロジェクト実践</a:t>
            </a:r>
          </a:p>
        </p:txBody>
      </p:sp>
      <p:sp>
        <p:nvSpPr>
          <p:cNvPr id="6" name="スライド番号プレースホルダー 5">
            <a:extLst>
              <a:ext uri="{FF2B5EF4-FFF2-40B4-BE49-F238E27FC236}">
                <a16:creationId xmlns:a16="http://schemas.microsoft.com/office/drawing/2014/main" id="{4086AE59-1861-167E-4A3D-727FA7B0CA59}"/>
              </a:ext>
            </a:extLst>
          </p:cNvPr>
          <p:cNvSpPr>
            <a:spLocks noGrp="1"/>
          </p:cNvSpPr>
          <p:nvPr>
            <p:ph type="sldNum" sz="quarter" idx="12"/>
          </p:nvPr>
        </p:nvSpPr>
        <p:spPr/>
        <p:txBody>
          <a:bodyPr/>
          <a:lstStyle/>
          <a:p>
            <a:fld id="{A92C8975-12A7-4C84-BF77-7F7E3A4DD352}" type="slidenum">
              <a:rPr kumimoji="1" lang="ja-JP" altLang="en-US" smtClean="0"/>
              <a:t>9</a:t>
            </a:fld>
            <a:endParaRPr kumimoji="1" lang="ja-JP" altLang="en-US"/>
          </a:p>
        </p:txBody>
      </p:sp>
      <p:pic>
        <p:nvPicPr>
          <p:cNvPr id="7" name="Picture 8">
            <a:extLst>
              <a:ext uri="{FF2B5EF4-FFF2-40B4-BE49-F238E27FC236}">
                <a16:creationId xmlns:a16="http://schemas.microsoft.com/office/drawing/2014/main" id="{F55B58A0-3BC7-3929-CC69-C22D90B974A2}"/>
              </a:ext>
            </a:extLst>
          </p:cNvPr>
          <p:cNvPicPr>
            <a:picLocks noChangeAspect="1"/>
          </p:cNvPicPr>
          <p:nvPr/>
        </p:nvPicPr>
        <p:blipFill>
          <a:blip r:embed="rId2"/>
          <a:stretch>
            <a:fillRect/>
          </a:stretch>
        </p:blipFill>
        <p:spPr>
          <a:xfrm>
            <a:off x="8251342" y="1698171"/>
            <a:ext cx="2293315" cy="4114800"/>
          </a:xfrm>
          <a:prstGeom prst="rect">
            <a:avLst/>
          </a:prstGeom>
          <a:ln>
            <a:solidFill>
              <a:schemeClr val="tx1">
                <a:lumMod val="85000"/>
                <a:lumOff val="15000"/>
              </a:schemeClr>
            </a:solidFill>
          </a:ln>
        </p:spPr>
      </p:pic>
      <p:sp>
        <p:nvSpPr>
          <p:cNvPr id="9" name="Rectangle 8">
            <a:extLst>
              <a:ext uri="{FF2B5EF4-FFF2-40B4-BE49-F238E27FC236}">
                <a16:creationId xmlns:a16="http://schemas.microsoft.com/office/drawing/2014/main" id="{69F6E36E-8E39-F407-9C7F-352C4B5A1A29}"/>
              </a:ext>
            </a:extLst>
          </p:cNvPr>
          <p:cNvSpPr/>
          <p:nvPr/>
        </p:nvSpPr>
        <p:spPr>
          <a:xfrm>
            <a:off x="8859133" y="3977473"/>
            <a:ext cx="1076462" cy="202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85000"/>
                    <a:lumOff val="15000"/>
                  </a:schemeClr>
                </a:solidFill>
                <a:ea typeface="游ゴシック"/>
              </a:rPr>
              <a:t>TL</a:t>
            </a:r>
          </a:p>
        </p:txBody>
      </p:sp>
    </p:spTree>
    <p:extLst>
      <p:ext uri="{BB962C8B-B14F-4D97-AF65-F5344CB8AC3E}">
        <p14:creationId xmlns:p14="http://schemas.microsoft.com/office/powerpoint/2010/main" val="22310649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2130</Words>
  <Application>Microsoft Office PowerPoint</Application>
  <PresentationFormat>ワイド画面</PresentationFormat>
  <Paragraphs>375</Paragraphs>
  <Slides>28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游ゴシック</vt:lpstr>
      <vt:lpstr>游ゴシック Light</vt:lpstr>
      <vt:lpstr>Arial</vt:lpstr>
      <vt:lpstr>Calibri</vt:lpstr>
      <vt:lpstr>Consolas</vt:lpstr>
      <vt:lpstr>Office テーマ</vt:lpstr>
      <vt:lpstr>あいづたんさクイズ AizuTansaQuiz</vt:lpstr>
      <vt:lpstr>内容 / Agenda</vt:lpstr>
      <vt:lpstr>テーマと成果物/Themes and Artifacts</vt:lpstr>
      <vt:lpstr>テーマとリクエスト themes and requests </vt:lpstr>
      <vt:lpstr>テーマとリクエスト themes and requests </vt:lpstr>
      <vt:lpstr>テーマとリクエスト themes and requests </vt:lpstr>
      <vt:lpstr>成果物について What we developed</vt:lpstr>
      <vt:lpstr>成果物について What we developed</vt:lpstr>
      <vt:lpstr>成果物について What we developed</vt:lpstr>
      <vt:lpstr>成果物について What we developed</vt:lpstr>
      <vt:lpstr>成果物について What we developed</vt:lpstr>
      <vt:lpstr>成果物について What we developed</vt:lpstr>
      <vt:lpstr>成果物について What we developed</vt:lpstr>
      <vt:lpstr>成果物について What we developed</vt:lpstr>
      <vt:lpstr>発想の過程 Journey of Idea</vt:lpstr>
      <vt:lpstr>開発の過程・手順 /What we did</vt:lpstr>
      <vt:lpstr>開発の過程・手順 How the project went</vt:lpstr>
      <vt:lpstr>開発の過程・手順 How the project went</vt:lpstr>
      <vt:lpstr>開発の過程・手順 How the project went</vt:lpstr>
      <vt:lpstr>開発の過程・手順 How the project went</vt:lpstr>
      <vt:lpstr>開発の過程・手順 How the project went</vt:lpstr>
      <vt:lpstr>わたしたちの学び /What we learned</vt:lpstr>
      <vt:lpstr>得た学び What we learned</vt:lpstr>
      <vt:lpstr>得た学び What we learned</vt:lpstr>
      <vt:lpstr>得た学び What we learned</vt:lpstr>
      <vt:lpstr>得た学び What we learned</vt:lpstr>
      <vt:lpstr>得た学び What we learned</vt:lpstr>
      <vt:lpstr>ご清聴ありがとうございました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システムの名前 Name of system</dc:title>
  <dc:creator>吉岡廉太郎</dc:creator>
  <cp:lastModifiedBy>友紀 宮本</cp:lastModifiedBy>
  <cp:revision>23</cp:revision>
  <dcterms:created xsi:type="dcterms:W3CDTF">2018-01-15T07:17:27Z</dcterms:created>
  <dcterms:modified xsi:type="dcterms:W3CDTF">2023-02-05T07:37:20Z</dcterms:modified>
</cp:coreProperties>
</file>