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0279975" cy="42808525"/>
  <p:notesSz cx="10020300" cy="14449425"/>
  <p:embeddedFontLst>
    <p:embeddedFont>
      <p:font typeface="Calibri" panose="020F0502020204030204" pitchFamily="34" charset="0"/>
      <p:regular r:id="rId3"/>
      <p:bold r:id="rId4"/>
      <p:italic r:id="rId5"/>
      <p:boldItalic r:id="rId6"/>
    </p:embeddedFont>
  </p:embeddedFontLst>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4BCAAD"/>
    <a:srgbClr val="B2D9D9"/>
    <a:srgbClr val="008080"/>
    <a:srgbClr val="E6F2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94660"/>
  </p:normalViewPr>
  <p:slideViewPr>
    <p:cSldViewPr>
      <p:cViewPr>
        <p:scale>
          <a:sx n="33" d="100"/>
          <a:sy n="33" d="100"/>
        </p:scale>
        <p:origin x="60" y="-2700"/>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2022/12/8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2022/12/8</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sp>
        <p:nvSpPr>
          <p:cNvPr id="8" name="正方形/長方形 7"/>
          <p:cNvSpPr/>
          <p:nvPr/>
        </p:nvSpPr>
        <p:spPr>
          <a:xfrm>
            <a:off x="31527588" y="252187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p:cNvSpPr/>
          <p:nvPr/>
        </p:nvSpPr>
        <p:spPr>
          <a:xfrm>
            <a:off x="32326788" y="282996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sp>
        <p:nvSpPr>
          <p:cNvPr id="2" name="テキスト ボックス 1">
            <a:extLst>
              <a:ext uri="{FF2B5EF4-FFF2-40B4-BE49-F238E27FC236}">
                <a16:creationId xmlns:a16="http://schemas.microsoft.com/office/drawing/2014/main" id="{CCDA19AA-6682-4D6C-B253-8BE9263BEC1E}"/>
              </a:ext>
            </a:extLst>
          </p:cNvPr>
          <p:cNvSpPr txBox="1"/>
          <p:nvPr/>
        </p:nvSpPr>
        <p:spPr>
          <a:xfrm>
            <a:off x="2846047" y="1602062"/>
            <a:ext cx="21943012" cy="1354217"/>
          </a:xfrm>
          <a:prstGeom prst="rect">
            <a:avLst/>
          </a:prstGeom>
          <a:noFill/>
        </p:spPr>
        <p:txBody>
          <a:bodyPr wrap="square" rtlCol="0">
            <a:spAutoFit/>
          </a:bodyPr>
          <a:lstStyle/>
          <a:p>
            <a:pPr algn="ctr"/>
            <a:r>
              <a:rPr kumimoji="1" lang="ja-JP" altLang="en-US" sz="8200" b="1" dirty="0"/>
              <a:t>地域の未来の博物館をデザインする</a:t>
            </a:r>
          </a:p>
        </p:txBody>
      </p:sp>
      <p:sp>
        <p:nvSpPr>
          <p:cNvPr id="3" name="テキスト ボックス 2">
            <a:extLst>
              <a:ext uri="{FF2B5EF4-FFF2-40B4-BE49-F238E27FC236}">
                <a16:creationId xmlns:a16="http://schemas.microsoft.com/office/drawing/2014/main" id="{FCB0F0A9-99EB-43E1-B866-5732AC2810B9}"/>
              </a:ext>
            </a:extLst>
          </p:cNvPr>
          <p:cNvSpPr txBox="1"/>
          <p:nvPr/>
        </p:nvSpPr>
        <p:spPr>
          <a:xfrm>
            <a:off x="15525065" y="3769934"/>
            <a:ext cx="14257583" cy="2785378"/>
          </a:xfrm>
          <a:prstGeom prst="rect">
            <a:avLst/>
          </a:prstGeom>
          <a:noFill/>
        </p:spPr>
        <p:txBody>
          <a:bodyPr wrap="square" rtlCol="0">
            <a:spAutoFit/>
          </a:bodyPr>
          <a:lstStyle/>
          <a:p>
            <a:pPr>
              <a:lnSpc>
                <a:spcPts val="4200"/>
              </a:lnSpc>
            </a:pPr>
            <a:r>
              <a:rPr lang="ja-JP" altLang="en-US" sz="4000" dirty="0"/>
              <a:t>栗原　凌　　　　　　　　　                                会津大学</a:t>
            </a:r>
            <a:endParaRPr lang="en-US" altLang="ja-JP" sz="4000" dirty="0"/>
          </a:p>
          <a:p>
            <a:pPr>
              <a:lnSpc>
                <a:spcPts val="4200"/>
              </a:lnSpc>
            </a:pPr>
            <a:r>
              <a:rPr lang="en-US" altLang="ja-JP" sz="4000" dirty="0"/>
              <a:t>GANGE </a:t>
            </a:r>
            <a:r>
              <a:rPr lang="en-US" altLang="ja-JP" sz="4000" dirty="0" err="1"/>
              <a:t>Miyuru</a:t>
            </a:r>
            <a:r>
              <a:rPr lang="en-US" altLang="ja-JP" sz="4000" dirty="0"/>
              <a:t> </a:t>
            </a:r>
            <a:r>
              <a:rPr lang="en-US" altLang="ja-JP" sz="4000" dirty="0" err="1"/>
              <a:t>Chanith</a:t>
            </a:r>
            <a:r>
              <a:rPr lang="en-US" altLang="ja-JP" sz="4000" dirty="0"/>
              <a:t> </a:t>
            </a:r>
            <a:r>
              <a:rPr lang="en-US" altLang="ja-JP" sz="4000" dirty="0" err="1"/>
              <a:t>Kularathne</a:t>
            </a:r>
            <a:r>
              <a:rPr lang="ja-JP" altLang="en-US" sz="4000" dirty="0"/>
              <a:t>　　　　会津大学</a:t>
            </a:r>
            <a:endParaRPr lang="en-US" altLang="ja-JP" sz="4000" dirty="0"/>
          </a:p>
          <a:p>
            <a:pPr>
              <a:lnSpc>
                <a:spcPts val="4200"/>
              </a:lnSpc>
            </a:pPr>
            <a:r>
              <a:rPr lang="ja-JP" altLang="en-US" sz="4000" dirty="0"/>
              <a:t>佐々木　陽貴　　　　　　　　　　　　　　 　 　日本大学工学部</a:t>
            </a:r>
            <a:endParaRPr lang="en-US" altLang="ja-JP" sz="4000" dirty="0"/>
          </a:p>
          <a:p>
            <a:pPr>
              <a:lnSpc>
                <a:spcPts val="4200"/>
              </a:lnSpc>
            </a:pPr>
            <a:r>
              <a:rPr lang="ja-JP" altLang="en-US" sz="4000" dirty="0"/>
              <a:t>宮本　有記　　　                  　　　　　　　　　日本大学工学部</a:t>
            </a:r>
            <a:endParaRPr lang="en-US" altLang="ja-JP" sz="4000" dirty="0"/>
          </a:p>
          <a:p>
            <a:pPr>
              <a:lnSpc>
                <a:spcPts val="4200"/>
              </a:lnSpc>
            </a:pPr>
            <a:r>
              <a:rPr lang="ja-JP" altLang="en-US" sz="4000" dirty="0"/>
              <a:t>南出　恭典　　　　　　　　　　　　　　　　　    龍谷大学先端理工学部</a:t>
            </a:r>
            <a:endParaRPr lang="en-US" altLang="ja-JP" sz="4000" dirty="0"/>
          </a:p>
        </p:txBody>
      </p:sp>
      <p:sp>
        <p:nvSpPr>
          <p:cNvPr id="4" name="テキスト ボックス 3">
            <a:extLst>
              <a:ext uri="{FF2B5EF4-FFF2-40B4-BE49-F238E27FC236}">
                <a16:creationId xmlns:a16="http://schemas.microsoft.com/office/drawing/2014/main" id="{90391E1C-4E85-4013-9AD0-CAB04CBAA79D}"/>
              </a:ext>
            </a:extLst>
          </p:cNvPr>
          <p:cNvSpPr txBox="1"/>
          <p:nvPr/>
        </p:nvSpPr>
        <p:spPr>
          <a:xfrm>
            <a:off x="8731275" y="89894"/>
            <a:ext cx="21498027" cy="1015663"/>
          </a:xfrm>
          <a:prstGeom prst="rect">
            <a:avLst/>
          </a:prstGeom>
          <a:noFill/>
        </p:spPr>
        <p:txBody>
          <a:bodyPr wrap="square" rtlCol="0">
            <a:spAutoFit/>
          </a:bodyPr>
          <a:lstStyle/>
          <a:p>
            <a:r>
              <a:rPr kumimoji="1" lang="ja-JP" altLang="en-US" sz="6000" b="1" dirty="0">
                <a:solidFill>
                  <a:schemeClr val="bg1"/>
                </a:solidFill>
              </a:rPr>
              <a:t>会津大学：</a:t>
            </a:r>
            <a:r>
              <a:rPr kumimoji="1" lang="en-US" altLang="ja-JP" sz="6000" b="1" dirty="0">
                <a:solidFill>
                  <a:schemeClr val="bg1"/>
                </a:solidFill>
              </a:rPr>
              <a:t>2022</a:t>
            </a:r>
            <a:r>
              <a:rPr kumimoji="1" lang="ja-JP" altLang="en-US" sz="6000" b="1" dirty="0">
                <a:solidFill>
                  <a:schemeClr val="bg1"/>
                </a:solidFill>
              </a:rPr>
              <a:t>年度 ベンチャー体験工房</a:t>
            </a:r>
            <a:r>
              <a:rPr kumimoji="1" lang="en-US" altLang="ja-JP" sz="6000" b="1" dirty="0">
                <a:solidFill>
                  <a:schemeClr val="bg1"/>
                </a:solidFill>
              </a:rPr>
              <a:t>6</a:t>
            </a:r>
            <a:r>
              <a:rPr lang="ja-JP" altLang="en-US" sz="6000" b="1" dirty="0">
                <a:solidFill>
                  <a:schemeClr val="bg1"/>
                </a:solidFill>
              </a:rPr>
              <a:t> </a:t>
            </a:r>
            <a:r>
              <a:rPr lang="en-US" altLang="ja-JP" sz="6000" b="1" dirty="0">
                <a:solidFill>
                  <a:schemeClr val="bg1"/>
                </a:solidFill>
              </a:rPr>
              <a:t>–</a:t>
            </a:r>
            <a:r>
              <a:rPr lang="ja-JP" altLang="en-US" sz="6000" b="1" dirty="0">
                <a:solidFill>
                  <a:schemeClr val="bg1"/>
                </a:solidFill>
              </a:rPr>
              <a:t> 開発プロジェクト実践</a:t>
            </a:r>
            <a:endParaRPr kumimoji="1" lang="ja-JP" altLang="en-US" sz="6000" b="1" dirty="0">
              <a:solidFill>
                <a:schemeClr val="bg1"/>
              </a:solidFill>
            </a:endParaRPr>
          </a:p>
        </p:txBody>
      </p:sp>
      <p:pic>
        <p:nvPicPr>
          <p:cNvPr id="286" name="図 285">
            <a:extLst>
              <a:ext uri="{FF2B5EF4-FFF2-40B4-BE49-F238E27FC236}">
                <a16:creationId xmlns:a16="http://schemas.microsoft.com/office/drawing/2014/main" id="{461395B0-6415-48E1-8A85-E2B77753B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34" y="41710518"/>
            <a:ext cx="5052145" cy="857436"/>
          </a:xfrm>
          <a:prstGeom prst="rect">
            <a:avLst/>
          </a:prstGeom>
        </p:spPr>
      </p:pic>
      <p:sp>
        <p:nvSpPr>
          <p:cNvPr id="12" name="正方形/長方形 11"/>
          <p:cNvSpPr/>
          <p:nvPr/>
        </p:nvSpPr>
        <p:spPr>
          <a:xfrm>
            <a:off x="288479" y="6974015"/>
            <a:ext cx="29688384" cy="18210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a:t>
            </a:r>
            <a:endParaRPr kumimoji="1" lang="ja-JP" altLang="en-US" dirty="0"/>
          </a:p>
        </p:txBody>
      </p:sp>
      <p:grpSp>
        <p:nvGrpSpPr>
          <p:cNvPr id="16" name="グループ化 15"/>
          <p:cNvGrpSpPr/>
          <p:nvPr/>
        </p:nvGrpSpPr>
        <p:grpSpPr>
          <a:xfrm>
            <a:off x="522363" y="7007013"/>
            <a:ext cx="29379264" cy="17845524"/>
            <a:chOff x="868336" y="15731146"/>
            <a:chExt cx="18074008" cy="17845524"/>
          </a:xfrm>
        </p:grpSpPr>
        <p:sp>
          <p:nvSpPr>
            <p:cNvPr id="13" name="テキスト ボックス 12">
              <a:extLst>
                <a:ext uri="{FF2B5EF4-FFF2-40B4-BE49-F238E27FC236}">
                  <a16:creationId xmlns:a16="http://schemas.microsoft.com/office/drawing/2014/main" id="{2442EEAF-2380-4E98-84B8-6E846D728371}"/>
                </a:ext>
              </a:extLst>
            </p:cNvPr>
            <p:cNvSpPr txBox="1"/>
            <p:nvPr/>
          </p:nvSpPr>
          <p:spPr>
            <a:xfrm>
              <a:off x="868336" y="15731146"/>
              <a:ext cx="3743665" cy="1215717"/>
            </a:xfrm>
            <a:prstGeom prst="rect">
              <a:avLst/>
            </a:prstGeom>
            <a:noFill/>
          </p:spPr>
          <p:txBody>
            <a:bodyPr wrap="none" rtlCol="0">
              <a:spAutoFit/>
            </a:bodyPr>
            <a:lstStyle/>
            <a:p>
              <a:r>
                <a:rPr kumimoji="1" lang="ja-JP" altLang="en-US" b="1" dirty="0">
                  <a:solidFill>
                    <a:srgbClr val="009999"/>
                  </a:solidFill>
                </a:rPr>
                <a:t>作ってきたもの</a:t>
              </a:r>
            </a:p>
          </p:txBody>
        </p:sp>
        <p:sp>
          <p:nvSpPr>
            <p:cNvPr id="129" name="テキスト ボックス 128">
              <a:extLst>
                <a:ext uri="{FF2B5EF4-FFF2-40B4-BE49-F238E27FC236}">
                  <a16:creationId xmlns:a16="http://schemas.microsoft.com/office/drawing/2014/main" id="{EB1C62AA-BCAA-4524-9CB7-B0EABC3F3A4F}"/>
                </a:ext>
              </a:extLst>
            </p:cNvPr>
            <p:cNvSpPr txBox="1"/>
            <p:nvPr/>
          </p:nvSpPr>
          <p:spPr>
            <a:xfrm>
              <a:off x="1199942" y="16802847"/>
              <a:ext cx="17742402" cy="16773823"/>
            </a:xfrm>
            <a:prstGeom prst="rect">
              <a:avLst/>
            </a:prstGeom>
            <a:noFill/>
          </p:spPr>
          <p:txBody>
            <a:bodyPr wrap="square" rtlCol="0">
              <a:spAutoFit/>
            </a:bodyPr>
            <a:lstStyle/>
            <a:p>
              <a:r>
                <a:rPr kumimoji="1" lang="ja-JP" altLang="en-US" sz="4800" b="1" dirty="0"/>
                <a:t>テーマ　</a:t>
              </a:r>
              <a:endParaRPr kumimoji="1" lang="en-US" altLang="ja-JP" sz="4800" b="1" dirty="0"/>
            </a:p>
            <a:p>
              <a:r>
                <a:rPr lang="en-US" altLang="ja-JP" sz="4800" b="1" dirty="0"/>
                <a:t>	</a:t>
              </a:r>
              <a:r>
                <a:rPr lang="ja-JP" altLang="en-US" sz="4800" dirty="0"/>
                <a:t>「博物館をターミナルとした、新しい地域の文化発信・交流システムの開発」</a:t>
              </a:r>
              <a:endParaRPr kumimoji="1" lang="en-US" altLang="ja-JP" sz="4800" dirty="0"/>
            </a:p>
            <a:p>
              <a:endParaRPr lang="en-US" altLang="ja-JP" sz="4800" dirty="0"/>
            </a:p>
            <a:p>
              <a:endParaRPr lang="en-US" altLang="ja-JP" sz="4800" b="1" dirty="0"/>
            </a:p>
            <a:p>
              <a:endParaRPr lang="en-US" altLang="ja-JP" sz="4800" b="1" dirty="0"/>
            </a:p>
            <a:p>
              <a:r>
                <a:rPr lang="ja-JP" altLang="en-US" sz="4800" b="1" dirty="0"/>
                <a:t>ミッション</a:t>
              </a:r>
              <a:endParaRPr lang="en-US" altLang="ja-JP" sz="4800" b="1" dirty="0"/>
            </a:p>
            <a:p>
              <a:r>
                <a:rPr lang="en-US" altLang="ja-JP" sz="4800" b="1" dirty="0"/>
                <a:t>	</a:t>
              </a:r>
              <a:r>
                <a:rPr lang="ja-JP" altLang="en-US" sz="4800" b="1" dirty="0"/>
                <a:t>　　　　　　　　</a:t>
              </a:r>
              <a:r>
                <a:rPr lang="ja-JP" altLang="en-US" sz="4800" dirty="0"/>
                <a:t>来場者同士や地域のコミュニティ内での会話を促す</a:t>
              </a:r>
              <a:endParaRPr lang="en-US" altLang="ja-JP" sz="4800" dirty="0"/>
            </a:p>
            <a:p>
              <a:endParaRPr lang="en-US" altLang="ja-JP" sz="4800" dirty="0"/>
            </a:p>
            <a:p>
              <a:endParaRPr lang="en-US" altLang="ja-JP" sz="4800" dirty="0"/>
            </a:p>
            <a:p>
              <a:r>
                <a:rPr lang="ja-JP" altLang="en-US" sz="4000" dirty="0"/>
                <a:t>このミッションを達成するために私たちは下記のイベントアイデアを提供する。</a:t>
              </a:r>
              <a:endParaRPr lang="en-US" altLang="ja-JP" sz="4000" dirty="0"/>
            </a:p>
            <a:p>
              <a:r>
                <a:rPr lang="ja-JP" altLang="en-US" sz="4000" dirty="0"/>
                <a:t>名付けて</a:t>
              </a:r>
              <a:endParaRPr lang="en-US" altLang="ja-JP" sz="4000" dirty="0"/>
            </a:p>
            <a:p>
              <a:r>
                <a:rPr lang="en-US" altLang="ja-JP" sz="4000" dirty="0"/>
                <a:t>	</a:t>
              </a:r>
              <a:r>
                <a:rPr lang="ja-JP" altLang="en-US" sz="4000" dirty="0"/>
                <a:t>　　　　</a:t>
              </a:r>
              <a:r>
                <a:rPr lang="ja-JP" altLang="en-US" sz="4800" b="1" u="sng" dirty="0"/>
                <a:t>「あいづたんさクイズ」</a:t>
              </a:r>
              <a:endParaRPr lang="en-US" altLang="ja-JP" sz="4800" b="1" u="sng" dirty="0"/>
            </a:p>
            <a:p>
              <a:endParaRPr lang="en-US" altLang="ja-JP" sz="3600" dirty="0"/>
            </a:p>
            <a:p>
              <a:endParaRPr lang="en-US" altLang="ja-JP" sz="3600" dirty="0"/>
            </a:p>
            <a:p>
              <a:endParaRPr lang="en-US" altLang="ja-JP" sz="3600" dirty="0"/>
            </a:p>
            <a:p>
              <a:endParaRPr lang="en-US" altLang="ja-JP" sz="3600" dirty="0"/>
            </a:p>
            <a:p>
              <a:endParaRPr lang="en-US" altLang="ja-JP" sz="3600" dirty="0"/>
            </a:p>
            <a:p>
              <a:endParaRPr lang="en-US" altLang="ja-JP" sz="4000" dirty="0"/>
            </a:p>
            <a:p>
              <a:r>
                <a:rPr lang="ja-JP" altLang="en-US" sz="4800" b="1" dirty="0"/>
                <a:t>シナリオ</a:t>
              </a:r>
              <a:endParaRPr lang="en-US" altLang="ja-JP" sz="4800" b="1" dirty="0"/>
            </a:p>
            <a:p>
              <a:r>
                <a:rPr lang="en-US" altLang="ja-JP" sz="4000" dirty="0"/>
                <a:t>&lt;</a:t>
              </a:r>
              <a:r>
                <a:rPr lang="ja-JP" altLang="en-US" sz="4000" dirty="0"/>
                <a:t> 来館者 </a:t>
              </a:r>
              <a:r>
                <a:rPr lang="en-US" altLang="ja-JP" sz="4000" dirty="0"/>
                <a:t>&gt;</a:t>
              </a:r>
            </a:p>
            <a:p>
              <a:pPr marL="571500" indent="-571500">
                <a:buFont typeface="Arial" panose="020B0604020202020204" pitchFamily="34" charset="0"/>
                <a:buChar char="•"/>
              </a:pPr>
              <a:r>
                <a:rPr lang="ja-JP" altLang="en-US" sz="3600" dirty="0"/>
                <a:t>博物館や地域と連携した店舗などを訪れることで、</a:t>
              </a:r>
              <a:endParaRPr lang="en-US" altLang="ja-JP" sz="3600" dirty="0"/>
            </a:p>
            <a:p>
              <a:r>
                <a:rPr lang="ja-JP" altLang="en-US" sz="3600" dirty="0"/>
                <a:t>　　さらに地域の方とのコミュニケーションが生まれる</a:t>
              </a:r>
              <a:endParaRPr lang="en-US" altLang="ja-JP" sz="3600" dirty="0"/>
            </a:p>
            <a:p>
              <a:pPr marL="571500" indent="-571500">
                <a:buFont typeface="Arial" panose="020B0604020202020204" pitchFamily="34" charset="0"/>
                <a:buChar char="•"/>
              </a:pPr>
              <a:r>
                <a:rPr kumimoji="1" lang="ja-JP" altLang="en-US" sz="3600" dirty="0"/>
                <a:t>地域の方や参加者同士の会話を促す仕組みによって</a:t>
              </a:r>
              <a:endParaRPr kumimoji="1" lang="en-US" altLang="ja-JP" sz="3600" dirty="0"/>
            </a:p>
            <a:p>
              <a:r>
                <a:rPr lang="ja-JP" altLang="en-US" sz="3600" dirty="0"/>
                <a:t>　　地域の方や来館者同士のコミュニケーションが生まれる</a:t>
              </a:r>
              <a:endParaRPr lang="en-US" altLang="ja-JP" sz="3600" dirty="0"/>
            </a:p>
            <a:p>
              <a:endParaRPr lang="en-US" altLang="ja-JP" sz="3600" dirty="0"/>
            </a:p>
            <a:p>
              <a:r>
                <a:rPr lang="ja-JP" altLang="en-US" sz="4000" dirty="0"/>
                <a:t>私たちはこれらを補佐する</a:t>
              </a:r>
              <a:r>
                <a:rPr lang="en-US" altLang="ja-JP" sz="4000" dirty="0" err="1"/>
                <a:t>WebApplication</a:t>
              </a:r>
              <a:r>
                <a:rPr lang="ja-JP" altLang="en-US" sz="4000" dirty="0"/>
                <a:t>の開発を行っている</a:t>
              </a:r>
              <a:endParaRPr lang="en-US" altLang="ja-JP" sz="4000" dirty="0"/>
            </a:p>
          </p:txBody>
        </p:sp>
      </p:grpSp>
      <p:grpSp>
        <p:nvGrpSpPr>
          <p:cNvPr id="25" name="グループ化 24"/>
          <p:cNvGrpSpPr/>
          <p:nvPr/>
        </p:nvGrpSpPr>
        <p:grpSpPr>
          <a:xfrm>
            <a:off x="253834" y="25522673"/>
            <a:ext cx="29672162" cy="6677196"/>
            <a:chOff x="258700" y="27178857"/>
            <a:chExt cx="29672162" cy="6097757"/>
          </a:xfrm>
          <a:effectLst/>
        </p:grpSpPr>
        <p:sp>
          <p:nvSpPr>
            <p:cNvPr id="146" name="正方形/長方形 145"/>
            <p:cNvSpPr/>
            <p:nvPr/>
          </p:nvSpPr>
          <p:spPr>
            <a:xfrm>
              <a:off x="258700" y="27178857"/>
              <a:ext cx="29672162" cy="6097757"/>
            </a:xfrm>
            <a:prstGeom prst="rect">
              <a:avLst/>
            </a:prstGeom>
            <a:solidFill>
              <a:schemeClr val="bg1"/>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に</a:t>
              </a:r>
            </a:p>
          </p:txBody>
        </p:sp>
        <p:sp>
          <p:nvSpPr>
            <p:cNvPr id="106" name="テキスト ボックス 105">
              <a:extLst>
                <a:ext uri="{FF2B5EF4-FFF2-40B4-BE49-F238E27FC236}">
                  <a16:creationId xmlns:a16="http://schemas.microsoft.com/office/drawing/2014/main" id="{574CA2D0-58E6-4E64-A2F6-6DEA8488C7D7}"/>
                </a:ext>
              </a:extLst>
            </p:cNvPr>
            <p:cNvSpPr txBox="1"/>
            <p:nvPr/>
          </p:nvSpPr>
          <p:spPr>
            <a:xfrm>
              <a:off x="480399" y="27452934"/>
              <a:ext cx="6268063" cy="1215717"/>
            </a:xfrm>
            <a:prstGeom prst="rect">
              <a:avLst/>
            </a:prstGeom>
            <a:noFill/>
            <a:ln>
              <a:noFill/>
            </a:ln>
          </p:spPr>
          <p:txBody>
            <a:bodyPr wrap="none" rtlCol="0">
              <a:spAutoFit/>
            </a:bodyPr>
            <a:lstStyle/>
            <a:p>
              <a:r>
                <a:rPr kumimoji="1" lang="ja-JP" altLang="en-US" b="1" dirty="0">
                  <a:solidFill>
                    <a:srgbClr val="009999"/>
                  </a:solidFill>
                </a:rPr>
                <a:t>作ってきた過程</a:t>
              </a:r>
            </a:p>
          </p:txBody>
        </p:sp>
      </p:grpSp>
      <p:sp>
        <p:nvSpPr>
          <p:cNvPr id="147" name="正方形/長方形 146"/>
          <p:cNvSpPr/>
          <p:nvPr/>
        </p:nvSpPr>
        <p:spPr>
          <a:xfrm>
            <a:off x="288479" y="32531516"/>
            <a:ext cx="29672162" cy="9008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Q</a:t>
            </a:r>
            <a:endParaRPr kumimoji="1" lang="ja-JP" altLang="en-US" dirty="0"/>
          </a:p>
        </p:txBody>
      </p:sp>
      <p:sp>
        <p:nvSpPr>
          <p:cNvPr id="142" name="テキスト ボックス 141">
            <a:extLst>
              <a:ext uri="{FF2B5EF4-FFF2-40B4-BE49-F238E27FC236}">
                <a16:creationId xmlns:a16="http://schemas.microsoft.com/office/drawing/2014/main" id="{5AD0F69C-D9CF-4DDA-BCEF-4C24DB09E91A}"/>
              </a:ext>
            </a:extLst>
          </p:cNvPr>
          <p:cNvSpPr txBox="1"/>
          <p:nvPr/>
        </p:nvSpPr>
        <p:spPr>
          <a:xfrm>
            <a:off x="522363" y="32773295"/>
            <a:ext cx="8366393" cy="1215717"/>
          </a:xfrm>
          <a:prstGeom prst="rect">
            <a:avLst/>
          </a:prstGeom>
          <a:noFill/>
        </p:spPr>
        <p:txBody>
          <a:bodyPr wrap="none" rtlCol="0">
            <a:spAutoFit/>
          </a:bodyPr>
          <a:lstStyle/>
          <a:p>
            <a:r>
              <a:rPr kumimoji="1" lang="ja-JP" altLang="en-US" b="1" dirty="0">
                <a:solidFill>
                  <a:srgbClr val="009999"/>
                </a:solidFill>
              </a:rPr>
              <a:t>その過程で得た学び</a:t>
            </a:r>
          </a:p>
        </p:txBody>
      </p:sp>
      <p:pic>
        <p:nvPicPr>
          <p:cNvPr id="1026" name="Picture 2" descr="C:\Users\kei_i\Pictures\University of Aizu\logo2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14" y="240571"/>
            <a:ext cx="2513619" cy="25136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ei_i\Pictures\University of Aizu\mono1_wh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30086" y="41752339"/>
            <a:ext cx="2371541" cy="89428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5BA120DD-F5CF-4113-830A-F5DF1D1928FC}"/>
              </a:ext>
            </a:extLst>
          </p:cNvPr>
          <p:cNvSpPr txBox="1"/>
          <p:nvPr/>
        </p:nvSpPr>
        <p:spPr>
          <a:xfrm>
            <a:off x="497327" y="4842990"/>
            <a:ext cx="2348720" cy="1215717"/>
          </a:xfrm>
          <a:prstGeom prst="rect">
            <a:avLst/>
          </a:prstGeom>
          <a:noFill/>
        </p:spPr>
        <p:txBody>
          <a:bodyPr wrap="none" rtlCol="0">
            <a:spAutoFit/>
          </a:bodyPr>
          <a:lstStyle/>
          <a:p>
            <a:r>
              <a:rPr kumimoji="1" lang="en-US" altLang="ja-JP" b="1" dirty="0">
                <a:solidFill>
                  <a:srgbClr val="009999"/>
                </a:solidFill>
              </a:rPr>
              <a:t>Goals</a:t>
            </a:r>
            <a:endParaRPr kumimoji="1" lang="ja-JP" altLang="en-US" b="1" dirty="0">
              <a:solidFill>
                <a:srgbClr val="009999"/>
              </a:solidFill>
            </a:endParaRPr>
          </a:p>
        </p:txBody>
      </p:sp>
      <p:sp>
        <p:nvSpPr>
          <p:cNvPr id="6" name="矢印: 下 5">
            <a:extLst>
              <a:ext uri="{FF2B5EF4-FFF2-40B4-BE49-F238E27FC236}">
                <a16:creationId xmlns:a16="http://schemas.microsoft.com/office/drawing/2014/main" id="{3FD3E70F-0FC3-ADD3-0C3F-C87353F60DA0}"/>
              </a:ext>
            </a:extLst>
          </p:cNvPr>
          <p:cNvSpPr/>
          <p:nvPr/>
        </p:nvSpPr>
        <p:spPr>
          <a:xfrm>
            <a:off x="13874151" y="10573048"/>
            <a:ext cx="1682474" cy="1246698"/>
          </a:xfrm>
          <a:prstGeom prst="downArrow">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615CA72-13E0-9451-A269-E79BE34F2416}"/>
              </a:ext>
            </a:extLst>
          </p:cNvPr>
          <p:cNvSpPr txBox="1"/>
          <p:nvPr/>
        </p:nvSpPr>
        <p:spPr>
          <a:xfrm>
            <a:off x="986152" y="17243152"/>
            <a:ext cx="22086495" cy="1754326"/>
          </a:xfrm>
          <a:prstGeom prst="rect">
            <a:avLst/>
          </a:prstGeom>
          <a:noFill/>
        </p:spPr>
        <p:txBody>
          <a:bodyPr wrap="none" rtlCol="0">
            <a:spAutoFit/>
          </a:bodyPr>
          <a:lstStyle/>
          <a:p>
            <a:r>
              <a:rPr kumimoji="1" lang="ja-JP" altLang="en-US" sz="3600" dirty="0"/>
              <a:t>このイベントは会話を行うことでヒントを集めながら会津の観光地や地域のお店を巡るイベントであり、</a:t>
            </a:r>
            <a:endParaRPr kumimoji="1" lang="en-US" altLang="ja-JP" sz="3600" dirty="0"/>
          </a:p>
          <a:p>
            <a:r>
              <a:rPr kumimoji="1" lang="ja-JP" altLang="en-US" sz="3600" dirty="0"/>
              <a:t>通常の博物館の楽しみ方である「見る、聞く」に加え</a:t>
            </a:r>
            <a:r>
              <a:rPr kumimoji="1" lang="ja-JP" altLang="en-US" sz="3600" b="1" dirty="0">
                <a:solidFill>
                  <a:srgbClr val="FF0000"/>
                </a:solidFill>
              </a:rPr>
              <a:t>「会話」</a:t>
            </a:r>
            <a:r>
              <a:rPr kumimoji="1" lang="ja-JP" altLang="en-US" sz="3600" dirty="0"/>
              <a:t>という新しい楽しみ方を提供する。</a:t>
            </a:r>
            <a:endParaRPr kumimoji="1" lang="en-US" altLang="ja-JP" sz="3600" dirty="0"/>
          </a:p>
          <a:p>
            <a:r>
              <a:rPr kumimoji="1" lang="ja-JP" altLang="en-US" sz="3600" dirty="0"/>
              <a:t>またイベント中、地域の方や参加者同士の会話を促す仕組みを挟むことで、文化交流を活性化させる狙いがある。</a:t>
            </a:r>
          </a:p>
        </p:txBody>
      </p:sp>
      <p:pic>
        <p:nvPicPr>
          <p:cNvPr id="17" name="図 16">
            <a:extLst>
              <a:ext uri="{FF2B5EF4-FFF2-40B4-BE49-F238E27FC236}">
                <a16:creationId xmlns:a16="http://schemas.microsoft.com/office/drawing/2014/main" id="{93E87A50-C056-B5A7-1AB5-3D4D29B4159C}"/>
              </a:ext>
            </a:extLst>
          </p:cNvPr>
          <p:cNvPicPr>
            <a:picLocks noChangeAspect="1"/>
          </p:cNvPicPr>
          <p:nvPr/>
        </p:nvPicPr>
        <p:blipFill>
          <a:blip r:embed="rId5"/>
          <a:stretch>
            <a:fillRect/>
          </a:stretch>
        </p:blipFill>
        <p:spPr>
          <a:xfrm>
            <a:off x="17516252" y="19866199"/>
            <a:ext cx="9428245" cy="5092628"/>
          </a:xfrm>
          <a:prstGeom prst="rect">
            <a:avLst/>
          </a:prstGeom>
        </p:spPr>
      </p:pic>
      <p:sp>
        <p:nvSpPr>
          <p:cNvPr id="18" name="テキスト ボックス 17">
            <a:extLst>
              <a:ext uri="{FF2B5EF4-FFF2-40B4-BE49-F238E27FC236}">
                <a16:creationId xmlns:a16="http://schemas.microsoft.com/office/drawing/2014/main" id="{492BE89D-BDCE-A466-938B-8E1C603C1632}"/>
              </a:ext>
            </a:extLst>
          </p:cNvPr>
          <p:cNvSpPr txBox="1"/>
          <p:nvPr/>
        </p:nvSpPr>
        <p:spPr>
          <a:xfrm>
            <a:off x="18782026" y="19316030"/>
            <a:ext cx="6896696" cy="584775"/>
          </a:xfrm>
          <a:prstGeom prst="rect">
            <a:avLst/>
          </a:prstGeom>
          <a:noFill/>
        </p:spPr>
        <p:txBody>
          <a:bodyPr wrap="none" rtlCol="0">
            <a:spAutoFit/>
          </a:bodyPr>
          <a:lstStyle/>
          <a:p>
            <a:r>
              <a:rPr kumimoji="1" lang="ja-JP" altLang="en-US" sz="3200" dirty="0"/>
              <a:t>開発している</a:t>
            </a:r>
            <a:r>
              <a:rPr kumimoji="1" lang="en-US" altLang="ja-JP" sz="3200" dirty="0" err="1"/>
              <a:t>WebApplication</a:t>
            </a:r>
            <a:r>
              <a:rPr kumimoji="1" lang="ja-JP" altLang="en-US" sz="3200" dirty="0"/>
              <a:t>のイメージ</a:t>
            </a:r>
          </a:p>
        </p:txBody>
      </p:sp>
      <p:sp>
        <p:nvSpPr>
          <p:cNvPr id="19" name="四角形: 角を丸くする 18">
            <a:extLst>
              <a:ext uri="{FF2B5EF4-FFF2-40B4-BE49-F238E27FC236}">
                <a16:creationId xmlns:a16="http://schemas.microsoft.com/office/drawing/2014/main" id="{04717C98-FEF6-30F8-9F23-2CC187538934}"/>
              </a:ext>
            </a:extLst>
          </p:cNvPr>
          <p:cNvSpPr/>
          <p:nvPr/>
        </p:nvSpPr>
        <p:spPr>
          <a:xfrm>
            <a:off x="1789037" y="27991448"/>
            <a:ext cx="4694456" cy="2243346"/>
          </a:xfrm>
          <a:prstGeom prst="roundRect">
            <a:avLst/>
          </a:prstGeom>
          <a:solidFill>
            <a:srgbClr val="009999"/>
          </a:solidFill>
          <a:ln>
            <a:solidFill>
              <a:srgbClr val="009999"/>
            </a:solidFill>
          </a:ln>
          <a:effectLst>
            <a:outerShdw blurRad="107950" dist="12700" dir="5400000" algn="ctr">
              <a:srgbClr val="000000"/>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b="1" dirty="0">
                <a:solidFill>
                  <a:schemeClr val="bg1"/>
                </a:solidFill>
              </a:rPr>
              <a:t>計画</a:t>
            </a:r>
          </a:p>
        </p:txBody>
      </p:sp>
      <p:sp>
        <p:nvSpPr>
          <p:cNvPr id="23" name="楕円 22">
            <a:extLst>
              <a:ext uri="{FF2B5EF4-FFF2-40B4-BE49-F238E27FC236}">
                <a16:creationId xmlns:a16="http://schemas.microsoft.com/office/drawing/2014/main" id="{59195B79-BA81-5FE5-6031-A03A85B1DB23}"/>
              </a:ext>
            </a:extLst>
          </p:cNvPr>
          <p:cNvSpPr/>
          <p:nvPr/>
        </p:nvSpPr>
        <p:spPr>
          <a:xfrm>
            <a:off x="7542796" y="26675538"/>
            <a:ext cx="21566743" cy="4876997"/>
          </a:xfrm>
          <a:prstGeom prst="ellipse">
            <a:avLst/>
          </a:prstGeom>
          <a:solidFill>
            <a:srgbClr val="4BCA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四角形: 角を丸くする 19">
            <a:extLst>
              <a:ext uri="{FF2B5EF4-FFF2-40B4-BE49-F238E27FC236}">
                <a16:creationId xmlns:a16="http://schemas.microsoft.com/office/drawing/2014/main" id="{30EE209B-320A-AB14-1486-CA944EED198B}"/>
              </a:ext>
            </a:extLst>
          </p:cNvPr>
          <p:cNvSpPr/>
          <p:nvPr/>
        </p:nvSpPr>
        <p:spPr>
          <a:xfrm>
            <a:off x="8859010" y="27991448"/>
            <a:ext cx="4694456" cy="2243346"/>
          </a:xfrm>
          <a:prstGeom prst="roundRect">
            <a:avLst/>
          </a:prstGeom>
          <a:solidFill>
            <a:srgbClr val="009999"/>
          </a:solidFill>
          <a:ln>
            <a:solidFill>
              <a:srgbClr val="009999"/>
            </a:solidFill>
          </a:ln>
          <a:effectLst>
            <a:outerShdw blurRad="107950" dist="12700" dir="5400000" algn="ctr">
              <a:srgbClr val="000000"/>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b="1" dirty="0">
                <a:solidFill>
                  <a:schemeClr val="bg1"/>
                </a:solidFill>
              </a:rPr>
              <a:t>サービス</a:t>
            </a:r>
            <a:endParaRPr kumimoji="1" lang="en-US" altLang="ja-JP" sz="6000" b="1" dirty="0">
              <a:solidFill>
                <a:schemeClr val="bg1"/>
              </a:solidFill>
            </a:endParaRPr>
          </a:p>
          <a:p>
            <a:pPr algn="ctr"/>
            <a:r>
              <a:rPr kumimoji="1" lang="ja-JP" altLang="en-US" sz="6000" b="1" dirty="0">
                <a:solidFill>
                  <a:schemeClr val="bg1"/>
                </a:solidFill>
              </a:rPr>
              <a:t>デザイン</a:t>
            </a:r>
          </a:p>
        </p:txBody>
      </p:sp>
      <p:sp>
        <p:nvSpPr>
          <p:cNvPr id="21" name="四角形: 角を丸くする 20">
            <a:extLst>
              <a:ext uri="{FF2B5EF4-FFF2-40B4-BE49-F238E27FC236}">
                <a16:creationId xmlns:a16="http://schemas.microsoft.com/office/drawing/2014/main" id="{7E04A218-83EB-2C55-C51B-AFADE6300A69}"/>
              </a:ext>
            </a:extLst>
          </p:cNvPr>
          <p:cNvSpPr/>
          <p:nvPr/>
        </p:nvSpPr>
        <p:spPr>
          <a:xfrm>
            <a:off x="16118114" y="27991448"/>
            <a:ext cx="4694456" cy="2243346"/>
          </a:xfrm>
          <a:prstGeom prst="roundRect">
            <a:avLst/>
          </a:prstGeom>
          <a:solidFill>
            <a:srgbClr val="009999"/>
          </a:solidFill>
          <a:ln>
            <a:solidFill>
              <a:srgbClr val="009999"/>
            </a:solidFill>
          </a:ln>
          <a:effectLst>
            <a:outerShdw blurRad="107950" dist="12700" dir="5400000" algn="ctr">
              <a:srgbClr val="000000"/>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b="1" dirty="0">
                <a:solidFill>
                  <a:schemeClr val="bg1"/>
                </a:solidFill>
              </a:rPr>
              <a:t>設計・実装</a:t>
            </a:r>
          </a:p>
        </p:txBody>
      </p:sp>
      <p:sp>
        <p:nvSpPr>
          <p:cNvPr id="22" name="四角形: 角を丸くする 21">
            <a:extLst>
              <a:ext uri="{FF2B5EF4-FFF2-40B4-BE49-F238E27FC236}">
                <a16:creationId xmlns:a16="http://schemas.microsoft.com/office/drawing/2014/main" id="{40F02B87-732C-9876-2020-A8E6DE469D17}"/>
              </a:ext>
            </a:extLst>
          </p:cNvPr>
          <p:cNvSpPr/>
          <p:nvPr/>
        </p:nvSpPr>
        <p:spPr>
          <a:xfrm>
            <a:off x="23018238" y="27991448"/>
            <a:ext cx="4694456" cy="2243346"/>
          </a:xfrm>
          <a:prstGeom prst="roundRect">
            <a:avLst/>
          </a:prstGeom>
          <a:solidFill>
            <a:srgbClr val="009999"/>
          </a:solidFill>
          <a:ln>
            <a:solidFill>
              <a:srgbClr val="009999"/>
            </a:solidFill>
          </a:ln>
          <a:effectLst>
            <a:outerShdw blurRad="107950" dist="12700" dir="5400000" algn="ctr">
              <a:srgbClr val="000000"/>
            </a:outerShd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b="1" dirty="0">
                <a:solidFill>
                  <a:schemeClr val="bg1"/>
                </a:solidFill>
              </a:rPr>
              <a:t>デモ</a:t>
            </a:r>
          </a:p>
        </p:txBody>
      </p:sp>
      <p:sp>
        <p:nvSpPr>
          <p:cNvPr id="26" name="テキスト ボックス 25">
            <a:extLst>
              <a:ext uri="{FF2B5EF4-FFF2-40B4-BE49-F238E27FC236}">
                <a16:creationId xmlns:a16="http://schemas.microsoft.com/office/drawing/2014/main" id="{F87A0146-7A93-5A58-FB9A-F56C402252BF}"/>
              </a:ext>
            </a:extLst>
          </p:cNvPr>
          <p:cNvSpPr txBox="1"/>
          <p:nvPr/>
        </p:nvSpPr>
        <p:spPr>
          <a:xfrm>
            <a:off x="16442191" y="26743289"/>
            <a:ext cx="4046301" cy="1015663"/>
          </a:xfrm>
          <a:prstGeom prst="rect">
            <a:avLst/>
          </a:prstGeom>
          <a:noFill/>
        </p:spPr>
        <p:txBody>
          <a:bodyPr wrap="none" rtlCol="0">
            <a:spAutoFit/>
          </a:bodyPr>
          <a:lstStyle/>
          <a:p>
            <a:r>
              <a:rPr kumimoji="1" lang="en-US" altLang="ja-JP" sz="6000" dirty="0">
                <a:solidFill>
                  <a:schemeClr val="bg1"/>
                </a:solidFill>
              </a:rPr>
              <a:t>2</a:t>
            </a:r>
            <a:r>
              <a:rPr kumimoji="1" lang="ja-JP" altLang="en-US" sz="6000" dirty="0">
                <a:solidFill>
                  <a:schemeClr val="bg1"/>
                </a:solidFill>
              </a:rPr>
              <a:t>回繰り返し</a:t>
            </a:r>
          </a:p>
        </p:txBody>
      </p:sp>
      <p:sp>
        <p:nvSpPr>
          <p:cNvPr id="27" name="テキスト ボックス 26">
            <a:extLst>
              <a:ext uri="{FF2B5EF4-FFF2-40B4-BE49-F238E27FC236}">
                <a16:creationId xmlns:a16="http://schemas.microsoft.com/office/drawing/2014/main" id="{2AB17CB5-4771-A7D4-6A4B-210B80F86FB7}"/>
              </a:ext>
            </a:extLst>
          </p:cNvPr>
          <p:cNvSpPr txBox="1"/>
          <p:nvPr/>
        </p:nvSpPr>
        <p:spPr>
          <a:xfrm>
            <a:off x="1036964" y="34745722"/>
            <a:ext cx="28976202" cy="6001643"/>
          </a:xfrm>
          <a:prstGeom prst="rect">
            <a:avLst/>
          </a:prstGeom>
          <a:noFill/>
        </p:spPr>
        <p:txBody>
          <a:bodyPr wrap="none" rtlCol="0">
            <a:spAutoFit/>
          </a:bodyPr>
          <a:lstStyle/>
          <a:p>
            <a:pPr marL="685800" indent="-685800">
              <a:lnSpc>
                <a:spcPct val="150000"/>
              </a:lnSpc>
              <a:buClr>
                <a:schemeClr val="tx1"/>
              </a:buClr>
              <a:buFont typeface="Arial" panose="020B0604020202020204" pitchFamily="34" charset="0"/>
              <a:buChar char="•"/>
            </a:pPr>
            <a:r>
              <a:rPr kumimoji="1" lang="ja-JP" altLang="en-US" sz="4800" dirty="0"/>
              <a:t>計画・立案する際に、私たちが考えたアイデアのどんなところに</a:t>
            </a:r>
            <a:r>
              <a:rPr kumimoji="1" lang="ja-JP" altLang="en-US" sz="4800" u="sng" dirty="0">
                <a:solidFill>
                  <a:srgbClr val="FF0000"/>
                </a:solidFill>
              </a:rPr>
              <a:t>「価値」</a:t>
            </a:r>
            <a:r>
              <a:rPr kumimoji="1" lang="ja-JP" altLang="en-US" sz="4800" dirty="0"/>
              <a:t>があるのかを、明確にすることの大切さ</a:t>
            </a:r>
            <a:endParaRPr kumimoji="1" lang="en-US" altLang="ja-JP" sz="4800" dirty="0"/>
          </a:p>
          <a:p>
            <a:pPr marL="685800" indent="-685800">
              <a:lnSpc>
                <a:spcPct val="150000"/>
              </a:lnSpc>
              <a:buFont typeface="Arial" panose="020B0604020202020204" pitchFamily="34" charset="0"/>
              <a:buChar char="•"/>
            </a:pPr>
            <a:r>
              <a:rPr kumimoji="1" lang="ja-JP" altLang="en-US" sz="4800" dirty="0"/>
              <a:t>その価値を顧客（先生や講師）に伝える際に、</a:t>
            </a:r>
            <a:r>
              <a:rPr kumimoji="1" lang="ja-JP" altLang="en-US" sz="4800" u="sng" dirty="0">
                <a:solidFill>
                  <a:srgbClr val="FF0000"/>
                </a:solidFill>
              </a:rPr>
              <a:t>伝え方</a:t>
            </a:r>
            <a:r>
              <a:rPr kumimoji="1" lang="ja-JP" altLang="en-US" sz="4800" dirty="0"/>
              <a:t>によっては誤った方向で伝えてしまうこと</a:t>
            </a:r>
            <a:endParaRPr kumimoji="1" lang="en-US" altLang="ja-JP" sz="4800" dirty="0"/>
          </a:p>
          <a:p>
            <a:pPr marL="685800" indent="-685800">
              <a:lnSpc>
                <a:spcPct val="150000"/>
              </a:lnSpc>
              <a:buClr>
                <a:schemeClr val="tx1">
                  <a:lumMod val="95000"/>
                  <a:lumOff val="5000"/>
                </a:schemeClr>
              </a:buClr>
              <a:buFont typeface="Arial" panose="020B0604020202020204" pitchFamily="34" charset="0"/>
              <a:buChar char="•"/>
            </a:pPr>
            <a:r>
              <a:rPr kumimoji="1" lang="ja-JP" altLang="en-US" sz="4800" u="sng" dirty="0">
                <a:solidFill>
                  <a:srgbClr val="FF0000"/>
                </a:solidFill>
              </a:rPr>
              <a:t>ユーザーストーリー</a:t>
            </a:r>
            <a:r>
              <a:rPr kumimoji="1" lang="ja-JP" altLang="en-US" sz="4800" dirty="0"/>
              <a:t>を細かく定義する事が、私たちが考えたアイデアのどこにどんな価値があるのか</a:t>
            </a:r>
            <a:endParaRPr kumimoji="1" lang="en-US" altLang="ja-JP" sz="4800" dirty="0"/>
          </a:p>
          <a:p>
            <a:r>
              <a:rPr kumimoji="1" lang="ja-JP" altLang="en-US" sz="4800" dirty="0"/>
              <a:t>　  また、そのアイデアのメリットを確認するための手助けとなること</a:t>
            </a:r>
            <a:endParaRPr kumimoji="1" lang="en-US" altLang="ja-JP" sz="4800" dirty="0"/>
          </a:p>
          <a:p>
            <a:pPr marL="685800" indent="-685800">
              <a:lnSpc>
                <a:spcPct val="150000"/>
              </a:lnSpc>
              <a:buClr>
                <a:schemeClr val="tx1"/>
              </a:buClr>
              <a:buFont typeface="Arial" panose="020B0604020202020204" pitchFamily="34" charset="0"/>
              <a:buChar char="•"/>
            </a:pPr>
            <a:r>
              <a:rPr kumimoji="1" lang="ja-JP" altLang="en-US" sz="4800" u="sng" dirty="0">
                <a:solidFill>
                  <a:srgbClr val="FF0000"/>
                </a:solidFill>
              </a:rPr>
              <a:t>チーム開発</a:t>
            </a:r>
            <a:r>
              <a:rPr kumimoji="1" lang="ja-JP" altLang="en-US" sz="4800" dirty="0"/>
              <a:t>が故に苦労した点もあるが、</a:t>
            </a:r>
            <a:r>
              <a:rPr kumimoji="1" lang="ja-JP" altLang="en-US" sz="4800" u="sng" dirty="0">
                <a:solidFill>
                  <a:srgbClr val="FF0000"/>
                </a:solidFill>
              </a:rPr>
              <a:t>チーム開発</a:t>
            </a:r>
            <a:r>
              <a:rPr kumimoji="1" lang="ja-JP" altLang="en-US" sz="4800" dirty="0"/>
              <a:t>が故に様々なアイデアが生まれ、</a:t>
            </a:r>
            <a:endParaRPr kumimoji="1" lang="en-US" altLang="ja-JP" sz="4800" dirty="0"/>
          </a:p>
          <a:p>
            <a:r>
              <a:rPr kumimoji="1" lang="ja-JP" altLang="en-US" sz="4800" dirty="0"/>
              <a:t>　  議論を重ねる事でより良いアイデアが生まれる可能性を秘めていること</a:t>
            </a:r>
          </a:p>
        </p:txBody>
      </p:sp>
      <p:sp>
        <p:nvSpPr>
          <p:cNvPr id="28" name="矢印: 右 27">
            <a:extLst>
              <a:ext uri="{FF2B5EF4-FFF2-40B4-BE49-F238E27FC236}">
                <a16:creationId xmlns:a16="http://schemas.microsoft.com/office/drawing/2014/main" id="{9681F4B5-8732-178D-9078-86EC66285F00}"/>
              </a:ext>
            </a:extLst>
          </p:cNvPr>
          <p:cNvSpPr/>
          <p:nvPr/>
        </p:nvSpPr>
        <p:spPr>
          <a:xfrm>
            <a:off x="7190046" y="28533266"/>
            <a:ext cx="1009994" cy="1163326"/>
          </a:xfrm>
          <a:prstGeom prst="rightArrow">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13908ECA-D2E5-1F7A-AC1D-968EEA0D115A}"/>
              </a:ext>
            </a:extLst>
          </p:cNvPr>
          <p:cNvSpPr/>
          <p:nvPr/>
        </p:nvSpPr>
        <p:spPr>
          <a:xfrm>
            <a:off x="14426748" y="28533266"/>
            <a:ext cx="1009994" cy="1163326"/>
          </a:xfrm>
          <a:prstGeom prst="rightArrow">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E54C9F80-B4B2-2871-6D26-92E50968D9D0}"/>
              </a:ext>
            </a:extLst>
          </p:cNvPr>
          <p:cNvSpPr/>
          <p:nvPr/>
        </p:nvSpPr>
        <p:spPr>
          <a:xfrm>
            <a:off x="21480015" y="28531458"/>
            <a:ext cx="1009994" cy="1163326"/>
          </a:xfrm>
          <a:prstGeom prst="rightArrow">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2840</TotalTime>
  <Words>410</Words>
  <Application>Microsoft Office PowerPoint</Application>
  <PresentationFormat>ユーザー設定</PresentationFormat>
  <Paragraphs>57</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ＭＳ ゴシック</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Ryo Kurihara</dc:creator>
  <cp:lastModifiedBy>栗原 凌</cp:lastModifiedBy>
  <cp:revision>168</cp:revision>
  <cp:lastPrinted>2018-02-13T12:05:40Z</cp:lastPrinted>
  <dcterms:created xsi:type="dcterms:W3CDTF">2013-06-11T08:36:10Z</dcterms:created>
  <dcterms:modified xsi:type="dcterms:W3CDTF">2022-12-08T07:16:23Z</dcterms:modified>
</cp:coreProperties>
</file>