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8"/>
  </p:notesMasterIdLst>
  <p:sldIdLst>
    <p:sldId id="256" r:id="rId2"/>
    <p:sldId id="404" r:id="rId3"/>
    <p:sldId id="405" r:id="rId4"/>
    <p:sldId id="406" r:id="rId5"/>
    <p:sldId id="424" r:id="rId6"/>
    <p:sldId id="425" r:id="rId7"/>
    <p:sldId id="426" r:id="rId8"/>
    <p:sldId id="427" r:id="rId9"/>
    <p:sldId id="428" r:id="rId10"/>
    <p:sldId id="429" r:id="rId11"/>
    <p:sldId id="430" r:id="rId12"/>
    <p:sldId id="431" r:id="rId13"/>
    <p:sldId id="433" r:id="rId14"/>
    <p:sldId id="434" r:id="rId15"/>
    <p:sldId id="435" r:id="rId16"/>
    <p:sldId id="436" r:id="rId17"/>
    <p:sldId id="437" r:id="rId18"/>
    <p:sldId id="438" r:id="rId19"/>
    <p:sldId id="439" r:id="rId20"/>
    <p:sldId id="440" r:id="rId21"/>
    <p:sldId id="441" r:id="rId22"/>
    <p:sldId id="442" r:id="rId23"/>
    <p:sldId id="443" r:id="rId24"/>
    <p:sldId id="446" r:id="rId25"/>
    <p:sldId id="445" r:id="rId26"/>
    <p:sldId id="444"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Franklin Gothic Book" pitchFamily="34" charset="0"/>
        <a:ea typeface="+mn-ea"/>
        <a:cs typeface="Arial" charset="0"/>
      </a:defRPr>
    </a:lvl1pPr>
    <a:lvl2pPr marL="457200" algn="l" rtl="0" fontAlgn="base">
      <a:spcBef>
        <a:spcPct val="0"/>
      </a:spcBef>
      <a:spcAft>
        <a:spcPct val="0"/>
      </a:spcAft>
      <a:defRPr kern="1200">
        <a:solidFill>
          <a:schemeClr val="tx1"/>
        </a:solidFill>
        <a:latin typeface="Franklin Gothic Book" pitchFamily="34" charset="0"/>
        <a:ea typeface="+mn-ea"/>
        <a:cs typeface="Arial" charset="0"/>
      </a:defRPr>
    </a:lvl2pPr>
    <a:lvl3pPr marL="914400" algn="l" rtl="0" fontAlgn="base">
      <a:spcBef>
        <a:spcPct val="0"/>
      </a:spcBef>
      <a:spcAft>
        <a:spcPct val="0"/>
      </a:spcAft>
      <a:defRPr kern="1200">
        <a:solidFill>
          <a:schemeClr val="tx1"/>
        </a:solidFill>
        <a:latin typeface="Franklin Gothic Book" pitchFamily="34" charset="0"/>
        <a:ea typeface="+mn-ea"/>
        <a:cs typeface="Arial" charset="0"/>
      </a:defRPr>
    </a:lvl3pPr>
    <a:lvl4pPr marL="1371600" algn="l" rtl="0" fontAlgn="base">
      <a:spcBef>
        <a:spcPct val="0"/>
      </a:spcBef>
      <a:spcAft>
        <a:spcPct val="0"/>
      </a:spcAft>
      <a:defRPr kern="1200">
        <a:solidFill>
          <a:schemeClr val="tx1"/>
        </a:solidFill>
        <a:latin typeface="Franklin Gothic Book" pitchFamily="34" charset="0"/>
        <a:ea typeface="+mn-ea"/>
        <a:cs typeface="Arial" charset="0"/>
      </a:defRPr>
    </a:lvl4pPr>
    <a:lvl5pPr marL="1828800" algn="l" rtl="0" fontAlgn="base">
      <a:spcBef>
        <a:spcPct val="0"/>
      </a:spcBef>
      <a:spcAft>
        <a:spcPct val="0"/>
      </a:spcAft>
      <a:defRPr kern="1200">
        <a:solidFill>
          <a:schemeClr val="tx1"/>
        </a:solidFill>
        <a:latin typeface="Franklin Gothic Book" pitchFamily="34" charset="0"/>
        <a:ea typeface="+mn-ea"/>
        <a:cs typeface="Arial" charset="0"/>
      </a:defRPr>
    </a:lvl5pPr>
    <a:lvl6pPr marL="2286000" algn="l" defTabSz="914400" rtl="0" eaLnBrk="1" latinLnBrk="0" hangingPunct="1">
      <a:defRPr kern="1200">
        <a:solidFill>
          <a:schemeClr val="tx1"/>
        </a:solidFill>
        <a:latin typeface="Franklin Gothic Book" pitchFamily="34" charset="0"/>
        <a:ea typeface="+mn-ea"/>
        <a:cs typeface="Arial" charset="0"/>
      </a:defRPr>
    </a:lvl6pPr>
    <a:lvl7pPr marL="2743200" algn="l" defTabSz="914400" rtl="0" eaLnBrk="1" latinLnBrk="0" hangingPunct="1">
      <a:defRPr kern="1200">
        <a:solidFill>
          <a:schemeClr val="tx1"/>
        </a:solidFill>
        <a:latin typeface="Franklin Gothic Book" pitchFamily="34" charset="0"/>
        <a:ea typeface="+mn-ea"/>
        <a:cs typeface="Arial" charset="0"/>
      </a:defRPr>
    </a:lvl7pPr>
    <a:lvl8pPr marL="3200400" algn="l" defTabSz="914400" rtl="0" eaLnBrk="1" latinLnBrk="0" hangingPunct="1">
      <a:defRPr kern="1200">
        <a:solidFill>
          <a:schemeClr val="tx1"/>
        </a:solidFill>
        <a:latin typeface="Franklin Gothic Book" pitchFamily="34" charset="0"/>
        <a:ea typeface="+mn-ea"/>
        <a:cs typeface="Arial" charset="0"/>
      </a:defRPr>
    </a:lvl8pPr>
    <a:lvl9pPr marL="3657600" algn="l" defTabSz="914400" rtl="0" eaLnBrk="1" latinLnBrk="0" hangingPunct="1">
      <a:defRPr kern="1200">
        <a:solidFill>
          <a:schemeClr val="tx1"/>
        </a:solidFill>
        <a:latin typeface="Franklin Gothic Book"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75411" autoAdjust="0"/>
  </p:normalViewPr>
  <p:slideViewPr>
    <p:cSldViewPr>
      <p:cViewPr varScale="1">
        <p:scale>
          <a:sx n="65" d="100"/>
          <a:sy n="65" d="100"/>
        </p:scale>
        <p:origin x="-1872" y="-3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A7CCE0E-FE1F-49A4-BA83-4C4DD4D73FEF}" type="datetimeFigureOut">
              <a:rPr lang="en-GB"/>
              <a:pPr>
                <a:defRPr/>
              </a:pPr>
              <a:t>27/01/2016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30828B4-18E2-41E9-8FD8-EBA38622E635}" type="slidenum">
              <a:rPr lang="en-GB"/>
              <a:pPr>
                <a:defRPr/>
              </a:pPr>
              <a:t>‹#›</a:t>
            </a:fld>
            <a:endParaRPr lang="en-GB"/>
          </a:p>
        </p:txBody>
      </p:sp>
    </p:spTree>
    <p:extLst>
      <p:ext uri="{BB962C8B-B14F-4D97-AF65-F5344CB8AC3E}">
        <p14:creationId xmlns:p14="http://schemas.microsoft.com/office/powerpoint/2010/main" val="2058729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smtClean="0"/>
          </a:p>
        </p:txBody>
      </p:sp>
      <p:sp>
        <p:nvSpPr>
          <p:cNvPr id="37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Book" pitchFamily="34" charset="0"/>
              </a:defRPr>
            </a:lvl1pPr>
            <a:lvl2pPr marL="742950" indent="-285750">
              <a:defRPr>
                <a:solidFill>
                  <a:schemeClr val="tx1"/>
                </a:solidFill>
                <a:latin typeface="Franklin Gothic Book" pitchFamily="34" charset="0"/>
              </a:defRPr>
            </a:lvl2pPr>
            <a:lvl3pPr marL="1143000" indent="-228600">
              <a:defRPr>
                <a:solidFill>
                  <a:schemeClr val="tx1"/>
                </a:solidFill>
                <a:latin typeface="Franklin Gothic Book" pitchFamily="34" charset="0"/>
              </a:defRPr>
            </a:lvl3pPr>
            <a:lvl4pPr marL="1600200" indent="-228600">
              <a:defRPr>
                <a:solidFill>
                  <a:schemeClr val="tx1"/>
                </a:solidFill>
                <a:latin typeface="Franklin Gothic Book" pitchFamily="34" charset="0"/>
              </a:defRPr>
            </a:lvl4pPr>
            <a:lvl5pPr marL="2057400" indent="-228600">
              <a:defRPr>
                <a:solidFill>
                  <a:schemeClr val="tx1"/>
                </a:solidFill>
                <a:latin typeface="Franklin Gothic Book" pitchFamily="34" charset="0"/>
              </a:defRPr>
            </a:lvl5pPr>
            <a:lvl6pPr marL="2514600" indent="-228600" fontAlgn="base">
              <a:spcBef>
                <a:spcPct val="0"/>
              </a:spcBef>
              <a:spcAft>
                <a:spcPct val="0"/>
              </a:spcAft>
              <a:defRPr>
                <a:solidFill>
                  <a:schemeClr val="tx1"/>
                </a:solidFill>
                <a:latin typeface="Franklin Gothic Book" pitchFamily="34" charset="0"/>
              </a:defRPr>
            </a:lvl6pPr>
            <a:lvl7pPr marL="2971800" indent="-228600" fontAlgn="base">
              <a:spcBef>
                <a:spcPct val="0"/>
              </a:spcBef>
              <a:spcAft>
                <a:spcPct val="0"/>
              </a:spcAft>
              <a:defRPr>
                <a:solidFill>
                  <a:schemeClr val="tx1"/>
                </a:solidFill>
                <a:latin typeface="Franklin Gothic Book" pitchFamily="34" charset="0"/>
              </a:defRPr>
            </a:lvl7pPr>
            <a:lvl8pPr marL="3429000" indent="-228600" fontAlgn="base">
              <a:spcBef>
                <a:spcPct val="0"/>
              </a:spcBef>
              <a:spcAft>
                <a:spcPct val="0"/>
              </a:spcAft>
              <a:defRPr>
                <a:solidFill>
                  <a:schemeClr val="tx1"/>
                </a:solidFill>
                <a:latin typeface="Franklin Gothic Book" pitchFamily="34" charset="0"/>
              </a:defRPr>
            </a:lvl8pPr>
            <a:lvl9pPr marL="3886200" indent="-228600" fontAlgn="base">
              <a:spcBef>
                <a:spcPct val="0"/>
              </a:spcBef>
              <a:spcAft>
                <a:spcPct val="0"/>
              </a:spcAft>
              <a:defRPr>
                <a:solidFill>
                  <a:schemeClr val="tx1"/>
                </a:solidFill>
                <a:latin typeface="Franklin Gothic Book" pitchFamily="34" charset="0"/>
              </a:defRPr>
            </a:lvl9pPr>
          </a:lstStyle>
          <a:p>
            <a:pPr fontAlgn="base">
              <a:spcBef>
                <a:spcPct val="0"/>
              </a:spcBef>
              <a:spcAft>
                <a:spcPct val="0"/>
              </a:spcAft>
              <a:defRPr/>
            </a:pPr>
            <a:fld id="{DD594C4D-1B93-4FA6-98AA-2C0FF7C27EB1}" type="slidenum">
              <a:rPr lang="en-GB" altLang="en-US" smtClean="0">
                <a:latin typeface="Calibri" pitchFamily="34" charset="0"/>
              </a:rPr>
              <a:pPr fontAlgn="base">
                <a:spcBef>
                  <a:spcPct val="0"/>
                </a:spcBef>
                <a:spcAft>
                  <a:spcPct val="0"/>
                </a:spcAft>
                <a:defRPr/>
              </a:pPr>
              <a:t>1</a:t>
            </a:fld>
            <a:endParaRPr lang="en-GB" altLang="en-US"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defRPr/>
            </a:pPr>
            <a:fld id="{DCFBE691-04DB-4455-A364-B1006ED26B9D}" type="slidenum">
              <a:rPr lang="en-GB" altLang="en-US" smtClean="0"/>
              <a:pPr algn="r" eaLnBrk="1" hangingPunct="1">
                <a:spcBef>
                  <a:spcPct val="0"/>
                </a:spcBef>
                <a:defRPr/>
              </a:pPr>
              <a:t>14</a:t>
            </a:fld>
            <a:endParaRPr lang="en-GB"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defRPr/>
            </a:pPr>
            <a:fld id="{AA0E14BA-868E-4450-8B52-0228F9956AEE}" type="slidenum">
              <a:rPr lang="en-GB" altLang="en-US" smtClean="0"/>
              <a:pPr algn="r" eaLnBrk="1" hangingPunct="1">
                <a:spcBef>
                  <a:spcPct val="0"/>
                </a:spcBef>
                <a:defRPr/>
              </a:pPr>
              <a:t>15</a:t>
            </a:fld>
            <a:endParaRPr lang="en-GB"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endParaRPr>
          </a:p>
          <a:p>
            <a:pPr eaLnBrk="1" hangingPunct="1"/>
            <a:r>
              <a:rPr lang="en-GB" altLang="en-US" dirty="0" smtClean="0">
                <a:latin typeface="Arial" charset="0"/>
              </a:rPr>
              <a:t>incrementing manually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defRPr/>
            </a:pPr>
            <a:fld id="{FBE2E580-1C5D-4B71-9262-6A2FBF4C1C05}" type="slidenum">
              <a:rPr lang="en-GB" altLang="en-US" smtClean="0"/>
              <a:pPr algn="r" eaLnBrk="1" hangingPunct="1">
                <a:spcBef>
                  <a:spcPct val="0"/>
                </a:spcBef>
                <a:defRPr/>
              </a:pPr>
              <a:t>16</a:t>
            </a:fld>
            <a:endParaRPr lang="en-GB"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endParaRPr>
          </a:p>
          <a:p>
            <a:pPr eaLnBrk="1" hangingPunct="1"/>
            <a:r>
              <a:rPr lang="en-GB" altLang="en-US" dirty="0" smtClean="0">
                <a:latin typeface="Arial" charset="0"/>
              </a:rPr>
              <a:t>Still incrementing manually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defRPr/>
            </a:pPr>
            <a:fld id="{E5DCEC80-CE0D-416D-A849-ED0B8FA426F9}" type="slidenum">
              <a:rPr lang="en-GB" altLang="en-US" smtClean="0"/>
              <a:pPr algn="r" eaLnBrk="1" hangingPunct="1">
                <a:spcBef>
                  <a:spcPct val="0"/>
                </a:spcBef>
                <a:defRPr/>
              </a:pPr>
              <a:t>17</a:t>
            </a:fld>
            <a:endParaRPr lang="en-GB"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defRPr/>
            </a:pPr>
            <a:fld id="{0D4BB2D7-102F-45A2-86DD-B8E104F49355}" type="slidenum">
              <a:rPr lang="en-GB" altLang="en-US" smtClean="0"/>
              <a:pPr algn="r" eaLnBrk="1" hangingPunct="1">
                <a:spcBef>
                  <a:spcPct val="0"/>
                </a:spcBef>
                <a:defRPr/>
              </a:pPr>
              <a:t>18</a:t>
            </a:fld>
            <a:endParaRPr lang="en-GB" alt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endParaRPr>
          </a:p>
          <a:p>
            <a:pPr eaLnBrk="1" hangingPunct="1"/>
            <a:r>
              <a:rPr lang="en-GB" altLang="en-US" dirty="0" smtClean="0">
                <a:latin typeface="Arial" charset="0"/>
              </a:rPr>
              <a:t>Would cause run time error as cant evaluate to null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defRPr/>
            </a:pPr>
            <a:fld id="{E76532E1-5799-47EE-BA6D-4EDC41162044}" type="slidenum">
              <a:rPr lang="en-GB" altLang="en-US" smtClean="0"/>
              <a:pPr algn="r" eaLnBrk="1" hangingPunct="1">
                <a:spcBef>
                  <a:spcPct val="0"/>
                </a:spcBef>
                <a:defRPr/>
              </a:pPr>
              <a:t>19</a:t>
            </a:fld>
            <a:endParaRPr lang="en-GB"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defRPr/>
            </a:pPr>
            <a:fld id="{E1094EE4-4CA1-476C-8532-5A3CCB2E2F1D}" type="slidenum">
              <a:rPr lang="en-GB" altLang="en-US" smtClean="0"/>
              <a:pPr algn="r" eaLnBrk="1" hangingPunct="1">
                <a:spcBef>
                  <a:spcPct val="0"/>
                </a:spcBef>
                <a:defRPr/>
              </a:pPr>
              <a:t>20</a:t>
            </a:fld>
            <a:endParaRPr lang="en-GB"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charset="0"/>
              </a:rPr>
              <a:t>No need to manually increment</a:t>
            </a:r>
          </a:p>
          <a:p>
            <a:pPr eaLnBrk="1" hangingPunct="1"/>
            <a:r>
              <a:rPr lang="en-US" altLang="en-US" dirty="0" smtClean="0">
                <a:latin typeface="Arial" charset="0"/>
              </a:rPr>
              <a:t>[] only used for</a:t>
            </a:r>
            <a:r>
              <a:rPr lang="en-US" altLang="en-US" baseline="0" dirty="0" smtClean="0">
                <a:latin typeface="Arial" charset="0"/>
              </a:rPr>
              <a:t> notation</a:t>
            </a:r>
            <a:endParaRPr lang="en-US" alt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defRPr/>
            </a:pPr>
            <a:fld id="{E213A464-370E-4BEF-8FAD-3A746102072B}" type="slidenum">
              <a:rPr lang="en-GB" altLang="en-US" smtClean="0"/>
              <a:pPr algn="r" eaLnBrk="1" hangingPunct="1">
                <a:spcBef>
                  <a:spcPct val="0"/>
                </a:spcBef>
                <a:defRPr/>
              </a:pPr>
              <a:t>21</a:t>
            </a:fld>
            <a:endParaRPr lang="en-GB" alt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defRPr/>
            </a:pPr>
            <a:fld id="{DEA0104A-F2B9-42AF-9DC1-D2A6A7459BA7}" type="slidenum">
              <a:rPr lang="en-GB" altLang="en-US" smtClean="0"/>
              <a:pPr algn="r" eaLnBrk="1" hangingPunct="1">
                <a:spcBef>
                  <a:spcPct val="0"/>
                </a:spcBef>
                <a:defRPr/>
              </a:pPr>
              <a:t>22</a:t>
            </a:fld>
            <a:endParaRPr lang="en-GB"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latin typeface="Arial" charset="0"/>
              </a:rPr>
              <a:t>FOR-LOOP is a programme space managed by Oracle</a:t>
            </a:r>
          </a:p>
          <a:p>
            <a:pPr eaLnBrk="1" hangingPunct="1"/>
            <a:r>
              <a:rPr lang="en-GB" altLang="en-US" smtClean="0">
                <a:latin typeface="Arial" charset="0"/>
              </a:rPr>
              <a:t>FORALL i IN 1..l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30828B4-18E2-41E9-8FD8-EBA38622E635}" type="slidenum">
              <a:rPr lang="en-GB" smtClean="0"/>
              <a:pPr>
                <a:defRPr/>
              </a:pPr>
              <a:t>23</a:t>
            </a:fld>
            <a:endParaRPr lang="en-GB"/>
          </a:p>
        </p:txBody>
      </p:sp>
    </p:spTree>
    <p:extLst>
      <p:ext uri="{BB962C8B-B14F-4D97-AF65-F5344CB8AC3E}">
        <p14:creationId xmlns:p14="http://schemas.microsoft.com/office/powerpoint/2010/main" val="1588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z="1000" dirty="0" smtClean="0"/>
          </a:p>
        </p:txBody>
      </p:sp>
      <p:sp>
        <p:nvSpPr>
          <p:cNvPr id="4608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990B8500-7C3F-4617-87FD-8F9179C556D7}" type="slidenum">
              <a:rPr lang="en-GB" altLang="en-US"/>
              <a:pPr algn="r" eaLnBrk="1" hangingPunct="1">
                <a:spcBef>
                  <a:spcPct val="0"/>
                </a:spcBef>
              </a:pPr>
              <a:t>2</a:t>
            </a:fld>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FB307A07-355A-4F21-8C2F-28441C49126C}" type="slidenum">
              <a:rPr lang="en-GB" altLang="en-US"/>
              <a:pPr>
                <a:spcBef>
                  <a:spcPct val="0"/>
                </a:spcBef>
              </a:pPr>
              <a:t>24</a:t>
            </a:fld>
            <a:endParaRPr lang="en-GB" altLang="en-US"/>
          </a:p>
        </p:txBody>
      </p:sp>
      <p:sp>
        <p:nvSpPr>
          <p:cNvPr id="30723" name="Rectangle 2"/>
          <p:cNvSpPr>
            <a:spLocks noGrp="1" noRot="1" noChangeAspect="1" noChangeArrowheads="1" noTextEdit="1"/>
          </p:cNvSpPr>
          <p:nvPr>
            <p:ph type="sldImg"/>
          </p:nvPr>
        </p:nvSpPr>
        <p:spPr>
          <a:xfrm>
            <a:off x="1143000" y="685800"/>
            <a:ext cx="4572000" cy="3429000"/>
          </a:xfrm>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The </a:t>
            </a:r>
            <a:r>
              <a:rPr lang="en-GB" altLang="en-US" dirty="0" err="1" smtClean="0"/>
              <a:t>FORALL</a:t>
            </a:r>
            <a:r>
              <a:rPr lang="en-GB" altLang="en-US" dirty="0" smtClean="0"/>
              <a:t> statement issues a series of static or dynamic </a:t>
            </a:r>
            <a:r>
              <a:rPr lang="en-GB" altLang="en-US" dirty="0" err="1" smtClean="0"/>
              <a:t>DML</a:t>
            </a:r>
            <a:r>
              <a:rPr lang="en-GB" altLang="en-US" dirty="0" smtClean="0"/>
              <a:t> statements, usually much faster than an equivalent FOR loop. It requires some setup code, because each iteration of the loop must use values from one or more collections in its VALUES or WHERE clauses</a:t>
            </a:r>
          </a:p>
          <a:p>
            <a:pPr eaLnBrk="1" hangingPunct="1"/>
            <a:endParaRPr lang="en-GB" altLang="en-US" dirty="0" smtClean="0"/>
          </a:p>
          <a:p>
            <a:pPr eaLnBrk="1" hangingPunct="1"/>
            <a:r>
              <a:rPr lang="en-GB" altLang="en-US" dirty="0" err="1" smtClean="0"/>
              <a:t>FORALL</a:t>
            </a:r>
            <a:r>
              <a:rPr lang="en-GB" altLang="en-US" dirty="0" smtClean="0"/>
              <a:t> </a:t>
            </a:r>
            <a:r>
              <a:rPr lang="en-GB" altLang="en-US" dirty="0" err="1" smtClean="0"/>
              <a:t>i</a:t>
            </a:r>
            <a:r>
              <a:rPr lang="en-GB" altLang="en-US" dirty="0" smtClean="0"/>
              <a:t> IN 1..l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z="1000" dirty="0" smtClean="0"/>
          </a:p>
        </p:txBody>
      </p:sp>
      <p:sp>
        <p:nvSpPr>
          <p:cNvPr id="4608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990B8500-7C3F-4617-87FD-8F9179C556D7}" type="slidenum">
              <a:rPr lang="en-GB" altLang="en-US"/>
              <a:pPr algn="r" eaLnBrk="1" hangingPunct="1">
                <a:spcBef>
                  <a:spcPct val="0"/>
                </a:spcBef>
              </a:pPr>
              <a:t>25</a:t>
            </a:fld>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696B5CB6-ECBD-49BB-B092-910E2B8C5766}" type="slidenum">
              <a:rPr lang="en-GB" altLang="en-US"/>
              <a:pPr algn="r" eaLnBrk="1" hangingPunct="1">
                <a:spcBef>
                  <a:spcPct val="0"/>
                </a:spcBef>
              </a:pPr>
              <a:t>26</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endParaRPr>
          </a:p>
          <a:p>
            <a:pPr eaLnBrk="1" hangingPunct="1"/>
            <a:endParaRPr lang="en-GB" altLang="en-US" dirty="0" smtClean="0">
              <a:latin typeface="Arial" charset="0"/>
            </a:endParaRPr>
          </a:p>
          <a:p>
            <a:pPr eaLnBrk="1" hangingPunct="1"/>
            <a:endParaRPr lang="en-GB" alt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dirty="0" smtClean="0"/>
              <a:t> Program Global Area (PGA)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E6F8D28-703D-4D85-9F8B-804CC1CC8826}" type="slidenum">
              <a:rPr lang="en-GB" altLang="en-US" smtClean="0">
                <a:cs typeface="Times New Roman" pitchFamily="18" charset="0"/>
              </a:rPr>
              <a:pPr eaLnBrk="1" hangingPunct="1">
                <a:spcBef>
                  <a:spcPct val="0"/>
                </a:spcBef>
              </a:pPr>
              <a:t>5</a:t>
            </a:fld>
            <a:endParaRPr lang="en-GB" altLang="en-US" smtClean="0">
              <a:cs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latin typeface="Arial" charset="0"/>
              </a:rPr>
              <a:t>Type mismatches are equally important in SQL</a:t>
            </a:r>
          </a:p>
          <a:p>
            <a:pPr eaLnBrk="1" hangingPunct="1"/>
            <a:endParaRPr lang="en-GB"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FD7C217-3DDB-4678-B62D-83DE44189C24}" type="slidenum">
              <a:rPr lang="en-GB" altLang="en-US" smtClean="0">
                <a:cs typeface="Times New Roman" pitchFamily="18" charset="0"/>
              </a:rPr>
              <a:pPr eaLnBrk="1" hangingPunct="1">
                <a:spcBef>
                  <a:spcPct val="0"/>
                </a:spcBef>
              </a:pPr>
              <a:t>7</a:t>
            </a:fld>
            <a:endParaRPr lang="en-GB" altLang="en-US" smtClean="0">
              <a:cs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1" kern="1200" dirty="0" smtClean="0">
                <a:solidFill>
                  <a:schemeClr val="tx1"/>
                </a:solidFill>
                <a:effectLst/>
                <a:latin typeface="+mn-lt"/>
                <a:ea typeface="+mn-ea"/>
                <a:cs typeface="+mn-cs"/>
              </a:rPr>
              <a:t>Oracle Application Express</a:t>
            </a:r>
            <a:r>
              <a:rPr lang="en-GB" sz="1200" b="0" kern="1200" dirty="0" smtClean="0">
                <a:solidFill>
                  <a:schemeClr val="tx1"/>
                </a:solidFill>
                <a:effectLst/>
                <a:latin typeface="+mn-lt"/>
                <a:ea typeface="+mn-ea"/>
                <a:cs typeface="+mn-cs"/>
              </a:rPr>
              <a:t> enables you to design, develop and deploy beautiful, responsive, database-driven applications using only your web browser</a:t>
            </a:r>
          </a:p>
          <a:p>
            <a:pPr eaLnBrk="1" hangingPunct="1"/>
            <a:endParaRPr lang="en-GB" altLang="en-US" dirty="0" smtClean="0">
              <a:latin typeface="Arial" charset="0"/>
            </a:endParaRPr>
          </a:p>
          <a:p>
            <a:pPr eaLnBrk="1" hangingPunct="1"/>
            <a:r>
              <a:rPr lang="en-GB" altLang="en-US" dirty="0" smtClean="0">
                <a:latin typeface="Arial" charset="0"/>
              </a:rPr>
              <a:t>SQL* Plus compiles at server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AF4C5BB-C778-45A1-A129-210C7912BE45}" type="slidenum">
              <a:rPr lang="en-GB" altLang="en-US" smtClean="0">
                <a:cs typeface="Times New Roman" pitchFamily="18" charset="0"/>
              </a:rPr>
              <a:pPr eaLnBrk="1" hangingPunct="1">
                <a:spcBef>
                  <a:spcPct val="0"/>
                </a:spcBef>
              </a:pPr>
              <a:t>9</a:t>
            </a:fld>
            <a:endParaRPr lang="en-GB" altLang="en-US" smtClean="0">
              <a:cs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D236AE3-45B4-4662-A57D-3EF13966CFF4}" type="slidenum">
              <a:rPr lang="en-GB" altLang="en-US" smtClean="0">
                <a:cs typeface="Times New Roman" pitchFamily="18" charset="0"/>
              </a:rPr>
              <a:pPr eaLnBrk="1" hangingPunct="1">
                <a:spcBef>
                  <a:spcPct val="0"/>
                </a:spcBef>
              </a:pPr>
              <a:t>11</a:t>
            </a:fld>
            <a:endParaRPr lang="en-GB" altLang="en-US" smtClean="0">
              <a:cs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latin typeface="Arial" charset="0"/>
              </a:rPr>
              <a:t>It is not stored, it doesn't have a name: anonymous </a:t>
            </a:r>
          </a:p>
          <a:p>
            <a:pPr eaLnBrk="1" hangingPunct="1"/>
            <a:r>
              <a:rPr lang="en-GB" altLang="en-US" dirty="0" smtClean="0">
                <a:latin typeface="Arial" charset="0"/>
              </a:rPr>
              <a:t>If you wanted to store it, you would have to name it as a procedure or function.  --stored procedure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
        <p:nvSpPr>
          <p:cNvPr id="4" name="Slide Number Placeholder 3"/>
          <p:cNvSpPr>
            <a:spLocks noGrp="1"/>
          </p:cNvSpPr>
          <p:nvPr>
            <p:ph type="sldNum" sz="quarter" idx="5"/>
          </p:nvPr>
        </p:nvSpPr>
        <p:spPr/>
        <p:txBody>
          <a:bodyPr/>
          <a:lstStyle/>
          <a:p>
            <a:pPr>
              <a:defRPr/>
            </a:pPr>
            <a:fld id="{38A67008-E170-49F3-B1A6-0AAE0F47B8C2}" type="slidenum">
              <a:rPr lang="en-GB" smtClean="0"/>
              <a:pPr>
                <a:defRPr/>
              </a:pPr>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9144000" cy="6858000"/>
            <a:chOff x="0" y="0"/>
            <a:chExt cx="9144000" cy="6858000"/>
          </a:xfrm>
        </p:grpSpPr>
        <p:sp>
          <p:nvSpPr>
            <p:cNvPr id="5" name="Rectangle 4"/>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990600" y="1017588"/>
            <a:ext cx="7178675" cy="4830762"/>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990600" y="1009650"/>
            <a:ext cx="7180263" cy="4832350"/>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2" descr="C:\Users\Administrator\Desktop\Pushpin Dev\Assets\pushpin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35684">
            <a:off x="769938" y="701675"/>
            <a:ext cx="5667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dministrator\Desktop\Pushpin Dev\Assets\pushpin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096196">
            <a:off x="7854950" y="749300"/>
            <a:ext cx="5667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Date Placeholder 3"/>
          <p:cNvSpPr>
            <a:spLocks noGrp="1"/>
          </p:cNvSpPr>
          <p:nvPr>
            <p:ph type="dt" sz="half" idx="10"/>
          </p:nvPr>
        </p:nvSpPr>
        <p:spPr>
          <a:xfrm>
            <a:off x="6770688" y="5357813"/>
            <a:ext cx="1214437" cy="365125"/>
          </a:xfrm>
        </p:spPr>
        <p:txBody>
          <a:bodyPr/>
          <a:lstStyle>
            <a:lvl1pPr>
              <a:defRPr/>
            </a:lvl1pPr>
          </a:lstStyle>
          <a:p>
            <a:pPr>
              <a:defRPr/>
            </a:pPr>
            <a:fld id="{25B7709A-41F5-42DD-B45A-0D12DB1DB406}" type="datetimeFigureOut">
              <a:rPr lang="en-GB"/>
              <a:pPr>
                <a:defRPr/>
              </a:pPr>
              <a:t>27/01/2016</a:t>
            </a:fld>
            <a:endParaRPr lang="en-GB"/>
          </a:p>
        </p:txBody>
      </p:sp>
      <p:sp>
        <p:nvSpPr>
          <p:cNvPr id="13" name="Footer Placeholder 4"/>
          <p:cNvSpPr>
            <a:spLocks noGrp="1"/>
          </p:cNvSpPr>
          <p:nvPr>
            <p:ph type="ftr" sz="quarter" idx="11"/>
          </p:nvPr>
        </p:nvSpPr>
        <p:spPr>
          <a:xfrm>
            <a:off x="1174750" y="5357813"/>
            <a:ext cx="5033963" cy="365125"/>
          </a:xfrm>
        </p:spPr>
        <p:txBody>
          <a:bodyPr/>
          <a:lstStyle>
            <a:lvl1pPr>
              <a:defRPr/>
            </a:lvl1pPr>
          </a:lstStyle>
          <a:p>
            <a:pPr>
              <a:defRPr/>
            </a:pPr>
            <a:endParaRPr lang="en-GB"/>
          </a:p>
        </p:txBody>
      </p:sp>
      <p:sp>
        <p:nvSpPr>
          <p:cNvPr id="14" name="Slide Number Placeholder 5"/>
          <p:cNvSpPr>
            <a:spLocks noGrp="1"/>
          </p:cNvSpPr>
          <p:nvPr>
            <p:ph type="sldNum" sz="quarter" idx="12"/>
          </p:nvPr>
        </p:nvSpPr>
        <p:spPr>
          <a:xfrm>
            <a:off x="6213475" y="5357813"/>
            <a:ext cx="554038" cy="365125"/>
          </a:xfrm>
        </p:spPr>
        <p:txBody>
          <a:bodyPr/>
          <a:lstStyle>
            <a:lvl1pPr algn="ctr">
              <a:defRPr/>
            </a:lvl1pPr>
          </a:lstStyle>
          <a:p>
            <a:pPr>
              <a:defRPr/>
            </a:pPr>
            <a:fld id="{7862B051-71F9-451F-AD38-EC41CD01793E}" type="slidenum">
              <a:rPr lang="en-GB"/>
              <a:pPr>
                <a:defRPr/>
              </a:pPr>
              <a:t>‹#›</a:t>
            </a:fld>
            <a:endParaRPr lang="en-GB"/>
          </a:p>
        </p:txBody>
      </p:sp>
    </p:spTree>
    <p:extLst>
      <p:ext uri="{BB962C8B-B14F-4D97-AF65-F5344CB8AC3E}">
        <p14:creationId xmlns:p14="http://schemas.microsoft.com/office/powerpoint/2010/main" val="584238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0D8E98-7E06-4FE3-9571-EDD00EFB42E6}" type="datetimeFigureOut">
              <a:rPr lang="en-GB"/>
              <a:pPr>
                <a:defRPr/>
              </a:pPr>
              <a:t>27/01/2016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FC24981-8691-40AA-A342-447B29CB9800}" type="slidenum">
              <a:rPr lang="en-GB"/>
              <a:pPr>
                <a:defRPr/>
              </a:pPr>
              <a:t>‹#›</a:t>
            </a:fld>
            <a:endParaRPr lang="en-GB"/>
          </a:p>
        </p:txBody>
      </p:sp>
    </p:spTree>
    <p:extLst>
      <p:ext uri="{BB962C8B-B14F-4D97-AF65-F5344CB8AC3E}">
        <p14:creationId xmlns:p14="http://schemas.microsoft.com/office/powerpoint/2010/main" val="2549011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51919E8-C807-4A44-B43E-FD05C29D51E0}" type="datetimeFigureOut">
              <a:rPr lang="en-GB"/>
              <a:pPr>
                <a:defRPr/>
              </a:pPr>
              <a:t>27/01/2016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B944CE0-EBC2-438E-A764-B671CA0ADB83}" type="slidenum">
              <a:rPr lang="en-GB"/>
              <a:pPr>
                <a:defRPr/>
              </a:pPr>
              <a:t>‹#›</a:t>
            </a:fld>
            <a:endParaRPr lang="en-GB"/>
          </a:p>
        </p:txBody>
      </p:sp>
    </p:spTree>
    <p:extLst>
      <p:ext uri="{BB962C8B-B14F-4D97-AF65-F5344CB8AC3E}">
        <p14:creationId xmlns:p14="http://schemas.microsoft.com/office/powerpoint/2010/main" val="232285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495F3D-B8B2-4546-B22C-AF7A46562A96}" type="datetimeFigureOut">
              <a:rPr lang="en-GB"/>
              <a:pPr>
                <a:defRPr/>
              </a:pPr>
              <a:t>27/01/2016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5FD0718-9272-44CE-8BD9-6AB91D987E8A}" type="slidenum">
              <a:rPr lang="en-GB"/>
              <a:pPr>
                <a:defRPr/>
              </a:pPr>
              <a:t>‹#›</a:t>
            </a:fld>
            <a:endParaRPr lang="en-GB"/>
          </a:p>
        </p:txBody>
      </p:sp>
    </p:spTree>
    <p:extLst>
      <p:ext uri="{BB962C8B-B14F-4D97-AF65-F5344CB8AC3E}">
        <p14:creationId xmlns:p14="http://schemas.microsoft.com/office/powerpoint/2010/main" val="308491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118BFB3-1920-4BF4-A4CE-7875ACE02AE1}" type="datetimeFigureOut">
              <a:rPr lang="en-GB"/>
              <a:pPr>
                <a:defRPr/>
              </a:pPr>
              <a:t>27/01/2016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6018250-6DAF-4029-B316-0C2FB6BF34F0}" type="slidenum">
              <a:rPr lang="en-GB"/>
              <a:pPr>
                <a:defRPr/>
              </a:pPr>
              <a:t>‹#›</a:t>
            </a:fld>
            <a:endParaRPr lang="en-GB"/>
          </a:p>
        </p:txBody>
      </p:sp>
    </p:spTree>
    <p:extLst>
      <p:ext uri="{BB962C8B-B14F-4D97-AF65-F5344CB8AC3E}">
        <p14:creationId xmlns:p14="http://schemas.microsoft.com/office/powerpoint/2010/main" val="346072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C5042527-F9D1-485A-9378-23A98744ABC0}" type="datetimeFigureOut">
              <a:rPr lang="en-GB"/>
              <a:pPr>
                <a:defRPr/>
              </a:pPr>
              <a:t>27/01/2016</a:t>
            </a:fld>
            <a:endParaRPr lang="en-GB"/>
          </a:p>
        </p:txBody>
      </p:sp>
      <p:sp>
        <p:nvSpPr>
          <p:cNvPr id="6" name="Footer Placeholder 4"/>
          <p:cNvSpPr>
            <a:spLocks noGrp="1"/>
          </p:cNvSpPr>
          <p:nvPr>
            <p:ph type="ftr" sz="quarter" idx="16"/>
          </p:nvPr>
        </p:nvSpPr>
        <p:spPr/>
        <p:txBody>
          <a:bodyPr/>
          <a:lstStyle>
            <a:lvl1pPr>
              <a:defRPr/>
            </a:lvl1pPr>
          </a:lstStyle>
          <a:p>
            <a:pPr>
              <a:defRPr/>
            </a:pPr>
            <a:endParaRPr lang="en-GB"/>
          </a:p>
        </p:txBody>
      </p:sp>
      <p:sp>
        <p:nvSpPr>
          <p:cNvPr id="7" name="Slide Number Placeholder 5"/>
          <p:cNvSpPr>
            <a:spLocks noGrp="1"/>
          </p:cNvSpPr>
          <p:nvPr>
            <p:ph type="sldNum" sz="quarter" idx="17"/>
          </p:nvPr>
        </p:nvSpPr>
        <p:spPr/>
        <p:txBody>
          <a:bodyPr/>
          <a:lstStyle>
            <a:lvl1pPr>
              <a:defRPr/>
            </a:lvl1pPr>
          </a:lstStyle>
          <a:p>
            <a:pPr>
              <a:defRPr/>
            </a:pPr>
            <a:fld id="{E458EAB4-8B77-4BEB-9C76-C69D3FA66D8B}" type="slidenum">
              <a:rPr lang="en-GB"/>
              <a:pPr>
                <a:defRPr/>
              </a:pPr>
              <a:t>‹#›</a:t>
            </a:fld>
            <a:endParaRPr lang="en-GB"/>
          </a:p>
        </p:txBody>
      </p:sp>
    </p:spTree>
    <p:extLst>
      <p:ext uri="{BB962C8B-B14F-4D97-AF65-F5344CB8AC3E}">
        <p14:creationId xmlns:p14="http://schemas.microsoft.com/office/powerpoint/2010/main" val="131494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5"/>
          </p:nvPr>
        </p:nvSpPr>
        <p:spPr/>
        <p:txBody>
          <a:bodyPr/>
          <a:lstStyle>
            <a:lvl1pPr>
              <a:defRPr/>
            </a:lvl1pPr>
          </a:lstStyle>
          <a:p>
            <a:pPr>
              <a:defRPr/>
            </a:pPr>
            <a:fld id="{ABDF0DF8-AC81-4748-ADC9-F7EF0B14E2D4}" type="datetimeFigureOut">
              <a:rPr lang="en-GB"/>
              <a:pPr>
                <a:defRPr/>
              </a:pPr>
              <a:t>27/01/2016</a:t>
            </a:fld>
            <a:endParaRPr lang="en-GB"/>
          </a:p>
        </p:txBody>
      </p:sp>
      <p:sp>
        <p:nvSpPr>
          <p:cNvPr id="8" name="Footer Placeholder 4"/>
          <p:cNvSpPr>
            <a:spLocks noGrp="1"/>
          </p:cNvSpPr>
          <p:nvPr>
            <p:ph type="ftr" sz="quarter" idx="16"/>
          </p:nvPr>
        </p:nvSpPr>
        <p:spPr/>
        <p:txBody>
          <a:bodyPr/>
          <a:lstStyle>
            <a:lvl1pPr>
              <a:defRPr/>
            </a:lvl1pPr>
          </a:lstStyle>
          <a:p>
            <a:pPr>
              <a:defRPr/>
            </a:pPr>
            <a:endParaRPr lang="en-GB"/>
          </a:p>
        </p:txBody>
      </p:sp>
      <p:sp>
        <p:nvSpPr>
          <p:cNvPr id="9" name="Slide Number Placeholder 5"/>
          <p:cNvSpPr>
            <a:spLocks noGrp="1"/>
          </p:cNvSpPr>
          <p:nvPr>
            <p:ph type="sldNum" sz="quarter" idx="17"/>
          </p:nvPr>
        </p:nvSpPr>
        <p:spPr/>
        <p:txBody>
          <a:bodyPr/>
          <a:lstStyle>
            <a:lvl1pPr>
              <a:defRPr/>
            </a:lvl1pPr>
          </a:lstStyle>
          <a:p>
            <a:pPr>
              <a:defRPr/>
            </a:pPr>
            <a:fld id="{91BCE4B9-1D3D-439A-A0E1-417E0E325C22}" type="slidenum">
              <a:rPr lang="en-GB"/>
              <a:pPr>
                <a:defRPr/>
              </a:pPr>
              <a:t>‹#›</a:t>
            </a:fld>
            <a:endParaRPr lang="en-GB"/>
          </a:p>
        </p:txBody>
      </p:sp>
    </p:spTree>
    <p:extLst>
      <p:ext uri="{BB962C8B-B14F-4D97-AF65-F5344CB8AC3E}">
        <p14:creationId xmlns:p14="http://schemas.microsoft.com/office/powerpoint/2010/main" val="130004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B02D4AE-4DCB-41CB-91B9-1EEB1DB4CB4F}" type="datetimeFigureOut">
              <a:rPr lang="en-GB"/>
              <a:pPr>
                <a:defRPr/>
              </a:pPr>
              <a:t>27/01/2016</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A6C5A1C-1E1F-4CC5-9099-5F52F5E3C7F1}" type="slidenum">
              <a:rPr lang="en-GB"/>
              <a:pPr>
                <a:defRPr/>
              </a:pPr>
              <a:t>‹#›</a:t>
            </a:fld>
            <a:endParaRPr lang="en-GB"/>
          </a:p>
        </p:txBody>
      </p:sp>
    </p:spTree>
    <p:extLst>
      <p:ext uri="{BB962C8B-B14F-4D97-AF65-F5344CB8AC3E}">
        <p14:creationId xmlns:p14="http://schemas.microsoft.com/office/powerpoint/2010/main" val="273735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5D3BF05-1EF9-4B31-ACC3-F8E4E17BAC85}" type="datetimeFigureOut">
              <a:rPr lang="en-GB"/>
              <a:pPr>
                <a:defRPr/>
              </a:pPr>
              <a:t>27/01/2016</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8AE5D8A7-7285-4F00-AE18-0B8E4B55DB66}" type="slidenum">
              <a:rPr lang="en-GB"/>
              <a:pPr>
                <a:defRPr/>
              </a:pPr>
              <a:t>‹#›</a:t>
            </a:fld>
            <a:endParaRPr lang="en-GB"/>
          </a:p>
        </p:txBody>
      </p:sp>
    </p:spTree>
    <p:extLst>
      <p:ext uri="{BB962C8B-B14F-4D97-AF65-F5344CB8AC3E}">
        <p14:creationId xmlns:p14="http://schemas.microsoft.com/office/powerpoint/2010/main" val="102527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9144000" cy="6858000"/>
            <a:chOff x="0" y="0"/>
            <a:chExt cx="9144000" cy="6858000"/>
          </a:xfrm>
        </p:grpSpPr>
        <p:sp>
          <p:nvSpPr>
            <p:cNvPr id="6" name="Rectangle 5"/>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8" name="Freeform 7"/>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rot="60000">
            <a:off x="4468813" y="604838"/>
            <a:ext cx="3789362" cy="5722937"/>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rot="60000">
            <a:off x="4471988" y="603250"/>
            <a:ext cx="3787775" cy="5722938"/>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rot="21540000">
            <a:off x="749300" y="576263"/>
            <a:ext cx="3789363" cy="5722937"/>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rot="21540000">
            <a:off x="749300" y="576263"/>
            <a:ext cx="3789363" cy="5721350"/>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2" descr="C:\Users\Administrator\Desktop\Pushpin Dev\Assets\pushpin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35684">
            <a:off x="2371725" y="293688"/>
            <a:ext cx="56673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dministrator\Desktop\Pushpin Dev\Assets\pushpin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096196">
            <a:off x="6280150" y="333375"/>
            <a:ext cx="5667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4"/>
          <p:cNvSpPr>
            <a:spLocks noGrp="1"/>
          </p:cNvSpPr>
          <p:nvPr>
            <p:ph type="dt" sz="half" idx="10"/>
          </p:nvPr>
        </p:nvSpPr>
        <p:spPr>
          <a:xfrm rot="60000">
            <a:off x="6342063" y="5886450"/>
            <a:ext cx="1212850" cy="365125"/>
          </a:xfrm>
        </p:spPr>
        <p:txBody>
          <a:bodyPr/>
          <a:lstStyle>
            <a:lvl1pPr>
              <a:defRPr/>
            </a:lvl1pPr>
          </a:lstStyle>
          <a:p>
            <a:pPr>
              <a:defRPr/>
            </a:pPr>
            <a:fld id="{BA390181-4907-463C-9E84-36659F04C973}" type="datetimeFigureOut">
              <a:rPr lang="en-GB"/>
              <a:pPr>
                <a:defRPr/>
              </a:pPr>
              <a:t>27/01/2016</a:t>
            </a:fld>
            <a:endParaRPr lang="en-GB"/>
          </a:p>
        </p:txBody>
      </p:sp>
      <p:sp>
        <p:nvSpPr>
          <p:cNvPr id="16" name="Footer Placeholder 5"/>
          <p:cNvSpPr>
            <a:spLocks noGrp="1"/>
          </p:cNvSpPr>
          <p:nvPr>
            <p:ph type="ftr" sz="quarter" idx="11"/>
          </p:nvPr>
        </p:nvSpPr>
        <p:spPr>
          <a:xfrm rot="21540000">
            <a:off x="914400" y="5829300"/>
            <a:ext cx="3522663" cy="365125"/>
          </a:xfrm>
        </p:spPr>
        <p:txBody>
          <a:bodyPr/>
          <a:lstStyle>
            <a:lvl1pPr>
              <a:defRPr/>
            </a:lvl1pPr>
          </a:lstStyle>
          <a:p>
            <a:pPr>
              <a:defRPr/>
            </a:pPr>
            <a:endParaRPr lang="en-GB"/>
          </a:p>
        </p:txBody>
      </p:sp>
      <p:sp>
        <p:nvSpPr>
          <p:cNvPr id="17" name="Slide Number Placeholder 6"/>
          <p:cNvSpPr>
            <a:spLocks noGrp="1"/>
          </p:cNvSpPr>
          <p:nvPr>
            <p:ph type="sldNum" sz="quarter" idx="12"/>
          </p:nvPr>
        </p:nvSpPr>
        <p:spPr>
          <a:xfrm rot="60000">
            <a:off x="7558088" y="5897563"/>
            <a:ext cx="554037" cy="365125"/>
          </a:xfrm>
        </p:spPr>
        <p:txBody>
          <a:bodyPr/>
          <a:lstStyle>
            <a:lvl1pPr>
              <a:defRPr/>
            </a:lvl1pPr>
          </a:lstStyle>
          <a:p>
            <a:pPr>
              <a:defRPr/>
            </a:pPr>
            <a:fld id="{41440ED4-BDA0-4E4D-BA3D-0793D75F8C3D}" type="slidenum">
              <a:rPr lang="en-GB"/>
              <a:pPr>
                <a:defRPr/>
              </a:pPr>
              <a:t>‹#›</a:t>
            </a:fld>
            <a:endParaRPr lang="en-GB"/>
          </a:p>
        </p:txBody>
      </p:sp>
    </p:spTree>
    <p:extLst>
      <p:ext uri="{BB962C8B-B14F-4D97-AF65-F5344CB8AC3E}">
        <p14:creationId xmlns:p14="http://schemas.microsoft.com/office/powerpoint/2010/main" val="17359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9144000" cy="6858000"/>
            <a:chOff x="0" y="0"/>
            <a:chExt cx="9144000" cy="6858000"/>
          </a:xfrm>
        </p:grpSpPr>
        <p:sp>
          <p:nvSpPr>
            <p:cNvPr id="6" name="Rectangle 5"/>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8" name="Freeform 7"/>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rot="21540000">
            <a:off x="749300" y="576263"/>
            <a:ext cx="3789363" cy="5722937"/>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rot="21540000">
            <a:off x="744538" y="576263"/>
            <a:ext cx="3789362" cy="5721350"/>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rot="60000">
            <a:off x="4468813" y="604838"/>
            <a:ext cx="3789362" cy="5722937"/>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rot="60000">
            <a:off x="4464050" y="603250"/>
            <a:ext cx="3789363" cy="5722938"/>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2" descr="C:\Users\Administrator\Desktop\Pushpin Dev\Assets\pushpin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35684">
            <a:off x="2371725" y="293688"/>
            <a:ext cx="56673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dministrator\Desktop\Pushpin Dev\Assets\pushpin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096196">
            <a:off x="6280150" y="333375"/>
            <a:ext cx="5667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4"/>
          <p:cNvSpPr>
            <a:spLocks noGrp="1"/>
          </p:cNvSpPr>
          <p:nvPr>
            <p:ph type="dt" sz="half" idx="10"/>
          </p:nvPr>
        </p:nvSpPr>
        <p:spPr>
          <a:xfrm rot="60000">
            <a:off x="6345238" y="5888038"/>
            <a:ext cx="1214437" cy="365125"/>
          </a:xfrm>
        </p:spPr>
        <p:txBody>
          <a:bodyPr/>
          <a:lstStyle>
            <a:lvl1pPr>
              <a:defRPr/>
            </a:lvl1pPr>
          </a:lstStyle>
          <a:p>
            <a:pPr>
              <a:defRPr/>
            </a:pPr>
            <a:fld id="{56D75631-2E2E-44F6-9541-4D7643B87E7C}" type="datetimeFigureOut">
              <a:rPr lang="en-GB"/>
              <a:pPr>
                <a:defRPr/>
              </a:pPr>
              <a:t>27/01/2016</a:t>
            </a:fld>
            <a:endParaRPr lang="en-GB"/>
          </a:p>
        </p:txBody>
      </p:sp>
      <p:sp>
        <p:nvSpPr>
          <p:cNvPr id="16" name="Footer Placeholder 5"/>
          <p:cNvSpPr>
            <a:spLocks noGrp="1"/>
          </p:cNvSpPr>
          <p:nvPr>
            <p:ph type="ftr" sz="quarter" idx="11"/>
          </p:nvPr>
        </p:nvSpPr>
        <p:spPr>
          <a:xfrm rot="21540000">
            <a:off x="914400" y="5830888"/>
            <a:ext cx="3319463" cy="365125"/>
          </a:xfrm>
        </p:spPr>
        <p:txBody>
          <a:bodyPr/>
          <a:lstStyle>
            <a:lvl1pPr>
              <a:defRPr/>
            </a:lvl1pPr>
          </a:lstStyle>
          <a:p>
            <a:pPr>
              <a:defRPr/>
            </a:pPr>
            <a:endParaRPr lang="en-GB"/>
          </a:p>
        </p:txBody>
      </p:sp>
      <p:sp>
        <p:nvSpPr>
          <p:cNvPr id="17" name="Slide Number Placeholder 6"/>
          <p:cNvSpPr>
            <a:spLocks noGrp="1"/>
          </p:cNvSpPr>
          <p:nvPr>
            <p:ph type="sldNum" sz="quarter" idx="12"/>
          </p:nvPr>
        </p:nvSpPr>
        <p:spPr>
          <a:xfrm rot="60000">
            <a:off x="7562850" y="5900738"/>
            <a:ext cx="554038" cy="365125"/>
          </a:xfrm>
        </p:spPr>
        <p:txBody>
          <a:bodyPr/>
          <a:lstStyle>
            <a:lvl1pPr>
              <a:defRPr/>
            </a:lvl1pPr>
          </a:lstStyle>
          <a:p>
            <a:pPr>
              <a:defRPr/>
            </a:pPr>
            <a:fld id="{AAF6D07A-FC67-4946-9D08-0923FB95B222}" type="slidenum">
              <a:rPr lang="en-GB"/>
              <a:pPr>
                <a:defRPr/>
              </a:pPr>
              <a:t>‹#›</a:t>
            </a:fld>
            <a:endParaRPr lang="en-GB"/>
          </a:p>
        </p:txBody>
      </p:sp>
    </p:spTree>
    <p:extLst>
      <p:ext uri="{BB962C8B-B14F-4D97-AF65-F5344CB8AC3E}">
        <p14:creationId xmlns:p14="http://schemas.microsoft.com/office/powerpoint/2010/main" val="5208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15"/>
          <p:cNvGrpSpPr>
            <a:grpSpLocks/>
          </p:cNvGrpSpPr>
          <p:nvPr/>
        </p:nvGrpSpPr>
        <p:grpSpPr bwMode="auto">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731838" y="574675"/>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731838" y="576263"/>
            <a:ext cx="7696200" cy="5715000"/>
          </a:xfrm>
          <a:prstGeom prst="rect">
            <a:avLst/>
          </a:prstGeom>
          <a:blipFill dpi="0" rotWithShape="1">
            <a:blip r:embed="rId14"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2" name="Picture 2" descr="C:\Users\Administrator\Desktop\Pushpin Dev\Assets\pushpinLeft.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435684">
            <a:off x="544513" y="273050"/>
            <a:ext cx="5667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 descr="C:\Users\Administrator\Desktop\Pushpin Dev\Assets\pushpinLeft.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4096196">
            <a:off x="8115300" y="298450"/>
            <a:ext cx="5667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itle Placeholder 1"/>
          <p:cNvSpPr>
            <a:spLocks noGrp="1"/>
          </p:cNvSpPr>
          <p:nvPr>
            <p:ph type="title"/>
          </p:nvPr>
        </p:nvSpPr>
        <p:spPr bwMode="auto">
          <a:xfrm>
            <a:off x="1095375" y="817563"/>
            <a:ext cx="696436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5" name="Text Placeholder 2"/>
          <p:cNvSpPr>
            <a:spLocks noGrp="1"/>
          </p:cNvSpPr>
          <p:nvPr>
            <p:ph type="body" idx="1"/>
          </p:nvPr>
        </p:nvSpPr>
        <p:spPr bwMode="auto">
          <a:xfrm>
            <a:off x="1463675" y="2119313"/>
            <a:ext cx="6196013"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454775" y="5808663"/>
            <a:ext cx="121285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2"/>
                </a:solidFill>
                <a:latin typeface="Rage Italic" pitchFamily="66" charset="0"/>
                <a:cs typeface="+mn-cs"/>
              </a:defRPr>
            </a:lvl1pPr>
          </a:lstStyle>
          <a:p>
            <a:pPr>
              <a:defRPr/>
            </a:pPr>
            <a:fld id="{5C2A3882-DA15-45BF-B649-36EE5F60BD70}" type="datetimeFigureOut">
              <a:rPr lang="en-GB"/>
              <a:pPr>
                <a:defRPr/>
              </a:pPr>
              <a:t>27/01/2016</a:t>
            </a:fld>
            <a:endParaRPr lang="en-GB"/>
          </a:p>
        </p:txBody>
      </p:sp>
      <p:sp>
        <p:nvSpPr>
          <p:cNvPr id="5" name="Footer Placeholder 4"/>
          <p:cNvSpPr>
            <a:spLocks noGrp="1"/>
          </p:cNvSpPr>
          <p:nvPr>
            <p:ph type="ftr" sz="quarter" idx="3"/>
          </p:nvPr>
        </p:nvSpPr>
        <p:spPr>
          <a:xfrm>
            <a:off x="914400" y="5808663"/>
            <a:ext cx="5540375" cy="365125"/>
          </a:xfrm>
          <a:prstGeom prst="rect">
            <a:avLst/>
          </a:prstGeom>
        </p:spPr>
        <p:txBody>
          <a:bodyPr vert="horz" lIns="91440" tIns="45720" rIns="91440" bIns="45720" rtlCol="0" anchor="ctr"/>
          <a:lstStyle>
            <a:lvl1pPr algn="l" fontAlgn="auto">
              <a:spcBef>
                <a:spcPts val="0"/>
              </a:spcBef>
              <a:spcAft>
                <a:spcPts val="0"/>
              </a:spcAft>
              <a:defRPr sz="1400">
                <a:solidFill>
                  <a:schemeClr val="tx2"/>
                </a:solidFill>
                <a:latin typeface="Rage Italic" pitchFamily="66" charset="0"/>
                <a:cs typeface="+mn-cs"/>
              </a:defRPr>
            </a:lvl1pPr>
          </a:lstStyle>
          <a:p>
            <a:pPr>
              <a:defRPr/>
            </a:pPr>
            <a:endParaRPr lang="en-GB"/>
          </a:p>
        </p:txBody>
      </p:sp>
      <p:sp>
        <p:nvSpPr>
          <p:cNvPr id="6" name="Slide Number Placeholder 5"/>
          <p:cNvSpPr>
            <a:spLocks noGrp="1"/>
          </p:cNvSpPr>
          <p:nvPr>
            <p:ph type="sldNum" sz="quarter" idx="4"/>
          </p:nvPr>
        </p:nvSpPr>
        <p:spPr>
          <a:xfrm>
            <a:off x="7670800" y="5808663"/>
            <a:ext cx="554038" cy="365125"/>
          </a:xfrm>
          <a:prstGeom prst="rect">
            <a:avLst/>
          </a:prstGeom>
        </p:spPr>
        <p:txBody>
          <a:bodyPr vert="horz" lIns="91440" tIns="45720" rIns="91440" bIns="45720" rtlCol="0" anchor="ctr"/>
          <a:lstStyle>
            <a:lvl1pPr algn="r" fontAlgn="auto">
              <a:spcBef>
                <a:spcPts val="0"/>
              </a:spcBef>
              <a:spcAft>
                <a:spcPts val="0"/>
              </a:spcAft>
              <a:defRPr sz="1400">
                <a:solidFill>
                  <a:schemeClr val="tx2"/>
                </a:solidFill>
                <a:latin typeface="Rage Italic" pitchFamily="66" charset="0"/>
                <a:cs typeface="+mn-cs"/>
              </a:defRPr>
            </a:lvl1pPr>
          </a:lstStyle>
          <a:p>
            <a:pPr>
              <a:defRPr/>
            </a:pPr>
            <a:fld id="{5C14B8B7-577A-4B19-90F8-3F45B501DB4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075" r:id="rId1"/>
    <p:sldLayoutId id="2147484067" r:id="rId2"/>
    <p:sldLayoutId id="2147484068" r:id="rId3"/>
    <p:sldLayoutId id="2147484069" r:id="rId4"/>
    <p:sldLayoutId id="2147484070" r:id="rId5"/>
    <p:sldLayoutId id="2147484071" r:id="rId6"/>
    <p:sldLayoutId id="2147484072" r:id="rId7"/>
    <p:sldLayoutId id="2147484076" r:id="rId8"/>
    <p:sldLayoutId id="2147484077" r:id="rId9"/>
    <p:sldLayoutId id="2147484073" r:id="rId10"/>
    <p:sldLayoutId id="21474840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nstantia" pitchFamily="18" charset="0"/>
        </a:defRPr>
      </a:lvl2pPr>
      <a:lvl3pPr algn="ctr" rtl="0" eaLnBrk="0" fontAlgn="base" hangingPunct="0">
        <a:spcBef>
          <a:spcPct val="0"/>
        </a:spcBef>
        <a:spcAft>
          <a:spcPct val="0"/>
        </a:spcAft>
        <a:defRPr sz="4400">
          <a:solidFill>
            <a:schemeClr val="tx1"/>
          </a:solidFill>
          <a:latin typeface="Constantia" pitchFamily="18" charset="0"/>
        </a:defRPr>
      </a:lvl3pPr>
      <a:lvl4pPr algn="ctr" rtl="0" eaLnBrk="0" fontAlgn="base" hangingPunct="0">
        <a:spcBef>
          <a:spcPct val="0"/>
        </a:spcBef>
        <a:spcAft>
          <a:spcPct val="0"/>
        </a:spcAft>
        <a:defRPr sz="4400">
          <a:solidFill>
            <a:schemeClr val="tx1"/>
          </a:solidFill>
          <a:latin typeface="Constantia" pitchFamily="18" charset="0"/>
        </a:defRPr>
      </a:lvl4pPr>
      <a:lvl5pPr algn="ctr" rtl="0" eaLnBrk="0" fontAlgn="base" hangingPunct="0">
        <a:spcBef>
          <a:spcPct val="0"/>
        </a:spcBef>
        <a:spcAft>
          <a:spcPct val="0"/>
        </a:spcAft>
        <a:defRPr sz="4400">
          <a:solidFill>
            <a:schemeClr val="tx1"/>
          </a:solidFill>
          <a:latin typeface="Constantia"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2"/>
        </a:buClr>
        <a:buSzPct val="85000"/>
        <a:buFont typeface="Brush Script MT" pitchFamily="66" charset="0"/>
        <a:buChar char="O"/>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rtl="0" eaLnBrk="0" fontAlgn="base" hangingPunct="0">
        <a:spcBef>
          <a:spcPct val="20000"/>
        </a:spcBef>
        <a:spcAft>
          <a:spcPct val="0"/>
        </a:spcAft>
        <a:buClr>
          <a:schemeClr val="accent2"/>
        </a:buClr>
        <a:buSzPct val="85000"/>
        <a:buFont typeface="Brush Script MT" pitchFamily="66" charset="0"/>
        <a:buChar char="O"/>
        <a:defRPr sz="2000" kern="1200">
          <a:solidFill>
            <a:schemeClr val="tx1"/>
          </a:solidFill>
          <a:latin typeface="+mn-lt"/>
          <a:ea typeface="+mn-ea"/>
          <a:cs typeface="+mn-cs"/>
        </a:defRPr>
      </a:lvl3pPr>
      <a:lvl4pPr marL="1279525" indent="-228600" algn="l" rtl="0" eaLnBrk="0" fontAlgn="base" hangingPunct="0">
        <a:spcBef>
          <a:spcPct val="20000"/>
        </a:spcBef>
        <a:spcAft>
          <a:spcPct val="0"/>
        </a:spcAft>
        <a:buClr>
          <a:schemeClr val="accent2"/>
        </a:buClr>
        <a:buSzPct val="85000"/>
        <a:buFont typeface="Brush Script MT" pitchFamily="66" charset="0"/>
        <a:buChar char="O"/>
        <a:defRPr kern="1200">
          <a:solidFill>
            <a:schemeClr val="tx1"/>
          </a:solidFill>
          <a:latin typeface="+mn-lt"/>
          <a:ea typeface="+mn-ea"/>
          <a:cs typeface="+mn-cs"/>
        </a:defRPr>
      </a:lvl4pPr>
      <a:lvl5pPr marL="1644650" indent="-228600" algn="l" rtl="0" eaLnBrk="0" fontAlgn="base" hangingPunct="0">
        <a:spcBef>
          <a:spcPct val="20000"/>
        </a:spcBef>
        <a:spcAft>
          <a:spcPct val="0"/>
        </a:spcAft>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727200" y="1795463"/>
            <a:ext cx="5722938" cy="1827212"/>
          </a:xfrm>
        </p:spPr>
        <p:txBody>
          <a:bodyPr/>
          <a:lstStyle/>
          <a:p>
            <a:pPr eaLnBrk="1" hangingPunct="1"/>
            <a:r>
              <a:rPr lang="en-GB" altLang="en-US" dirty="0" smtClean="0">
                <a:solidFill>
                  <a:srgbClr val="002060"/>
                </a:solidFill>
              </a:rPr>
              <a:t>Databases 2</a:t>
            </a:r>
            <a:br>
              <a:rPr lang="en-GB" altLang="en-US" dirty="0" smtClean="0">
                <a:solidFill>
                  <a:srgbClr val="002060"/>
                </a:solidFill>
              </a:rPr>
            </a:br>
            <a:r>
              <a:rPr lang="en-GB" altLang="en-US" dirty="0" smtClean="0">
                <a:solidFill>
                  <a:srgbClr val="002060"/>
                </a:solidFill>
              </a:rPr>
              <a:t>PL/SQL and Loops</a:t>
            </a:r>
          </a:p>
        </p:txBody>
      </p:sp>
      <p:sp>
        <p:nvSpPr>
          <p:cNvPr id="5123" name="Subtitle 2"/>
          <p:cNvSpPr>
            <a:spLocks noGrp="1"/>
          </p:cNvSpPr>
          <p:nvPr>
            <p:ph type="subTitle" idx="1"/>
          </p:nvPr>
        </p:nvSpPr>
        <p:spPr>
          <a:xfrm>
            <a:off x="1727200" y="3736975"/>
            <a:ext cx="5711825" cy="1524000"/>
          </a:xfrm>
        </p:spPr>
        <p:txBody>
          <a:bodyPr/>
          <a:lstStyle/>
          <a:p>
            <a:pPr eaLnBrk="1" hangingPunct="1"/>
            <a:r>
              <a:rPr lang="en-GB" altLang="en-US" smtClean="0"/>
              <a:t>Carole Morrell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71600" y="836712"/>
            <a:ext cx="6964363" cy="1201737"/>
          </a:xfrm>
        </p:spPr>
        <p:txBody>
          <a:bodyPr/>
          <a:lstStyle/>
          <a:p>
            <a:pPr eaLnBrk="1" hangingPunct="1"/>
            <a:r>
              <a:rPr lang="en-GB" altLang="en-US" dirty="0" smtClean="0"/>
              <a:t>Submitting SQL statement</a:t>
            </a:r>
          </a:p>
        </p:txBody>
      </p:sp>
      <p:sp>
        <p:nvSpPr>
          <p:cNvPr id="13315" name="Rectangle 3"/>
          <p:cNvSpPr>
            <a:spLocks noGrp="1" noChangeArrowheads="1"/>
          </p:cNvSpPr>
          <p:nvPr>
            <p:ph idx="1"/>
          </p:nvPr>
        </p:nvSpPr>
        <p:spPr>
          <a:xfrm>
            <a:off x="1043608" y="2204864"/>
            <a:ext cx="7201420" cy="2807890"/>
          </a:xfrm>
        </p:spPr>
        <p:txBody>
          <a:bodyPr/>
          <a:lstStyle/>
          <a:p>
            <a:pPr eaLnBrk="1" hangingPunct="1"/>
            <a:r>
              <a:rPr lang="en-GB" altLang="en-US" dirty="0" smtClean="0"/>
              <a:t>Block of statements are executed by PL/SQL engine</a:t>
            </a:r>
          </a:p>
          <a:p>
            <a:pPr eaLnBrk="1" hangingPunct="1"/>
            <a:r>
              <a:rPr lang="en-GB" altLang="en-US" dirty="0" smtClean="0"/>
              <a:t>In SQL* PLUS the block is sent to the server then</a:t>
            </a:r>
          </a:p>
          <a:p>
            <a:pPr lvl="1" eaLnBrk="1" hangingPunct="1"/>
            <a:r>
              <a:rPr lang="en-GB" altLang="en-US" dirty="0" smtClean="0"/>
              <a:t>The SQL statements are sent to the SQL engine</a:t>
            </a:r>
          </a:p>
          <a:p>
            <a:pPr lvl="1" eaLnBrk="1" hangingPunct="1"/>
            <a:r>
              <a:rPr lang="en-GB" altLang="en-US" dirty="0" smtClean="0"/>
              <a:t>The PL/SQL engine waits for the response</a:t>
            </a:r>
          </a:p>
        </p:txBody>
      </p:sp>
    </p:spTree>
    <p:extLst>
      <p:ext uri="{BB962C8B-B14F-4D97-AF65-F5344CB8AC3E}">
        <p14:creationId xmlns:p14="http://schemas.microsoft.com/office/powerpoint/2010/main" val="4138075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95375" y="817563"/>
            <a:ext cx="6964363" cy="883245"/>
          </a:xfrm>
        </p:spPr>
        <p:txBody>
          <a:bodyPr/>
          <a:lstStyle/>
          <a:p>
            <a:pPr eaLnBrk="1" hangingPunct="1"/>
            <a:r>
              <a:rPr lang="en-GB" altLang="en-US" sz="4000" dirty="0" smtClean="0"/>
              <a:t>The </a:t>
            </a:r>
            <a:r>
              <a:rPr lang="en-GB" altLang="en-US" sz="4000" dirty="0"/>
              <a:t>Blocks </a:t>
            </a:r>
            <a:r>
              <a:rPr lang="en-GB" altLang="en-US" sz="4000" dirty="0" smtClean="0"/>
              <a:t>Structure</a:t>
            </a:r>
          </a:p>
        </p:txBody>
      </p:sp>
      <p:sp>
        <p:nvSpPr>
          <p:cNvPr id="14339" name="Rectangle 3"/>
          <p:cNvSpPr>
            <a:spLocks noGrp="1" noChangeArrowheads="1"/>
          </p:cNvSpPr>
          <p:nvPr>
            <p:ph idx="1"/>
          </p:nvPr>
        </p:nvSpPr>
        <p:spPr>
          <a:xfrm>
            <a:off x="899592" y="1664297"/>
            <a:ext cx="7344816" cy="4356991"/>
          </a:xfrm>
        </p:spPr>
        <p:txBody>
          <a:bodyPr/>
          <a:lstStyle/>
          <a:p>
            <a:pPr eaLnBrk="1" hangingPunct="1">
              <a:lnSpc>
                <a:spcPct val="90000"/>
              </a:lnSpc>
              <a:defRPr/>
            </a:pPr>
            <a:r>
              <a:rPr lang="en-GB" altLang="en-US" dirty="0" smtClean="0"/>
              <a:t>Block orientated language</a:t>
            </a:r>
          </a:p>
          <a:p>
            <a:pPr lvl="1" eaLnBrk="1" hangingPunct="1">
              <a:lnSpc>
                <a:spcPct val="90000"/>
              </a:lnSpc>
              <a:defRPr/>
            </a:pPr>
            <a:r>
              <a:rPr lang="en-GB" altLang="en-US" dirty="0" smtClean="0"/>
              <a:t>Blocks designed to solve </a:t>
            </a:r>
            <a:r>
              <a:rPr lang="en-GB" altLang="en-US" i="1" dirty="0" smtClean="0">
                <a:solidFill>
                  <a:srgbClr val="002060"/>
                </a:solidFill>
              </a:rPr>
              <a:t>a particular problem</a:t>
            </a:r>
          </a:p>
          <a:p>
            <a:pPr eaLnBrk="1" hangingPunct="1">
              <a:lnSpc>
                <a:spcPct val="90000"/>
              </a:lnSpc>
              <a:defRPr/>
            </a:pPr>
            <a:r>
              <a:rPr lang="en-GB" altLang="en-US" dirty="0" smtClean="0"/>
              <a:t>Unnamed blocks have 3 parts</a:t>
            </a:r>
          </a:p>
          <a:p>
            <a:pPr lvl="1" eaLnBrk="1" hangingPunct="1">
              <a:lnSpc>
                <a:spcPct val="90000"/>
              </a:lnSpc>
              <a:defRPr/>
            </a:pPr>
            <a:r>
              <a:rPr lang="en-GB" altLang="en-US" dirty="0" smtClean="0"/>
              <a:t>Each section starts with a keyword</a:t>
            </a:r>
          </a:p>
          <a:p>
            <a:pPr lvl="2" eaLnBrk="1" hangingPunct="1">
              <a:lnSpc>
                <a:spcPct val="90000"/>
              </a:lnSpc>
              <a:defRPr/>
            </a:pPr>
            <a:r>
              <a:rPr lang="en-GB" altLang="en-US" cap="small" dirty="0" smtClean="0">
                <a:solidFill>
                  <a:srgbClr val="002060"/>
                </a:solidFill>
              </a:rPr>
              <a:t>declare</a:t>
            </a:r>
            <a:r>
              <a:rPr lang="en-GB" altLang="en-US" dirty="0" smtClean="0"/>
              <a:t>, </a:t>
            </a:r>
            <a:r>
              <a:rPr lang="en-GB" altLang="en-US" cap="small" dirty="0">
                <a:solidFill>
                  <a:srgbClr val="002060"/>
                </a:solidFill>
              </a:rPr>
              <a:t>begin</a:t>
            </a:r>
            <a:r>
              <a:rPr lang="en-GB" altLang="en-US" dirty="0" smtClean="0"/>
              <a:t>, or </a:t>
            </a:r>
            <a:r>
              <a:rPr lang="en-GB" altLang="en-US" cap="small" dirty="0">
                <a:solidFill>
                  <a:srgbClr val="002060"/>
                </a:solidFill>
              </a:rPr>
              <a:t>exception</a:t>
            </a:r>
          </a:p>
          <a:p>
            <a:pPr lvl="1" eaLnBrk="1" hangingPunct="1">
              <a:lnSpc>
                <a:spcPct val="90000"/>
              </a:lnSpc>
              <a:defRPr/>
            </a:pPr>
            <a:r>
              <a:rPr lang="en-GB" altLang="en-US" dirty="0" smtClean="0"/>
              <a:t>Only the </a:t>
            </a:r>
            <a:r>
              <a:rPr lang="en-GB" altLang="en-US" cap="small" dirty="0" smtClean="0">
                <a:solidFill>
                  <a:srgbClr val="002060"/>
                </a:solidFill>
              </a:rPr>
              <a:t>begin</a:t>
            </a:r>
            <a:r>
              <a:rPr lang="en-GB" altLang="en-US" dirty="0" smtClean="0">
                <a:solidFill>
                  <a:srgbClr val="002060"/>
                </a:solidFill>
              </a:rPr>
              <a:t> </a:t>
            </a:r>
            <a:r>
              <a:rPr lang="en-GB" altLang="en-US" dirty="0" smtClean="0"/>
              <a:t>(executable) is required</a:t>
            </a:r>
          </a:p>
          <a:p>
            <a:pPr lvl="1" eaLnBrk="1" hangingPunct="1">
              <a:lnSpc>
                <a:spcPct val="90000"/>
              </a:lnSpc>
              <a:defRPr/>
            </a:pPr>
            <a:r>
              <a:rPr lang="en-GB" altLang="en-US" dirty="0" smtClean="0"/>
              <a:t>Each block ends with the keyword: </a:t>
            </a:r>
            <a:r>
              <a:rPr lang="en-GB" altLang="en-US" cap="small" dirty="0" smtClean="0">
                <a:solidFill>
                  <a:srgbClr val="002060"/>
                </a:solidFill>
              </a:rPr>
              <a:t>end</a:t>
            </a:r>
            <a:endParaRPr lang="en-GB" altLang="en-US" cap="small" dirty="0">
              <a:solidFill>
                <a:srgbClr val="002060"/>
              </a:solidFill>
            </a:endParaRPr>
          </a:p>
          <a:p>
            <a:pPr lvl="1" eaLnBrk="1" hangingPunct="1">
              <a:lnSpc>
                <a:spcPct val="90000"/>
              </a:lnSpc>
              <a:defRPr/>
            </a:pPr>
            <a:r>
              <a:rPr lang="en-GB" altLang="en-US" dirty="0" smtClean="0"/>
              <a:t>Sections are denoted by the keyword or </a:t>
            </a:r>
          </a:p>
          <a:p>
            <a:pPr lvl="1" eaLnBrk="1" hangingPunct="1">
              <a:lnSpc>
                <a:spcPct val="90000"/>
              </a:lnSpc>
              <a:defRPr/>
            </a:pPr>
            <a:r>
              <a:rPr lang="en-GB" altLang="en-US" dirty="0" smtClean="0"/>
              <a:t>The start of the next section</a:t>
            </a:r>
          </a:p>
          <a:p>
            <a:pPr eaLnBrk="1" hangingPunct="1">
              <a:lnSpc>
                <a:spcPct val="90000"/>
              </a:lnSpc>
              <a:defRPr/>
            </a:pPr>
            <a:r>
              <a:rPr lang="en-GB" altLang="en-US" dirty="0" smtClean="0"/>
              <a:t>Blocks are composed of statements</a:t>
            </a:r>
          </a:p>
          <a:p>
            <a:pPr lvl="1" eaLnBrk="1" hangingPunct="1">
              <a:lnSpc>
                <a:spcPct val="90000"/>
              </a:lnSpc>
              <a:defRPr/>
            </a:pPr>
            <a:r>
              <a:rPr lang="en-GB" altLang="en-US" dirty="0" smtClean="0"/>
              <a:t>Each statement ends with a semicolon</a:t>
            </a:r>
          </a:p>
        </p:txBody>
      </p:sp>
    </p:spTree>
    <p:extLst>
      <p:ext uri="{BB962C8B-B14F-4D97-AF65-F5344CB8AC3E}">
        <p14:creationId xmlns:p14="http://schemas.microsoft.com/office/powerpoint/2010/main" val="3480880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tLang="en-US" smtClean="0"/>
              <a:t>A PL/SQL Block</a:t>
            </a:r>
          </a:p>
        </p:txBody>
      </p:sp>
      <p:sp>
        <p:nvSpPr>
          <p:cNvPr id="15363" name="Rectangle 3"/>
          <p:cNvSpPr>
            <a:spLocks noGrp="1" noChangeArrowheads="1"/>
          </p:cNvSpPr>
          <p:nvPr>
            <p:ph idx="1"/>
          </p:nvPr>
        </p:nvSpPr>
        <p:spPr>
          <a:xfrm>
            <a:off x="1116013" y="2127250"/>
            <a:ext cx="6984379" cy="3760788"/>
          </a:xfrm>
        </p:spPr>
        <p:txBody>
          <a:bodyPr/>
          <a:lstStyle/>
          <a:p>
            <a:pPr eaLnBrk="1" hangingPunct="1">
              <a:buFont typeface="Wingdings" pitchFamily="2" charset="2"/>
              <a:buNone/>
            </a:pPr>
            <a:r>
              <a:rPr lang="en-GB" altLang="en-US" dirty="0" smtClean="0">
                <a:solidFill>
                  <a:srgbClr val="002060"/>
                </a:solidFill>
              </a:rPr>
              <a:t>DECLARE</a:t>
            </a:r>
          </a:p>
          <a:p>
            <a:pPr lvl="2" eaLnBrk="1" hangingPunct="1">
              <a:buNone/>
            </a:pPr>
            <a:r>
              <a:rPr lang="en-GB" altLang="en-US" i="1" dirty="0" smtClean="0"/>
              <a:t>Declare </a:t>
            </a:r>
            <a:r>
              <a:rPr lang="en-GB" altLang="en-US" i="1" dirty="0"/>
              <a:t>variables, cursors and nested blocks</a:t>
            </a:r>
          </a:p>
          <a:p>
            <a:pPr lvl="2" eaLnBrk="1" hangingPunct="1">
              <a:buNone/>
            </a:pPr>
            <a:r>
              <a:rPr lang="en-GB" altLang="en-US" i="1" dirty="0" smtClean="0"/>
              <a:t>referenced </a:t>
            </a:r>
            <a:r>
              <a:rPr lang="en-GB" altLang="en-US" i="1" dirty="0"/>
              <a:t>in the execution and exception sections </a:t>
            </a:r>
            <a:endParaRPr lang="en-GB" altLang="en-US" i="1" dirty="0" smtClean="0"/>
          </a:p>
          <a:p>
            <a:pPr eaLnBrk="1" hangingPunct="1">
              <a:buFont typeface="Wingdings" pitchFamily="2" charset="2"/>
              <a:buNone/>
            </a:pPr>
            <a:r>
              <a:rPr lang="en-GB" altLang="en-US" dirty="0">
                <a:solidFill>
                  <a:srgbClr val="002060"/>
                </a:solidFill>
              </a:rPr>
              <a:t>BEGIN</a:t>
            </a:r>
          </a:p>
          <a:p>
            <a:pPr lvl="2" eaLnBrk="1" hangingPunct="1">
              <a:buNone/>
            </a:pPr>
            <a:r>
              <a:rPr lang="en-GB" altLang="en-US" i="1" dirty="0" smtClean="0"/>
              <a:t>Executable </a:t>
            </a:r>
            <a:r>
              <a:rPr lang="en-GB" altLang="en-US" i="1" dirty="0"/>
              <a:t>statements</a:t>
            </a:r>
          </a:p>
          <a:p>
            <a:pPr lvl="2" eaLnBrk="1" hangingPunct="1">
              <a:buNone/>
            </a:pPr>
            <a:r>
              <a:rPr lang="en-GB" altLang="en-US" i="1" dirty="0"/>
              <a:t>Code that is executed by the PL/SQL engine</a:t>
            </a:r>
          </a:p>
          <a:p>
            <a:pPr eaLnBrk="1" hangingPunct="1">
              <a:buFont typeface="Wingdings" pitchFamily="2" charset="2"/>
              <a:buNone/>
            </a:pPr>
            <a:r>
              <a:rPr lang="en-GB" altLang="en-US" dirty="0">
                <a:solidFill>
                  <a:srgbClr val="002060"/>
                </a:solidFill>
              </a:rPr>
              <a:t>EXCEPTION</a:t>
            </a:r>
          </a:p>
          <a:p>
            <a:pPr lvl="2" eaLnBrk="1" hangingPunct="1">
              <a:buFont typeface="Wingdings" pitchFamily="2" charset="2"/>
              <a:buNone/>
            </a:pPr>
            <a:r>
              <a:rPr lang="en-GB" altLang="en-US" i="1" dirty="0" smtClean="0"/>
              <a:t>Handle exceptions to </a:t>
            </a:r>
            <a:r>
              <a:rPr lang="en-GB" altLang="en-US" dirty="0"/>
              <a:t>normal </a:t>
            </a:r>
            <a:r>
              <a:rPr lang="en-GB" altLang="en-US" dirty="0" smtClean="0"/>
              <a:t>processing </a:t>
            </a:r>
            <a:r>
              <a:rPr lang="en-GB" altLang="en-US" i="1" dirty="0" smtClean="0"/>
              <a:t>behaviour </a:t>
            </a:r>
          </a:p>
          <a:p>
            <a:pPr eaLnBrk="1" hangingPunct="1">
              <a:buFont typeface="Wingdings" pitchFamily="2" charset="2"/>
              <a:buNone/>
            </a:pPr>
            <a:r>
              <a:rPr lang="en-GB" altLang="en-US" dirty="0">
                <a:solidFill>
                  <a:srgbClr val="002060"/>
                </a:solidFill>
              </a:rPr>
              <a:t>END</a:t>
            </a:r>
            <a:r>
              <a:rPr lang="en-GB" altLang="en-US" dirty="0" smtClean="0"/>
              <a:t>;</a:t>
            </a:r>
          </a:p>
          <a:p>
            <a:pPr marL="0" indent="0" eaLnBrk="1" hangingPunct="1">
              <a:buNone/>
            </a:pPr>
            <a:r>
              <a:rPr lang="en-GB" altLang="en-US" dirty="0" smtClean="0"/>
              <a:t>/</a:t>
            </a:r>
          </a:p>
        </p:txBody>
      </p:sp>
    </p:spTree>
    <p:extLst>
      <p:ext uri="{BB962C8B-B14F-4D97-AF65-F5344CB8AC3E}">
        <p14:creationId xmlns:p14="http://schemas.microsoft.com/office/powerpoint/2010/main" val="322915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71600" y="764704"/>
            <a:ext cx="6964363" cy="1201737"/>
          </a:xfrm>
        </p:spPr>
        <p:txBody>
          <a:bodyPr/>
          <a:lstStyle/>
          <a:p>
            <a:r>
              <a:rPr lang="en-GB" altLang="en-US" dirty="0" smtClean="0"/>
              <a:t>Variable Declaration</a:t>
            </a:r>
          </a:p>
        </p:txBody>
      </p:sp>
      <p:sp>
        <p:nvSpPr>
          <p:cNvPr id="3" name="Content Placeholder 2"/>
          <p:cNvSpPr>
            <a:spLocks noGrp="1"/>
          </p:cNvSpPr>
          <p:nvPr>
            <p:ph idx="1"/>
          </p:nvPr>
        </p:nvSpPr>
        <p:spPr>
          <a:xfrm>
            <a:off x="899592" y="1844825"/>
            <a:ext cx="7200799" cy="3878114"/>
          </a:xfrm>
        </p:spPr>
        <p:txBody>
          <a:bodyPr/>
          <a:lstStyle/>
          <a:p>
            <a:pPr>
              <a:defRPr/>
            </a:pPr>
            <a:r>
              <a:rPr lang="en-GB" dirty="0" smtClean="0"/>
              <a:t>Declared explicitly in declaration section</a:t>
            </a:r>
          </a:p>
          <a:p>
            <a:pPr>
              <a:defRPr/>
            </a:pPr>
            <a:r>
              <a:rPr lang="en-GB" dirty="0" smtClean="0"/>
              <a:t>Strongly typed, must include </a:t>
            </a:r>
            <a:r>
              <a:rPr lang="en-GB" dirty="0" err="1" smtClean="0"/>
              <a:t>datatype</a:t>
            </a:r>
            <a:endParaRPr lang="en-GB" dirty="0" smtClean="0"/>
          </a:p>
          <a:p>
            <a:pPr>
              <a:defRPr/>
            </a:pPr>
            <a:r>
              <a:rPr lang="en-GB" dirty="0" smtClean="0"/>
              <a:t>May or may not be initialised (have </a:t>
            </a:r>
            <a:r>
              <a:rPr lang="en-GB" dirty="0"/>
              <a:t>an initial </a:t>
            </a:r>
            <a:r>
              <a:rPr lang="en-GB" dirty="0" smtClean="0"/>
              <a:t>value)</a:t>
            </a:r>
          </a:p>
          <a:p>
            <a:pPr>
              <a:defRPr/>
            </a:pPr>
            <a:r>
              <a:rPr lang="en-GB" dirty="0" smtClean="0"/>
              <a:t>Terminates with semicolon</a:t>
            </a:r>
          </a:p>
          <a:p>
            <a:pPr>
              <a:defRPr/>
            </a:pPr>
            <a:r>
              <a:rPr lang="en-GB" dirty="0" smtClean="0"/>
              <a:t>Naming conventions </a:t>
            </a:r>
            <a:r>
              <a:rPr lang="en-GB" dirty="0" err="1" smtClean="0"/>
              <a:t>vc</a:t>
            </a:r>
            <a:r>
              <a:rPr lang="en-GB" dirty="0" smtClean="0"/>
              <a:t>, </a:t>
            </a:r>
            <a:r>
              <a:rPr lang="en-GB" dirty="0" err="1" smtClean="0"/>
              <a:t>vn</a:t>
            </a:r>
            <a:r>
              <a:rPr lang="en-GB" dirty="0" smtClean="0"/>
              <a:t>, </a:t>
            </a:r>
            <a:r>
              <a:rPr lang="en-GB" dirty="0" err="1" smtClean="0"/>
              <a:t>etc</a:t>
            </a:r>
            <a:endParaRPr lang="en-GB" dirty="0" smtClean="0"/>
          </a:p>
          <a:p>
            <a:pPr>
              <a:defRPr/>
            </a:pPr>
            <a:r>
              <a:rPr lang="en-GB" dirty="0" smtClean="0"/>
              <a:t>No spaces, underscores used for multiple words</a:t>
            </a:r>
          </a:p>
          <a:p>
            <a:pPr>
              <a:defRPr/>
            </a:pPr>
            <a:r>
              <a:rPr lang="en-GB" dirty="0" smtClean="0"/>
              <a:t>Camel case is redundant as the language is case </a:t>
            </a:r>
            <a:r>
              <a:rPr lang="en-GB" b="1" dirty="0" smtClean="0"/>
              <a:t>in</a:t>
            </a:r>
            <a:r>
              <a:rPr lang="en-GB" dirty="0" smtClean="0"/>
              <a:t>sensitive</a:t>
            </a:r>
            <a:endParaRPr lang="en-GB" dirty="0"/>
          </a:p>
          <a:p>
            <a:pPr marL="357188" lvl="1" indent="0">
              <a:buFont typeface="Wingdings 2" pitchFamily="18" charset="2"/>
              <a:buNone/>
              <a:defRPr/>
            </a:pPr>
            <a:r>
              <a:rPr lang="en-GB" dirty="0" err="1" smtClean="0"/>
              <a:t>vc_customer_firstname</a:t>
            </a:r>
            <a:r>
              <a:rPr lang="en-GB" dirty="0" smtClean="0"/>
              <a:t> </a:t>
            </a:r>
            <a:r>
              <a:rPr lang="en-GB" cap="small" dirty="0" smtClean="0">
                <a:solidFill>
                  <a:srgbClr val="0070C0"/>
                </a:solidFill>
              </a:rPr>
              <a:t>varchar2</a:t>
            </a:r>
            <a:r>
              <a:rPr lang="en-GB" dirty="0" smtClean="0"/>
              <a:t>(</a:t>
            </a:r>
            <a:r>
              <a:rPr lang="en-GB" dirty="0" smtClean="0">
                <a:solidFill>
                  <a:srgbClr val="FFC000"/>
                </a:solidFill>
              </a:rPr>
              <a:t>30</a:t>
            </a:r>
            <a:r>
              <a:rPr lang="en-GB" dirty="0" smtClean="0"/>
              <a:t>);</a:t>
            </a:r>
          </a:p>
          <a:p>
            <a:pPr marL="357188" lvl="1" indent="0">
              <a:buFont typeface="Wingdings 2" pitchFamily="18" charset="2"/>
              <a:buNone/>
              <a:defRPr/>
            </a:pPr>
            <a:r>
              <a:rPr lang="en-GB" dirty="0" err="1" smtClean="0"/>
              <a:t>vc_price</a:t>
            </a:r>
            <a:r>
              <a:rPr lang="en-GB" dirty="0" smtClean="0"/>
              <a:t> </a:t>
            </a:r>
            <a:r>
              <a:rPr lang="en-GB" cap="small" dirty="0" smtClean="0">
                <a:solidFill>
                  <a:srgbClr val="0070C0"/>
                </a:solidFill>
              </a:rPr>
              <a:t>number</a:t>
            </a:r>
            <a:r>
              <a:rPr lang="en-GB" dirty="0" smtClean="0"/>
              <a:t>(</a:t>
            </a:r>
            <a:r>
              <a:rPr lang="en-GB" dirty="0" smtClean="0">
                <a:solidFill>
                  <a:srgbClr val="FFC000"/>
                </a:solidFill>
              </a:rPr>
              <a:t>6,2</a:t>
            </a:r>
            <a:r>
              <a:rPr lang="en-GB" dirty="0" smtClean="0"/>
              <a:t>) </a:t>
            </a:r>
            <a:r>
              <a:rPr lang="en-GB" dirty="0" smtClean="0"/>
              <a:t>:= </a:t>
            </a:r>
            <a:r>
              <a:rPr lang="en-GB" dirty="0" smtClean="0"/>
              <a:t>9999.99;</a:t>
            </a:r>
          </a:p>
          <a:p>
            <a:pPr marL="82550" indent="0">
              <a:buFont typeface="Wingdings 2" pitchFamily="18" charset="2"/>
              <a:buNone/>
              <a:defRPr/>
            </a:pPr>
            <a:endParaRPr lang="en-GB" b="1" dirty="0" smtClean="0"/>
          </a:p>
        </p:txBody>
      </p:sp>
    </p:spTree>
    <p:extLst>
      <p:ext uri="{BB962C8B-B14F-4D97-AF65-F5344CB8AC3E}">
        <p14:creationId xmlns:p14="http://schemas.microsoft.com/office/powerpoint/2010/main" val="2605373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15616" y="764705"/>
            <a:ext cx="6964363" cy="792088"/>
          </a:xfrm>
        </p:spPr>
        <p:txBody>
          <a:bodyPr/>
          <a:lstStyle/>
          <a:p>
            <a:pPr eaLnBrk="1" hangingPunct="1"/>
            <a:r>
              <a:rPr lang="en-GB" altLang="en-US" dirty="0" smtClean="0"/>
              <a:t>Loops</a:t>
            </a:r>
          </a:p>
        </p:txBody>
      </p:sp>
      <p:sp>
        <p:nvSpPr>
          <p:cNvPr id="18436" name="Rectangle 3"/>
          <p:cNvSpPr>
            <a:spLocks noGrp="1" noChangeArrowheads="1"/>
          </p:cNvSpPr>
          <p:nvPr>
            <p:ph type="body" idx="1"/>
          </p:nvPr>
        </p:nvSpPr>
        <p:spPr>
          <a:xfrm>
            <a:off x="899592" y="1556793"/>
            <a:ext cx="7488832" cy="4166146"/>
          </a:xfrm>
        </p:spPr>
        <p:txBody>
          <a:bodyPr/>
          <a:lstStyle/>
          <a:p>
            <a:pPr eaLnBrk="1" hangingPunct="1"/>
            <a:r>
              <a:rPr lang="en-GB" altLang="en-US" dirty="0" smtClean="0">
                <a:latin typeface="Arial" charset="0"/>
              </a:rPr>
              <a:t>Don't </a:t>
            </a:r>
            <a:r>
              <a:rPr lang="en-GB" altLang="en-US" dirty="0">
                <a:latin typeface="Arial" charset="0"/>
              </a:rPr>
              <a:t>write </a:t>
            </a:r>
            <a:r>
              <a:rPr lang="en-GB" altLang="en-US" i="1" dirty="0">
                <a:solidFill>
                  <a:srgbClr val="002060"/>
                </a:solidFill>
                <a:latin typeface="Arial" charset="0"/>
              </a:rPr>
              <a:t>static expressions </a:t>
            </a:r>
            <a:r>
              <a:rPr lang="en-GB" altLang="en-US" dirty="0">
                <a:latin typeface="Arial" charset="0"/>
              </a:rPr>
              <a:t>inside loops</a:t>
            </a:r>
          </a:p>
          <a:p>
            <a:pPr eaLnBrk="1" hangingPunct="1"/>
            <a:r>
              <a:rPr lang="en-GB" altLang="en-US" dirty="0" smtClean="0">
                <a:latin typeface="Arial" charset="0"/>
              </a:rPr>
              <a:t>Stop </a:t>
            </a:r>
            <a:r>
              <a:rPr lang="en-GB" altLang="en-US" dirty="0">
                <a:latin typeface="Arial" charset="0"/>
              </a:rPr>
              <a:t>evaluating as soon as the result can be </a:t>
            </a:r>
            <a:r>
              <a:rPr lang="en-GB" altLang="en-US" dirty="0" smtClean="0">
                <a:latin typeface="Arial" charset="0"/>
              </a:rPr>
              <a:t>determined </a:t>
            </a:r>
            <a:r>
              <a:rPr lang="en-GB" altLang="en-US" dirty="0" err="1" smtClean="0">
                <a:latin typeface="Arial" charset="0"/>
              </a:rPr>
              <a:t>ie</a:t>
            </a:r>
            <a:endParaRPr lang="en-GB" altLang="en-US" dirty="0">
              <a:latin typeface="Arial" charset="0"/>
            </a:endParaRPr>
          </a:p>
          <a:p>
            <a:pPr marL="366713" lvl="1" indent="0" eaLnBrk="1" hangingPunct="1">
              <a:buNone/>
            </a:pPr>
            <a:r>
              <a:rPr lang="en-GB" altLang="en-US" dirty="0" smtClean="0">
                <a:solidFill>
                  <a:schemeClr val="tx1">
                    <a:lumMod val="65000"/>
                    <a:lumOff val="35000"/>
                  </a:schemeClr>
                </a:solidFill>
                <a:latin typeface="Arial" charset="0"/>
              </a:rPr>
              <a:t>IF </a:t>
            </a:r>
            <a:r>
              <a:rPr lang="en-GB" altLang="en-US" dirty="0" err="1">
                <a:solidFill>
                  <a:schemeClr val="tx1">
                    <a:lumMod val="65000"/>
                    <a:lumOff val="35000"/>
                  </a:schemeClr>
                </a:solidFill>
                <a:latin typeface="Arial" charset="0"/>
              </a:rPr>
              <a:t>vn_x</a:t>
            </a:r>
            <a:r>
              <a:rPr lang="en-GB" altLang="en-US" dirty="0">
                <a:solidFill>
                  <a:schemeClr val="tx1">
                    <a:lumMod val="65000"/>
                    <a:lumOff val="35000"/>
                  </a:schemeClr>
                </a:solidFill>
                <a:latin typeface="Arial" charset="0"/>
              </a:rPr>
              <a:t> &gt; </a:t>
            </a:r>
            <a:r>
              <a:rPr lang="en-GB" altLang="en-US" dirty="0" err="1">
                <a:solidFill>
                  <a:schemeClr val="tx1">
                    <a:lumMod val="65000"/>
                    <a:lumOff val="35000"/>
                  </a:schemeClr>
                </a:solidFill>
                <a:latin typeface="Arial" charset="0"/>
              </a:rPr>
              <a:t>vn_y</a:t>
            </a:r>
            <a:r>
              <a:rPr lang="en-GB" altLang="en-US" dirty="0">
                <a:solidFill>
                  <a:schemeClr val="tx1">
                    <a:lumMod val="65000"/>
                    <a:lumOff val="35000"/>
                  </a:schemeClr>
                </a:solidFill>
                <a:latin typeface="Arial" charset="0"/>
              </a:rPr>
              <a:t> AND </a:t>
            </a:r>
            <a:r>
              <a:rPr lang="en-GB" altLang="en-US" dirty="0" err="1">
                <a:solidFill>
                  <a:schemeClr val="tx1">
                    <a:lumMod val="65000"/>
                    <a:lumOff val="35000"/>
                  </a:schemeClr>
                </a:solidFill>
                <a:latin typeface="Arial" charset="0"/>
              </a:rPr>
              <a:t>func_test_bolean</a:t>
            </a:r>
            <a:r>
              <a:rPr lang="en-GB" altLang="en-US" dirty="0">
                <a:solidFill>
                  <a:schemeClr val="tx1">
                    <a:lumMod val="65000"/>
                    <a:lumOff val="35000"/>
                  </a:schemeClr>
                </a:solidFill>
                <a:latin typeface="Arial" charset="0"/>
              </a:rPr>
              <a:t> </a:t>
            </a:r>
            <a:r>
              <a:rPr lang="en-GB" altLang="en-US" dirty="0" smtClean="0">
                <a:solidFill>
                  <a:schemeClr val="tx1">
                    <a:lumMod val="65000"/>
                    <a:lumOff val="35000"/>
                  </a:schemeClr>
                </a:solidFill>
                <a:latin typeface="Arial" charset="0"/>
              </a:rPr>
              <a:t>THEN</a:t>
            </a:r>
          </a:p>
          <a:p>
            <a:pPr marL="366713" lvl="1" indent="0" eaLnBrk="1" hangingPunct="1">
              <a:buNone/>
            </a:pPr>
            <a:r>
              <a:rPr lang="en-GB" altLang="en-US" dirty="0" smtClean="0">
                <a:latin typeface="Arial" charset="0"/>
              </a:rPr>
              <a:t>IF </a:t>
            </a:r>
            <a:r>
              <a:rPr lang="en-GB" altLang="en-US" dirty="0" err="1">
                <a:latin typeface="Arial" charset="0"/>
              </a:rPr>
              <a:t>funct_test_boolean</a:t>
            </a:r>
            <a:r>
              <a:rPr lang="en-GB" altLang="en-US" dirty="0">
                <a:latin typeface="Arial" charset="0"/>
              </a:rPr>
              <a:t> AND </a:t>
            </a:r>
            <a:r>
              <a:rPr lang="en-GB" altLang="en-US" dirty="0" err="1">
                <a:latin typeface="Arial" charset="0"/>
              </a:rPr>
              <a:t>vn_x</a:t>
            </a:r>
            <a:r>
              <a:rPr lang="en-GB" altLang="en-US" dirty="0">
                <a:latin typeface="Arial" charset="0"/>
              </a:rPr>
              <a:t> &gt; </a:t>
            </a:r>
            <a:r>
              <a:rPr lang="en-GB" altLang="en-US" dirty="0" err="1">
                <a:latin typeface="Arial" charset="0"/>
              </a:rPr>
              <a:t>vn_y</a:t>
            </a:r>
            <a:r>
              <a:rPr lang="en-GB" altLang="en-US" dirty="0">
                <a:latin typeface="Arial" charset="0"/>
              </a:rPr>
              <a:t> THEN</a:t>
            </a:r>
          </a:p>
          <a:p>
            <a:pPr eaLnBrk="1" hangingPunct="1">
              <a:defRPr/>
            </a:pPr>
            <a:endParaRPr lang="en-GB" altLang="en-US" dirty="0" smtClean="0"/>
          </a:p>
          <a:p>
            <a:pPr eaLnBrk="1" hangingPunct="1">
              <a:defRPr/>
            </a:pPr>
            <a:r>
              <a:rPr lang="en-GB" altLang="en-US" dirty="0" smtClean="0"/>
              <a:t>Infinite loop will </a:t>
            </a:r>
            <a:r>
              <a:rPr lang="en-GB" altLang="en-US" dirty="0"/>
              <a:t>loop </a:t>
            </a:r>
            <a:r>
              <a:rPr lang="en-GB" altLang="en-US" dirty="0" smtClean="0"/>
              <a:t>endlessly</a:t>
            </a:r>
          </a:p>
          <a:p>
            <a:pPr eaLnBrk="1" hangingPunct="1">
              <a:buFont typeface="Wingdings" pitchFamily="2" charset="2"/>
              <a:buNone/>
              <a:defRPr/>
            </a:pPr>
            <a:r>
              <a:rPr lang="en-GB" altLang="en-US" dirty="0" smtClean="0"/>
              <a:t>	</a:t>
            </a:r>
            <a:r>
              <a:rPr lang="en-GB" altLang="en-US" cap="small" dirty="0" smtClean="0">
                <a:solidFill>
                  <a:srgbClr val="0070C0"/>
                </a:solidFill>
              </a:rPr>
              <a:t>loop</a:t>
            </a:r>
          </a:p>
          <a:p>
            <a:pPr lvl="1" eaLnBrk="1" hangingPunct="1">
              <a:buFont typeface="Wingdings" pitchFamily="2" charset="2"/>
              <a:buNone/>
              <a:defRPr/>
            </a:pPr>
            <a:r>
              <a:rPr lang="en-GB" altLang="en-US" dirty="0" smtClean="0"/>
              <a:t>	sequence of statements;</a:t>
            </a:r>
          </a:p>
          <a:p>
            <a:pPr eaLnBrk="1" hangingPunct="1">
              <a:buFont typeface="Wingdings" pitchFamily="2" charset="2"/>
              <a:buNone/>
              <a:defRPr/>
            </a:pPr>
            <a:r>
              <a:rPr lang="en-GB" altLang="en-US" dirty="0" smtClean="0"/>
              <a:t>	</a:t>
            </a:r>
            <a:r>
              <a:rPr lang="en-GB" altLang="en-US" cap="small" dirty="0" smtClean="0">
                <a:solidFill>
                  <a:srgbClr val="0070C0"/>
                </a:solidFill>
              </a:rPr>
              <a:t>end loop</a:t>
            </a:r>
            <a:r>
              <a:rPr lang="en-GB" altLang="en-US" dirty="0" smtClean="0"/>
              <a:t>;</a:t>
            </a:r>
          </a:p>
          <a:p>
            <a:pPr eaLnBrk="1" hangingPunct="1">
              <a:defRPr/>
            </a:pPr>
            <a:r>
              <a:rPr lang="en-GB" altLang="en-US" dirty="0" smtClean="0"/>
              <a:t>Needs EXIT</a:t>
            </a:r>
          </a:p>
          <a:p>
            <a:pPr eaLnBrk="1" hangingPunct="1">
              <a:buFont typeface="Wingdings" pitchFamily="2" charset="2"/>
              <a:buNone/>
              <a:defRPr/>
            </a:pPr>
            <a:endParaRPr lang="en-GB" altLang="en-US" dirty="0" smtClean="0"/>
          </a:p>
        </p:txBody>
      </p:sp>
    </p:spTree>
    <p:extLst>
      <p:ext uri="{BB962C8B-B14F-4D97-AF65-F5344CB8AC3E}">
        <p14:creationId xmlns:p14="http://schemas.microsoft.com/office/powerpoint/2010/main" val="254963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15616" y="692696"/>
            <a:ext cx="6964363" cy="811237"/>
          </a:xfrm>
        </p:spPr>
        <p:txBody>
          <a:bodyPr/>
          <a:lstStyle/>
          <a:p>
            <a:pPr eaLnBrk="1" hangingPunct="1"/>
            <a:r>
              <a:rPr lang="en-GB" altLang="en-US" dirty="0" err="1" smtClean="0"/>
              <a:t>LOOPs</a:t>
            </a:r>
            <a:r>
              <a:rPr lang="en-GB" altLang="en-US" dirty="0" smtClean="0"/>
              <a:t> Exit</a:t>
            </a:r>
          </a:p>
        </p:txBody>
      </p:sp>
      <p:sp>
        <p:nvSpPr>
          <p:cNvPr id="19460" name="Rectangle 3"/>
          <p:cNvSpPr>
            <a:spLocks noGrp="1" noChangeArrowheads="1"/>
          </p:cNvSpPr>
          <p:nvPr>
            <p:ph type="body" idx="1"/>
          </p:nvPr>
        </p:nvSpPr>
        <p:spPr>
          <a:xfrm>
            <a:off x="899592" y="1052736"/>
            <a:ext cx="7283970" cy="4823990"/>
          </a:xfrm>
        </p:spPr>
        <p:txBody>
          <a:bodyPr/>
          <a:lstStyle/>
          <a:p>
            <a:pPr marL="0" indent="0" eaLnBrk="1" hangingPunct="1">
              <a:buFont typeface="Wingdings 2" pitchFamily="18" charset="2"/>
              <a:buNone/>
              <a:defRPr/>
            </a:pPr>
            <a:r>
              <a:rPr lang="en-GB" altLang="en-US" cap="small" dirty="0" smtClean="0">
                <a:solidFill>
                  <a:srgbClr val="0070C0"/>
                </a:solidFill>
              </a:rPr>
              <a:t>declare</a:t>
            </a:r>
            <a:endParaRPr lang="en-GB" altLang="en-US" sz="2400" dirty="0" smtClean="0"/>
          </a:p>
          <a:p>
            <a:pPr marL="82550" indent="0" eaLnBrk="1" hangingPunct="1">
              <a:buFont typeface="Wingdings 2" pitchFamily="18" charset="2"/>
              <a:buNone/>
              <a:defRPr/>
            </a:pPr>
            <a:r>
              <a:rPr lang="en-GB" altLang="en-US" sz="2400" dirty="0" err="1" smtClean="0"/>
              <a:t>vn_counter</a:t>
            </a:r>
            <a:r>
              <a:rPr lang="en-GB" altLang="en-US" sz="2400" dirty="0" smtClean="0"/>
              <a:t> </a:t>
            </a:r>
            <a:r>
              <a:rPr lang="en-GB" altLang="en-US" sz="2400" cap="small" dirty="0" smtClean="0">
                <a:solidFill>
                  <a:srgbClr val="0070C0"/>
                </a:solidFill>
              </a:rPr>
              <a:t>number</a:t>
            </a:r>
            <a:r>
              <a:rPr lang="en-GB" altLang="en-US" sz="2400" dirty="0" smtClean="0"/>
              <a:t>(</a:t>
            </a:r>
            <a:r>
              <a:rPr lang="en-GB" altLang="en-US" sz="2400" dirty="0" smtClean="0">
                <a:solidFill>
                  <a:srgbClr val="FFC000"/>
                </a:solidFill>
              </a:rPr>
              <a:t>3</a:t>
            </a:r>
            <a:r>
              <a:rPr lang="en-GB" altLang="en-US" sz="2400" dirty="0" smtClean="0"/>
              <a:t>) :=</a:t>
            </a:r>
            <a:r>
              <a:rPr lang="en-GB" altLang="en-US" sz="2400" dirty="0" smtClean="0">
                <a:solidFill>
                  <a:srgbClr val="FFC000"/>
                </a:solidFill>
              </a:rPr>
              <a:t>0</a:t>
            </a:r>
            <a:r>
              <a:rPr lang="en-GB" altLang="en-US" sz="2400" dirty="0" smtClean="0"/>
              <a:t>;</a:t>
            </a:r>
          </a:p>
          <a:p>
            <a:pPr eaLnBrk="1" hangingPunct="1">
              <a:buFont typeface="Wingdings" pitchFamily="2" charset="2"/>
              <a:buNone/>
              <a:defRPr/>
            </a:pPr>
            <a:r>
              <a:rPr lang="en-GB" altLang="en-US" cap="small" dirty="0" smtClean="0">
                <a:solidFill>
                  <a:srgbClr val="0070C0"/>
                </a:solidFill>
              </a:rPr>
              <a:t>begin</a:t>
            </a:r>
            <a:endParaRPr lang="en-GB" altLang="en-US" sz="2400" dirty="0" smtClean="0"/>
          </a:p>
          <a:p>
            <a:pPr eaLnBrk="1" hangingPunct="1">
              <a:buFont typeface="Wingdings" pitchFamily="2" charset="2"/>
              <a:buNone/>
              <a:defRPr/>
            </a:pPr>
            <a:r>
              <a:rPr lang="en-GB" altLang="en-US" sz="2400" cap="small" dirty="0">
                <a:solidFill>
                  <a:srgbClr val="0070C0"/>
                </a:solidFill>
              </a:rPr>
              <a:t>loop</a:t>
            </a:r>
          </a:p>
          <a:p>
            <a:pPr eaLnBrk="1" hangingPunct="1">
              <a:buFont typeface="Wingdings" pitchFamily="2" charset="2"/>
              <a:buNone/>
              <a:defRPr/>
            </a:pPr>
            <a:r>
              <a:rPr lang="en-GB" altLang="en-US" sz="2400" dirty="0" smtClean="0"/>
              <a:t>	</a:t>
            </a:r>
            <a:r>
              <a:rPr lang="en-GB" altLang="en-US" sz="2400" cap="small" dirty="0">
                <a:solidFill>
                  <a:srgbClr val="0070C0"/>
                </a:solidFill>
              </a:rPr>
              <a:t>if</a:t>
            </a:r>
            <a:r>
              <a:rPr lang="en-GB" altLang="en-US" sz="2400" dirty="0" smtClean="0"/>
              <a:t> </a:t>
            </a:r>
            <a:r>
              <a:rPr lang="en-GB" altLang="en-US" sz="2400" dirty="0" err="1" smtClean="0"/>
              <a:t>vn_counter</a:t>
            </a:r>
            <a:r>
              <a:rPr lang="en-GB" altLang="en-US" sz="2400" dirty="0" smtClean="0"/>
              <a:t>&gt; </a:t>
            </a:r>
            <a:r>
              <a:rPr lang="en-GB" altLang="en-US" sz="2400" dirty="0" smtClean="0">
                <a:solidFill>
                  <a:srgbClr val="FFC000"/>
                </a:solidFill>
              </a:rPr>
              <a:t>3</a:t>
            </a:r>
            <a:r>
              <a:rPr lang="en-GB" altLang="en-US" sz="2400" dirty="0" smtClean="0"/>
              <a:t> </a:t>
            </a:r>
            <a:r>
              <a:rPr lang="en-GB" altLang="en-US" sz="2400" cap="small" dirty="0">
                <a:solidFill>
                  <a:srgbClr val="0070C0"/>
                </a:solidFill>
              </a:rPr>
              <a:t>then</a:t>
            </a:r>
          </a:p>
          <a:p>
            <a:pPr eaLnBrk="1" hangingPunct="1">
              <a:buFont typeface="Wingdings" pitchFamily="2" charset="2"/>
              <a:buNone/>
              <a:defRPr/>
            </a:pPr>
            <a:r>
              <a:rPr lang="en-GB" altLang="en-US" sz="2400" dirty="0" smtClean="0"/>
              <a:t>		</a:t>
            </a:r>
            <a:r>
              <a:rPr lang="en-GB" altLang="en-US" sz="2400" cap="small" dirty="0">
                <a:solidFill>
                  <a:srgbClr val="0070C0"/>
                </a:solidFill>
              </a:rPr>
              <a:t>exit</a:t>
            </a:r>
            <a:r>
              <a:rPr lang="en-GB" altLang="en-US" sz="2400" dirty="0" smtClean="0"/>
              <a:t>; </a:t>
            </a:r>
            <a:r>
              <a:rPr lang="en-GB" altLang="en-US" sz="2400" i="1" dirty="0" smtClean="0">
                <a:solidFill>
                  <a:srgbClr val="00B050"/>
                </a:solidFill>
              </a:rPr>
              <a:t>-- needs a point to break the loop</a:t>
            </a:r>
          </a:p>
          <a:p>
            <a:pPr eaLnBrk="1" hangingPunct="1">
              <a:buFont typeface="Wingdings" pitchFamily="2" charset="2"/>
              <a:buNone/>
              <a:defRPr/>
            </a:pPr>
            <a:r>
              <a:rPr lang="en-GB" altLang="en-US" sz="2400" dirty="0" smtClean="0"/>
              <a:t>	</a:t>
            </a:r>
            <a:r>
              <a:rPr lang="en-GB" altLang="en-US" sz="2400" cap="small" dirty="0">
                <a:solidFill>
                  <a:srgbClr val="0070C0"/>
                </a:solidFill>
              </a:rPr>
              <a:t>end</a:t>
            </a:r>
            <a:r>
              <a:rPr lang="en-GB" altLang="en-US" sz="2400" dirty="0" smtClean="0"/>
              <a:t> </a:t>
            </a:r>
            <a:r>
              <a:rPr lang="en-GB" altLang="en-US" sz="2400" cap="small" dirty="0">
                <a:solidFill>
                  <a:srgbClr val="0070C0"/>
                </a:solidFill>
              </a:rPr>
              <a:t>if</a:t>
            </a:r>
            <a:r>
              <a:rPr lang="en-GB" altLang="en-US" sz="2400" dirty="0" smtClean="0"/>
              <a:t>;</a:t>
            </a:r>
          </a:p>
          <a:p>
            <a:pPr eaLnBrk="1" hangingPunct="1">
              <a:buFont typeface="Wingdings" pitchFamily="2" charset="2"/>
              <a:buNone/>
              <a:defRPr/>
            </a:pPr>
            <a:r>
              <a:rPr lang="en-GB" altLang="en-US" sz="2400" dirty="0" smtClean="0"/>
              <a:t>	</a:t>
            </a:r>
            <a:r>
              <a:rPr lang="en-GB" altLang="en-US" sz="2400" cap="small" dirty="0" err="1" smtClean="0"/>
              <a:t>dbms_output.put_line</a:t>
            </a:r>
            <a:r>
              <a:rPr lang="en-GB" altLang="en-US" sz="2400" dirty="0" smtClean="0"/>
              <a:t>('counter has not exceeded 3');</a:t>
            </a:r>
          </a:p>
          <a:p>
            <a:pPr eaLnBrk="1" hangingPunct="1">
              <a:buFont typeface="Wingdings" pitchFamily="2" charset="2"/>
              <a:buNone/>
              <a:defRPr/>
            </a:pPr>
            <a:r>
              <a:rPr lang="en-GB" altLang="en-US" sz="2400" dirty="0" smtClean="0"/>
              <a:t>	</a:t>
            </a:r>
            <a:r>
              <a:rPr lang="en-GB" altLang="en-US" sz="2400" dirty="0" err="1" smtClean="0"/>
              <a:t>vn_counter</a:t>
            </a:r>
            <a:r>
              <a:rPr lang="en-GB" altLang="en-US" sz="2400" dirty="0" smtClean="0"/>
              <a:t>  :=  </a:t>
            </a:r>
            <a:r>
              <a:rPr lang="en-GB" altLang="en-US" sz="2400" dirty="0" err="1" smtClean="0"/>
              <a:t>vn_counter</a:t>
            </a:r>
            <a:r>
              <a:rPr lang="en-GB" altLang="en-US" sz="2400" dirty="0" smtClean="0"/>
              <a:t> +</a:t>
            </a:r>
            <a:r>
              <a:rPr lang="en-GB" altLang="en-US" sz="2400" dirty="0" smtClean="0">
                <a:solidFill>
                  <a:srgbClr val="FFC000"/>
                </a:solidFill>
              </a:rPr>
              <a:t>1</a:t>
            </a:r>
            <a:r>
              <a:rPr lang="en-GB" altLang="en-US" sz="2400" dirty="0" smtClean="0"/>
              <a:t> ;</a:t>
            </a:r>
          </a:p>
          <a:p>
            <a:pPr eaLnBrk="1" hangingPunct="1">
              <a:buFont typeface="Wingdings" pitchFamily="2" charset="2"/>
              <a:buNone/>
              <a:defRPr/>
            </a:pPr>
            <a:r>
              <a:rPr lang="en-GB" altLang="en-US" sz="2400" cap="small" dirty="0">
                <a:solidFill>
                  <a:srgbClr val="0070C0"/>
                </a:solidFill>
              </a:rPr>
              <a:t>end</a:t>
            </a:r>
            <a:r>
              <a:rPr lang="en-GB" altLang="en-US" sz="2400" dirty="0" smtClean="0"/>
              <a:t> </a:t>
            </a:r>
            <a:r>
              <a:rPr lang="en-GB" altLang="en-US" sz="2400" cap="small" dirty="0" smtClean="0">
                <a:solidFill>
                  <a:srgbClr val="0070C0"/>
                </a:solidFill>
              </a:rPr>
              <a:t>loop</a:t>
            </a:r>
            <a:r>
              <a:rPr lang="en-GB" altLang="en-US" dirty="0" smtClean="0"/>
              <a:t>;</a:t>
            </a:r>
          </a:p>
          <a:p>
            <a:pPr eaLnBrk="1" hangingPunct="1">
              <a:buFont typeface="Wingdings" pitchFamily="2" charset="2"/>
              <a:buNone/>
              <a:defRPr/>
            </a:pPr>
            <a:r>
              <a:rPr lang="en-GB" altLang="en-US" cap="small" dirty="0" smtClean="0">
                <a:solidFill>
                  <a:srgbClr val="0070C0"/>
                </a:solidFill>
              </a:rPr>
              <a:t>end;</a:t>
            </a:r>
            <a:endParaRPr lang="en-GB" altLang="en-US" sz="2400" dirty="0" smtClean="0"/>
          </a:p>
          <a:p>
            <a:pPr eaLnBrk="1" hangingPunct="1">
              <a:defRPr/>
            </a:pPr>
            <a:r>
              <a:rPr lang="en-GB" altLang="en-US" sz="2400" dirty="0" smtClean="0"/>
              <a:t>How many times will the message be displayed?</a:t>
            </a:r>
          </a:p>
        </p:txBody>
      </p:sp>
      <p:sp>
        <p:nvSpPr>
          <p:cNvPr id="2" name="TextBox 1"/>
          <p:cNvSpPr txBox="1"/>
          <p:nvPr/>
        </p:nvSpPr>
        <p:spPr>
          <a:xfrm>
            <a:off x="3275856" y="5157192"/>
            <a:ext cx="2199385" cy="369332"/>
          </a:xfrm>
          <a:prstGeom prst="rect">
            <a:avLst/>
          </a:prstGeom>
          <a:noFill/>
        </p:spPr>
        <p:txBody>
          <a:bodyPr wrap="none" rtlCol="0">
            <a:spAutoFit/>
          </a:bodyPr>
          <a:lstStyle/>
          <a:p>
            <a:r>
              <a:rPr lang="en-GB" dirty="0" smtClean="0">
                <a:solidFill>
                  <a:schemeClr val="accent4">
                    <a:lumMod val="50000"/>
                  </a:schemeClr>
                </a:solidFill>
              </a:rPr>
              <a:t>Assignment operator</a:t>
            </a:r>
            <a:endParaRPr lang="en-GB" dirty="0">
              <a:solidFill>
                <a:schemeClr val="accent4">
                  <a:lumMod val="50000"/>
                </a:schemeClr>
              </a:solidFill>
            </a:endParaRPr>
          </a:p>
        </p:txBody>
      </p:sp>
      <p:cxnSp>
        <p:nvCxnSpPr>
          <p:cNvPr id="4" name="Straight Arrow Connector 3"/>
          <p:cNvCxnSpPr/>
          <p:nvPr/>
        </p:nvCxnSpPr>
        <p:spPr>
          <a:xfrm flipH="1" flipV="1">
            <a:off x="3131840" y="5013176"/>
            <a:ext cx="36004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771800" y="4653136"/>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7380312" y="5949280"/>
            <a:ext cx="1042273" cy="369332"/>
          </a:xfrm>
          <a:prstGeom prst="rect">
            <a:avLst/>
          </a:prstGeom>
          <a:noFill/>
        </p:spPr>
        <p:txBody>
          <a:bodyPr wrap="none" rtlCol="0">
            <a:spAutoFit/>
          </a:bodyPr>
          <a:lstStyle/>
          <a:p>
            <a:r>
              <a:rPr lang="en-GB" dirty="0" smtClean="0"/>
              <a:t>script.txt</a:t>
            </a:r>
            <a:endParaRPr lang="en-GB" dirty="0"/>
          </a:p>
        </p:txBody>
      </p:sp>
    </p:spTree>
    <p:extLst>
      <p:ext uri="{BB962C8B-B14F-4D97-AF65-F5344CB8AC3E}">
        <p14:creationId xmlns:p14="http://schemas.microsoft.com/office/powerpoint/2010/main" val="138530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15616" y="764704"/>
            <a:ext cx="6964363" cy="739229"/>
          </a:xfrm>
        </p:spPr>
        <p:txBody>
          <a:bodyPr/>
          <a:lstStyle/>
          <a:p>
            <a:pPr eaLnBrk="1" hangingPunct="1"/>
            <a:r>
              <a:rPr lang="en-GB" altLang="en-US" dirty="0" smtClean="0"/>
              <a:t>EXIT - WHEN</a:t>
            </a:r>
          </a:p>
        </p:txBody>
      </p:sp>
      <p:sp>
        <p:nvSpPr>
          <p:cNvPr id="20484" name="Rectangle 3"/>
          <p:cNvSpPr>
            <a:spLocks noGrp="1" noChangeArrowheads="1"/>
          </p:cNvSpPr>
          <p:nvPr>
            <p:ph type="body" idx="1"/>
          </p:nvPr>
        </p:nvSpPr>
        <p:spPr>
          <a:xfrm>
            <a:off x="1042989" y="1412875"/>
            <a:ext cx="7345435" cy="5184775"/>
          </a:xfrm>
        </p:spPr>
        <p:txBody>
          <a:bodyPr/>
          <a:lstStyle/>
          <a:p>
            <a:pPr eaLnBrk="1" hangingPunct="1">
              <a:lnSpc>
                <a:spcPct val="90000"/>
              </a:lnSpc>
              <a:defRPr/>
            </a:pPr>
            <a:r>
              <a:rPr lang="en-GB" altLang="en-US" sz="2400" dirty="0" smtClean="0"/>
              <a:t>EXIT WHEN </a:t>
            </a:r>
            <a:r>
              <a:rPr lang="en-GB" altLang="en-US" sz="2400" i="1" dirty="0" smtClean="0"/>
              <a:t>condition </a:t>
            </a:r>
            <a:r>
              <a:rPr lang="en-GB" altLang="en-US" sz="2400" dirty="0" smtClean="0"/>
              <a:t>m</a:t>
            </a:r>
            <a:r>
              <a:rPr lang="en-GB" altLang="en-US" dirty="0" smtClean="0"/>
              <a:t>ore </a:t>
            </a:r>
            <a:r>
              <a:rPr lang="en-GB" altLang="en-US" dirty="0"/>
              <a:t>concise and clear</a:t>
            </a:r>
          </a:p>
          <a:p>
            <a:pPr eaLnBrk="1" hangingPunct="1">
              <a:lnSpc>
                <a:spcPct val="90000"/>
              </a:lnSpc>
              <a:buFont typeface="Wingdings" pitchFamily="2" charset="2"/>
              <a:buNone/>
              <a:defRPr/>
            </a:pPr>
            <a:r>
              <a:rPr lang="en-GB" altLang="en-US" cap="small" dirty="0" smtClean="0">
                <a:solidFill>
                  <a:srgbClr val="0070C0"/>
                </a:solidFill>
              </a:rPr>
              <a:t>declare</a:t>
            </a:r>
            <a:endParaRPr lang="en-GB" altLang="en-US" cap="small" dirty="0">
              <a:solidFill>
                <a:srgbClr val="0070C0"/>
              </a:solidFill>
            </a:endParaRPr>
          </a:p>
          <a:p>
            <a:pPr marL="82550" indent="0" eaLnBrk="1" hangingPunct="1">
              <a:buFont typeface="Wingdings 2" pitchFamily="18" charset="2"/>
              <a:buNone/>
              <a:defRPr/>
            </a:pPr>
            <a:r>
              <a:rPr lang="en-GB" altLang="en-US" sz="2400" dirty="0" err="1" smtClean="0">
                <a:solidFill>
                  <a:srgbClr val="000000"/>
                </a:solidFill>
              </a:rPr>
              <a:t>vn_counter</a:t>
            </a:r>
            <a:r>
              <a:rPr lang="en-GB" altLang="en-US" sz="2400" dirty="0" smtClean="0">
                <a:solidFill>
                  <a:srgbClr val="000000"/>
                </a:solidFill>
              </a:rPr>
              <a:t> </a:t>
            </a:r>
            <a:r>
              <a:rPr lang="en-GB" altLang="en-US" sz="2400" cap="small" dirty="0">
                <a:solidFill>
                  <a:srgbClr val="0070C0"/>
                </a:solidFill>
              </a:rPr>
              <a:t>number</a:t>
            </a:r>
            <a:r>
              <a:rPr lang="en-GB" altLang="en-US" sz="2400" dirty="0">
                <a:solidFill>
                  <a:srgbClr val="000000"/>
                </a:solidFill>
              </a:rPr>
              <a:t>(</a:t>
            </a:r>
            <a:r>
              <a:rPr lang="en-GB" altLang="en-US" sz="2400" dirty="0">
                <a:solidFill>
                  <a:srgbClr val="FFC000"/>
                </a:solidFill>
              </a:rPr>
              <a:t>3</a:t>
            </a:r>
            <a:r>
              <a:rPr lang="en-GB" altLang="en-US" sz="2400" dirty="0">
                <a:solidFill>
                  <a:srgbClr val="000000"/>
                </a:solidFill>
              </a:rPr>
              <a:t>) </a:t>
            </a:r>
            <a:r>
              <a:rPr lang="en-GB" altLang="en-US" sz="2400" dirty="0" smtClean="0">
                <a:solidFill>
                  <a:srgbClr val="000000"/>
                </a:solidFill>
              </a:rPr>
              <a:t>:= </a:t>
            </a:r>
            <a:r>
              <a:rPr lang="en-GB" altLang="en-US" sz="2400" dirty="0" smtClean="0">
                <a:solidFill>
                  <a:srgbClr val="FFC000"/>
                </a:solidFill>
              </a:rPr>
              <a:t>0</a:t>
            </a:r>
            <a:r>
              <a:rPr lang="en-GB" altLang="en-US" sz="2400" dirty="0">
                <a:solidFill>
                  <a:srgbClr val="000000"/>
                </a:solidFill>
              </a:rPr>
              <a:t>;</a:t>
            </a:r>
          </a:p>
          <a:p>
            <a:pPr marL="0" indent="0" eaLnBrk="1" hangingPunct="1">
              <a:lnSpc>
                <a:spcPct val="90000"/>
              </a:lnSpc>
              <a:buNone/>
              <a:defRPr/>
            </a:pPr>
            <a:r>
              <a:rPr lang="en-GB" altLang="en-US" cap="small" dirty="0" smtClean="0">
                <a:solidFill>
                  <a:srgbClr val="0070C0"/>
                </a:solidFill>
              </a:rPr>
              <a:t>begin</a:t>
            </a:r>
            <a:endParaRPr lang="en-GB" altLang="en-US" sz="2400" i="1" dirty="0" smtClean="0"/>
          </a:p>
          <a:p>
            <a:pPr eaLnBrk="1" hangingPunct="1">
              <a:lnSpc>
                <a:spcPct val="90000"/>
              </a:lnSpc>
              <a:buFont typeface="Wingdings" pitchFamily="2" charset="2"/>
              <a:buNone/>
              <a:defRPr/>
            </a:pPr>
            <a:r>
              <a:rPr lang="en-GB" altLang="en-US" sz="2400" cap="small" dirty="0" smtClean="0">
                <a:solidFill>
                  <a:srgbClr val="0070C0"/>
                </a:solidFill>
              </a:rPr>
              <a:t>	loop</a:t>
            </a:r>
          </a:p>
          <a:p>
            <a:pPr eaLnBrk="1" hangingPunct="1">
              <a:lnSpc>
                <a:spcPct val="90000"/>
              </a:lnSpc>
              <a:buFont typeface="Wingdings" pitchFamily="2" charset="2"/>
              <a:buNone/>
              <a:defRPr/>
            </a:pPr>
            <a:r>
              <a:rPr lang="en-GB" altLang="en-US" sz="2400" dirty="0" smtClean="0"/>
              <a:t>		</a:t>
            </a:r>
            <a:r>
              <a:rPr lang="en-GB" altLang="en-US" sz="2400" cap="small" dirty="0" smtClean="0">
                <a:solidFill>
                  <a:srgbClr val="0070C0"/>
                </a:solidFill>
              </a:rPr>
              <a:t>exit</a:t>
            </a:r>
            <a:r>
              <a:rPr lang="en-GB" altLang="en-US" sz="2400" dirty="0" smtClean="0"/>
              <a:t> </a:t>
            </a:r>
            <a:r>
              <a:rPr lang="en-GB" altLang="en-US" sz="2400" cap="small" dirty="0">
                <a:solidFill>
                  <a:srgbClr val="0070C0"/>
                </a:solidFill>
              </a:rPr>
              <a:t>when</a:t>
            </a:r>
            <a:r>
              <a:rPr lang="en-GB" altLang="en-US" sz="2400" dirty="0" smtClean="0"/>
              <a:t> </a:t>
            </a:r>
            <a:r>
              <a:rPr lang="en-GB" altLang="en-US" sz="2400" dirty="0" err="1" smtClean="0"/>
              <a:t>vn_counter</a:t>
            </a:r>
            <a:r>
              <a:rPr lang="en-GB" altLang="en-US" sz="2400" dirty="0" smtClean="0"/>
              <a:t> &gt;</a:t>
            </a:r>
            <a:r>
              <a:rPr lang="en-GB" altLang="en-US" sz="2400" dirty="0" smtClean="0">
                <a:solidFill>
                  <a:srgbClr val="FFC000"/>
                </a:solidFill>
              </a:rPr>
              <a:t>3</a:t>
            </a:r>
            <a:r>
              <a:rPr lang="en-GB" altLang="en-US" sz="2400" dirty="0" smtClean="0"/>
              <a:t>;</a:t>
            </a:r>
          </a:p>
          <a:p>
            <a:pPr eaLnBrk="1" hangingPunct="1">
              <a:lnSpc>
                <a:spcPct val="90000"/>
              </a:lnSpc>
              <a:buFont typeface="Wingdings" pitchFamily="2" charset="2"/>
              <a:buNone/>
              <a:defRPr/>
            </a:pPr>
            <a:r>
              <a:rPr lang="en-GB" altLang="en-US" sz="2400" dirty="0" smtClean="0"/>
              <a:t>		</a:t>
            </a:r>
            <a:r>
              <a:rPr lang="en-GB" altLang="en-US" sz="2400" cap="small" dirty="0" err="1" smtClean="0"/>
              <a:t>dbms_output.put_line</a:t>
            </a:r>
            <a:r>
              <a:rPr lang="en-GB" altLang="en-US" sz="2400" dirty="0" smtClean="0"/>
              <a:t> ('counter has not exceeded 	3');</a:t>
            </a:r>
          </a:p>
          <a:p>
            <a:pPr eaLnBrk="1" hangingPunct="1">
              <a:lnSpc>
                <a:spcPct val="90000"/>
              </a:lnSpc>
              <a:buFont typeface="Wingdings" pitchFamily="2" charset="2"/>
              <a:buNone/>
              <a:defRPr/>
            </a:pPr>
            <a:r>
              <a:rPr lang="en-GB" altLang="en-US" sz="2400" dirty="0" smtClean="0"/>
              <a:t>		</a:t>
            </a:r>
            <a:r>
              <a:rPr lang="en-GB" altLang="en-US" sz="2400" dirty="0" err="1" smtClean="0"/>
              <a:t>vn_counter</a:t>
            </a:r>
            <a:r>
              <a:rPr lang="en-GB" altLang="en-US" sz="2400" dirty="0" smtClean="0"/>
              <a:t> := </a:t>
            </a:r>
            <a:r>
              <a:rPr lang="en-GB" altLang="en-US" sz="2400" dirty="0" err="1" smtClean="0"/>
              <a:t>vn_counter</a:t>
            </a:r>
            <a:r>
              <a:rPr lang="en-GB" altLang="en-US" sz="2400" dirty="0" smtClean="0"/>
              <a:t> +</a:t>
            </a:r>
            <a:r>
              <a:rPr lang="en-GB" altLang="en-US" sz="2400" dirty="0" smtClean="0">
                <a:solidFill>
                  <a:srgbClr val="FFC000"/>
                </a:solidFill>
              </a:rPr>
              <a:t>1</a:t>
            </a:r>
            <a:r>
              <a:rPr lang="en-GB" altLang="en-US" sz="2400" dirty="0" smtClean="0"/>
              <a:t>;</a:t>
            </a:r>
          </a:p>
          <a:p>
            <a:pPr eaLnBrk="1" hangingPunct="1">
              <a:lnSpc>
                <a:spcPct val="90000"/>
              </a:lnSpc>
              <a:buFont typeface="Wingdings" pitchFamily="2" charset="2"/>
              <a:buNone/>
              <a:defRPr/>
            </a:pPr>
            <a:r>
              <a:rPr lang="en-GB" altLang="en-US" sz="2400" cap="small" dirty="0" smtClean="0">
                <a:solidFill>
                  <a:srgbClr val="0070C0"/>
                </a:solidFill>
              </a:rPr>
              <a:t>	end</a:t>
            </a:r>
            <a:r>
              <a:rPr lang="en-GB" altLang="en-US" sz="2400" dirty="0" smtClean="0"/>
              <a:t> </a:t>
            </a:r>
            <a:r>
              <a:rPr lang="en-GB" altLang="en-US" sz="2400" cap="small" dirty="0">
                <a:solidFill>
                  <a:srgbClr val="0070C0"/>
                </a:solidFill>
              </a:rPr>
              <a:t>loop</a:t>
            </a:r>
            <a:r>
              <a:rPr lang="en-GB" altLang="en-US" sz="2400" dirty="0" smtClean="0"/>
              <a:t>;</a:t>
            </a:r>
          </a:p>
          <a:p>
            <a:pPr eaLnBrk="1" hangingPunct="1">
              <a:lnSpc>
                <a:spcPct val="90000"/>
              </a:lnSpc>
              <a:buFont typeface="Wingdings" pitchFamily="2" charset="2"/>
              <a:buNone/>
              <a:defRPr/>
            </a:pPr>
            <a:r>
              <a:rPr lang="en-GB" altLang="en-US" cap="small" dirty="0" smtClean="0">
                <a:solidFill>
                  <a:srgbClr val="0070C0"/>
                </a:solidFill>
              </a:rPr>
              <a:t>end;</a:t>
            </a:r>
            <a:endParaRPr lang="en-GB" altLang="en-US" sz="2400" dirty="0" smtClean="0"/>
          </a:p>
          <a:p>
            <a:pPr eaLnBrk="1" hangingPunct="1">
              <a:lnSpc>
                <a:spcPct val="90000"/>
              </a:lnSpc>
              <a:defRPr/>
            </a:pPr>
            <a:r>
              <a:rPr lang="en-GB" altLang="en-US" dirty="0" smtClean="0"/>
              <a:t>How many times will the message be displayed?</a:t>
            </a:r>
            <a:endParaRPr lang="en-GB" altLang="en-US" sz="2400" dirty="0" smtClean="0"/>
          </a:p>
        </p:txBody>
      </p:sp>
    </p:spTree>
    <p:extLst>
      <p:ext uri="{BB962C8B-B14F-4D97-AF65-F5344CB8AC3E}">
        <p14:creationId xmlns:p14="http://schemas.microsoft.com/office/powerpoint/2010/main" val="3798921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95375" y="817563"/>
            <a:ext cx="6964363" cy="1027261"/>
          </a:xfrm>
        </p:spPr>
        <p:txBody>
          <a:bodyPr/>
          <a:lstStyle/>
          <a:p>
            <a:pPr eaLnBrk="1" hangingPunct="1"/>
            <a:r>
              <a:rPr lang="en-GB" altLang="en-US" dirty="0" smtClean="0"/>
              <a:t>WHILE LOOP</a:t>
            </a:r>
          </a:p>
        </p:txBody>
      </p:sp>
      <p:sp>
        <p:nvSpPr>
          <p:cNvPr id="9220" name="Rectangle 3"/>
          <p:cNvSpPr>
            <a:spLocks noGrp="1" noChangeArrowheads="1"/>
          </p:cNvSpPr>
          <p:nvPr>
            <p:ph type="body" idx="1"/>
          </p:nvPr>
        </p:nvSpPr>
        <p:spPr>
          <a:xfrm>
            <a:off x="971600" y="2060848"/>
            <a:ext cx="6688088" cy="3603625"/>
          </a:xfrm>
        </p:spPr>
        <p:txBody>
          <a:bodyPr/>
          <a:lstStyle/>
          <a:p>
            <a:pPr eaLnBrk="1" hangingPunct="1">
              <a:defRPr/>
            </a:pPr>
            <a:r>
              <a:rPr lang="en-GB" altLang="en-US" dirty="0" smtClean="0"/>
              <a:t>Simplifies the construction and readability</a:t>
            </a:r>
          </a:p>
          <a:p>
            <a:pPr eaLnBrk="1" hangingPunct="1">
              <a:defRPr/>
            </a:pPr>
            <a:endParaRPr lang="en-GB" altLang="en-US" dirty="0" smtClean="0"/>
          </a:p>
          <a:p>
            <a:pPr eaLnBrk="1" hangingPunct="1">
              <a:buFont typeface="Wingdings" pitchFamily="2" charset="2"/>
              <a:buNone/>
              <a:defRPr/>
            </a:pPr>
            <a:r>
              <a:rPr lang="en-GB" altLang="en-US" cap="small" dirty="0" smtClean="0">
                <a:solidFill>
                  <a:srgbClr val="0070C0"/>
                </a:solidFill>
              </a:rPr>
              <a:t>while</a:t>
            </a:r>
            <a:r>
              <a:rPr lang="en-GB" altLang="en-US" dirty="0" smtClean="0"/>
              <a:t> </a:t>
            </a:r>
            <a:r>
              <a:rPr lang="en-GB" altLang="en-US" i="1" dirty="0" smtClean="0"/>
              <a:t>condition</a:t>
            </a:r>
            <a:r>
              <a:rPr lang="en-GB" altLang="en-US" dirty="0" smtClean="0"/>
              <a:t> </a:t>
            </a:r>
            <a:r>
              <a:rPr lang="en-GB" altLang="en-US" cap="small" dirty="0">
                <a:solidFill>
                  <a:srgbClr val="0070C0"/>
                </a:solidFill>
              </a:rPr>
              <a:t>loop</a:t>
            </a:r>
          </a:p>
          <a:p>
            <a:pPr eaLnBrk="1" hangingPunct="1">
              <a:buFont typeface="Wingdings" pitchFamily="2" charset="2"/>
              <a:buNone/>
              <a:defRPr/>
            </a:pPr>
            <a:r>
              <a:rPr lang="en-GB" altLang="en-US" dirty="0" smtClean="0"/>
              <a:t>	sequence of statements;</a:t>
            </a:r>
          </a:p>
          <a:p>
            <a:pPr eaLnBrk="1" hangingPunct="1">
              <a:buFont typeface="Wingdings" pitchFamily="2" charset="2"/>
              <a:buNone/>
              <a:defRPr/>
            </a:pPr>
            <a:r>
              <a:rPr lang="en-GB" altLang="en-US" cap="small" dirty="0">
                <a:solidFill>
                  <a:srgbClr val="0070C0"/>
                </a:solidFill>
              </a:rPr>
              <a:t>end</a:t>
            </a:r>
            <a:r>
              <a:rPr lang="en-GB" altLang="en-US" dirty="0" smtClean="0"/>
              <a:t> </a:t>
            </a:r>
            <a:r>
              <a:rPr lang="en-GB" altLang="en-US" cap="small" dirty="0">
                <a:solidFill>
                  <a:srgbClr val="0070C0"/>
                </a:solidFill>
              </a:rPr>
              <a:t>loop</a:t>
            </a:r>
            <a:r>
              <a:rPr lang="en-GB" altLang="en-US" dirty="0" smtClean="0"/>
              <a:t>;</a:t>
            </a:r>
          </a:p>
          <a:p>
            <a:pPr eaLnBrk="1" hangingPunct="1">
              <a:buFont typeface="Wingdings" pitchFamily="2" charset="2"/>
              <a:buNone/>
              <a:defRPr/>
            </a:pPr>
            <a:endParaRPr lang="en-GB" altLang="en-US" dirty="0" smtClean="0"/>
          </a:p>
          <a:p>
            <a:pPr eaLnBrk="1" hangingPunct="1">
              <a:defRPr/>
            </a:pPr>
            <a:r>
              <a:rPr lang="en-GB" altLang="en-US" dirty="0" smtClean="0"/>
              <a:t>If </a:t>
            </a:r>
            <a:r>
              <a:rPr lang="en-GB" altLang="en-US" cap="small" dirty="0" smtClean="0"/>
              <a:t>true</a:t>
            </a:r>
            <a:r>
              <a:rPr lang="en-GB" altLang="en-US" dirty="0" smtClean="0"/>
              <a:t> the statements are executed</a:t>
            </a:r>
          </a:p>
          <a:p>
            <a:pPr eaLnBrk="1" hangingPunct="1">
              <a:defRPr/>
            </a:pPr>
            <a:r>
              <a:rPr lang="en-GB" altLang="en-US" dirty="0" smtClean="0"/>
              <a:t>If not branch to </a:t>
            </a:r>
            <a:r>
              <a:rPr lang="en-GB" altLang="en-US" cap="small" dirty="0" smtClean="0"/>
              <a:t>end loop </a:t>
            </a:r>
            <a:r>
              <a:rPr lang="en-GB" altLang="en-US" dirty="0" smtClean="0"/>
              <a:t>clause</a:t>
            </a:r>
          </a:p>
        </p:txBody>
      </p:sp>
    </p:spTree>
    <p:extLst>
      <p:ext uri="{BB962C8B-B14F-4D97-AF65-F5344CB8AC3E}">
        <p14:creationId xmlns:p14="http://schemas.microsoft.com/office/powerpoint/2010/main" val="3757411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smtClean="0"/>
              <a:t>WHILE LOOP</a:t>
            </a:r>
          </a:p>
        </p:txBody>
      </p:sp>
      <p:sp>
        <p:nvSpPr>
          <p:cNvPr id="22532" name="Rectangle 3"/>
          <p:cNvSpPr>
            <a:spLocks noGrp="1" noChangeArrowheads="1"/>
          </p:cNvSpPr>
          <p:nvPr>
            <p:ph type="body" idx="1"/>
          </p:nvPr>
        </p:nvSpPr>
        <p:spPr>
          <a:xfrm>
            <a:off x="900113" y="1700213"/>
            <a:ext cx="8280400" cy="4537075"/>
          </a:xfrm>
        </p:spPr>
        <p:txBody>
          <a:bodyPr/>
          <a:lstStyle/>
          <a:p>
            <a:pPr marL="82550" indent="0" eaLnBrk="1" hangingPunct="1">
              <a:buFont typeface="Wingdings 2" pitchFamily="18" charset="2"/>
              <a:buNone/>
              <a:defRPr/>
            </a:pPr>
            <a:r>
              <a:rPr lang="en-GB" altLang="en-US" sz="2400" dirty="0" err="1" smtClean="0">
                <a:solidFill>
                  <a:srgbClr val="000000"/>
                </a:solidFill>
              </a:rPr>
              <a:t>vn_counter</a:t>
            </a:r>
            <a:r>
              <a:rPr lang="en-GB" altLang="en-US" sz="2400" dirty="0" smtClean="0">
                <a:solidFill>
                  <a:srgbClr val="000000"/>
                </a:solidFill>
              </a:rPr>
              <a:t> </a:t>
            </a:r>
            <a:r>
              <a:rPr lang="en-GB" altLang="en-US" sz="2400" cap="small" dirty="0" smtClean="0">
                <a:solidFill>
                  <a:srgbClr val="0070C0"/>
                </a:solidFill>
              </a:rPr>
              <a:t>number</a:t>
            </a:r>
            <a:r>
              <a:rPr lang="en-GB" altLang="en-US" sz="2400" dirty="0" smtClean="0">
                <a:solidFill>
                  <a:srgbClr val="000000"/>
                </a:solidFill>
              </a:rPr>
              <a:t>(</a:t>
            </a:r>
            <a:r>
              <a:rPr lang="en-GB" altLang="en-US" sz="2400" dirty="0" smtClean="0">
                <a:solidFill>
                  <a:srgbClr val="FFC000"/>
                </a:solidFill>
              </a:rPr>
              <a:t>3</a:t>
            </a:r>
            <a:r>
              <a:rPr lang="en-GB" altLang="en-US" sz="2400" dirty="0" smtClean="0">
                <a:solidFill>
                  <a:srgbClr val="000000"/>
                </a:solidFill>
              </a:rPr>
              <a:t>) :=</a:t>
            </a:r>
            <a:r>
              <a:rPr lang="en-GB" altLang="en-US" sz="2400" dirty="0" smtClean="0">
                <a:solidFill>
                  <a:srgbClr val="FFC000"/>
                </a:solidFill>
              </a:rPr>
              <a:t>0</a:t>
            </a:r>
            <a:r>
              <a:rPr lang="en-GB" altLang="en-US" sz="2400" dirty="0" smtClean="0">
                <a:solidFill>
                  <a:srgbClr val="000000"/>
                </a:solidFill>
              </a:rPr>
              <a:t>;</a:t>
            </a:r>
          </a:p>
          <a:p>
            <a:pPr eaLnBrk="1" hangingPunct="1">
              <a:buFont typeface="Wingdings" pitchFamily="2" charset="2"/>
              <a:buNone/>
              <a:defRPr/>
            </a:pPr>
            <a:r>
              <a:rPr lang="en-GB" altLang="en-US" cap="small" dirty="0" smtClean="0">
                <a:solidFill>
                  <a:srgbClr val="0070C0"/>
                </a:solidFill>
              </a:rPr>
              <a:t>begin</a:t>
            </a:r>
            <a:endParaRPr lang="en-GB" altLang="en-US" sz="2400" cap="small" dirty="0" smtClean="0">
              <a:solidFill>
                <a:srgbClr val="0070C0"/>
              </a:solidFill>
            </a:endParaRPr>
          </a:p>
          <a:p>
            <a:pPr eaLnBrk="1" hangingPunct="1">
              <a:buFont typeface="Wingdings" pitchFamily="2" charset="2"/>
              <a:buNone/>
              <a:defRPr/>
            </a:pPr>
            <a:r>
              <a:rPr lang="en-GB" altLang="en-US" sz="2400" cap="small" dirty="0" smtClean="0">
                <a:solidFill>
                  <a:srgbClr val="0070C0"/>
                </a:solidFill>
              </a:rPr>
              <a:t>	while</a:t>
            </a:r>
            <a:r>
              <a:rPr lang="en-GB" altLang="en-US" sz="2400" dirty="0" smtClean="0"/>
              <a:t> </a:t>
            </a:r>
            <a:r>
              <a:rPr lang="en-GB" altLang="en-US" sz="2400" dirty="0" smtClean="0">
                <a:solidFill>
                  <a:srgbClr val="FFC000"/>
                </a:solidFill>
              </a:rPr>
              <a:t>3</a:t>
            </a:r>
            <a:r>
              <a:rPr lang="en-GB" altLang="en-US" sz="2400" dirty="0" smtClean="0"/>
              <a:t> &gt;= </a:t>
            </a:r>
            <a:r>
              <a:rPr lang="en-GB" altLang="en-US" sz="2400" dirty="0" err="1" smtClean="0"/>
              <a:t>vn_counter</a:t>
            </a:r>
            <a:r>
              <a:rPr lang="en-GB" altLang="en-US" sz="2400" dirty="0" smtClean="0"/>
              <a:t> </a:t>
            </a:r>
            <a:r>
              <a:rPr lang="en-GB" altLang="en-US" sz="2400" cap="small" dirty="0" smtClean="0">
                <a:solidFill>
                  <a:srgbClr val="0070C0"/>
                </a:solidFill>
              </a:rPr>
              <a:t>loop</a:t>
            </a:r>
            <a:endParaRPr lang="en-GB" altLang="en-US" sz="2400" dirty="0" smtClean="0"/>
          </a:p>
          <a:p>
            <a:pPr lvl="1" eaLnBrk="1" hangingPunct="1">
              <a:buFont typeface="Wingdings" pitchFamily="2" charset="2"/>
              <a:buNone/>
              <a:defRPr/>
            </a:pPr>
            <a:r>
              <a:rPr lang="en-GB" altLang="en-US" sz="2400" cap="small" dirty="0" smtClean="0"/>
              <a:t>	</a:t>
            </a:r>
            <a:r>
              <a:rPr lang="en-GB" altLang="en-US" sz="2400" cap="small" dirty="0" err="1" smtClean="0"/>
              <a:t>dbms_output.put_line</a:t>
            </a:r>
            <a:r>
              <a:rPr lang="en-GB" altLang="en-US" sz="2400" cap="small" dirty="0" smtClean="0"/>
              <a:t> </a:t>
            </a:r>
            <a:r>
              <a:rPr lang="en-GB" altLang="en-US" sz="2400" dirty="0" smtClean="0"/>
              <a:t>('counter has not exceeded 3');</a:t>
            </a:r>
          </a:p>
          <a:p>
            <a:pPr lvl="1" eaLnBrk="1" hangingPunct="1">
              <a:buFont typeface="Wingdings" pitchFamily="2" charset="2"/>
              <a:buNone/>
              <a:defRPr/>
            </a:pPr>
            <a:r>
              <a:rPr lang="en-GB" altLang="en-US" sz="2400" dirty="0" smtClean="0"/>
              <a:t>	</a:t>
            </a:r>
            <a:r>
              <a:rPr lang="en-GB" altLang="en-US" sz="2400" dirty="0" err="1" smtClean="0"/>
              <a:t>vn_counter</a:t>
            </a:r>
            <a:r>
              <a:rPr lang="en-GB" altLang="en-US" sz="2400" dirty="0" smtClean="0"/>
              <a:t> := </a:t>
            </a:r>
            <a:r>
              <a:rPr lang="en-GB" altLang="en-US" sz="2400" dirty="0" err="1" smtClean="0"/>
              <a:t>vn_counter</a:t>
            </a:r>
            <a:r>
              <a:rPr lang="en-GB" altLang="en-US" sz="2400" dirty="0" smtClean="0"/>
              <a:t> + </a:t>
            </a:r>
            <a:r>
              <a:rPr lang="en-GB" altLang="en-US" sz="2400" dirty="0">
                <a:solidFill>
                  <a:srgbClr val="FFC000"/>
                </a:solidFill>
                <a:ea typeface="+mn-ea"/>
              </a:rPr>
              <a:t>1</a:t>
            </a:r>
            <a:r>
              <a:rPr lang="en-GB" altLang="en-US" sz="2400" dirty="0" smtClean="0"/>
              <a:t>;</a:t>
            </a:r>
          </a:p>
          <a:p>
            <a:pPr eaLnBrk="1" hangingPunct="1">
              <a:buFont typeface="Wingdings" pitchFamily="2" charset="2"/>
              <a:buNone/>
              <a:defRPr/>
            </a:pPr>
            <a:r>
              <a:rPr lang="en-GB" altLang="en-US" sz="2400" cap="small" dirty="0" smtClean="0">
                <a:solidFill>
                  <a:srgbClr val="0070C0"/>
                </a:solidFill>
              </a:rPr>
              <a:t>	end loop</a:t>
            </a:r>
            <a:r>
              <a:rPr lang="en-GB" altLang="en-US" sz="2400" dirty="0" smtClean="0"/>
              <a:t>;</a:t>
            </a:r>
          </a:p>
          <a:p>
            <a:pPr eaLnBrk="1" hangingPunct="1">
              <a:buFont typeface="Wingdings" pitchFamily="2" charset="2"/>
              <a:buNone/>
              <a:defRPr/>
            </a:pPr>
            <a:r>
              <a:rPr lang="en-GB" altLang="en-US" cap="small" dirty="0" smtClean="0">
                <a:solidFill>
                  <a:srgbClr val="0070C0"/>
                </a:solidFill>
              </a:rPr>
              <a:t>end;</a:t>
            </a:r>
            <a:endParaRPr lang="en-GB" altLang="en-US" sz="2400" dirty="0" smtClean="0"/>
          </a:p>
          <a:p>
            <a:pPr eaLnBrk="1" hangingPunct="1">
              <a:defRPr/>
            </a:pPr>
            <a:r>
              <a:rPr lang="en-GB" altLang="en-US" sz="2400" dirty="0" smtClean="0"/>
              <a:t>How many times will the message be displayed?</a:t>
            </a:r>
          </a:p>
          <a:p>
            <a:pPr eaLnBrk="1" hangingPunct="1">
              <a:defRPr/>
            </a:pPr>
            <a:r>
              <a:rPr lang="en-GB" altLang="en-US" sz="2400" dirty="0" smtClean="0"/>
              <a:t>What would happen if </a:t>
            </a:r>
            <a:r>
              <a:rPr lang="en-GB" altLang="en-US" sz="2400" dirty="0" err="1" smtClean="0"/>
              <a:t>vn_counter</a:t>
            </a:r>
            <a:r>
              <a:rPr lang="en-GB" altLang="en-US" sz="2400" dirty="0" smtClean="0"/>
              <a:t> was not initialised?</a:t>
            </a:r>
          </a:p>
        </p:txBody>
      </p:sp>
      <p:sp>
        <p:nvSpPr>
          <p:cNvPr id="2" name="TextBox 1"/>
          <p:cNvSpPr txBox="1"/>
          <p:nvPr/>
        </p:nvSpPr>
        <p:spPr>
          <a:xfrm>
            <a:off x="7164288" y="5795972"/>
            <a:ext cx="1042273" cy="369332"/>
          </a:xfrm>
          <a:prstGeom prst="rect">
            <a:avLst/>
          </a:prstGeom>
          <a:noFill/>
        </p:spPr>
        <p:txBody>
          <a:bodyPr wrap="none" rtlCol="0">
            <a:spAutoFit/>
          </a:bodyPr>
          <a:lstStyle/>
          <a:p>
            <a:r>
              <a:rPr lang="en-GB" dirty="0" smtClean="0"/>
              <a:t>script.txt</a:t>
            </a:r>
            <a:endParaRPr lang="en-GB" dirty="0"/>
          </a:p>
        </p:txBody>
      </p:sp>
    </p:spTree>
    <p:extLst>
      <p:ext uri="{BB962C8B-B14F-4D97-AF65-F5344CB8AC3E}">
        <p14:creationId xmlns:p14="http://schemas.microsoft.com/office/powerpoint/2010/main" val="1550068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smtClean="0"/>
              <a:t>FOR - LOOP</a:t>
            </a:r>
          </a:p>
        </p:txBody>
      </p:sp>
      <p:sp>
        <p:nvSpPr>
          <p:cNvPr id="11268" name="Rectangle 3"/>
          <p:cNvSpPr>
            <a:spLocks noGrp="1" noChangeArrowheads="1"/>
          </p:cNvSpPr>
          <p:nvPr>
            <p:ph type="body" idx="1"/>
          </p:nvPr>
        </p:nvSpPr>
        <p:spPr>
          <a:xfrm>
            <a:off x="1115617" y="2119313"/>
            <a:ext cx="6544072" cy="3603625"/>
          </a:xfrm>
        </p:spPr>
        <p:txBody>
          <a:bodyPr/>
          <a:lstStyle/>
          <a:p>
            <a:pPr eaLnBrk="1" hangingPunct="1">
              <a:defRPr/>
            </a:pPr>
            <a:r>
              <a:rPr lang="en-GB" altLang="en-US" dirty="0" smtClean="0"/>
              <a:t>Specify how many iterations will be run</a:t>
            </a:r>
          </a:p>
          <a:p>
            <a:pPr eaLnBrk="1" hangingPunct="1">
              <a:defRPr/>
            </a:pPr>
            <a:r>
              <a:rPr lang="en-GB" altLang="en-US" dirty="0" smtClean="0"/>
              <a:t>Iterates over a specified range of integers</a:t>
            </a:r>
          </a:p>
          <a:p>
            <a:pPr eaLnBrk="1" hangingPunct="1">
              <a:defRPr/>
            </a:pPr>
            <a:r>
              <a:rPr lang="en-GB" altLang="en-US" i="1" dirty="0" smtClean="0">
                <a:solidFill>
                  <a:srgbClr val="002060"/>
                </a:solidFill>
              </a:rPr>
              <a:t>Lower</a:t>
            </a:r>
            <a:r>
              <a:rPr lang="en-GB" altLang="en-US" dirty="0" smtClean="0">
                <a:solidFill>
                  <a:srgbClr val="002060"/>
                </a:solidFill>
              </a:rPr>
              <a:t> </a:t>
            </a:r>
            <a:r>
              <a:rPr lang="en-GB" altLang="en-US" dirty="0" smtClean="0"/>
              <a:t>and </a:t>
            </a:r>
            <a:r>
              <a:rPr lang="en-GB" altLang="en-US" i="1" dirty="0">
                <a:solidFill>
                  <a:srgbClr val="002060"/>
                </a:solidFill>
              </a:rPr>
              <a:t>upper bounds </a:t>
            </a:r>
            <a:r>
              <a:rPr lang="en-GB" altLang="en-US" dirty="0" smtClean="0"/>
              <a:t>inclusive</a:t>
            </a:r>
          </a:p>
        </p:txBody>
      </p:sp>
    </p:spTree>
    <p:extLst>
      <p:ext uri="{BB962C8B-B14F-4D97-AF65-F5344CB8AC3E}">
        <p14:creationId xmlns:p14="http://schemas.microsoft.com/office/powerpoint/2010/main" val="528855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27584" y="548680"/>
            <a:ext cx="7416824" cy="900113"/>
          </a:xfrm>
        </p:spPr>
        <p:txBody>
          <a:bodyPr vert="horz" wrap="square" lIns="91440" tIns="45720" rIns="91440" bIns="45720" numCol="1" anchorCtr="0" compatLnSpc="1">
            <a:prstTxWarp prst="textNoShape">
              <a:avLst/>
            </a:prstTxWarp>
          </a:bodyPr>
          <a:lstStyle/>
          <a:p>
            <a:pPr eaLnBrk="1" hangingPunct="1">
              <a:defRPr/>
            </a:pPr>
            <a:r>
              <a:rPr lang="en-GB" dirty="0" smtClean="0">
                <a:solidFill>
                  <a:srgbClr val="002060"/>
                </a:solidFill>
                <a:effectLst>
                  <a:outerShdw blurRad="38100" dist="38100" dir="2700000" algn="tl">
                    <a:srgbClr val="C0C0C0"/>
                  </a:outerShdw>
                </a:effectLst>
              </a:rPr>
              <a:t>Review</a:t>
            </a:r>
          </a:p>
        </p:txBody>
      </p:sp>
      <p:sp>
        <p:nvSpPr>
          <p:cNvPr id="3" name="Content Placeholder 2"/>
          <p:cNvSpPr>
            <a:spLocks noGrp="1"/>
          </p:cNvSpPr>
          <p:nvPr>
            <p:ph idx="4294967295"/>
          </p:nvPr>
        </p:nvSpPr>
        <p:spPr>
          <a:xfrm>
            <a:off x="755576" y="1340768"/>
            <a:ext cx="7632898" cy="4463702"/>
          </a:xfrm>
        </p:spPr>
        <p:txBody>
          <a:bodyPr/>
          <a:lstStyle/>
          <a:p>
            <a:pPr eaLnBrk="1" hangingPunct="1"/>
            <a:r>
              <a:rPr lang="en-GB" altLang="en-US" sz="1800" dirty="0" smtClean="0"/>
              <a:t>Which function rounds numerical values up?</a:t>
            </a:r>
          </a:p>
          <a:p>
            <a:pPr lvl="1" eaLnBrk="1" hangingPunct="1"/>
            <a:endParaRPr lang="en-GB" altLang="en-US" sz="1800" dirty="0" smtClean="0">
              <a:solidFill>
                <a:srgbClr val="FF0000"/>
              </a:solidFill>
            </a:endParaRPr>
          </a:p>
          <a:p>
            <a:pPr eaLnBrk="1" hangingPunct="1"/>
            <a:r>
              <a:rPr lang="en-GB" altLang="en-US" sz="1800" dirty="0" smtClean="0"/>
              <a:t>How many parameters does </a:t>
            </a:r>
            <a:r>
              <a:rPr lang="en-GB" altLang="en-US" sz="1800" dirty="0" err="1" smtClean="0"/>
              <a:t>CONCAT</a:t>
            </a:r>
            <a:r>
              <a:rPr lang="en-GB" altLang="en-US" sz="1800" dirty="0" smtClean="0"/>
              <a:t> accept?</a:t>
            </a:r>
          </a:p>
          <a:p>
            <a:pPr lvl="1" eaLnBrk="1" hangingPunct="1"/>
            <a:endParaRPr lang="en-GB" altLang="en-US" sz="1800" i="1" dirty="0" smtClean="0">
              <a:solidFill>
                <a:srgbClr val="FF0000"/>
              </a:solidFill>
            </a:endParaRPr>
          </a:p>
          <a:p>
            <a:pPr eaLnBrk="1" hangingPunct="1"/>
            <a:r>
              <a:rPr lang="en-GB" altLang="en-US" sz="1800" dirty="0" smtClean="0"/>
              <a:t>What does LENGTH do?</a:t>
            </a:r>
          </a:p>
          <a:p>
            <a:pPr lvl="1" eaLnBrk="1" hangingPunct="1"/>
            <a:endParaRPr lang="en-GB" altLang="en-US" sz="1800" dirty="0" smtClean="0">
              <a:solidFill>
                <a:srgbClr val="FF0000"/>
              </a:solidFill>
            </a:endParaRPr>
          </a:p>
          <a:p>
            <a:pPr eaLnBrk="1" hangingPunct="1"/>
            <a:r>
              <a:rPr lang="en-GB" altLang="en-US" sz="1800" dirty="0" smtClean="0"/>
              <a:t>What is the difference between MOD and REMAINDER?</a:t>
            </a:r>
          </a:p>
          <a:p>
            <a:pPr lvl="1" eaLnBrk="1" hangingPunct="1"/>
            <a:endParaRPr lang="en-GB" altLang="en-US" sz="1800" dirty="0" smtClean="0">
              <a:solidFill>
                <a:srgbClr val="FF0000"/>
              </a:solidFill>
            </a:endParaRPr>
          </a:p>
          <a:p>
            <a:pPr eaLnBrk="1" hangingPunct="1"/>
            <a:r>
              <a:rPr lang="en-GB" altLang="en-US" sz="1800" dirty="0" smtClean="0"/>
              <a:t>What will be the output from SELECT </a:t>
            </a:r>
            <a:r>
              <a:rPr lang="en-GB" altLang="en-US" sz="1800" dirty="0" err="1" smtClean="0"/>
              <a:t>TRUNC</a:t>
            </a:r>
            <a:r>
              <a:rPr lang="en-GB" altLang="en-US" sz="1800" dirty="0" smtClean="0"/>
              <a:t>(1234.567, 2) FROM DUAL; ?</a:t>
            </a:r>
          </a:p>
          <a:p>
            <a:pPr lvl="1" eaLnBrk="1" hangingPunct="1"/>
            <a:endParaRPr lang="en-GB" altLang="en-US" sz="1800" dirty="0" smtClean="0">
              <a:solidFill>
                <a:srgbClr val="FF0000"/>
              </a:solidFill>
            </a:endParaRPr>
          </a:p>
          <a:p>
            <a:pPr eaLnBrk="1" hangingPunct="1"/>
            <a:r>
              <a:rPr lang="en-GB" altLang="en-US" sz="1800" dirty="0"/>
              <a:t>What will be the output from SELECT </a:t>
            </a:r>
            <a:r>
              <a:rPr lang="en-GB" altLang="en-US" sz="1800" dirty="0" err="1" smtClean="0"/>
              <a:t>TRUNC</a:t>
            </a:r>
            <a:r>
              <a:rPr lang="en-GB" altLang="en-US" sz="1800" dirty="0" smtClean="0"/>
              <a:t>(1234.567) </a:t>
            </a:r>
            <a:r>
              <a:rPr lang="en-GB" altLang="en-US" sz="1800" dirty="0"/>
              <a:t>FROM </a:t>
            </a:r>
            <a:r>
              <a:rPr lang="en-GB" altLang="en-US" sz="1800" dirty="0" smtClean="0"/>
              <a:t>DUAL; ?</a:t>
            </a:r>
            <a:endParaRPr lang="en-GB" altLang="en-US" sz="1800" dirty="0"/>
          </a:p>
          <a:p>
            <a:pPr lvl="1" eaLnBrk="1" hangingPunct="1"/>
            <a:endParaRPr lang="en-GB" altLang="en-US" sz="1800" dirty="0" smtClean="0">
              <a:solidFill>
                <a:srgbClr val="FF0000"/>
              </a:solidFill>
            </a:endParaRPr>
          </a:p>
          <a:p>
            <a:pPr eaLnBrk="1" hangingPunct="1"/>
            <a:r>
              <a:rPr lang="en-GB" altLang="en-US" sz="1800" dirty="0" smtClean="0"/>
              <a:t>Is ROUND a single line function or an aggregate function; </a:t>
            </a:r>
            <a:r>
              <a:rPr lang="en-GB" altLang="en-US" sz="1800" dirty="0"/>
              <a:t>?</a:t>
            </a:r>
          </a:p>
          <a:p>
            <a:pPr lvl="1" eaLnBrk="1" hangingPunct="1"/>
            <a:endParaRPr lang="en-GB" altLang="en-US" sz="1800" dirty="0" smtClean="0">
              <a:solidFill>
                <a:srgbClr val="FF0000"/>
              </a:solidFill>
            </a:endParaRPr>
          </a:p>
        </p:txBody>
      </p:sp>
    </p:spTree>
    <p:extLst>
      <p:ext uri="{BB962C8B-B14F-4D97-AF65-F5344CB8AC3E}">
        <p14:creationId xmlns:p14="http://schemas.microsoft.com/office/powerpoint/2010/main" val="192897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iterate type="lt">
                                    <p:tmPct val="0"/>
                                  </p:iterate>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left)">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iterate type="lt">
                                    <p:tmPct val="0"/>
                                  </p:iterate>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left)">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smtClean="0"/>
              <a:t>FOR – LOOP example</a:t>
            </a:r>
          </a:p>
        </p:txBody>
      </p:sp>
      <p:sp>
        <p:nvSpPr>
          <p:cNvPr id="12292" name="Rectangle 3"/>
          <p:cNvSpPr>
            <a:spLocks noGrp="1" noChangeArrowheads="1"/>
          </p:cNvSpPr>
          <p:nvPr>
            <p:ph type="body" idx="1"/>
          </p:nvPr>
        </p:nvSpPr>
        <p:spPr>
          <a:xfrm>
            <a:off x="901700" y="1916113"/>
            <a:ext cx="8242300" cy="4114800"/>
          </a:xfrm>
        </p:spPr>
        <p:txBody>
          <a:bodyPr/>
          <a:lstStyle/>
          <a:p>
            <a:pPr eaLnBrk="1" hangingPunct="1">
              <a:buFont typeface="Wingdings" pitchFamily="2" charset="2"/>
              <a:buNone/>
              <a:defRPr/>
            </a:pPr>
            <a:r>
              <a:rPr lang="en-GB" altLang="en-US" sz="2000" dirty="0" smtClean="0">
                <a:solidFill>
                  <a:srgbClr val="0070C0"/>
                </a:solidFill>
              </a:rPr>
              <a:t>FOR</a:t>
            </a:r>
            <a:r>
              <a:rPr lang="en-GB" altLang="en-US" sz="2000" dirty="0" smtClean="0"/>
              <a:t> </a:t>
            </a:r>
            <a:r>
              <a:rPr lang="en-GB" altLang="en-US" sz="2000" dirty="0" err="1" smtClean="0"/>
              <a:t>vn_counter</a:t>
            </a:r>
            <a:r>
              <a:rPr lang="en-GB" altLang="en-US" sz="2000" dirty="0" smtClean="0"/>
              <a:t> </a:t>
            </a:r>
            <a:r>
              <a:rPr lang="en-GB" altLang="en-US" sz="2000" dirty="0">
                <a:solidFill>
                  <a:srgbClr val="0070C0"/>
                </a:solidFill>
              </a:rPr>
              <a:t>IN</a:t>
            </a:r>
            <a:r>
              <a:rPr lang="en-GB" altLang="en-US" sz="2000" dirty="0" smtClean="0"/>
              <a:t> </a:t>
            </a:r>
            <a:r>
              <a:rPr lang="en-GB" altLang="en-US" sz="2000" dirty="0" smtClean="0">
                <a:solidFill>
                  <a:schemeClr val="bg1">
                    <a:lumMod val="50000"/>
                  </a:schemeClr>
                </a:solidFill>
              </a:rPr>
              <a:t>[REVERSE] </a:t>
            </a:r>
            <a:r>
              <a:rPr lang="en-GB" altLang="en-US" sz="2000" dirty="0" err="1" smtClean="0"/>
              <a:t>lower_bound</a:t>
            </a:r>
            <a:r>
              <a:rPr lang="en-GB" altLang="en-US" sz="2000" dirty="0" smtClean="0"/>
              <a:t> .. </a:t>
            </a:r>
            <a:r>
              <a:rPr lang="en-GB" altLang="en-US" sz="2000" dirty="0" err="1" smtClean="0"/>
              <a:t>Upper_bound</a:t>
            </a:r>
            <a:r>
              <a:rPr lang="en-GB" altLang="en-US" sz="2000" dirty="0" smtClean="0"/>
              <a:t> </a:t>
            </a:r>
            <a:r>
              <a:rPr lang="en-GB" altLang="en-US" sz="2000" dirty="0">
                <a:solidFill>
                  <a:srgbClr val="0070C0"/>
                </a:solidFill>
              </a:rPr>
              <a:t>LOOP</a:t>
            </a:r>
          </a:p>
          <a:p>
            <a:pPr lvl="1" eaLnBrk="1" hangingPunct="1">
              <a:buFont typeface="Wingdings" pitchFamily="2" charset="2"/>
              <a:buNone/>
              <a:defRPr/>
            </a:pPr>
            <a:r>
              <a:rPr lang="en-GB" altLang="en-US" sz="2000" i="1" dirty="0" smtClean="0"/>
              <a:t>sequence of statements;</a:t>
            </a:r>
          </a:p>
          <a:p>
            <a:pPr eaLnBrk="1" hangingPunct="1">
              <a:buFont typeface="Wingdings" pitchFamily="2" charset="2"/>
              <a:buNone/>
              <a:defRPr/>
            </a:pPr>
            <a:r>
              <a:rPr lang="en-GB" altLang="en-US" sz="2000" dirty="0">
                <a:solidFill>
                  <a:srgbClr val="0070C0"/>
                </a:solidFill>
              </a:rPr>
              <a:t>END</a:t>
            </a:r>
            <a:r>
              <a:rPr lang="en-GB" altLang="en-US" sz="2000" dirty="0" smtClean="0"/>
              <a:t> </a:t>
            </a:r>
            <a:r>
              <a:rPr lang="en-GB" altLang="en-US" sz="2000" dirty="0">
                <a:solidFill>
                  <a:srgbClr val="0070C0"/>
                </a:solidFill>
              </a:rPr>
              <a:t>LOOP</a:t>
            </a:r>
            <a:r>
              <a:rPr lang="en-GB" altLang="en-US" sz="2000" dirty="0" smtClean="0"/>
              <a:t>;</a:t>
            </a:r>
          </a:p>
          <a:p>
            <a:pPr eaLnBrk="1" hangingPunct="1">
              <a:buFont typeface="Wingdings" pitchFamily="2" charset="2"/>
              <a:buNone/>
              <a:defRPr/>
            </a:pPr>
            <a:endParaRPr lang="en-GB" altLang="en-US" sz="2000" dirty="0" smtClean="0"/>
          </a:p>
          <a:p>
            <a:pPr eaLnBrk="1" hangingPunct="1">
              <a:buFont typeface="Wingdings" pitchFamily="2" charset="2"/>
              <a:buNone/>
              <a:defRPr/>
            </a:pPr>
            <a:endParaRPr lang="en-GB" altLang="en-US" sz="2000" dirty="0" smtClean="0"/>
          </a:p>
          <a:p>
            <a:pPr eaLnBrk="1" hangingPunct="1">
              <a:buFont typeface="Wingdings" pitchFamily="2" charset="2"/>
              <a:buNone/>
              <a:defRPr/>
            </a:pPr>
            <a:r>
              <a:rPr lang="en-GB" altLang="en-US" sz="2000" dirty="0">
                <a:solidFill>
                  <a:srgbClr val="0070C0"/>
                </a:solidFill>
              </a:rPr>
              <a:t>FOR</a:t>
            </a:r>
            <a:r>
              <a:rPr lang="en-GB" altLang="en-US" sz="2000" dirty="0" smtClean="0"/>
              <a:t> </a:t>
            </a:r>
            <a:r>
              <a:rPr lang="en-GB" altLang="en-US" sz="2000" dirty="0" err="1" smtClean="0"/>
              <a:t>vn_another_counter</a:t>
            </a:r>
            <a:r>
              <a:rPr lang="en-GB" altLang="en-US" sz="2000" dirty="0" smtClean="0"/>
              <a:t> </a:t>
            </a:r>
            <a:r>
              <a:rPr lang="en-GB" altLang="en-US" sz="2000" dirty="0">
                <a:solidFill>
                  <a:srgbClr val="0070C0"/>
                </a:solidFill>
              </a:rPr>
              <a:t>IN</a:t>
            </a:r>
            <a:r>
              <a:rPr lang="en-GB" altLang="en-US" sz="2000" dirty="0" smtClean="0"/>
              <a:t> 1 </a:t>
            </a:r>
            <a:r>
              <a:rPr lang="en-GB" altLang="en-US" sz="2000" b="1" dirty="0" smtClean="0"/>
              <a:t>..</a:t>
            </a:r>
            <a:r>
              <a:rPr lang="en-GB" altLang="en-US" sz="2000" dirty="0" smtClean="0"/>
              <a:t> 4 </a:t>
            </a:r>
            <a:r>
              <a:rPr lang="en-GB" altLang="en-US" sz="2000" dirty="0">
                <a:solidFill>
                  <a:srgbClr val="0070C0"/>
                </a:solidFill>
              </a:rPr>
              <a:t>LOOP</a:t>
            </a:r>
          </a:p>
          <a:p>
            <a:pPr eaLnBrk="1" hangingPunct="1">
              <a:buFont typeface="Wingdings" pitchFamily="2" charset="2"/>
              <a:buNone/>
              <a:defRPr/>
            </a:pPr>
            <a:r>
              <a:rPr lang="en-GB" altLang="en-US" sz="2000" dirty="0" smtClean="0"/>
              <a:t>	</a:t>
            </a:r>
          </a:p>
          <a:p>
            <a:pPr eaLnBrk="1" hangingPunct="1">
              <a:buFont typeface="Wingdings" pitchFamily="2" charset="2"/>
              <a:buNone/>
              <a:defRPr/>
            </a:pPr>
            <a:r>
              <a:rPr lang="en-GB" altLang="en-US" sz="2000" dirty="0"/>
              <a:t>	</a:t>
            </a:r>
            <a:r>
              <a:rPr lang="en-GB" altLang="en-US" sz="2000" dirty="0" err="1" smtClean="0"/>
              <a:t>DBMS_OUTPUT.PUT_LINE</a:t>
            </a:r>
            <a:r>
              <a:rPr lang="en-GB" altLang="en-US" sz="2000" dirty="0" smtClean="0"/>
              <a:t> ('Loop number ' || </a:t>
            </a:r>
            <a:r>
              <a:rPr lang="en-GB" altLang="en-US" sz="2000" dirty="0" err="1" smtClean="0"/>
              <a:t>vn_another_counter</a:t>
            </a:r>
            <a:r>
              <a:rPr lang="en-GB" altLang="en-US" sz="2000" dirty="0" smtClean="0"/>
              <a:t>);</a:t>
            </a:r>
          </a:p>
          <a:p>
            <a:pPr eaLnBrk="1" hangingPunct="1">
              <a:buFont typeface="Wingdings" pitchFamily="2" charset="2"/>
              <a:buNone/>
              <a:defRPr/>
            </a:pPr>
            <a:endParaRPr lang="en-GB" altLang="en-US" sz="2000" dirty="0" smtClean="0"/>
          </a:p>
          <a:p>
            <a:pPr eaLnBrk="1" hangingPunct="1">
              <a:buFont typeface="Wingdings" pitchFamily="2" charset="2"/>
              <a:buNone/>
              <a:defRPr/>
            </a:pPr>
            <a:r>
              <a:rPr lang="en-GB" altLang="en-US" sz="2000" dirty="0">
                <a:solidFill>
                  <a:srgbClr val="0070C0"/>
                </a:solidFill>
              </a:rPr>
              <a:t>END</a:t>
            </a:r>
            <a:r>
              <a:rPr lang="en-GB" altLang="en-US" sz="2000" dirty="0" smtClean="0"/>
              <a:t> </a:t>
            </a:r>
            <a:r>
              <a:rPr lang="en-GB" altLang="en-US" sz="2000" dirty="0">
                <a:solidFill>
                  <a:srgbClr val="0070C0"/>
                </a:solidFill>
              </a:rPr>
              <a:t>LOOP</a:t>
            </a:r>
            <a:r>
              <a:rPr lang="en-GB" altLang="en-US" sz="2000" dirty="0" smtClean="0"/>
              <a:t>;</a:t>
            </a:r>
          </a:p>
          <a:p>
            <a:pPr eaLnBrk="1" hangingPunct="1">
              <a:buFont typeface="Wingdings" pitchFamily="2" charset="2"/>
              <a:buNone/>
              <a:defRPr/>
            </a:pPr>
            <a:endParaRPr lang="en-GB" altLang="en-US" sz="2000" dirty="0" smtClean="0"/>
          </a:p>
        </p:txBody>
      </p:sp>
    </p:spTree>
    <p:extLst>
      <p:ext uri="{BB962C8B-B14F-4D97-AF65-F5344CB8AC3E}">
        <p14:creationId xmlns:p14="http://schemas.microsoft.com/office/powerpoint/2010/main" val="2241030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ltLang="en-US" smtClean="0"/>
              <a:t>FOR – LOOP variable example</a:t>
            </a:r>
          </a:p>
        </p:txBody>
      </p:sp>
      <p:sp>
        <p:nvSpPr>
          <p:cNvPr id="25603" name="Rectangle 3"/>
          <p:cNvSpPr>
            <a:spLocks noGrp="1" noChangeArrowheads="1"/>
          </p:cNvSpPr>
          <p:nvPr>
            <p:ph type="body" idx="1"/>
          </p:nvPr>
        </p:nvSpPr>
        <p:spPr>
          <a:xfrm>
            <a:off x="901700" y="1916113"/>
            <a:ext cx="8242300" cy="4114800"/>
          </a:xfrm>
        </p:spPr>
        <p:txBody>
          <a:bodyPr/>
          <a:lstStyle/>
          <a:p>
            <a:pPr eaLnBrk="1" hangingPunct="1">
              <a:buFont typeface="Wingdings" pitchFamily="2" charset="2"/>
              <a:buNone/>
            </a:pPr>
            <a:endParaRPr lang="en-GB" altLang="en-US" sz="2000" dirty="0" smtClean="0"/>
          </a:p>
          <a:p>
            <a:pPr eaLnBrk="1" hangingPunct="1">
              <a:buFont typeface="Wingdings" pitchFamily="2" charset="2"/>
              <a:buNone/>
            </a:pPr>
            <a:r>
              <a:rPr lang="en-GB" altLang="en-US" sz="2000" dirty="0" smtClean="0">
                <a:solidFill>
                  <a:srgbClr val="0070C0"/>
                </a:solidFill>
              </a:rPr>
              <a:t>FOR</a:t>
            </a:r>
            <a:r>
              <a:rPr lang="en-GB" altLang="en-US" sz="2000" dirty="0" smtClean="0"/>
              <a:t> </a:t>
            </a:r>
            <a:r>
              <a:rPr lang="en-GB" altLang="en-US" sz="2000" dirty="0" err="1" smtClean="0"/>
              <a:t>vn_another_counter</a:t>
            </a:r>
            <a:r>
              <a:rPr lang="en-GB" altLang="en-US" sz="2000" dirty="0" smtClean="0"/>
              <a:t> </a:t>
            </a:r>
            <a:r>
              <a:rPr lang="en-GB" altLang="en-US" sz="2000" dirty="0" smtClean="0">
                <a:solidFill>
                  <a:srgbClr val="0070C0"/>
                </a:solidFill>
              </a:rPr>
              <a:t>IN</a:t>
            </a:r>
            <a:r>
              <a:rPr lang="en-GB" altLang="en-US" sz="2000" dirty="0" smtClean="0"/>
              <a:t> </a:t>
            </a:r>
            <a:r>
              <a:rPr lang="en-GB" altLang="en-US" sz="2000" dirty="0" err="1" smtClean="0"/>
              <a:t>vn_a_variable</a:t>
            </a:r>
            <a:r>
              <a:rPr lang="en-GB" altLang="en-US" sz="2000" dirty="0" smtClean="0"/>
              <a:t> </a:t>
            </a:r>
            <a:r>
              <a:rPr lang="en-GB" altLang="en-US" sz="2000" b="1" dirty="0" smtClean="0"/>
              <a:t>..</a:t>
            </a:r>
            <a:r>
              <a:rPr lang="en-GB" altLang="en-US" sz="2000" dirty="0" smtClean="0"/>
              <a:t> </a:t>
            </a:r>
            <a:r>
              <a:rPr lang="en-GB" altLang="en-US" sz="2000" dirty="0" err="1" smtClean="0"/>
              <a:t>vn_b_variable</a:t>
            </a:r>
            <a:r>
              <a:rPr lang="en-GB" altLang="en-US" sz="2000" dirty="0" smtClean="0"/>
              <a:t> </a:t>
            </a:r>
            <a:r>
              <a:rPr lang="en-GB" altLang="en-US" sz="2000" dirty="0" smtClean="0">
                <a:solidFill>
                  <a:srgbClr val="0070C0"/>
                </a:solidFill>
              </a:rPr>
              <a:t>LOOP</a:t>
            </a:r>
          </a:p>
          <a:p>
            <a:pPr eaLnBrk="1" hangingPunct="1">
              <a:buFont typeface="Wingdings" pitchFamily="2" charset="2"/>
              <a:buNone/>
            </a:pPr>
            <a:r>
              <a:rPr lang="en-GB" altLang="en-US" sz="2000" dirty="0" smtClean="0"/>
              <a:t>	</a:t>
            </a:r>
          </a:p>
          <a:p>
            <a:pPr eaLnBrk="1" hangingPunct="1">
              <a:buFont typeface="Wingdings" pitchFamily="2" charset="2"/>
              <a:buNone/>
            </a:pPr>
            <a:r>
              <a:rPr lang="en-GB" altLang="en-US" sz="2000" dirty="0" smtClean="0"/>
              <a:t>	</a:t>
            </a:r>
            <a:r>
              <a:rPr lang="en-GB" altLang="en-US" sz="2000" dirty="0" err="1" smtClean="0"/>
              <a:t>DBMS_OUTPUT.PUT_LINE</a:t>
            </a:r>
            <a:r>
              <a:rPr lang="en-GB" altLang="en-US" sz="2000" dirty="0" smtClean="0"/>
              <a:t> ('Loop number ' || </a:t>
            </a:r>
            <a:r>
              <a:rPr lang="en-GB" altLang="en-US" sz="2000" dirty="0" err="1" smtClean="0"/>
              <a:t>vn_another_counter</a:t>
            </a:r>
            <a:r>
              <a:rPr lang="en-GB" altLang="en-US" sz="2000" dirty="0" smtClean="0"/>
              <a:t>);</a:t>
            </a:r>
          </a:p>
          <a:p>
            <a:pPr eaLnBrk="1" hangingPunct="1">
              <a:buFont typeface="Wingdings" pitchFamily="2" charset="2"/>
              <a:buNone/>
            </a:pPr>
            <a:endParaRPr lang="en-GB" altLang="en-US" sz="2000" dirty="0" smtClean="0"/>
          </a:p>
          <a:p>
            <a:pPr eaLnBrk="1" hangingPunct="1">
              <a:buFont typeface="Wingdings" pitchFamily="2" charset="2"/>
              <a:buNone/>
            </a:pPr>
            <a:r>
              <a:rPr lang="en-GB" altLang="en-US" sz="2000" dirty="0" smtClean="0">
                <a:solidFill>
                  <a:srgbClr val="0070C0"/>
                </a:solidFill>
              </a:rPr>
              <a:t>END</a:t>
            </a:r>
            <a:r>
              <a:rPr lang="en-GB" altLang="en-US" sz="2000" dirty="0" smtClean="0"/>
              <a:t> </a:t>
            </a:r>
            <a:r>
              <a:rPr lang="en-GB" altLang="en-US" sz="2000" dirty="0" smtClean="0">
                <a:solidFill>
                  <a:srgbClr val="0070C0"/>
                </a:solidFill>
              </a:rPr>
              <a:t>LOOP</a:t>
            </a:r>
            <a:r>
              <a:rPr lang="en-GB" altLang="en-US" sz="2000" dirty="0" smtClean="0"/>
              <a:t>;</a:t>
            </a:r>
          </a:p>
          <a:p>
            <a:pPr eaLnBrk="1" hangingPunct="1">
              <a:buFont typeface="Wingdings" pitchFamily="2" charset="2"/>
              <a:buNone/>
            </a:pPr>
            <a:endParaRPr lang="en-GB" altLang="en-US" sz="2000" dirty="0" smtClean="0"/>
          </a:p>
        </p:txBody>
      </p:sp>
    </p:spTree>
    <p:extLst>
      <p:ext uri="{BB962C8B-B14F-4D97-AF65-F5344CB8AC3E}">
        <p14:creationId xmlns:p14="http://schemas.microsoft.com/office/powerpoint/2010/main" val="1314357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ltLang="en-US" smtClean="0"/>
              <a:t>FOR - LOOP</a:t>
            </a:r>
          </a:p>
        </p:txBody>
      </p:sp>
      <p:sp>
        <p:nvSpPr>
          <p:cNvPr id="13316" name="Rectangle 3"/>
          <p:cNvSpPr>
            <a:spLocks noGrp="1" noChangeArrowheads="1"/>
          </p:cNvSpPr>
          <p:nvPr>
            <p:ph type="body" idx="1"/>
          </p:nvPr>
        </p:nvSpPr>
        <p:spPr>
          <a:xfrm>
            <a:off x="1043609" y="2119313"/>
            <a:ext cx="6616080" cy="3603625"/>
          </a:xfrm>
        </p:spPr>
        <p:txBody>
          <a:bodyPr/>
          <a:lstStyle/>
          <a:p>
            <a:pPr eaLnBrk="1" hangingPunct="1">
              <a:defRPr/>
            </a:pPr>
            <a:r>
              <a:rPr lang="en-GB" altLang="en-US" dirty="0" err="1" smtClean="0"/>
              <a:t>vn_counter</a:t>
            </a:r>
            <a:r>
              <a:rPr lang="en-GB" altLang="en-US" dirty="0" smtClean="0"/>
              <a:t> is </a:t>
            </a:r>
            <a:r>
              <a:rPr lang="en-GB" altLang="en-US" i="1" dirty="0" smtClean="0"/>
              <a:t>not</a:t>
            </a:r>
            <a:r>
              <a:rPr lang="en-GB" altLang="en-US" dirty="0" smtClean="0"/>
              <a:t> a declared variable</a:t>
            </a:r>
          </a:p>
          <a:p>
            <a:pPr lvl="1" eaLnBrk="1" hangingPunct="1">
              <a:defRPr/>
            </a:pPr>
            <a:r>
              <a:rPr lang="en-GB" altLang="en-US" sz="2400" dirty="0" smtClean="0"/>
              <a:t>Initialised to </a:t>
            </a:r>
            <a:r>
              <a:rPr lang="en-GB" altLang="en-US" sz="2400" dirty="0" err="1" smtClean="0"/>
              <a:t>lower_bound</a:t>
            </a:r>
            <a:endParaRPr lang="en-GB" altLang="en-US" sz="2400" dirty="0" smtClean="0"/>
          </a:p>
          <a:p>
            <a:pPr lvl="2" eaLnBrk="1" hangingPunct="1">
              <a:defRPr/>
            </a:pPr>
            <a:r>
              <a:rPr lang="en-GB" altLang="en-US" sz="2400" dirty="0" smtClean="0"/>
              <a:t>When the REVERSE option is not used</a:t>
            </a:r>
          </a:p>
          <a:p>
            <a:pPr lvl="1" eaLnBrk="1" hangingPunct="1">
              <a:defRPr/>
            </a:pPr>
            <a:r>
              <a:rPr lang="en-GB" altLang="en-US" sz="2400" dirty="0" smtClean="0"/>
              <a:t>Incremented automatically by 1</a:t>
            </a:r>
          </a:p>
          <a:p>
            <a:pPr lvl="1" eaLnBrk="1" hangingPunct="1">
              <a:defRPr/>
            </a:pPr>
            <a:r>
              <a:rPr lang="en-GB" altLang="en-US" sz="2400" dirty="0" smtClean="0"/>
              <a:t>Cannot be assigned a value</a:t>
            </a:r>
          </a:p>
          <a:p>
            <a:pPr lvl="1" eaLnBrk="1" hangingPunct="1">
              <a:defRPr/>
            </a:pPr>
            <a:r>
              <a:rPr lang="en-GB" altLang="en-US" sz="2400" dirty="0" smtClean="0"/>
              <a:t>Scope and visibility only inside </a:t>
            </a:r>
            <a:r>
              <a:rPr lang="en-GB" altLang="en-US" sz="2400" cap="small" dirty="0" smtClean="0"/>
              <a:t>for-loop</a:t>
            </a:r>
          </a:p>
          <a:p>
            <a:pPr eaLnBrk="1" hangingPunct="1">
              <a:defRPr/>
            </a:pPr>
            <a:r>
              <a:rPr lang="en-GB" altLang="en-US" dirty="0" smtClean="0"/>
              <a:t>Used in cursor </a:t>
            </a:r>
            <a:r>
              <a:rPr lang="en-GB" altLang="en-US" cap="small" dirty="0" smtClean="0"/>
              <a:t>for-loop</a:t>
            </a:r>
            <a:r>
              <a:rPr lang="en-GB" altLang="en-US" dirty="0" smtClean="0"/>
              <a:t> statements</a:t>
            </a:r>
          </a:p>
        </p:txBody>
      </p:sp>
    </p:spTree>
    <p:extLst>
      <p:ext uri="{BB962C8B-B14F-4D97-AF65-F5344CB8AC3E}">
        <p14:creationId xmlns:p14="http://schemas.microsoft.com/office/powerpoint/2010/main" val="975263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115616" y="692696"/>
            <a:ext cx="6964363" cy="739229"/>
          </a:xfrm>
        </p:spPr>
        <p:txBody>
          <a:bodyPr/>
          <a:lstStyle/>
          <a:p>
            <a:r>
              <a:rPr lang="en-GB" altLang="en-US" dirty="0" smtClean="0"/>
              <a:t>Activity</a:t>
            </a:r>
          </a:p>
        </p:txBody>
      </p:sp>
      <p:sp>
        <p:nvSpPr>
          <p:cNvPr id="3" name="Content Placeholder 2"/>
          <p:cNvSpPr>
            <a:spLocks noGrp="1"/>
          </p:cNvSpPr>
          <p:nvPr>
            <p:ph idx="1"/>
          </p:nvPr>
        </p:nvSpPr>
        <p:spPr>
          <a:xfrm>
            <a:off x="899592" y="1556792"/>
            <a:ext cx="7200799" cy="4608512"/>
          </a:xfrm>
        </p:spPr>
        <p:txBody>
          <a:bodyPr/>
          <a:lstStyle/>
          <a:p>
            <a:pPr marL="425450" indent="-342900" eaLnBrk="1" hangingPunct="1">
              <a:defRPr/>
            </a:pPr>
            <a:r>
              <a:rPr lang="en-GB" altLang="en-US" dirty="0" smtClean="0"/>
              <a:t>Using a FOR loop put each letter of the name on a new line</a:t>
            </a:r>
          </a:p>
          <a:p>
            <a:pPr marL="425450" indent="-342900" eaLnBrk="1" hangingPunct="1">
              <a:defRPr/>
            </a:pPr>
            <a:r>
              <a:rPr lang="en-GB" altLang="en-US" dirty="0" smtClean="0"/>
              <a:t>You might want to use</a:t>
            </a:r>
          </a:p>
          <a:p>
            <a:pPr marL="425450" indent="-342900" eaLnBrk="1" hangingPunct="1">
              <a:defRPr/>
            </a:pPr>
            <a:endParaRPr lang="en-GB" altLang="en-US" dirty="0" smtClean="0"/>
          </a:p>
          <a:p>
            <a:pPr marL="82550" indent="0" eaLnBrk="1" hangingPunct="1">
              <a:buNone/>
              <a:defRPr/>
            </a:pPr>
            <a:r>
              <a:rPr lang="en-GB" altLang="en-US" dirty="0" err="1" smtClean="0"/>
              <a:t>vc_name</a:t>
            </a:r>
            <a:r>
              <a:rPr lang="en-GB" altLang="en-US" dirty="0" smtClean="0"/>
              <a:t> VARCHAR(30) : = 'CAROLE'</a:t>
            </a:r>
          </a:p>
          <a:p>
            <a:pPr marL="82550" indent="0">
              <a:buFont typeface="Wingdings 2" pitchFamily="18" charset="2"/>
              <a:buNone/>
              <a:defRPr/>
            </a:pPr>
            <a:r>
              <a:rPr lang="en-GB" dirty="0" err="1" smtClean="0"/>
              <a:t>SUBSTR</a:t>
            </a:r>
            <a:r>
              <a:rPr lang="en-GB" dirty="0" smtClean="0"/>
              <a:t>(</a:t>
            </a:r>
            <a:r>
              <a:rPr lang="en-GB" dirty="0" err="1" smtClean="0"/>
              <a:t>vc_name</a:t>
            </a:r>
            <a:r>
              <a:rPr lang="en-GB" dirty="0" smtClean="0"/>
              <a:t>, </a:t>
            </a:r>
            <a:r>
              <a:rPr lang="en-GB" altLang="en-US" dirty="0" err="1" smtClean="0"/>
              <a:t>vn_counter</a:t>
            </a:r>
            <a:r>
              <a:rPr lang="en-GB" altLang="en-US" dirty="0" smtClean="0"/>
              <a:t> </a:t>
            </a:r>
            <a:r>
              <a:rPr lang="en-GB" dirty="0" smtClean="0"/>
              <a:t>, 1)</a:t>
            </a:r>
          </a:p>
          <a:p>
            <a:pPr marL="82550" indent="0">
              <a:buFont typeface="Wingdings 2" pitchFamily="18" charset="2"/>
              <a:buNone/>
              <a:defRPr/>
            </a:pPr>
            <a:r>
              <a:rPr lang="en-GB" i="1" dirty="0" smtClean="0"/>
              <a:t>and </a:t>
            </a:r>
          </a:p>
          <a:p>
            <a:pPr marL="82550" indent="0">
              <a:buFont typeface="Wingdings 2" pitchFamily="18" charset="2"/>
              <a:buNone/>
              <a:defRPr/>
            </a:pPr>
            <a:r>
              <a:rPr lang="en-GB" dirty="0" smtClean="0"/>
              <a:t>LENGTH(</a:t>
            </a:r>
            <a:r>
              <a:rPr lang="en-GB" dirty="0" err="1" smtClean="0"/>
              <a:t>vc_name</a:t>
            </a:r>
            <a:r>
              <a:rPr lang="en-GB" dirty="0" smtClean="0"/>
              <a:t>)</a:t>
            </a:r>
          </a:p>
          <a:p>
            <a:pPr marL="82550" indent="0">
              <a:buFont typeface="Wingdings 2" pitchFamily="18" charset="2"/>
              <a:buNone/>
              <a:defRPr/>
            </a:pPr>
            <a:endParaRPr lang="en-GB" dirty="0" smtClean="0"/>
          </a:p>
          <a:p>
            <a:pPr eaLnBrk="1" hangingPunct="1">
              <a:defRPr/>
            </a:pPr>
            <a:r>
              <a:rPr lang="en-GB" dirty="0" smtClean="0"/>
              <a:t>Oracle </a:t>
            </a:r>
            <a:r>
              <a:rPr lang="en-GB" dirty="0"/>
              <a:t>array starts at index position 1 not 0</a:t>
            </a:r>
          </a:p>
          <a:p>
            <a:pPr eaLnBrk="1" hangingPunct="1">
              <a:defRPr/>
            </a:pPr>
            <a:r>
              <a:rPr lang="en-GB" dirty="0"/>
              <a:t>0 is </a:t>
            </a:r>
            <a:r>
              <a:rPr lang="en-GB" dirty="0" smtClean="0"/>
              <a:t>replaced by 1</a:t>
            </a:r>
            <a:endParaRPr lang="en-GB" dirty="0"/>
          </a:p>
        </p:txBody>
      </p:sp>
      <p:grpSp>
        <p:nvGrpSpPr>
          <p:cNvPr id="2" name="Group 1"/>
          <p:cNvGrpSpPr/>
          <p:nvPr/>
        </p:nvGrpSpPr>
        <p:grpSpPr>
          <a:xfrm>
            <a:off x="6270103" y="4077072"/>
            <a:ext cx="2079625" cy="1425575"/>
            <a:chOff x="5732735" y="3645024"/>
            <a:chExt cx="2079625" cy="1425575"/>
          </a:xfrm>
        </p:grpSpPr>
        <p:sp>
          <p:nvSpPr>
            <p:cNvPr id="27652" name="TextBox 4"/>
            <p:cNvSpPr txBox="1">
              <a:spLocks noChangeArrowheads="1"/>
            </p:cNvSpPr>
            <p:nvPr/>
          </p:nvSpPr>
          <p:spPr bwMode="auto">
            <a:xfrm>
              <a:off x="5732735" y="3645024"/>
              <a:ext cx="352425" cy="369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C</a:t>
              </a:r>
            </a:p>
          </p:txBody>
        </p:sp>
        <p:sp>
          <p:nvSpPr>
            <p:cNvPr id="27653" name="TextBox 5"/>
            <p:cNvSpPr txBox="1">
              <a:spLocks noChangeArrowheads="1"/>
            </p:cNvSpPr>
            <p:nvPr/>
          </p:nvSpPr>
          <p:spPr bwMode="auto">
            <a:xfrm>
              <a:off x="6085160" y="3645024"/>
              <a:ext cx="350837" cy="369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A</a:t>
              </a:r>
            </a:p>
          </p:txBody>
        </p:sp>
        <p:sp>
          <p:nvSpPr>
            <p:cNvPr id="27654" name="TextBox 6"/>
            <p:cNvSpPr txBox="1">
              <a:spLocks noChangeArrowheads="1"/>
            </p:cNvSpPr>
            <p:nvPr/>
          </p:nvSpPr>
          <p:spPr bwMode="auto">
            <a:xfrm>
              <a:off x="7461522" y="3645024"/>
              <a:ext cx="350838" cy="369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E</a:t>
              </a:r>
            </a:p>
          </p:txBody>
        </p:sp>
        <p:sp>
          <p:nvSpPr>
            <p:cNvPr id="27655" name="TextBox 7"/>
            <p:cNvSpPr txBox="1">
              <a:spLocks noChangeArrowheads="1"/>
            </p:cNvSpPr>
            <p:nvPr/>
          </p:nvSpPr>
          <p:spPr bwMode="auto">
            <a:xfrm>
              <a:off x="7145610" y="3645024"/>
              <a:ext cx="312737" cy="369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L</a:t>
              </a:r>
            </a:p>
          </p:txBody>
        </p:sp>
        <p:sp>
          <p:nvSpPr>
            <p:cNvPr id="27656" name="TextBox 8"/>
            <p:cNvSpPr txBox="1">
              <a:spLocks noChangeArrowheads="1"/>
            </p:cNvSpPr>
            <p:nvPr/>
          </p:nvSpPr>
          <p:spPr bwMode="auto">
            <a:xfrm>
              <a:off x="6793185" y="3645024"/>
              <a:ext cx="365125" cy="369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O</a:t>
              </a:r>
            </a:p>
          </p:txBody>
        </p:sp>
        <p:sp>
          <p:nvSpPr>
            <p:cNvPr id="27657" name="TextBox 9"/>
            <p:cNvSpPr txBox="1">
              <a:spLocks noChangeArrowheads="1"/>
            </p:cNvSpPr>
            <p:nvPr/>
          </p:nvSpPr>
          <p:spPr bwMode="auto">
            <a:xfrm>
              <a:off x="6442347" y="3645024"/>
              <a:ext cx="350838" cy="369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R</a:t>
              </a:r>
            </a:p>
          </p:txBody>
        </p:sp>
        <p:sp>
          <p:nvSpPr>
            <p:cNvPr id="27658" name="TextBox 10"/>
            <p:cNvSpPr txBox="1">
              <a:spLocks noChangeArrowheads="1"/>
            </p:cNvSpPr>
            <p:nvPr/>
          </p:nvSpPr>
          <p:spPr bwMode="auto">
            <a:xfrm>
              <a:off x="5742260" y="4211761"/>
              <a:ext cx="312737" cy="369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dirty="0"/>
                <a:t>1</a:t>
              </a:r>
            </a:p>
          </p:txBody>
        </p:sp>
        <p:sp>
          <p:nvSpPr>
            <p:cNvPr id="27659" name="TextBox 11"/>
            <p:cNvSpPr txBox="1">
              <a:spLocks noChangeArrowheads="1"/>
            </p:cNvSpPr>
            <p:nvPr/>
          </p:nvSpPr>
          <p:spPr bwMode="auto">
            <a:xfrm>
              <a:off x="6093097" y="4211761"/>
              <a:ext cx="312738" cy="369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2</a:t>
              </a:r>
            </a:p>
          </p:txBody>
        </p:sp>
        <p:sp>
          <p:nvSpPr>
            <p:cNvPr id="27660" name="TextBox 12"/>
            <p:cNvSpPr txBox="1">
              <a:spLocks noChangeArrowheads="1"/>
            </p:cNvSpPr>
            <p:nvPr/>
          </p:nvSpPr>
          <p:spPr bwMode="auto">
            <a:xfrm>
              <a:off x="7471047" y="4211761"/>
              <a:ext cx="312738" cy="369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6</a:t>
              </a:r>
            </a:p>
          </p:txBody>
        </p:sp>
        <p:sp>
          <p:nvSpPr>
            <p:cNvPr id="27661" name="TextBox 13"/>
            <p:cNvSpPr txBox="1">
              <a:spLocks noChangeArrowheads="1"/>
            </p:cNvSpPr>
            <p:nvPr/>
          </p:nvSpPr>
          <p:spPr bwMode="auto">
            <a:xfrm>
              <a:off x="7153547" y="4211761"/>
              <a:ext cx="312738" cy="369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5</a:t>
              </a:r>
            </a:p>
          </p:txBody>
        </p:sp>
        <p:sp>
          <p:nvSpPr>
            <p:cNvPr id="27662" name="TextBox 14"/>
            <p:cNvSpPr txBox="1">
              <a:spLocks noChangeArrowheads="1"/>
            </p:cNvSpPr>
            <p:nvPr/>
          </p:nvSpPr>
          <p:spPr bwMode="auto">
            <a:xfrm>
              <a:off x="6802710" y="4211761"/>
              <a:ext cx="312737" cy="369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4</a:t>
              </a:r>
            </a:p>
          </p:txBody>
        </p:sp>
        <p:sp>
          <p:nvSpPr>
            <p:cNvPr id="27663" name="TextBox 15"/>
            <p:cNvSpPr txBox="1">
              <a:spLocks noChangeArrowheads="1"/>
            </p:cNvSpPr>
            <p:nvPr/>
          </p:nvSpPr>
          <p:spPr bwMode="auto">
            <a:xfrm>
              <a:off x="6451872" y="4211761"/>
              <a:ext cx="312738" cy="369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3</a:t>
              </a:r>
            </a:p>
          </p:txBody>
        </p:sp>
        <p:sp>
          <p:nvSpPr>
            <p:cNvPr id="27664" name="TextBox 16"/>
            <p:cNvSpPr txBox="1">
              <a:spLocks noChangeArrowheads="1"/>
            </p:cNvSpPr>
            <p:nvPr/>
          </p:nvSpPr>
          <p:spPr bwMode="auto">
            <a:xfrm>
              <a:off x="5732735" y="4702299"/>
              <a:ext cx="314325"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ltLang="en-US"/>
                <a:t>0</a:t>
              </a:r>
            </a:p>
          </p:txBody>
        </p:sp>
      </p:grpSp>
    </p:spTree>
    <p:extLst>
      <p:ext uri="{BB962C8B-B14F-4D97-AF65-F5344CB8AC3E}">
        <p14:creationId xmlns:p14="http://schemas.microsoft.com/office/powerpoint/2010/main" val="3606047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itchFamily="2" charset="2"/>
              <a:buChar char="n"/>
              <a:defRPr sz="2800">
                <a:solidFill>
                  <a:schemeClr val="tx1"/>
                </a:solidFill>
                <a:latin typeface="Arial" charset="0"/>
              </a:defRPr>
            </a:lvl1pPr>
            <a:lvl2pPr marL="742950" indent="-285750">
              <a:spcBef>
                <a:spcPct val="20000"/>
              </a:spcBef>
              <a:buClr>
                <a:schemeClr val="hlink"/>
              </a:buClr>
              <a:buSzPct val="65000"/>
              <a:buFont typeface="Wingdings" pitchFamily="2" charset="2"/>
              <a:buChar char="¡"/>
              <a:defRPr sz="2800">
                <a:solidFill>
                  <a:schemeClr val="tx1"/>
                </a:solidFill>
                <a:latin typeface="Arial" charset="0"/>
              </a:defRPr>
            </a:lvl2pPr>
            <a:lvl3pPr marL="1143000" indent="-228600">
              <a:spcBef>
                <a:spcPct val="20000"/>
              </a:spcBef>
              <a:buClr>
                <a:schemeClr val="accent1"/>
              </a:buClr>
              <a:buSzPct val="70000"/>
              <a:buFont typeface="Wingdings" pitchFamily="2" charset="2"/>
              <a:buChar char="n"/>
              <a:defRPr sz="2800">
                <a:solidFill>
                  <a:schemeClr val="tx1"/>
                </a:solidFill>
                <a:latin typeface="Arial" charset="0"/>
              </a:defRPr>
            </a:lvl3pPr>
            <a:lvl4pPr marL="1600200" indent="-228600">
              <a:spcBef>
                <a:spcPct val="20000"/>
              </a:spcBef>
              <a:buClr>
                <a:schemeClr val="hlink"/>
              </a:buClr>
              <a:buSzPct val="75000"/>
              <a:buFont typeface="Wingdings" pitchFamily="2" charset="2"/>
              <a:buChar char="¡"/>
              <a:defRPr sz="2800">
                <a:solidFill>
                  <a:schemeClr val="tx1"/>
                </a:solidFill>
                <a:latin typeface="Arial" charset="0"/>
              </a:defRPr>
            </a:lvl4pPr>
            <a:lvl5pPr marL="2057400" indent="-228600">
              <a:spcBef>
                <a:spcPct val="20000"/>
              </a:spcBef>
              <a:buClr>
                <a:schemeClr val="accent1"/>
              </a:buClr>
              <a:buSzPct val="70000"/>
              <a:buFont typeface="Wingdings" pitchFamily="2" charset="2"/>
              <a:buChar char="n"/>
              <a:defRPr sz="2800">
                <a:solidFill>
                  <a:schemeClr val="tx1"/>
                </a:solidFill>
                <a:latin typeface="Arial" charset="0"/>
              </a:defRPr>
            </a:lvl5pPr>
            <a:lvl6pPr marL="2514600" indent="-22860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Arial" charset="0"/>
              </a:defRPr>
            </a:lvl6pPr>
            <a:lvl7pPr marL="2971800" indent="-22860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Arial" charset="0"/>
              </a:defRPr>
            </a:lvl7pPr>
            <a:lvl8pPr marL="3429000" indent="-22860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Arial" charset="0"/>
              </a:defRPr>
            </a:lvl8pPr>
            <a:lvl9pPr marL="3886200" indent="-22860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Arial" charset="0"/>
              </a:defRPr>
            </a:lvl9pPr>
          </a:lstStyle>
          <a:p>
            <a:pPr>
              <a:spcBef>
                <a:spcPct val="0"/>
              </a:spcBef>
              <a:buClrTx/>
              <a:buSzTx/>
              <a:buFontTx/>
              <a:buNone/>
            </a:pPr>
            <a:fld id="{3C4BCFB9-5877-4EAD-BEA4-59CA20B1F282}" type="slidenum">
              <a:rPr lang="en-GB" altLang="en-US" sz="1000"/>
              <a:pPr>
                <a:spcBef>
                  <a:spcPct val="0"/>
                </a:spcBef>
                <a:buClrTx/>
                <a:buSzTx/>
                <a:buFontTx/>
                <a:buNone/>
              </a:pPr>
              <a:t>24</a:t>
            </a:fld>
            <a:endParaRPr lang="en-GB" altLang="en-US" sz="1000"/>
          </a:p>
        </p:txBody>
      </p:sp>
      <p:sp>
        <p:nvSpPr>
          <p:cNvPr id="14339" name="Rectangle 2"/>
          <p:cNvSpPr>
            <a:spLocks noGrp="1" noChangeArrowheads="1"/>
          </p:cNvSpPr>
          <p:nvPr>
            <p:ph type="title"/>
          </p:nvPr>
        </p:nvSpPr>
        <p:spPr>
          <a:xfrm>
            <a:off x="1043608" y="764704"/>
            <a:ext cx="6964363" cy="955253"/>
          </a:xfrm>
        </p:spPr>
        <p:txBody>
          <a:bodyPr/>
          <a:lstStyle/>
          <a:p>
            <a:pPr eaLnBrk="1" hangingPunct="1"/>
            <a:r>
              <a:rPr lang="en-GB" altLang="en-US" dirty="0" err="1" smtClean="0"/>
              <a:t>FORALL</a:t>
            </a:r>
            <a:r>
              <a:rPr lang="en-GB" altLang="en-US" dirty="0" smtClean="0"/>
              <a:t> - Loop</a:t>
            </a:r>
          </a:p>
        </p:txBody>
      </p:sp>
      <p:sp>
        <p:nvSpPr>
          <p:cNvPr id="373763" name="Rectangle 3"/>
          <p:cNvSpPr>
            <a:spLocks noGrp="1" noChangeArrowheads="1"/>
          </p:cNvSpPr>
          <p:nvPr>
            <p:ph type="body" idx="1"/>
          </p:nvPr>
        </p:nvSpPr>
        <p:spPr>
          <a:xfrm>
            <a:off x="849923" y="1628775"/>
            <a:ext cx="8042031" cy="4895850"/>
          </a:xfrm>
        </p:spPr>
        <p:txBody>
          <a:bodyPr/>
          <a:lstStyle/>
          <a:p>
            <a:pPr eaLnBrk="1" hangingPunct="1">
              <a:defRPr/>
            </a:pPr>
            <a:r>
              <a:rPr lang="en-GB" kern="1200" dirty="0" smtClean="0"/>
              <a:t>Issues a series of static or dynamic </a:t>
            </a:r>
            <a:r>
              <a:rPr lang="en-GB" kern="1200" dirty="0" err="1" smtClean="0"/>
              <a:t>DML</a:t>
            </a:r>
            <a:r>
              <a:rPr lang="en-GB" kern="1200" dirty="0" smtClean="0"/>
              <a:t> statements</a:t>
            </a:r>
          </a:p>
          <a:p>
            <a:pPr eaLnBrk="1" hangingPunct="1">
              <a:defRPr/>
            </a:pPr>
            <a:r>
              <a:rPr lang="en-GB" kern="1200" dirty="0" smtClean="0"/>
              <a:t>Usually much faster than an equivalent </a:t>
            </a:r>
            <a:r>
              <a:rPr lang="en-GB" dirty="0" smtClean="0"/>
              <a:t>FOR</a:t>
            </a:r>
            <a:r>
              <a:rPr lang="en-GB" kern="1200" dirty="0" smtClean="0"/>
              <a:t> loop</a:t>
            </a:r>
          </a:p>
          <a:p>
            <a:pPr eaLnBrk="1" hangingPunct="1">
              <a:defRPr/>
            </a:pPr>
            <a:r>
              <a:rPr lang="en-GB" kern="1200" dirty="0" smtClean="0"/>
              <a:t>Each iteration of the loop must use values from one or more collections </a:t>
            </a:r>
          </a:p>
          <a:p>
            <a:pPr lvl="1" eaLnBrk="1" hangingPunct="1">
              <a:defRPr/>
            </a:pPr>
            <a:r>
              <a:rPr lang="en-GB" kern="1200" dirty="0" smtClean="0">
                <a:ea typeface="+mn-ea"/>
                <a:cs typeface="+mn-cs"/>
              </a:rPr>
              <a:t>Either in its </a:t>
            </a:r>
            <a:r>
              <a:rPr lang="en-GB" dirty="0" smtClean="0"/>
              <a:t>VALUES</a:t>
            </a:r>
            <a:r>
              <a:rPr lang="en-GB" kern="1200" dirty="0" smtClean="0">
                <a:ea typeface="+mn-ea"/>
                <a:cs typeface="+mn-cs"/>
              </a:rPr>
              <a:t> or </a:t>
            </a:r>
            <a:r>
              <a:rPr lang="en-GB" dirty="0" smtClean="0"/>
              <a:t>WHERE</a:t>
            </a:r>
            <a:r>
              <a:rPr lang="en-GB" kern="1200" dirty="0" smtClean="0">
                <a:ea typeface="+mn-ea"/>
                <a:cs typeface="+mn-cs"/>
              </a:rPr>
              <a:t> clauses</a:t>
            </a:r>
          </a:p>
          <a:p>
            <a:pPr eaLnBrk="1" hangingPunct="1">
              <a:defRPr/>
            </a:pPr>
            <a:r>
              <a:rPr lang="en-GB" kern="1200" dirty="0" smtClean="0"/>
              <a:t>Used with </a:t>
            </a:r>
            <a:r>
              <a:rPr lang="en-GB" i="1" kern="1200" dirty="0" smtClean="0">
                <a:solidFill>
                  <a:srgbClr val="002060"/>
                </a:solidFill>
              </a:rPr>
              <a:t>bulk binds </a:t>
            </a:r>
            <a:r>
              <a:rPr lang="en-GB" kern="1200" dirty="0" smtClean="0"/>
              <a:t>and </a:t>
            </a:r>
            <a:r>
              <a:rPr lang="en-GB" i="1" kern="1200" dirty="0" smtClean="0">
                <a:solidFill>
                  <a:srgbClr val="002060"/>
                </a:solidFill>
              </a:rPr>
              <a:t>collection types</a:t>
            </a:r>
          </a:p>
          <a:p>
            <a:pPr eaLnBrk="1" hangingPunct="1">
              <a:defRPr/>
            </a:pPr>
            <a:endParaRPr lang="en-GB" kern="1200" dirty="0" smtClean="0"/>
          </a:p>
          <a:p>
            <a:pPr marL="0" indent="0" eaLnBrk="1" hangingPunct="1">
              <a:buFont typeface="Wingdings" pitchFamily="2" charset="2"/>
              <a:buNone/>
              <a:defRPr/>
            </a:pPr>
            <a:r>
              <a:rPr lang="en-GB" kern="1200" dirty="0" err="1" smtClean="0"/>
              <a:t>FORALL</a:t>
            </a:r>
            <a:r>
              <a:rPr lang="en-GB" kern="1200" dirty="0" smtClean="0"/>
              <a:t> j IN </a:t>
            </a:r>
            <a:r>
              <a:rPr lang="en-GB" kern="1200" dirty="0" err="1" smtClean="0"/>
              <a:t>modulesNT.FIRST</a:t>
            </a:r>
            <a:r>
              <a:rPr lang="en-GB" kern="1200" dirty="0" smtClean="0"/>
              <a:t>.. </a:t>
            </a:r>
            <a:r>
              <a:rPr lang="en-GB" kern="1200" dirty="0" err="1" smtClean="0"/>
              <a:t>modulesNT.LAST</a:t>
            </a:r>
            <a:endParaRPr lang="en-GB" kern="1200" dirty="0" smtClean="0"/>
          </a:p>
          <a:p>
            <a:pPr eaLnBrk="1" hangingPunct="1">
              <a:defRPr/>
            </a:pPr>
            <a:endParaRPr lang="en-GB" kern="1200" dirty="0" smtClean="0"/>
          </a:p>
        </p:txBody>
      </p:sp>
    </p:spTree>
    <p:extLst>
      <p:ext uri="{BB962C8B-B14F-4D97-AF65-F5344CB8AC3E}">
        <p14:creationId xmlns:p14="http://schemas.microsoft.com/office/powerpoint/2010/main" val="918400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27584" y="548680"/>
            <a:ext cx="7416824" cy="900113"/>
          </a:xfrm>
        </p:spPr>
        <p:txBody>
          <a:bodyPr vert="horz" wrap="square" lIns="91440" tIns="45720" rIns="91440" bIns="45720" numCol="1" anchorCtr="0" compatLnSpc="1">
            <a:prstTxWarp prst="textNoShape">
              <a:avLst/>
            </a:prstTxWarp>
          </a:bodyPr>
          <a:lstStyle/>
          <a:p>
            <a:pPr eaLnBrk="1" hangingPunct="1">
              <a:defRPr/>
            </a:pPr>
            <a:r>
              <a:rPr lang="en-GB" dirty="0" smtClean="0">
                <a:solidFill>
                  <a:srgbClr val="002060"/>
                </a:solidFill>
                <a:effectLst>
                  <a:outerShdw blurRad="38100" dist="38100" dir="2700000" algn="tl">
                    <a:srgbClr val="C0C0C0"/>
                  </a:outerShdw>
                </a:effectLst>
              </a:rPr>
              <a:t>Review</a:t>
            </a:r>
          </a:p>
        </p:txBody>
      </p:sp>
      <p:sp>
        <p:nvSpPr>
          <p:cNvPr id="3" name="Content Placeholder 2"/>
          <p:cNvSpPr>
            <a:spLocks noGrp="1"/>
          </p:cNvSpPr>
          <p:nvPr>
            <p:ph idx="4294967295"/>
          </p:nvPr>
        </p:nvSpPr>
        <p:spPr>
          <a:xfrm>
            <a:off x="755576" y="1340768"/>
            <a:ext cx="7632898" cy="4463702"/>
          </a:xfrm>
        </p:spPr>
        <p:txBody>
          <a:bodyPr/>
          <a:lstStyle/>
          <a:p>
            <a:pPr eaLnBrk="1" hangingPunct="1"/>
            <a:r>
              <a:rPr lang="en-GB" altLang="en-US" sz="1800" dirty="0" smtClean="0"/>
              <a:t>What command is used to ensure that outputs are displayed on screen?</a:t>
            </a:r>
          </a:p>
          <a:p>
            <a:pPr eaLnBrk="1" hangingPunct="1"/>
            <a:endParaRPr lang="en-GB" altLang="en-US" sz="1800" dirty="0" smtClean="0"/>
          </a:p>
          <a:p>
            <a:pPr eaLnBrk="1" hangingPunct="1"/>
            <a:r>
              <a:rPr lang="en-GB" altLang="en-US" sz="1800" dirty="0" smtClean="0"/>
              <a:t>What is the name of the package that allows you to print values to screen?</a:t>
            </a:r>
          </a:p>
          <a:p>
            <a:pPr lvl="1" eaLnBrk="1" hangingPunct="1"/>
            <a:endParaRPr lang="en-GB" altLang="en-US" sz="1800" dirty="0" smtClean="0">
              <a:solidFill>
                <a:srgbClr val="FF0000"/>
              </a:solidFill>
            </a:endParaRPr>
          </a:p>
          <a:p>
            <a:pPr eaLnBrk="1" hangingPunct="1"/>
            <a:r>
              <a:rPr lang="en-GB" altLang="en-US" sz="1800" dirty="0" smtClean="0"/>
              <a:t>What are the 3 elements of a FOR loop</a:t>
            </a:r>
          </a:p>
          <a:p>
            <a:pPr lvl="1" eaLnBrk="1" hangingPunct="1"/>
            <a:endParaRPr lang="en-GB" altLang="en-US" sz="1800" dirty="0" smtClean="0">
              <a:solidFill>
                <a:srgbClr val="FF0000"/>
              </a:solidFill>
            </a:endParaRPr>
          </a:p>
          <a:p>
            <a:pPr eaLnBrk="1" hangingPunct="1"/>
            <a:r>
              <a:rPr lang="en-GB" altLang="en-US" sz="1800" dirty="0" smtClean="0"/>
              <a:t>What datatypes are used in the components of a FOR?</a:t>
            </a:r>
          </a:p>
          <a:p>
            <a:pPr lvl="1" eaLnBrk="1" hangingPunct="1"/>
            <a:endParaRPr lang="en-GB" altLang="en-US" sz="1800" dirty="0" smtClean="0">
              <a:solidFill>
                <a:srgbClr val="FF0000"/>
              </a:solidFill>
            </a:endParaRPr>
          </a:p>
          <a:p>
            <a:pPr eaLnBrk="1" hangingPunct="1"/>
            <a:r>
              <a:rPr lang="en-GB" altLang="en-US" sz="1800" dirty="0" smtClean="0"/>
              <a:t>Where is the test evaluated in a WHILE loop?</a:t>
            </a:r>
          </a:p>
          <a:p>
            <a:pPr lvl="1" eaLnBrk="1" hangingPunct="1"/>
            <a:endParaRPr lang="en-GB" altLang="en-US" sz="1800" dirty="0" smtClean="0">
              <a:solidFill>
                <a:srgbClr val="FF0000"/>
              </a:solidFill>
            </a:endParaRPr>
          </a:p>
          <a:p>
            <a:pPr eaLnBrk="1" hangingPunct="1"/>
            <a:r>
              <a:rPr lang="en-GB" altLang="en-US" sz="1800" dirty="0" smtClean="0"/>
              <a:t>What is the keyword to allow you to leave a basic loop?</a:t>
            </a:r>
            <a:endParaRPr lang="en-GB" altLang="en-US" sz="1800" dirty="0"/>
          </a:p>
          <a:p>
            <a:pPr lvl="1" eaLnBrk="1" hangingPunct="1"/>
            <a:endParaRPr lang="en-GB" altLang="en-US" sz="1800" dirty="0" smtClean="0">
              <a:solidFill>
                <a:srgbClr val="FF0000"/>
              </a:solidFill>
            </a:endParaRPr>
          </a:p>
          <a:p>
            <a:pPr marL="366713" lvl="1" indent="0" eaLnBrk="1" hangingPunct="1">
              <a:buNone/>
            </a:pPr>
            <a:endParaRPr lang="en-GB" altLang="en-US" sz="1800" dirty="0" smtClean="0">
              <a:solidFill>
                <a:srgbClr val="FF0000"/>
              </a:solidFill>
            </a:endParaRPr>
          </a:p>
        </p:txBody>
      </p:sp>
    </p:spTree>
    <p:extLst>
      <p:ext uri="{BB962C8B-B14F-4D97-AF65-F5344CB8AC3E}">
        <p14:creationId xmlns:p14="http://schemas.microsoft.com/office/powerpoint/2010/main" val="3366693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iterate type="lt">
                                    <p:tmPct val="0"/>
                                  </p:iterate>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left)">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GB" altLang="en-US" dirty="0" smtClean="0">
                <a:solidFill>
                  <a:srgbClr val="002060"/>
                </a:solidFill>
              </a:rPr>
              <a:t>Summary</a:t>
            </a:r>
          </a:p>
        </p:txBody>
      </p:sp>
      <p:sp>
        <p:nvSpPr>
          <p:cNvPr id="28675" name="Rectangle 3"/>
          <p:cNvSpPr>
            <a:spLocks noGrp="1" noChangeArrowheads="1"/>
          </p:cNvSpPr>
          <p:nvPr>
            <p:ph idx="4294967295"/>
          </p:nvPr>
        </p:nvSpPr>
        <p:spPr>
          <a:xfrm>
            <a:off x="1115616" y="2060848"/>
            <a:ext cx="6196013" cy="3603625"/>
          </a:xfrm>
        </p:spPr>
        <p:txBody>
          <a:bodyPr/>
          <a:lstStyle/>
          <a:p>
            <a:pPr marL="447675" indent="-447675"/>
            <a:r>
              <a:rPr lang="en-GB" altLang="en-US" dirty="0" smtClean="0"/>
              <a:t>Define </a:t>
            </a:r>
            <a:r>
              <a:rPr lang="en-GB" altLang="en-US" dirty="0"/>
              <a:t>PL/SQL</a:t>
            </a:r>
          </a:p>
          <a:p>
            <a:pPr marL="447675" indent="-447675"/>
            <a:r>
              <a:rPr lang="en-GB" altLang="en-US" dirty="0"/>
              <a:t>Explain the structure of PL/SQL</a:t>
            </a:r>
          </a:p>
          <a:p>
            <a:pPr marL="447675" indent="-447675"/>
            <a:r>
              <a:rPr lang="en-GB" altLang="en-US" dirty="0"/>
              <a:t>Introduce the architecture for processing PL/SQL</a:t>
            </a:r>
          </a:p>
          <a:p>
            <a:pPr marL="447675" indent="-447675"/>
            <a:r>
              <a:rPr lang="en-GB" altLang="en-US" dirty="0"/>
              <a:t>Establish block structure and how blocks are submitted</a:t>
            </a:r>
          </a:p>
          <a:p>
            <a:pPr marL="447675" indent="-447675"/>
            <a:r>
              <a:rPr lang="en-GB" altLang="en-US" dirty="0"/>
              <a:t>Introduce PL/SQL loop constructs</a:t>
            </a:r>
          </a:p>
        </p:txBody>
      </p:sp>
    </p:spTree>
    <p:extLst>
      <p:ext uri="{BB962C8B-B14F-4D97-AF65-F5344CB8AC3E}">
        <p14:creationId xmlns:p14="http://schemas.microsoft.com/office/powerpoint/2010/main" val="2737877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xfrm>
            <a:off x="827584" y="620688"/>
            <a:ext cx="74993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GB" altLang="en-US" sz="3900" dirty="0" smtClean="0">
                <a:effectLst/>
              </a:rPr>
              <a:t>Objectives</a:t>
            </a:r>
          </a:p>
        </p:txBody>
      </p:sp>
      <p:sp>
        <p:nvSpPr>
          <p:cNvPr id="8195" name="Rectangle 3"/>
          <p:cNvSpPr>
            <a:spLocks noGrp="1"/>
          </p:cNvSpPr>
          <p:nvPr>
            <p:ph type="body" idx="1"/>
          </p:nvPr>
        </p:nvSpPr>
        <p:spPr>
          <a:xfrm>
            <a:off x="1043608" y="1988840"/>
            <a:ext cx="6913388" cy="4141440"/>
          </a:xfrm>
        </p:spPr>
        <p:txBody>
          <a:bodyPr/>
          <a:lstStyle/>
          <a:p>
            <a:pPr marL="447675" indent="-447675"/>
            <a:r>
              <a:rPr lang="en-GB" altLang="en-US" dirty="0" smtClean="0"/>
              <a:t>Define </a:t>
            </a:r>
            <a:r>
              <a:rPr lang="en-GB" altLang="en-US" dirty="0"/>
              <a:t>PL/SQL</a:t>
            </a:r>
          </a:p>
          <a:p>
            <a:pPr marL="447675" indent="-447675"/>
            <a:r>
              <a:rPr lang="en-GB" altLang="en-US" dirty="0" smtClean="0"/>
              <a:t>Explain the </a:t>
            </a:r>
            <a:r>
              <a:rPr lang="en-GB" altLang="en-US" dirty="0"/>
              <a:t>structure of PL/SQL</a:t>
            </a:r>
          </a:p>
          <a:p>
            <a:pPr marL="447675" indent="-447675"/>
            <a:r>
              <a:rPr lang="en-GB" altLang="en-US" dirty="0" smtClean="0"/>
              <a:t>Introduce the architecture </a:t>
            </a:r>
            <a:r>
              <a:rPr lang="en-GB" altLang="en-US" dirty="0"/>
              <a:t>for processing PL/SQL</a:t>
            </a:r>
          </a:p>
          <a:p>
            <a:pPr marL="447675" indent="-447675"/>
            <a:r>
              <a:rPr lang="en-GB" altLang="en-US" dirty="0" smtClean="0"/>
              <a:t>Establish block structure </a:t>
            </a:r>
            <a:r>
              <a:rPr lang="en-GB" altLang="en-US" dirty="0"/>
              <a:t>and how blocks are submitted</a:t>
            </a:r>
          </a:p>
          <a:p>
            <a:pPr marL="447675" indent="-447675"/>
            <a:r>
              <a:rPr lang="en-GB" altLang="en-US" dirty="0" smtClean="0"/>
              <a:t>Introduce PL/SQL loop constructs</a:t>
            </a:r>
            <a:endParaRPr lang="en-GB" altLang="en-US" dirty="0"/>
          </a:p>
          <a:p>
            <a:pPr marL="447675" indent="-447675"/>
            <a:endParaRPr lang="en-GB" altLang="en-US" dirty="0" smtClean="0">
              <a:latin typeface="Monotype Corsiva" pitchFamily="66" charset="0"/>
            </a:endParaRPr>
          </a:p>
        </p:txBody>
      </p:sp>
    </p:spTree>
    <p:extLst>
      <p:ext uri="{BB962C8B-B14F-4D97-AF65-F5344CB8AC3E}">
        <p14:creationId xmlns:p14="http://schemas.microsoft.com/office/powerpoint/2010/main" val="3952799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bwMode="auto">
          <a:xfrm>
            <a:off x="827584" y="692696"/>
            <a:ext cx="74993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GB" altLang="en-US" sz="4400" dirty="0" smtClean="0">
                <a:effectLst/>
              </a:rPr>
              <a:t>What is PL/SQL</a:t>
            </a:r>
          </a:p>
        </p:txBody>
      </p:sp>
      <p:sp>
        <p:nvSpPr>
          <p:cNvPr id="118787" name="Rectangle 3"/>
          <p:cNvSpPr>
            <a:spLocks noGrp="1"/>
          </p:cNvSpPr>
          <p:nvPr>
            <p:ph type="body" idx="1"/>
          </p:nvPr>
        </p:nvSpPr>
        <p:spPr>
          <a:xfrm>
            <a:off x="899592" y="1916832"/>
            <a:ext cx="7488832" cy="4176464"/>
          </a:xfrm>
        </p:spPr>
        <p:txBody>
          <a:bodyPr/>
          <a:lstStyle/>
          <a:p>
            <a:pPr>
              <a:defRPr/>
            </a:pPr>
            <a:r>
              <a:rPr lang="en-GB" sz="2400" dirty="0" smtClean="0"/>
              <a:t>Procedural wrapper for SQL</a:t>
            </a:r>
          </a:p>
          <a:p>
            <a:pPr>
              <a:defRPr/>
            </a:pPr>
            <a:r>
              <a:rPr lang="en-GB" b="1" dirty="0" smtClean="0">
                <a:solidFill>
                  <a:srgbClr val="002060"/>
                </a:solidFill>
              </a:rPr>
              <a:t>P</a:t>
            </a:r>
            <a:r>
              <a:rPr lang="en-GB" dirty="0" smtClean="0">
                <a:solidFill>
                  <a:schemeClr val="tx1">
                    <a:lumMod val="50000"/>
                    <a:lumOff val="50000"/>
                  </a:schemeClr>
                </a:solidFill>
              </a:rPr>
              <a:t>rocedural</a:t>
            </a:r>
            <a:r>
              <a:rPr lang="en-GB" dirty="0" smtClean="0"/>
              <a:t> </a:t>
            </a:r>
            <a:r>
              <a:rPr lang="en-GB" b="1" dirty="0" smtClean="0">
                <a:solidFill>
                  <a:srgbClr val="002060"/>
                </a:solidFill>
              </a:rPr>
              <a:t>L</a:t>
            </a:r>
            <a:r>
              <a:rPr lang="en-GB" dirty="0">
                <a:solidFill>
                  <a:schemeClr val="tx1">
                    <a:lumMod val="50000"/>
                    <a:lumOff val="50000"/>
                  </a:schemeClr>
                </a:solidFill>
              </a:rPr>
              <a:t>anguage</a:t>
            </a:r>
            <a:r>
              <a:rPr lang="en-GB" dirty="0" smtClean="0"/>
              <a:t> / SQL</a:t>
            </a:r>
          </a:p>
          <a:p>
            <a:pPr>
              <a:defRPr/>
            </a:pPr>
            <a:r>
              <a:rPr lang="en-GB" sz="2400" dirty="0" smtClean="0"/>
              <a:t>Provides a program space for memory (PGA)</a:t>
            </a:r>
          </a:p>
          <a:p>
            <a:pPr lvl="1">
              <a:defRPr/>
            </a:pPr>
            <a:r>
              <a:rPr lang="en-GB" sz="2200" dirty="0" smtClean="0"/>
              <a:t>Used for declaration</a:t>
            </a:r>
          </a:p>
          <a:p>
            <a:pPr lvl="1">
              <a:defRPr/>
            </a:pPr>
            <a:r>
              <a:rPr lang="en-GB" dirty="0" smtClean="0"/>
              <a:t>Assigning values</a:t>
            </a:r>
          </a:p>
          <a:p>
            <a:pPr lvl="1">
              <a:defRPr/>
            </a:pPr>
            <a:r>
              <a:rPr lang="en-GB" sz="2200" dirty="0" smtClean="0"/>
              <a:t>Storing variables and constants</a:t>
            </a:r>
          </a:p>
          <a:p>
            <a:pPr>
              <a:defRPr/>
            </a:pPr>
            <a:r>
              <a:rPr lang="en-GB" dirty="0" smtClean="0"/>
              <a:t>Incorporates procedural controls that interact with SQL</a:t>
            </a:r>
          </a:p>
          <a:p>
            <a:pPr lvl="1">
              <a:defRPr/>
            </a:pPr>
            <a:r>
              <a:rPr lang="en-GB" sz="2200" dirty="0" smtClean="0"/>
              <a:t>Condition: IF, CASE/SWITCH</a:t>
            </a:r>
          </a:p>
          <a:p>
            <a:pPr lvl="1">
              <a:defRPr/>
            </a:pPr>
            <a:r>
              <a:rPr lang="en-GB" dirty="0" smtClean="0"/>
              <a:t>Iterative: Loop, While, For, For All (bulk binds)</a:t>
            </a:r>
          </a:p>
          <a:p>
            <a:pPr lvl="1">
              <a:defRPr/>
            </a:pPr>
            <a:r>
              <a:rPr lang="en-GB" sz="2200" dirty="0" smtClean="0"/>
              <a:t>Sequential: calls to other subroutines</a:t>
            </a:r>
          </a:p>
        </p:txBody>
      </p:sp>
    </p:spTree>
    <p:extLst>
      <p:ext uri="{BB962C8B-B14F-4D97-AF65-F5344CB8AC3E}">
        <p14:creationId xmlns:p14="http://schemas.microsoft.com/office/powerpoint/2010/main" val="2447299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smtClean="0"/>
              <a:t>PL/SQL Basics</a:t>
            </a:r>
          </a:p>
        </p:txBody>
      </p:sp>
      <p:sp>
        <p:nvSpPr>
          <p:cNvPr id="8195" name="Rectangle 3"/>
          <p:cNvSpPr>
            <a:spLocks noGrp="1" noChangeArrowheads="1"/>
          </p:cNvSpPr>
          <p:nvPr>
            <p:ph idx="1"/>
          </p:nvPr>
        </p:nvSpPr>
        <p:spPr/>
        <p:txBody>
          <a:bodyPr/>
          <a:lstStyle/>
          <a:p>
            <a:pPr eaLnBrk="1" hangingPunct="1"/>
            <a:r>
              <a:rPr lang="en-GB" altLang="en-US" dirty="0" smtClean="0"/>
              <a:t>Compiled language</a:t>
            </a:r>
          </a:p>
          <a:p>
            <a:pPr eaLnBrk="1" hangingPunct="1"/>
            <a:r>
              <a:rPr lang="en-GB" altLang="en-US" dirty="0" smtClean="0"/>
              <a:t>Block oriented</a:t>
            </a:r>
          </a:p>
          <a:p>
            <a:pPr eaLnBrk="1" hangingPunct="1"/>
            <a:r>
              <a:rPr lang="en-GB" altLang="en-US" dirty="0" smtClean="0"/>
              <a:t>Strongly typed</a:t>
            </a:r>
          </a:p>
          <a:p>
            <a:pPr eaLnBrk="1" hangingPunct="1"/>
            <a:r>
              <a:rPr lang="en-GB" altLang="en-US" dirty="0" smtClean="0"/>
              <a:t>Datatype mismatches are caught at:</a:t>
            </a:r>
          </a:p>
          <a:p>
            <a:pPr lvl="1" eaLnBrk="1" hangingPunct="1"/>
            <a:r>
              <a:rPr lang="en-GB" altLang="en-US" dirty="0" smtClean="0"/>
              <a:t>Compilation</a:t>
            </a:r>
          </a:p>
          <a:p>
            <a:pPr lvl="1" eaLnBrk="1" hangingPunct="1"/>
            <a:r>
              <a:rPr lang="en-GB" altLang="en-US" dirty="0" smtClean="0"/>
              <a:t>Runtime</a:t>
            </a:r>
          </a:p>
          <a:p>
            <a:pPr eaLnBrk="1" hangingPunct="1"/>
            <a:r>
              <a:rPr lang="en-GB" altLang="en-US" dirty="0" smtClean="0"/>
              <a:t>Provides exception handling</a:t>
            </a:r>
          </a:p>
          <a:p>
            <a:pPr lvl="1" eaLnBrk="1" hangingPunct="1"/>
            <a:r>
              <a:rPr lang="en-GB" altLang="en-US" dirty="0" smtClean="0"/>
              <a:t>Simplifies checking for errors and resolution</a:t>
            </a:r>
          </a:p>
          <a:p>
            <a:pPr eaLnBrk="1" hangingPunct="1">
              <a:buFont typeface="Wingdings" pitchFamily="2" charset="2"/>
              <a:buNone/>
            </a:pPr>
            <a:endParaRPr lang="en-GB" altLang="en-US" dirty="0" smtClean="0"/>
          </a:p>
        </p:txBody>
      </p:sp>
    </p:spTree>
    <p:extLst>
      <p:ext uri="{BB962C8B-B14F-4D97-AF65-F5344CB8AC3E}">
        <p14:creationId xmlns:p14="http://schemas.microsoft.com/office/powerpoint/2010/main" val="529221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PL/SQL</a:t>
            </a:r>
          </a:p>
        </p:txBody>
      </p:sp>
      <p:sp>
        <p:nvSpPr>
          <p:cNvPr id="9219" name="Rectangle 3"/>
          <p:cNvSpPr>
            <a:spLocks noGrp="1" noChangeArrowheads="1"/>
          </p:cNvSpPr>
          <p:nvPr>
            <p:ph idx="1"/>
          </p:nvPr>
        </p:nvSpPr>
        <p:spPr>
          <a:xfrm>
            <a:off x="899592" y="1844824"/>
            <a:ext cx="7200279" cy="4069432"/>
          </a:xfrm>
        </p:spPr>
        <p:txBody>
          <a:bodyPr/>
          <a:lstStyle/>
          <a:p>
            <a:pPr eaLnBrk="1" hangingPunct="1"/>
            <a:r>
              <a:rPr lang="en-GB" altLang="en-US" dirty="0" smtClean="0"/>
              <a:t>PL/SQL programs run in the context of a </a:t>
            </a:r>
            <a:r>
              <a:rPr lang="en-GB" altLang="en-US" dirty="0" err="1" smtClean="0"/>
              <a:t>datab</a:t>
            </a:r>
            <a:r>
              <a:rPr lang="en-GB" altLang="en-US" dirty="0" smtClean="0"/>
              <a:t> </a:t>
            </a:r>
            <a:r>
              <a:rPr lang="en-GB" altLang="en-US" dirty="0" err="1" smtClean="0"/>
              <a:t>ase</a:t>
            </a:r>
            <a:r>
              <a:rPr lang="en-GB" altLang="en-US" dirty="0" smtClean="0"/>
              <a:t> connection</a:t>
            </a:r>
          </a:p>
          <a:p>
            <a:pPr eaLnBrk="1" hangingPunct="1"/>
            <a:r>
              <a:rPr lang="en-GB" altLang="en-US" dirty="0" smtClean="0"/>
              <a:t>Everything </a:t>
            </a:r>
            <a:r>
              <a:rPr lang="en-GB" altLang="en-US" i="1" dirty="0" smtClean="0">
                <a:solidFill>
                  <a:srgbClr val="002060"/>
                </a:solidFill>
              </a:rPr>
              <a:t>in scope </a:t>
            </a:r>
            <a:r>
              <a:rPr lang="en-GB" altLang="en-US" dirty="0" smtClean="0"/>
              <a:t>can be accessed</a:t>
            </a:r>
          </a:p>
          <a:p>
            <a:pPr lvl="1" eaLnBrk="1" hangingPunct="1"/>
            <a:r>
              <a:rPr lang="en-GB" altLang="en-US" dirty="0" smtClean="0"/>
              <a:t>Scope = visible to the account</a:t>
            </a:r>
          </a:p>
          <a:p>
            <a:pPr eaLnBrk="1" hangingPunct="1"/>
            <a:r>
              <a:rPr lang="en-GB" altLang="en-US" dirty="0" smtClean="0"/>
              <a:t>Variable datatype definitions based on:</a:t>
            </a:r>
          </a:p>
          <a:p>
            <a:pPr lvl="1" eaLnBrk="1" hangingPunct="1"/>
            <a:r>
              <a:rPr lang="en-GB" altLang="en-US" dirty="0" smtClean="0"/>
              <a:t>Standard Oracle server datatypes</a:t>
            </a:r>
          </a:p>
          <a:p>
            <a:pPr lvl="1" eaLnBrk="1" hangingPunct="1"/>
            <a:r>
              <a:rPr lang="en-GB" altLang="en-US" dirty="0" smtClean="0"/>
              <a:t>Any object definitions the account has the privilege to use</a:t>
            </a:r>
          </a:p>
          <a:p>
            <a:pPr eaLnBrk="1" hangingPunct="1"/>
            <a:r>
              <a:rPr lang="en-GB" altLang="en-US" b="1" i="1" dirty="0" smtClean="0"/>
              <a:t>Not</a:t>
            </a:r>
            <a:r>
              <a:rPr lang="en-GB" altLang="en-US" dirty="0" smtClean="0"/>
              <a:t> case sensitive</a:t>
            </a:r>
          </a:p>
        </p:txBody>
      </p:sp>
    </p:spTree>
    <p:extLst>
      <p:ext uri="{BB962C8B-B14F-4D97-AF65-F5344CB8AC3E}">
        <p14:creationId xmlns:p14="http://schemas.microsoft.com/office/powerpoint/2010/main" val="2411502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9"/>
          <p:cNvSpPr txBox="1">
            <a:spLocks noChangeArrowheads="1"/>
          </p:cNvSpPr>
          <p:nvPr/>
        </p:nvSpPr>
        <p:spPr bwMode="auto">
          <a:xfrm>
            <a:off x="971550" y="2565400"/>
            <a:ext cx="2232025" cy="1944688"/>
          </a:xfrm>
          <a:prstGeom prst="rect">
            <a:avLst/>
          </a:prstGeom>
          <a:solidFill>
            <a:schemeClr val="tx2">
              <a:lumMod val="75000"/>
            </a:schemeClr>
          </a:solidFill>
          <a:ln w="9525">
            <a:solidFill>
              <a:schemeClr val="tx1"/>
            </a:solidFill>
            <a:miter lim="800000"/>
            <a:headEnd/>
            <a:tailEnd/>
          </a:ln>
        </p:spPr>
        <p:txBody>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eaLnBrk="1" hangingPunct="1">
              <a:spcBef>
                <a:spcPct val="50000"/>
              </a:spcBef>
              <a:buClrTx/>
              <a:buSzTx/>
              <a:buFontTx/>
              <a:buNone/>
            </a:pPr>
            <a:r>
              <a:rPr lang="en-GB" altLang="en-US" sz="1800" b="1">
                <a:latin typeface="Arial" charset="0"/>
              </a:rPr>
              <a:t>   SQL*Plus</a:t>
            </a:r>
          </a:p>
        </p:txBody>
      </p:sp>
      <p:sp>
        <p:nvSpPr>
          <p:cNvPr id="10243" name="Text Box 12"/>
          <p:cNvSpPr txBox="1">
            <a:spLocks noChangeArrowheads="1"/>
          </p:cNvSpPr>
          <p:nvPr/>
        </p:nvSpPr>
        <p:spPr bwMode="auto">
          <a:xfrm>
            <a:off x="5435600" y="1700213"/>
            <a:ext cx="2374900" cy="1944687"/>
          </a:xfrm>
          <a:prstGeom prst="rect">
            <a:avLst/>
          </a:prstGeom>
          <a:solidFill>
            <a:schemeClr val="tx2">
              <a:lumMod val="50000"/>
            </a:schemeClr>
          </a:solidFill>
          <a:ln w="9525">
            <a:solidFill>
              <a:schemeClr val="tx1"/>
            </a:solidFill>
            <a:miter lim="800000"/>
            <a:headEnd/>
            <a:tailEnd/>
          </a:ln>
        </p:spPr>
        <p:txBody>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eaLnBrk="1" hangingPunct="1">
              <a:spcBef>
                <a:spcPct val="50000"/>
              </a:spcBef>
              <a:buClrTx/>
              <a:buSzTx/>
              <a:buFontTx/>
              <a:buNone/>
            </a:pPr>
            <a:r>
              <a:rPr lang="en-GB" altLang="en-US" sz="1800" b="1" dirty="0">
                <a:latin typeface="Arial" charset="0"/>
              </a:rPr>
              <a:t>   </a:t>
            </a:r>
            <a:r>
              <a:rPr lang="en-GB" altLang="en-US" sz="1800" b="1" dirty="0">
                <a:solidFill>
                  <a:schemeClr val="bg1"/>
                </a:solidFill>
                <a:latin typeface="Arial" charset="0"/>
              </a:rPr>
              <a:t>Oracle</a:t>
            </a:r>
          </a:p>
        </p:txBody>
      </p:sp>
      <p:sp>
        <p:nvSpPr>
          <p:cNvPr id="10244" name="Text Box 8"/>
          <p:cNvSpPr txBox="1">
            <a:spLocks noChangeArrowheads="1"/>
          </p:cNvSpPr>
          <p:nvPr/>
        </p:nvSpPr>
        <p:spPr bwMode="auto">
          <a:xfrm>
            <a:off x="611188" y="404813"/>
            <a:ext cx="2232025" cy="1944687"/>
          </a:xfrm>
          <a:prstGeom prst="rect">
            <a:avLst/>
          </a:prstGeom>
          <a:solidFill>
            <a:schemeClr val="tx2">
              <a:lumMod val="60000"/>
              <a:lumOff val="40000"/>
            </a:schemeClr>
          </a:solidFill>
          <a:ln w="9525">
            <a:solidFill>
              <a:schemeClr val="tx1"/>
            </a:solidFill>
            <a:miter lim="800000"/>
            <a:headEnd/>
            <a:tailEnd/>
          </a:ln>
        </p:spPr>
        <p:txBody>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eaLnBrk="1" hangingPunct="1">
              <a:spcBef>
                <a:spcPct val="50000"/>
              </a:spcBef>
              <a:buClrTx/>
              <a:buSzTx/>
              <a:buFontTx/>
              <a:buNone/>
            </a:pPr>
            <a:r>
              <a:rPr lang="en-GB" altLang="en-US" sz="1800" b="1" dirty="0">
                <a:latin typeface="Arial" charset="0"/>
              </a:rPr>
              <a:t>   </a:t>
            </a:r>
            <a:r>
              <a:rPr lang="en-GB" altLang="en-US" sz="1800" b="1" dirty="0" smtClean="0">
                <a:latin typeface="Arial" charset="0"/>
              </a:rPr>
              <a:t>Apex</a:t>
            </a:r>
            <a:endParaRPr lang="en-GB" altLang="en-US" sz="1800" b="1" dirty="0">
              <a:latin typeface="Arial" charset="0"/>
            </a:endParaRPr>
          </a:p>
        </p:txBody>
      </p:sp>
      <p:sp>
        <p:nvSpPr>
          <p:cNvPr id="10245" name="Text Box 4"/>
          <p:cNvSpPr txBox="1">
            <a:spLocks noChangeArrowheads="1"/>
          </p:cNvSpPr>
          <p:nvPr/>
        </p:nvSpPr>
        <p:spPr bwMode="auto">
          <a:xfrm>
            <a:off x="898525" y="836613"/>
            <a:ext cx="1657350" cy="1201737"/>
          </a:xfrm>
          <a:prstGeom prst="rect">
            <a:avLst/>
          </a:prstGeom>
          <a:solidFill>
            <a:schemeClr val="bg1"/>
          </a:solidFill>
          <a:ln w="9525">
            <a:solidFill>
              <a:schemeClr val="tx1"/>
            </a:solidFill>
            <a:miter lim="800000"/>
            <a:headEnd/>
            <a:tailEnd/>
          </a:ln>
        </p:spPr>
        <p:txBody>
          <a:bodyPr>
            <a:spAutoFit/>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algn="ctr" eaLnBrk="1" hangingPunct="1">
              <a:spcBef>
                <a:spcPct val="50000"/>
              </a:spcBef>
              <a:buClrTx/>
              <a:buSzTx/>
              <a:buFontTx/>
              <a:buNone/>
            </a:pPr>
            <a:r>
              <a:rPr lang="en-GB" altLang="en-US" sz="1800" b="1">
                <a:latin typeface="Arial" charset="0"/>
              </a:rPr>
              <a:t>PL/SQL</a:t>
            </a:r>
          </a:p>
          <a:p>
            <a:pPr algn="ctr" eaLnBrk="1" hangingPunct="1">
              <a:spcBef>
                <a:spcPct val="50000"/>
              </a:spcBef>
              <a:buClrTx/>
              <a:buSzTx/>
              <a:buFontTx/>
              <a:buNone/>
            </a:pPr>
            <a:r>
              <a:rPr lang="en-GB" altLang="en-US" sz="1800" b="1">
                <a:latin typeface="Arial" charset="0"/>
              </a:rPr>
              <a:t>Program</a:t>
            </a:r>
          </a:p>
          <a:p>
            <a:pPr algn="ctr" eaLnBrk="1" hangingPunct="1">
              <a:spcBef>
                <a:spcPct val="50000"/>
              </a:spcBef>
              <a:buClrTx/>
              <a:buSzTx/>
              <a:buFontTx/>
              <a:buNone/>
            </a:pPr>
            <a:r>
              <a:rPr lang="en-GB" altLang="en-US" sz="1800" b="1">
                <a:latin typeface="Arial" charset="0"/>
              </a:rPr>
              <a:t>Space</a:t>
            </a:r>
          </a:p>
        </p:txBody>
      </p:sp>
      <p:sp>
        <p:nvSpPr>
          <p:cNvPr id="10246" name="Text Box 7"/>
          <p:cNvSpPr txBox="1">
            <a:spLocks noChangeArrowheads="1"/>
          </p:cNvSpPr>
          <p:nvPr/>
        </p:nvSpPr>
        <p:spPr bwMode="auto">
          <a:xfrm>
            <a:off x="1260475" y="2997200"/>
            <a:ext cx="1657350" cy="1201738"/>
          </a:xfrm>
          <a:prstGeom prst="rect">
            <a:avLst/>
          </a:prstGeom>
          <a:solidFill>
            <a:schemeClr val="bg1"/>
          </a:solidFill>
          <a:ln w="9525">
            <a:solidFill>
              <a:schemeClr val="tx1"/>
            </a:solidFill>
            <a:miter lim="800000"/>
            <a:headEnd/>
            <a:tailEnd/>
          </a:ln>
        </p:spPr>
        <p:txBody>
          <a:bodyPr>
            <a:spAutoFit/>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algn="ctr" eaLnBrk="1" hangingPunct="1">
              <a:spcBef>
                <a:spcPct val="50000"/>
              </a:spcBef>
              <a:buClrTx/>
              <a:buSzTx/>
              <a:buFontTx/>
              <a:buNone/>
            </a:pPr>
            <a:r>
              <a:rPr lang="en-GB" altLang="en-US" sz="1800" b="1">
                <a:latin typeface="Arial" charset="0"/>
              </a:rPr>
              <a:t>PL/SQL</a:t>
            </a:r>
          </a:p>
          <a:p>
            <a:pPr algn="ctr" eaLnBrk="1" hangingPunct="1">
              <a:spcBef>
                <a:spcPct val="50000"/>
              </a:spcBef>
              <a:buClrTx/>
              <a:buSzTx/>
              <a:buFontTx/>
              <a:buNone/>
            </a:pPr>
            <a:r>
              <a:rPr lang="en-GB" altLang="en-US" sz="1800" b="1">
                <a:latin typeface="Arial" charset="0"/>
              </a:rPr>
              <a:t>Block;</a:t>
            </a:r>
          </a:p>
          <a:p>
            <a:pPr algn="ctr" eaLnBrk="1" hangingPunct="1">
              <a:spcBef>
                <a:spcPct val="50000"/>
              </a:spcBef>
              <a:buClrTx/>
              <a:buSzTx/>
              <a:buFontTx/>
              <a:buNone/>
            </a:pPr>
            <a:r>
              <a:rPr lang="en-GB" altLang="en-US" sz="1800" b="1">
                <a:latin typeface="Arial" charset="0"/>
              </a:rPr>
              <a:t>/</a:t>
            </a:r>
          </a:p>
        </p:txBody>
      </p:sp>
      <p:sp>
        <p:nvSpPr>
          <p:cNvPr id="10247" name="Text Box 5"/>
          <p:cNvSpPr txBox="1">
            <a:spLocks noChangeArrowheads="1"/>
          </p:cNvSpPr>
          <p:nvPr/>
        </p:nvSpPr>
        <p:spPr bwMode="auto">
          <a:xfrm>
            <a:off x="5578475" y="2205038"/>
            <a:ext cx="1657350" cy="1201737"/>
          </a:xfrm>
          <a:prstGeom prst="rect">
            <a:avLst/>
          </a:prstGeom>
          <a:solidFill>
            <a:schemeClr val="bg1"/>
          </a:solidFill>
          <a:ln w="9525">
            <a:solidFill>
              <a:schemeClr val="tx1"/>
            </a:solidFill>
            <a:miter lim="800000"/>
            <a:headEnd/>
            <a:tailEnd/>
          </a:ln>
        </p:spPr>
        <p:txBody>
          <a:bodyPr>
            <a:spAutoFit/>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algn="ctr" eaLnBrk="1" hangingPunct="1">
              <a:spcBef>
                <a:spcPct val="50000"/>
              </a:spcBef>
              <a:buClrTx/>
              <a:buSzTx/>
              <a:buFontTx/>
              <a:buNone/>
            </a:pPr>
            <a:r>
              <a:rPr lang="en-GB" altLang="en-US" sz="1800" b="1">
                <a:latin typeface="Arial" charset="0"/>
              </a:rPr>
              <a:t>PL/SQL</a:t>
            </a:r>
          </a:p>
          <a:p>
            <a:pPr algn="ctr" eaLnBrk="1" hangingPunct="1">
              <a:spcBef>
                <a:spcPct val="50000"/>
              </a:spcBef>
              <a:buClrTx/>
              <a:buSzTx/>
              <a:buFontTx/>
              <a:buNone/>
            </a:pPr>
            <a:r>
              <a:rPr lang="en-GB" altLang="en-US" sz="1800" b="1">
                <a:latin typeface="Arial" charset="0"/>
              </a:rPr>
              <a:t>Program</a:t>
            </a:r>
          </a:p>
          <a:p>
            <a:pPr algn="ctr" eaLnBrk="1" hangingPunct="1">
              <a:spcBef>
                <a:spcPct val="50000"/>
              </a:spcBef>
              <a:buClrTx/>
              <a:buSzTx/>
              <a:buFontTx/>
              <a:buNone/>
            </a:pPr>
            <a:r>
              <a:rPr lang="en-GB" altLang="en-US" sz="1800" b="1">
                <a:latin typeface="Arial" charset="0"/>
              </a:rPr>
              <a:t>Space</a:t>
            </a:r>
          </a:p>
        </p:txBody>
      </p:sp>
      <p:sp>
        <p:nvSpPr>
          <p:cNvPr id="10248" name="Text Box 6"/>
          <p:cNvSpPr txBox="1">
            <a:spLocks noChangeArrowheads="1"/>
          </p:cNvSpPr>
          <p:nvPr/>
        </p:nvSpPr>
        <p:spPr bwMode="auto">
          <a:xfrm>
            <a:off x="7307263" y="2205038"/>
            <a:ext cx="360362" cy="1196975"/>
          </a:xfrm>
          <a:prstGeom prst="rect">
            <a:avLst/>
          </a:prstGeom>
          <a:solidFill>
            <a:schemeClr val="bg1"/>
          </a:solidFill>
          <a:ln w="9525">
            <a:solidFill>
              <a:schemeClr val="tx1"/>
            </a:solidFill>
            <a:miter lim="800000"/>
            <a:headEnd/>
            <a:tailEnd/>
          </a:ln>
        </p:spPr>
        <p:txBody>
          <a:bodyPr>
            <a:spAutoFit/>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eaLnBrk="1" hangingPunct="1">
              <a:spcBef>
                <a:spcPct val="50000"/>
              </a:spcBef>
              <a:buClrTx/>
              <a:buSzTx/>
              <a:buFontTx/>
              <a:buNone/>
            </a:pPr>
            <a:r>
              <a:rPr lang="en-GB" altLang="en-US" sz="2400" b="1">
                <a:latin typeface="Arial" charset="0"/>
              </a:rPr>
              <a:t>SQL</a:t>
            </a:r>
          </a:p>
        </p:txBody>
      </p:sp>
      <p:sp>
        <p:nvSpPr>
          <p:cNvPr id="37902" name="AutoShape 14"/>
          <p:cNvSpPr>
            <a:spLocks noChangeArrowheads="1"/>
          </p:cNvSpPr>
          <p:nvPr/>
        </p:nvSpPr>
        <p:spPr bwMode="auto">
          <a:xfrm>
            <a:off x="6084888" y="4365625"/>
            <a:ext cx="2016125" cy="1655763"/>
          </a:xfrm>
          <a:prstGeom prst="can">
            <a:avLst>
              <a:gd name="adj" fmla="val 25000"/>
            </a:avLst>
          </a:prstGeom>
          <a:solidFill>
            <a:schemeClr val="tx2">
              <a:lumMod val="75000"/>
            </a:schemeClr>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GB" b="1">
                <a:latin typeface="Arial" pitchFamily="34" charset="0"/>
                <a:cs typeface="+mn-cs"/>
              </a:rPr>
              <a:t>Stored Code</a:t>
            </a:r>
          </a:p>
        </p:txBody>
      </p:sp>
      <p:sp>
        <p:nvSpPr>
          <p:cNvPr id="10250" name="Line 15"/>
          <p:cNvSpPr>
            <a:spLocks noChangeShapeType="1"/>
          </p:cNvSpPr>
          <p:nvPr/>
        </p:nvSpPr>
        <p:spPr bwMode="auto">
          <a:xfrm>
            <a:off x="7164388" y="3644900"/>
            <a:ext cx="0" cy="10080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251" name="Line 16"/>
          <p:cNvSpPr>
            <a:spLocks noChangeShapeType="1"/>
          </p:cNvSpPr>
          <p:nvPr/>
        </p:nvSpPr>
        <p:spPr bwMode="auto">
          <a:xfrm flipV="1">
            <a:off x="3203575" y="2852738"/>
            <a:ext cx="2520950" cy="5048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7906" name="Text Box 18"/>
          <p:cNvSpPr txBox="1">
            <a:spLocks noChangeArrowheads="1"/>
          </p:cNvSpPr>
          <p:nvPr/>
        </p:nvSpPr>
        <p:spPr bwMode="auto">
          <a:xfrm>
            <a:off x="1979613" y="4941888"/>
            <a:ext cx="2232025" cy="1512887"/>
          </a:xfrm>
          <a:prstGeom prst="rect">
            <a:avLst/>
          </a:prstGeom>
          <a:solidFill>
            <a:schemeClr val="bg2">
              <a:lumMod val="50000"/>
            </a:schemeClr>
          </a:solidFill>
          <a:ln w="9525">
            <a:solidFill>
              <a:schemeClr val="tx1"/>
            </a:solidFill>
            <a:miter lim="800000"/>
            <a:headEnd/>
            <a:tailEnd/>
          </a:ln>
          <a:effectLst>
            <a:outerShdw dist="35921" dir="2700000" algn="ctr" rotWithShape="0">
              <a:schemeClr val="bg2"/>
            </a:outerShdw>
          </a:effectLst>
        </p:spPr>
        <p:txBody>
          <a:bodyPr/>
          <a:lstStyle/>
          <a:p>
            <a:pPr>
              <a:spcBef>
                <a:spcPct val="50000"/>
              </a:spcBef>
              <a:defRPr/>
            </a:pPr>
            <a:r>
              <a:rPr lang="en-GB" b="1">
                <a:latin typeface="Arial" pitchFamily="34" charset="0"/>
                <a:cs typeface="+mn-cs"/>
              </a:rPr>
              <a:t>Any front end</a:t>
            </a:r>
          </a:p>
          <a:p>
            <a:pPr>
              <a:spcBef>
                <a:spcPct val="50000"/>
              </a:spcBef>
              <a:defRPr/>
            </a:pPr>
            <a:endParaRPr lang="en-GB" b="1">
              <a:latin typeface="Arial" pitchFamily="34" charset="0"/>
              <a:cs typeface="+mn-cs"/>
            </a:endParaRPr>
          </a:p>
        </p:txBody>
      </p:sp>
      <p:sp>
        <p:nvSpPr>
          <p:cNvPr id="10253" name="Line 19"/>
          <p:cNvSpPr>
            <a:spLocks noChangeShapeType="1"/>
          </p:cNvSpPr>
          <p:nvPr/>
        </p:nvSpPr>
        <p:spPr bwMode="auto">
          <a:xfrm flipV="1">
            <a:off x="4211638" y="3284538"/>
            <a:ext cx="1728787" cy="1657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254" name="Line 20"/>
          <p:cNvSpPr>
            <a:spLocks noChangeShapeType="1"/>
          </p:cNvSpPr>
          <p:nvPr/>
        </p:nvSpPr>
        <p:spPr bwMode="auto">
          <a:xfrm flipH="1">
            <a:off x="4284663" y="765175"/>
            <a:ext cx="1223962" cy="58324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10255" name="Line 23"/>
          <p:cNvSpPr>
            <a:spLocks noChangeShapeType="1"/>
          </p:cNvSpPr>
          <p:nvPr/>
        </p:nvSpPr>
        <p:spPr bwMode="auto">
          <a:xfrm flipV="1">
            <a:off x="3203575" y="2997199"/>
            <a:ext cx="4283869"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256" name="Line 24"/>
          <p:cNvSpPr>
            <a:spLocks noChangeShapeType="1"/>
          </p:cNvSpPr>
          <p:nvPr/>
        </p:nvSpPr>
        <p:spPr bwMode="auto">
          <a:xfrm>
            <a:off x="2843213" y="1052513"/>
            <a:ext cx="273685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257" name="Line 25"/>
          <p:cNvSpPr>
            <a:spLocks noChangeShapeType="1"/>
          </p:cNvSpPr>
          <p:nvPr/>
        </p:nvSpPr>
        <p:spPr bwMode="auto">
          <a:xfrm>
            <a:off x="2843213" y="1052513"/>
            <a:ext cx="4465637"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258" name="Text Box 27"/>
          <p:cNvSpPr txBox="1">
            <a:spLocks noChangeArrowheads="1"/>
          </p:cNvSpPr>
          <p:nvPr/>
        </p:nvSpPr>
        <p:spPr bwMode="auto">
          <a:xfrm>
            <a:off x="2124075" y="5373688"/>
            <a:ext cx="1873250" cy="925512"/>
          </a:xfrm>
          <a:prstGeom prst="rect">
            <a:avLst/>
          </a:prstGeom>
          <a:solidFill>
            <a:schemeClr val="bg1"/>
          </a:solidFill>
          <a:ln w="9525">
            <a:solidFill>
              <a:schemeClr val="tx1"/>
            </a:solidFill>
            <a:miter lim="800000"/>
            <a:headEnd/>
            <a:tailEnd/>
          </a:ln>
        </p:spPr>
        <p:txBody>
          <a:bodyPr>
            <a:spAutoFit/>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eaLnBrk="1" hangingPunct="1">
              <a:spcBef>
                <a:spcPct val="0"/>
              </a:spcBef>
              <a:buClrTx/>
              <a:buSzTx/>
              <a:buFontTx/>
              <a:buNone/>
            </a:pPr>
            <a:r>
              <a:rPr lang="en-GB" altLang="en-US" sz="1800" b="1" dirty="0">
                <a:latin typeface="Arial" charset="0"/>
              </a:rPr>
              <a:t>--------</a:t>
            </a:r>
          </a:p>
          <a:p>
            <a:pPr eaLnBrk="1" hangingPunct="1">
              <a:spcBef>
                <a:spcPct val="0"/>
              </a:spcBef>
              <a:buClrTx/>
              <a:buSzTx/>
              <a:buFontTx/>
              <a:buNone/>
            </a:pPr>
            <a:r>
              <a:rPr lang="en-GB" altLang="en-US" sz="1800" b="1" dirty="0">
                <a:latin typeface="Arial" charset="0"/>
              </a:rPr>
              <a:t>Stored code;</a:t>
            </a:r>
          </a:p>
          <a:p>
            <a:pPr eaLnBrk="1" hangingPunct="1">
              <a:spcBef>
                <a:spcPct val="0"/>
              </a:spcBef>
              <a:buClrTx/>
              <a:buSzTx/>
              <a:buFontTx/>
              <a:buNone/>
            </a:pPr>
            <a:r>
              <a:rPr lang="en-GB" altLang="en-US" sz="1800" b="1" dirty="0">
                <a:latin typeface="Arial" charset="0"/>
              </a:rPr>
              <a:t>----------</a:t>
            </a:r>
          </a:p>
        </p:txBody>
      </p:sp>
    </p:spTree>
    <p:extLst>
      <p:ext uri="{BB962C8B-B14F-4D97-AF65-F5344CB8AC3E}">
        <p14:creationId xmlns:p14="http://schemas.microsoft.com/office/powerpoint/2010/main" val="2975235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smtClean="0"/>
              <a:t>Submitting SQL statement</a:t>
            </a:r>
          </a:p>
        </p:txBody>
      </p:sp>
      <p:sp>
        <p:nvSpPr>
          <p:cNvPr id="11267" name="Rectangle 3"/>
          <p:cNvSpPr>
            <a:spLocks noGrp="1" noChangeArrowheads="1"/>
          </p:cNvSpPr>
          <p:nvPr>
            <p:ph idx="1"/>
          </p:nvPr>
        </p:nvSpPr>
        <p:spPr>
          <a:xfrm>
            <a:off x="971550" y="2133278"/>
            <a:ext cx="7272858" cy="3960018"/>
          </a:xfrm>
        </p:spPr>
        <p:txBody>
          <a:bodyPr/>
          <a:lstStyle/>
          <a:p>
            <a:pPr eaLnBrk="1" hangingPunct="1">
              <a:lnSpc>
                <a:spcPct val="90000"/>
              </a:lnSpc>
            </a:pPr>
            <a:r>
              <a:rPr lang="en-GB" altLang="en-US" dirty="0" smtClean="0"/>
              <a:t>PL/SQL engine provides a context for SQL statements</a:t>
            </a:r>
          </a:p>
          <a:p>
            <a:pPr eaLnBrk="1" hangingPunct="1">
              <a:lnSpc>
                <a:spcPct val="90000"/>
              </a:lnSpc>
            </a:pPr>
            <a:r>
              <a:rPr lang="en-GB" altLang="en-US" dirty="0" smtClean="0"/>
              <a:t>PL/SQL engine memory is known as the </a:t>
            </a:r>
            <a:r>
              <a:rPr lang="en-GB" altLang="en-US" i="1" dirty="0" smtClean="0"/>
              <a:t>programme space</a:t>
            </a:r>
          </a:p>
          <a:p>
            <a:pPr eaLnBrk="1" hangingPunct="1">
              <a:lnSpc>
                <a:spcPct val="90000"/>
              </a:lnSpc>
            </a:pPr>
            <a:r>
              <a:rPr lang="en-GB" altLang="en-US" dirty="0" smtClean="0"/>
              <a:t>SQL statements can be issued from inside a block </a:t>
            </a:r>
          </a:p>
          <a:p>
            <a:pPr lvl="1" eaLnBrk="1" hangingPunct="1">
              <a:lnSpc>
                <a:spcPct val="90000"/>
              </a:lnSpc>
            </a:pPr>
            <a:r>
              <a:rPr lang="en-GB" altLang="en-US" sz="2400" dirty="0" smtClean="0"/>
              <a:t>They are then executed on the server</a:t>
            </a:r>
          </a:p>
          <a:p>
            <a:pPr eaLnBrk="1" hangingPunct="1">
              <a:lnSpc>
                <a:spcPct val="90000"/>
              </a:lnSpc>
            </a:pPr>
            <a:r>
              <a:rPr lang="en-GB" altLang="en-US" dirty="0" smtClean="0"/>
              <a:t>The procedural option</a:t>
            </a:r>
          </a:p>
          <a:p>
            <a:pPr lvl="1" eaLnBrk="1" hangingPunct="1">
              <a:lnSpc>
                <a:spcPct val="90000"/>
              </a:lnSpc>
            </a:pPr>
            <a:r>
              <a:rPr lang="en-GB" altLang="en-US" sz="2400" dirty="0" smtClean="0"/>
              <a:t>Addition of a process that communicates with SQL</a:t>
            </a:r>
          </a:p>
        </p:txBody>
      </p:sp>
    </p:spTree>
    <p:extLst>
      <p:ext uri="{BB962C8B-B14F-4D97-AF65-F5344CB8AC3E}">
        <p14:creationId xmlns:p14="http://schemas.microsoft.com/office/powerpoint/2010/main" val="2612537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42988" y="685004"/>
            <a:ext cx="6964363" cy="1015210"/>
          </a:xfrm>
        </p:spPr>
        <p:txBody>
          <a:bodyPr/>
          <a:lstStyle/>
          <a:p>
            <a:pPr eaLnBrk="1" hangingPunct="1"/>
            <a:r>
              <a:rPr lang="en-GB" altLang="en-US" dirty="0" smtClean="0"/>
              <a:t>PL/SQL Submission</a:t>
            </a:r>
          </a:p>
        </p:txBody>
      </p:sp>
      <p:sp>
        <p:nvSpPr>
          <p:cNvPr id="12291" name="Rectangle 19"/>
          <p:cNvSpPr>
            <a:spLocks noGrp="1" noChangeArrowheads="1"/>
          </p:cNvSpPr>
          <p:nvPr>
            <p:ph idx="1"/>
          </p:nvPr>
        </p:nvSpPr>
        <p:spPr>
          <a:xfrm>
            <a:off x="1042988" y="4653136"/>
            <a:ext cx="7309408" cy="1224136"/>
          </a:xfrm>
        </p:spPr>
        <p:txBody>
          <a:bodyPr/>
          <a:lstStyle/>
          <a:p>
            <a:pPr eaLnBrk="1" hangingPunct="1">
              <a:lnSpc>
                <a:spcPct val="80000"/>
              </a:lnSpc>
            </a:pPr>
            <a:r>
              <a:rPr lang="en-GB" altLang="en-US" sz="2000" dirty="0" smtClean="0"/>
              <a:t>SQL*Plus does not have an embedded PL/SQL engine</a:t>
            </a:r>
          </a:p>
          <a:p>
            <a:pPr eaLnBrk="1" hangingPunct="1">
              <a:lnSpc>
                <a:spcPct val="80000"/>
              </a:lnSpc>
            </a:pPr>
            <a:r>
              <a:rPr lang="en-GB" altLang="en-US" sz="2000" dirty="0" smtClean="0"/>
              <a:t>PL/SQL code is sent directly to the database engine for execution</a:t>
            </a:r>
          </a:p>
          <a:p>
            <a:pPr eaLnBrk="1" hangingPunct="1">
              <a:lnSpc>
                <a:spcPct val="80000"/>
              </a:lnSpc>
            </a:pPr>
            <a:r>
              <a:rPr lang="en-GB" altLang="en-US" sz="2000" dirty="0" smtClean="0"/>
              <a:t>Efficient as SQL statements are not stripped off and sent to the database individually</a:t>
            </a:r>
          </a:p>
        </p:txBody>
      </p:sp>
      <p:sp>
        <p:nvSpPr>
          <p:cNvPr id="12292" name="Text Box 6"/>
          <p:cNvSpPr txBox="1">
            <a:spLocks noChangeArrowheads="1"/>
          </p:cNvSpPr>
          <p:nvPr/>
        </p:nvSpPr>
        <p:spPr bwMode="auto">
          <a:xfrm>
            <a:off x="1042988" y="1556793"/>
            <a:ext cx="7273428" cy="2952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eaLnBrk="1" hangingPunct="1">
              <a:spcBef>
                <a:spcPct val="50000"/>
              </a:spcBef>
              <a:buClrTx/>
              <a:buSzTx/>
              <a:buFontTx/>
              <a:buNone/>
            </a:pPr>
            <a:endParaRPr lang="en-US" altLang="en-US" sz="2000">
              <a:solidFill>
                <a:srgbClr val="003399"/>
              </a:solidFill>
            </a:endParaRPr>
          </a:p>
        </p:txBody>
      </p:sp>
      <p:sp>
        <p:nvSpPr>
          <p:cNvPr id="53255" name="Line 7"/>
          <p:cNvSpPr>
            <a:spLocks noChangeShapeType="1"/>
          </p:cNvSpPr>
          <p:nvPr/>
        </p:nvSpPr>
        <p:spPr bwMode="auto">
          <a:xfrm>
            <a:off x="971551" y="3382417"/>
            <a:ext cx="7344866" cy="0"/>
          </a:xfrm>
          <a:prstGeom prst="line">
            <a:avLst/>
          </a:prstGeom>
          <a:noFill/>
          <a:ln w="9525">
            <a:solidFill>
              <a:schemeClr val="tx1"/>
            </a:solidFill>
            <a:round/>
            <a:headEnd/>
            <a:tailEnd/>
          </a:ln>
          <a:effectLst>
            <a:outerShdw dist="35921" dir="2700000" algn="ctr" rotWithShape="0">
              <a:schemeClr val="bg2"/>
            </a:outerShdw>
          </a:effectLst>
        </p:spPr>
        <p:txBody>
          <a:bodyPr/>
          <a:lstStyle/>
          <a:p>
            <a:pPr>
              <a:defRPr/>
            </a:pPr>
            <a:endParaRPr lang="en-GB">
              <a:latin typeface="Arial" pitchFamily="34" charset="0"/>
              <a:cs typeface="+mn-cs"/>
            </a:endParaRPr>
          </a:p>
        </p:txBody>
      </p:sp>
      <p:sp>
        <p:nvSpPr>
          <p:cNvPr id="12294" name="Text Box 11"/>
          <p:cNvSpPr txBox="1">
            <a:spLocks noChangeArrowheads="1"/>
          </p:cNvSpPr>
          <p:nvPr/>
        </p:nvSpPr>
        <p:spPr bwMode="auto">
          <a:xfrm>
            <a:off x="971550" y="1628230"/>
            <a:ext cx="2519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eaLnBrk="1" hangingPunct="1">
              <a:spcBef>
                <a:spcPct val="50000"/>
              </a:spcBef>
              <a:buClrTx/>
              <a:buSzTx/>
              <a:buFontTx/>
              <a:buNone/>
            </a:pPr>
            <a:r>
              <a:rPr lang="en-GB" altLang="en-US" sz="2000" b="1"/>
              <a:t>PL/SQL engine</a:t>
            </a:r>
          </a:p>
        </p:txBody>
      </p:sp>
      <p:sp>
        <p:nvSpPr>
          <p:cNvPr id="12295" name="Text Box 15"/>
          <p:cNvSpPr txBox="1">
            <a:spLocks noChangeArrowheads="1"/>
          </p:cNvSpPr>
          <p:nvPr/>
        </p:nvSpPr>
        <p:spPr bwMode="auto">
          <a:xfrm>
            <a:off x="971550" y="3382417"/>
            <a:ext cx="2519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eaLnBrk="1" hangingPunct="1">
              <a:spcBef>
                <a:spcPct val="50000"/>
              </a:spcBef>
              <a:buClrTx/>
              <a:buSzTx/>
              <a:buFontTx/>
              <a:buNone/>
            </a:pPr>
            <a:r>
              <a:rPr lang="en-GB" altLang="en-US" sz="2000" b="1"/>
              <a:t>SQL engine</a:t>
            </a:r>
          </a:p>
        </p:txBody>
      </p:sp>
      <p:sp>
        <p:nvSpPr>
          <p:cNvPr id="53251" name="Text Box 3"/>
          <p:cNvSpPr txBox="1">
            <a:spLocks noChangeArrowheads="1"/>
          </p:cNvSpPr>
          <p:nvPr/>
        </p:nvSpPr>
        <p:spPr bwMode="auto">
          <a:xfrm>
            <a:off x="1547664" y="2061617"/>
            <a:ext cx="1657350" cy="1162050"/>
          </a:xfrm>
          <a:prstGeom prst="rect">
            <a:avLst/>
          </a:prstGeom>
          <a:solidFill>
            <a:schemeClr val="tx2">
              <a:lumMod val="50000"/>
            </a:schemeClr>
          </a:solidFill>
          <a:ln w="9525">
            <a:solidFill>
              <a:schemeClr val="tx1"/>
            </a:solidFill>
            <a:miter lim="800000"/>
            <a:headEnd/>
            <a:tailEnd/>
          </a:ln>
          <a:effectLst>
            <a:outerShdw dist="35921" dir="2700000" algn="ctr" rotWithShape="0">
              <a:schemeClr val="bg2"/>
            </a:outerShdw>
          </a:effectLst>
        </p:spPr>
        <p:txBody>
          <a:bodyPr/>
          <a:lstStyle/>
          <a:p>
            <a:pPr algn="ctr">
              <a:spcBef>
                <a:spcPct val="50000"/>
              </a:spcBef>
              <a:defRPr/>
            </a:pPr>
            <a:r>
              <a:rPr lang="en-GB" sz="2000" b="1" dirty="0">
                <a:solidFill>
                  <a:schemeClr val="bg1"/>
                </a:solidFill>
                <a:latin typeface="Times New Roman" pitchFamily="18" charset="0"/>
                <a:cs typeface="+mn-cs"/>
              </a:rPr>
              <a:t>PL/SQL</a:t>
            </a:r>
          </a:p>
          <a:p>
            <a:pPr algn="ctr">
              <a:spcBef>
                <a:spcPct val="50000"/>
              </a:spcBef>
              <a:defRPr/>
            </a:pPr>
            <a:r>
              <a:rPr lang="en-GB" sz="2000" b="1" dirty="0">
                <a:solidFill>
                  <a:schemeClr val="bg1"/>
                </a:solidFill>
                <a:latin typeface="Times New Roman" pitchFamily="18" charset="0"/>
                <a:cs typeface="+mn-cs"/>
              </a:rPr>
              <a:t>Block</a:t>
            </a:r>
          </a:p>
        </p:txBody>
      </p:sp>
      <p:sp>
        <p:nvSpPr>
          <p:cNvPr id="53252" name="Text Box 4"/>
          <p:cNvSpPr txBox="1">
            <a:spLocks noChangeArrowheads="1"/>
          </p:cNvSpPr>
          <p:nvPr/>
        </p:nvSpPr>
        <p:spPr bwMode="auto">
          <a:xfrm>
            <a:off x="5867252" y="1988592"/>
            <a:ext cx="2016125" cy="1304925"/>
          </a:xfrm>
          <a:prstGeom prst="rect">
            <a:avLst/>
          </a:prstGeom>
          <a:solidFill>
            <a:srgbClr val="002060"/>
          </a:solidFill>
          <a:ln w="9525">
            <a:solidFill>
              <a:schemeClr val="tx1"/>
            </a:solidFill>
            <a:miter lim="800000"/>
            <a:headEnd/>
            <a:tailEnd/>
          </a:ln>
          <a:effectLst>
            <a:outerShdw dist="35921" dir="2700000" algn="ctr" rotWithShape="0">
              <a:schemeClr val="bg2"/>
            </a:outerShdw>
          </a:effectLst>
        </p:spPr>
        <p:txBody>
          <a:bodyPr/>
          <a:lstStyle/>
          <a:p>
            <a:pPr algn="ctr">
              <a:spcBef>
                <a:spcPct val="50000"/>
              </a:spcBef>
              <a:defRPr/>
            </a:pPr>
            <a:r>
              <a:rPr lang="en-GB" sz="2000" b="1" dirty="0">
                <a:solidFill>
                  <a:schemeClr val="bg1"/>
                </a:solidFill>
                <a:latin typeface="Times New Roman" pitchFamily="18" charset="0"/>
                <a:cs typeface="+mn-cs"/>
              </a:rPr>
              <a:t>Procedural</a:t>
            </a:r>
          </a:p>
          <a:p>
            <a:pPr algn="ctr">
              <a:spcBef>
                <a:spcPct val="50000"/>
              </a:spcBef>
              <a:defRPr/>
            </a:pPr>
            <a:r>
              <a:rPr lang="en-GB" sz="2000" b="1" dirty="0">
                <a:solidFill>
                  <a:schemeClr val="bg1"/>
                </a:solidFill>
                <a:latin typeface="Times New Roman" pitchFamily="18" charset="0"/>
                <a:cs typeface="+mn-cs"/>
              </a:rPr>
              <a:t>Statement </a:t>
            </a:r>
          </a:p>
          <a:p>
            <a:pPr algn="ctr">
              <a:spcBef>
                <a:spcPct val="50000"/>
              </a:spcBef>
              <a:defRPr/>
            </a:pPr>
            <a:r>
              <a:rPr lang="en-GB" sz="2000" b="1" dirty="0">
                <a:solidFill>
                  <a:schemeClr val="bg1"/>
                </a:solidFill>
                <a:latin typeface="Times New Roman" pitchFamily="18" charset="0"/>
                <a:cs typeface="+mn-cs"/>
              </a:rPr>
              <a:t>executor</a:t>
            </a:r>
          </a:p>
        </p:txBody>
      </p:sp>
      <p:sp>
        <p:nvSpPr>
          <p:cNvPr id="53253" name="Text Box 5"/>
          <p:cNvSpPr txBox="1">
            <a:spLocks noChangeArrowheads="1"/>
          </p:cNvSpPr>
          <p:nvPr/>
        </p:nvSpPr>
        <p:spPr bwMode="auto">
          <a:xfrm>
            <a:off x="3005124" y="3933056"/>
            <a:ext cx="3168650" cy="479425"/>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a:lstStyle/>
          <a:p>
            <a:pPr algn="ctr">
              <a:spcBef>
                <a:spcPct val="50000"/>
              </a:spcBef>
              <a:defRPr/>
            </a:pPr>
            <a:r>
              <a:rPr lang="en-GB" sz="2000" b="1" dirty="0">
                <a:solidFill>
                  <a:schemeClr val="bg1"/>
                </a:solidFill>
                <a:latin typeface="Times New Roman" pitchFamily="18" charset="0"/>
                <a:cs typeface="+mn-cs"/>
              </a:rPr>
              <a:t>SQL statement executor</a:t>
            </a:r>
          </a:p>
        </p:txBody>
      </p:sp>
      <p:sp>
        <p:nvSpPr>
          <p:cNvPr id="12299" name="Line 8"/>
          <p:cNvSpPr>
            <a:spLocks noChangeShapeType="1"/>
          </p:cNvSpPr>
          <p:nvPr/>
        </p:nvSpPr>
        <p:spPr bwMode="auto">
          <a:xfrm>
            <a:off x="3203848" y="2880767"/>
            <a:ext cx="719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300" name="Line 9"/>
          <p:cNvSpPr>
            <a:spLocks noChangeShapeType="1"/>
          </p:cNvSpPr>
          <p:nvPr/>
        </p:nvSpPr>
        <p:spPr bwMode="auto">
          <a:xfrm>
            <a:off x="3922564" y="2880767"/>
            <a:ext cx="0" cy="1052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301" name="Line 10"/>
          <p:cNvSpPr>
            <a:spLocks noChangeShapeType="1"/>
          </p:cNvSpPr>
          <p:nvPr/>
        </p:nvSpPr>
        <p:spPr bwMode="auto">
          <a:xfrm>
            <a:off x="3203427" y="2471192"/>
            <a:ext cx="2663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302" name="Text Box 12"/>
          <p:cNvSpPr txBox="1">
            <a:spLocks noChangeArrowheads="1"/>
          </p:cNvSpPr>
          <p:nvPr/>
        </p:nvSpPr>
        <p:spPr bwMode="auto">
          <a:xfrm>
            <a:off x="3059832" y="2132881"/>
            <a:ext cx="2951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algn="ctr" eaLnBrk="1" hangingPunct="1">
              <a:spcBef>
                <a:spcPct val="50000"/>
              </a:spcBef>
              <a:buClrTx/>
              <a:buSzTx/>
              <a:buFontTx/>
              <a:buNone/>
            </a:pPr>
            <a:r>
              <a:rPr lang="en-GB" altLang="en-US" sz="2000" b="1" dirty="0" smtClean="0"/>
              <a:t>Procedural Statements</a:t>
            </a:r>
            <a:endParaRPr lang="en-GB" altLang="en-US" sz="2000" b="1" dirty="0"/>
          </a:p>
        </p:txBody>
      </p:sp>
      <p:sp>
        <p:nvSpPr>
          <p:cNvPr id="12303" name="Text Box 13"/>
          <p:cNvSpPr txBox="1">
            <a:spLocks noChangeArrowheads="1"/>
          </p:cNvSpPr>
          <p:nvPr/>
        </p:nvSpPr>
        <p:spPr bwMode="auto">
          <a:xfrm>
            <a:off x="3167335" y="2880767"/>
            <a:ext cx="79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eaLnBrk="1" hangingPunct="1">
              <a:spcBef>
                <a:spcPct val="50000"/>
              </a:spcBef>
              <a:buClrTx/>
              <a:buSzTx/>
              <a:buFontTx/>
              <a:buNone/>
            </a:pPr>
            <a:r>
              <a:rPr lang="en-GB" altLang="en-US" sz="2000" b="1" dirty="0"/>
              <a:t>SQL</a:t>
            </a:r>
          </a:p>
        </p:txBody>
      </p:sp>
      <p:sp>
        <p:nvSpPr>
          <p:cNvPr id="12304" name="Text Box 14"/>
          <p:cNvSpPr txBox="1">
            <a:spLocks noChangeArrowheads="1"/>
          </p:cNvSpPr>
          <p:nvPr/>
        </p:nvSpPr>
        <p:spPr bwMode="auto">
          <a:xfrm>
            <a:off x="5381611" y="3536181"/>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rgbClr val="003366"/>
              </a:buClr>
              <a:buSzPct val="80000"/>
              <a:buFont typeface="Wingdings 2" pitchFamily="18" charset="2"/>
              <a:buChar char=""/>
              <a:defRPr sz="2800">
                <a:solidFill>
                  <a:schemeClr val="tx1"/>
                </a:solidFill>
                <a:latin typeface="Times New Roman" pitchFamily="18" charset="0"/>
                <a:cs typeface="Times New Roman" pitchFamily="18"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lr>
                <a:schemeClr val="accent2"/>
              </a:buClr>
              <a:buFont typeface="Wingdings 2" pitchFamily="18" charset="2"/>
              <a:buChar char=""/>
              <a:defRPr sz="2800">
                <a:solidFill>
                  <a:schemeClr val="tx1"/>
                </a:solidFill>
                <a:latin typeface="Times New Roman" pitchFamily="18" charset="0"/>
                <a:cs typeface="Times New Roman" pitchFamily="18" charset="0"/>
              </a:defRPr>
            </a:lvl3pPr>
            <a:lvl4pPr marL="1600200" indent="-228600" eaLnBrk="0" hangingPunct="0">
              <a:spcBef>
                <a:spcPct val="20000"/>
              </a:spcBef>
              <a:buClr>
                <a:srgbClr val="C32D2E"/>
              </a:buClr>
              <a:buFont typeface="Wingdings 2" pitchFamily="18" charset="2"/>
              <a:buChar char=""/>
              <a:defRPr sz="2800">
                <a:solidFill>
                  <a:schemeClr val="tx1"/>
                </a:solidFill>
                <a:latin typeface="Times New Roman" pitchFamily="18" charset="0"/>
                <a:cs typeface="Times New Roman" pitchFamily="18" charset="0"/>
              </a:defRPr>
            </a:lvl4pPr>
            <a:lvl5pPr marL="2057400" indent="-228600" eaLnBrk="0" hangingPunct="0">
              <a:spcBef>
                <a:spcPct val="20000"/>
              </a:spcBef>
              <a:buClr>
                <a:srgbClr val="84AA33"/>
              </a:buClr>
              <a:buFont typeface="Wingdings 2" pitchFamily="18" charset="2"/>
              <a:buChar char=""/>
              <a:defRPr sz="28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lr>
                <a:srgbClr val="84AA33"/>
              </a:buClr>
              <a:buFont typeface="Wingdings 2" pitchFamily="18" charset="2"/>
              <a:buChar char=""/>
              <a:defRPr sz="2800">
                <a:solidFill>
                  <a:schemeClr val="tx1"/>
                </a:solidFill>
                <a:latin typeface="Times New Roman" pitchFamily="18" charset="0"/>
                <a:cs typeface="Times New Roman" pitchFamily="18" charset="0"/>
              </a:defRPr>
            </a:lvl9pPr>
          </a:lstStyle>
          <a:p>
            <a:pPr eaLnBrk="1" hangingPunct="1">
              <a:spcBef>
                <a:spcPct val="50000"/>
              </a:spcBef>
              <a:buClrTx/>
              <a:buSzTx/>
              <a:buFontTx/>
              <a:buNone/>
            </a:pPr>
            <a:r>
              <a:rPr lang="en-GB" altLang="en-US" sz="2000" b="1" dirty="0"/>
              <a:t>Data</a:t>
            </a:r>
          </a:p>
        </p:txBody>
      </p:sp>
      <p:grpSp>
        <p:nvGrpSpPr>
          <p:cNvPr id="12305" name="Group 16"/>
          <p:cNvGrpSpPr>
            <a:grpSpLocks/>
          </p:cNvGrpSpPr>
          <p:nvPr/>
        </p:nvGrpSpPr>
        <p:grpSpPr bwMode="auto">
          <a:xfrm>
            <a:off x="5290989" y="2747417"/>
            <a:ext cx="576263" cy="1185639"/>
            <a:chOff x="3288" y="2251"/>
            <a:chExt cx="363" cy="952"/>
          </a:xfrm>
        </p:grpSpPr>
        <p:sp>
          <p:nvSpPr>
            <p:cNvPr id="12306" name="Line 17"/>
            <p:cNvSpPr>
              <a:spLocks noChangeShapeType="1"/>
            </p:cNvSpPr>
            <p:nvPr/>
          </p:nvSpPr>
          <p:spPr bwMode="auto">
            <a:xfrm flipV="1">
              <a:off x="3288" y="2251"/>
              <a:ext cx="0" cy="9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307" name="Line 18"/>
            <p:cNvSpPr>
              <a:spLocks noChangeShapeType="1"/>
            </p:cNvSpPr>
            <p:nvPr/>
          </p:nvSpPr>
          <p:spPr bwMode="auto">
            <a:xfrm>
              <a:off x="3288" y="2251"/>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2154334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Custom 1">
      <a:dk1>
        <a:sysClr val="windowText" lastClr="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38687</TotalTime>
  <Words>1074</Words>
  <Application>Microsoft Office PowerPoint</Application>
  <PresentationFormat>On-screen Show (4:3)</PresentationFormat>
  <Paragraphs>308</Paragraphs>
  <Slides>26</Slides>
  <Notes>22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Pushpin</vt:lpstr>
      <vt:lpstr>Databases 2 PL/SQL and Loops</vt:lpstr>
      <vt:lpstr>Review</vt:lpstr>
      <vt:lpstr>Objectives</vt:lpstr>
      <vt:lpstr>What is PL/SQL</vt:lpstr>
      <vt:lpstr>PL/SQL Basics</vt:lpstr>
      <vt:lpstr>PL/SQL</vt:lpstr>
      <vt:lpstr>PowerPoint Presentation</vt:lpstr>
      <vt:lpstr>Submitting SQL statement</vt:lpstr>
      <vt:lpstr>PL/SQL Submission</vt:lpstr>
      <vt:lpstr>Submitting SQL statement</vt:lpstr>
      <vt:lpstr>The Blocks Structure</vt:lpstr>
      <vt:lpstr>A PL/SQL Block</vt:lpstr>
      <vt:lpstr>Variable Declaration</vt:lpstr>
      <vt:lpstr>Loops</vt:lpstr>
      <vt:lpstr>LOOPs Exit</vt:lpstr>
      <vt:lpstr>EXIT - WHEN</vt:lpstr>
      <vt:lpstr>WHILE LOOP</vt:lpstr>
      <vt:lpstr>WHILE LOOP</vt:lpstr>
      <vt:lpstr>FOR - LOOP</vt:lpstr>
      <vt:lpstr>FOR – LOOP example</vt:lpstr>
      <vt:lpstr>FOR – LOOP variable example</vt:lpstr>
      <vt:lpstr>FOR - LOOP</vt:lpstr>
      <vt:lpstr>Activity</vt:lpstr>
      <vt:lpstr>FORALL - Loop</vt:lpstr>
      <vt:lpstr>Review</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2 CSY2038</dc:title>
  <dc:creator>Carole Morrell</dc:creator>
  <cp:lastModifiedBy>Carole Morrell</cp:lastModifiedBy>
  <cp:revision>239</cp:revision>
  <dcterms:created xsi:type="dcterms:W3CDTF">2015-08-21T13:35:31Z</dcterms:created>
  <dcterms:modified xsi:type="dcterms:W3CDTF">2016-01-27T13:15:51Z</dcterms:modified>
</cp:coreProperties>
</file>