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sldIdLst>
    <p:sldId id="471" r:id="rId2"/>
    <p:sldId id="447" r:id="rId3"/>
    <p:sldId id="405" r:id="rId4"/>
    <p:sldId id="431" r:id="rId5"/>
    <p:sldId id="448" r:id="rId6"/>
    <p:sldId id="457" r:id="rId7"/>
    <p:sldId id="449" r:id="rId8"/>
    <p:sldId id="472" r:id="rId9"/>
    <p:sldId id="451" r:id="rId10"/>
    <p:sldId id="452" r:id="rId11"/>
    <p:sldId id="453" r:id="rId12"/>
    <p:sldId id="454" r:id="rId13"/>
    <p:sldId id="455" r:id="rId14"/>
    <p:sldId id="456" r:id="rId15"/>
    <p:sldId id="458" r:id="rId16"/>
    <p:sldId id="459" r:id="rId17"/>
    <p:sldId id="462" r:id="rId18"/>
    <p:sldId id="463" r:id="rId19"/>
    <p:sldId id="470" r:id="rId20"/>
    <p:sldId id="469" r:id="rId21"/>
    <p:sldId id="466" r:id="rId22"/>
    <p:sldId id="46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349" autoAdjust="0"/>
  </p:normalViewPr>
  <p:slideViewPr>
    <p:cSldViewPr>
      <p:cViewPr varScale="1">
        <p:scale>
          <a:sx n="62" d="100"/>
          <a:sy n="62" d="100"/>
        </p:scale>
        <p:origin x="48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6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38E265-418E-4129-B71F-6D5DC46783A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0E5137-DBE7-491A-8D9D-738C98771BAC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3F384-1CAD-445B-BACA-9B80FA18AB8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Note the EXECUTE command doesn't require a ; </a:t>
            </a:r>
          </a:p>
          <a:p>
            <a:pPr eaLnBrk="1" hangingPunct="1"/>
            <a:r>
              <a:rPr lang="en-GB" altLang="en-US" dirty="0"/>
              <a:t>Same as </a:t>
            </a:r>
            <a:r>
              <a:rPr lang="en-GB" altLang="en-US" dirty="0" err="1"/>
              <a:t>DESC</a:t>
            </a:r>
            <a:r>
              <a:rPr lang="en-GB" altLang="en-US" dirty="0"/>
              <a:t> in SQL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07B6DA-013E-4716-9505-1C7E2A65B140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F7DA2D-E2C6-451A-B1F9-7A89C7CFAE9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Cant use sequence.currval in the where clause in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DB7BCD-D9D0-47D6-93BD-873471A4ABB3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99DBC6-CB75-44C9-8677-795264FEB45B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DB7BCD-D9D0-47D6-93BD-873471A4ABB3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9C040D-98E4-4C20-9452-145F410B0C23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493-7-22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43BC29-1CEF-47C3-A7EC-A7344930D0DD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4EF38-EBE2-4A8E-B125-EEFA0941CD3E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E754C-55B9-4384-91A2-73D24CE69F2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75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2F0BE9-7D86-4056-920E-80A1D88D4ED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010AE9-C94E-4FE2-9EA7-ED9C614EB011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A40484-6C3F-4DA1-88F9-11B8BA9A5700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Create with some errors in?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2060"/>
                </a:solidFill>
              </a:rPr>
              <a:t>Databases 2</a:t>
            </a:r>
            <a:br>
              <a:rPr lang="en-GB" altLang="en-US" dirty="0">
                <a:solidFill>
                  <a:srgbClr val="002060"/>
                </a:solidFill>
              </a:rPr>
            </a:br>
            <a:r>
              <a:rPr lang="en-GB" altLang="en-US" dirty="0">
                <a:solidFill>
                  <a:srgbClr val="002060"/>
                </a:solidFill>
              </a:rPr>
              <a:t>PL/SQL Procedures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/>
              <a:t>Carole Morrell</a:t>
            </a:r>
          </a:p>
        </p:txBody>
      </p:sp>
    </p:spTree>
    <p:extLst>
      <p:ext uri="{BB962C8B-B14F-4D97-AF65-F5344CB8AC3E}">
        <p14:creationId xmlns:p14="http://schemas.microsoft.com/office/powerpoint/2010/main" val="7117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043608" y="692697"/>
            <a:ext cx="6964363" cy="864096"/>
          </a:xfrm>
        </p:spPr>
        <p:txBody>
          <a:bodyPr/>
          <a:lstStyle/>
          <a:p>
            <a:pPr eaLnBrk="1" hangingPunct="1"/>
            <a:r>
              <a:rPr lang="en-GB" altLang="en-US" dirty="0"/>
              <a:t>Procedures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150938" y="1700213"/>
            <a:ext cx="74533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Procedures have two parts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Specification (</a:t>
            </a:r>
            <a:r>
              <a:rPr lang="en-GB" altLang="en-US" sz="2400" i="1" dirty="0">
                <a:solidFill>
                  <a:srgbClr val="002060"/>
                </a:solidFill>
              </a:rPr>
              <a:t>spec</a:t>
            </a:r>
            <a:r>
              <a:rPr lang="en-GB" altLang="en-US" dirty="0"/>
              <a:t>) </a:t>
            </a:r>
            <a:r>
              <a:rPr lang="en-GB" altLang="en-US" dirty="0"/>
              <a:t>or header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Starts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PROCEDURE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Ends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IS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Alternatively</a:t>
            </a:r>
            <a:r>
              <a:rPr lang="en-GB" altLang="en-US" sz="2400" i="1" dirty="0">
                <a:solidFill>
                  <a:srgbClr val="002060"/>
                </a:solidFill>
              </a:rPr>
              <a:t> AS </a:t>
            </a:r>
            <a:r>
              <a:rPr lang="en-GB" altLang="en-US" sz="2400" dirty="0"/>
              <a:t>can be used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This </a:t>
            </a:r>
            <a:r>
              <a:rPr lang="en-GB" altLang="en-US" sz="2400" i="1" dirty="0">
                <a:solidFill>
                  <a:srgbClr val="002060"/>
                </a:solidFill>
              </a:rPr>
              <a:t>names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/>
              <a:t>the procedure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</a:t>
            </a:r>
            <a:r>
              <a:rPr lang="en-GB" altLang="en-US" sz="2400" i="1" dirty="0">
                <a:solidFill>
                  <a:srgbClr val="002060"/>
                </a:solidFill>
              </a:rPr>
              <a:t>body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Starts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IS</a:t>
            </a:r>
            <a:r>
              <a:rPr lang="en-GB" altLang="en-US" sz="2400" dirty="0">
                <a:solidFill>
                  <a:srgbClr val="002060"/>
                </a:solidFill>
              </a:rPr>
              <a:t> / </a:t>
            </a:r>
            <a:r>
              <a:rPr lang="en-GB" altLang="en-US" sz="2400" i="1" dirty="0">
                <a:solidFill>
                  <a:srgbClr val="002060"/>
                </a:solidFill>
              </a:rPr>
              <a:t>AS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Ends with the keyword </a:t>
            </a:r>
            <a:r>
              <a:rPr lang="en-GB" altLang="en-US" sz="2400" i="1" dirty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</a:t>
            </a:r>
            <a:r>
              <a:rPr lang="en-GB" altLang="en-US" sz="2400" i="1" dirty="0" err="1">
                <a:solidFill>
                  <a:srgbClr val="002060"/>
                </a:solidFill>
              </a:rPr>
              <a:t>procedure_name</a:t>
            </a:r>
            <a:r>
              <a:rPr lang="en-GB" altLang="en-US" sz="2400" dirty="0"/>
              <a:t> can optionally follow </a:t>
            </a:r>
            <a:r>
              <a:rPr lang="en-GB" altLang="en-US" sz="2400" i="1" dirty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67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10822" y="620688"/>
            <a:ext cx="6964363" cy="811237"/>
          </a:xfrm>
        </p:spPr>
        <p:txBody>
          <a:bodyPr/>
          <a:lstStyle/>
          <a:p>
            <a:pPr eaLnBrk="1" hangingPunct="1"/>
            <a:r>
              <a:rPr lang="en-GB" altLang="en-US" dirty="0"/>
              <a:t>Example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827584" y="1484784"/>
            <a:ext cx="8021637" cy="4602733"/>
          </a:xfrm>
        </p:spPr>
        <p:txBody>
          <a:bodyPr/>
          <a:lstStyle/>
          <a:p>
            <a:pPr eaLnBrk="1" hangingPunct="1">
              <a:defRPr/>
            </a:pPr>
            <a:r>
              <a:rPr lang="en-GB" sz="2200" dirty="0"/>
              <a:t>Procedure </a:t>
            </a:r>
            <a:r>
              <a:rPr lang="en-GB" sz="2200" i="1" dirty="0">
                <a:solidFill>
                  <a:srgbClr val="002060"/>
                </a:solidFill>
              </a:rPr>
              <a:t>inserts a new subject </a:t>
            </a:r>
            <a:r>
              <a:rPr lang="en-GB" sz="2200" dirty="0"/>
              <a:t>into the </a:t>
            </a:r>
            <a:r>
              <a:rPr lang="en-GB" sz="2200" dirty="0" err="1"/>
              <a:t>subject_areas</a:t>
            </a:r>
            <a:r>
              <a:rPr lang="en-GB" sz="2200" dirty="0"/>
              <a:t> table</a:t>
            </a:r>
          </a:p>
          <a:p>
            <a:pPr eaLnBrk="1" hangingPunct="1">
              <a:defRPr/>
            </a:pPr>
            <a:endParaRPr lang="en-GB" sz="16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CREATE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3399"/>
                </a:solidFill>
              </a:rPr>
              <a:t>OR REPLACE PROCEDURE </a:t>
            </a:r>
            <a:r>
              <a:rPr lang="en-GB" sz="2000" dirty="0" err="1"/>
              <a:t>proc_add_subject</a:t>
            </a:r>
            <a:r>
              <a:rPr lang="en-GB" sz="2000" dirty="0"/>
              <a:t>   </a:t>
            </a:r>
            <a:r>
              <a:rPr lang="en-GB" sz="2000" dirty="0">
                <a:solidFill>
                  <a:srgbClr val="003399"/>
                </a:solidFill>
              </a:rPr>
              <a:t>IS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1100" dirty="0">
              <a:solidFill>
                <a:srgbClr val="003399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1700" dirty="0" err="1"/>
              <a:t>vc_subject_name</a:t>
            </a:r>
            <a:r>
              <a:rPr lang="en-GB" sz="1700" dirty="0"/>
              <a:t> </a:t>
            </a:r>
            <a:r>
              <a:rPr lang="en-GB" sz="1700" dirty="0" err="1">
                <a:solidFill>
                  <a:srgbClr val="003399"/>
                </a:solidFill>
              </a:rPr>
              <a:t>subject_areas.subject_name%TYPE</a:t>
            </a:r>
            <a:r>
              <a:rPr lang="en-GB" sz="1700" dirty="0"/>
              <a:t> := 'NEW SUBJECT NAME';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2000" dirty="0">
              <a:solidFill>
                <a:srgbClr val="003399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2000" dirty="0">
              <a:solidFill>
                <a:srgbClr val="003399"/>
              </a:solidFill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  <a:ea typeface="+mn-ea"/>
              </a:rPr>
              <a:t>INSERT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3399"/>
                </a:solidFill>
                <a:ea typeface="+mn-ea"/>
              </a:rPr>
              <a:t>INTO</a:t>
            </a:r>
            <a:r>
              <a:rPr lang="en-GB" sz="2000" dirty="0"/>
              <a:t> </a:t>
            </a:r>
            <a:r>
              <a:rPr lang="en-GB" sz="2000" dirty="0" err="1"/>
              <a:t>SUBJECT_AREAS</a:t>
            </a:r>
            <a:endParaRPr lang="en-GB" sz="2000" dirty="0"/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000" dirty="0">
                <a:solidFill>
                  <a:srgbClr val="003399"/>
                </a:solidFill>
                <a:ea typeface="+mn-ea"/>
              </a:rPr>
              <a:t>VALUES(</a:t>
            </a:r>
            <a:r>
              <a:rPr lang="en-GB" sz="2000" dirty="0" err="1"/>
              <a:t>seq_subject_id</a:t>
            </a:r>
            <a:r>
              <a:rPr lang="en-GB" sz="2000" dirty="0" err="1">
                <a:solidFill>
                  <a:srgbClr val="003399"/>
                </a:solidFill>
                <a:ea typeface="+mn-ea"/>
              </a:rPr>
              <a:t>.nextval</a:t>
            </a:r>
            <a:r>
              <a:rPr lang="en-GB" sz="2000" dirty="0"/>
              <a:t>, </a:t>
            </a:r>
            <a:r>
              <a:rPr lang="en-GB" sz="2000" dirty="0" err="1"/>
              <a:t>vc_subject_name</a:t>
            </a:r>
            <a:r>
              <a:rPr lang="en-GB" sz="2000" dirty="0"/>
              <a:t>);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20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>
                <a:solidFill>
                  <a:srgbClr val="003399"/>
                </a:solidFill>
              </a:rPr>
              <a:t>END</a:t>
            </a:r>
            <a:r>
              <a:rPr lang="en-GB" sz="2000" dirty="0"/>
              <a:t> </a:t>
            </a:r>
            <a:r>
              <a:rPr lang="en-GB" sz="2000" dirty="0" err="1"/>
              <a:t>proc_add_subject</a:t>
            </a:r>
            <a:r>
              <a:rPr lang="en-GB" sz="2000" dirty="0"/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dirty="0"/>
              <a:t>/</a:t>
            </a:r>
          </a:p>
          <a:p>
            <a:pPr eaLnBrk="1" hangingPunct="1">
              <a:buNone/>
              <a:defRPr/>
            </a:pPr>
            <a:r>
              <a:rPr lang="en-GB" sz="2000" dirty="0"/>
              <a:t>SHOW ERRORS;</a:t>
            </a:r>
            <a:endParaRPr lang="en-GB" sz="2800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GB" sz="2000" dirty="0"/>
          </a:p>
          <a:p>
            <a:pPr lvl="1" eaLnBrk="1" hangingPunct="1">
              <a:buFont typeface="Verdana" pitchFamily="34" charset="0"/>
              <a:buNone/>
              <a:defRPr/>
            </a:pPr>
            <a:endParaRPr lang="en-GB" sz="1600" dirty="0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7308304" y="2146783"/>
            <a:ext cx="1008063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Spec</a:t>
            </a:r>
          </a:p>
        </p:txBody>
      </p:sp>
      <p:sp>
        <p:nvSpPr>
          <p:cNvPr id="16393" name="AutoShape 5"/>
          <p:cNvSpPr>
            <a:spLocks/>
          </p:cNvSpPr>
          <p:nvPr/>
        </p:nvSpPr>
        <p:spPr bwMode="auto">
          <a:xfrm>
            <a:off x="7164288" y="2043111"/>
            <a:ext cx="73025" cy="576263"/>
          </a:xfrm>
          <a:prstGeom prst="rightBrace">
            <a:avLst>
              <a:gd name="adj1" fmla="val 65761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8244458" y="4163234"/>
            <a:ext cx="1008062" cy="4613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Body</a:t>
            </a:r>
          </a:p>
        </p:txBody>
      </p:sp>
      <p:sp>
        <p:nvSpPr>
          <p:cNvPr id="16391" name="AutoShape 9"/>
          <p:cNvSpPr>
            <a:spLocks/>
          </p:cNvSpPr>
          <p:nvPr/>
        </p:nvSpPr>
        <p:spPr bwMode="auto">
          <a:xfrm>
            <a:off x="8163663" y="2708919"/>
            <a:ext cx="142875" cy="3434705"/>
          </a:xfrm>
          <a:prstGeom prst="rightBrace">
            <a:avLst>
              <a:gd name="adj1" fmla="val 287681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115616" y="692697"/>
            <a:ext cx="6964363" cy="936104"/>
          </a:xfrm>
        </p:spPr>
        <p:txBody>
          <a:bodyPr/>
          <a:lstStyle/>
          <a:p>
            <a:pPr eaLnBrk="1" hangingPunct="1"/>
            <a:r>
              <a:rPr lang="en-GB" altLang="en-US" dirty="0"/>
              <a:t>Errors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899592" y="1772816"/>
            <a:ext cx="7416824" cy="4392066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Errors can occur at </a:t>
            </a:r>
            <a:r>
              <a:rPr lang="en-GB" altLang="en-US" sz="2400" i="1" dirty="0">
                <a:solidFill>
                  <a:srgbClr val="002060"/>
                </a:solidFill>
              </a:rPr>
              <a:t>compilation</a:t>
            </a:r>
            <a:r>
              <a:rPr lang="en-GB" altLang="en-US" sz="2400" dirty="0"/>
              <a:t> or </a:t>
            </a:r>
            <a:r>
              <a:rPr lang="en-GB" altLang="en-US" sz="2400" i="1" dirty="0">
                <a:solidFill>
                  <a:srgbClr val="002060"/>
                </a:solidFill>
              </a:rPr>
              <a:t>run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time</a:t>
            </a:r>
          </a:p>
          <a:p>
            <a:pPr eaLnBrk="1" hangingPunct="1"/>
            <a:r>
              <a:rPr lang="en-GB" altLang="en-US" sz="2400" dirty="0"/>
              <a:t>Anonymous blocks show errors, if present</a:t>
            </a:r>
          </a:p>
          <a:p>
            <a:pPr eaLnBrk="1" hangingPunct="1"/>
            <a:r>
              <a:rPr lang="en-GB" altLang="en-US" sz="2400" dirty="0"/>
              <a:t>Named blocks require </a:t>
            </a:r>
            <a:r>
              <a:rPr lang="en-GB" altLang="en-US" sz="2400" i="1" dirty="0">
                <a:solidFill>
                  <a:srgbClr val="002060"/>
                </a:solidFill>
              </a:rPr>
              <a:t>explicit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request</a:t>
            </a:r>
            <a:r>
              <a:rPr lang="en-GB" altLang="en-US" sz="2400" dirty="0">
                <a:solidFill>
                  <a:srgbClr val="002060"/>
                </a:solidFill>
              </a:rPr>
              <a:t> to </a:t>
            </a:r>
            <a:r>
              <a:rPr lang="en-GB" altLang="en-US" sz="2400" i="1" dirty="0">
                <a:solidFill>
                  <a:srgbClr val="002060"/>
                </a:solidFill>
              </a:rPr>
              <a:t>show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errors</a:t>
            </a:r>
            <a:endParaRPr lang="en-GB" altLang="en-US" sz="1100" dirty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400" dirty="0"/>
              <a:t>Syntax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SHOW ERRORS;</a:t>
            </a:r>
          </a:p>
          <a:p>
            <a:pPr eaLnBrk="1" hangingPunct="1"/>
            <a:endParaRPr lang="en-GB" altLang="en-US" sz="1800" dirty="0"/>
          </a:p>
          <a:p>
            <a:pPr eaLnBrk="1" hangingPunct="1"/>
            <a:r>
              <a:rPr lang="en-GB" altLang="en-US" sz="2400" dirty="0"/>
              <a:t>Procedure can be created successfully and still not work!</a:t>
            </a:r>
          </a:p>
          <a:p>
            <a:pPr eaLnBrk="1" hangingPunct="1"/>
            <a:r>
              <a:rPr lang="en-GB" altLang="en-US" sz="2400" i="1" dirty="0">
                <a:solidFill>
                  <a:srgbClr val="002060"/>
                </a:solidFill>
              </a:rPr>
              <a:t>Semantic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2246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043608" y="692697"/>
            <a:ext cx="6964363" cy="1008112"/>
          </a:xfrm>
        </p:spPr>
        <p:txBody>
          <a:bodyPr/>
          <a:lstStyle/>
          <a:p>
            <a:pPr eaLnBrk="1" hangingPunct="1"/>
            <a:r>
              <a:rPr lang="en-GB" altLang="en-US" dirty="0"/>
              <a:t>Procedure Points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971600" y="1844824"/>
            <a:ext cx="7173912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Vertical and horizontal spaces are </a:t>
            </a:r>
            <a:r>
              <a:rPr lang="en-GB" altLang="en-US" i="1" dirty="0">
                <a:solidFill>
                  <a:srgbClr val="002060"/>
                </a:solidFill>
              </a:rPr>
              <a:t>allowed</a:t>
            </a:r>
          </a:p>
          <a:p>
            <a:pPr eaLnBrk="1" hangingPunct="1">
              <a:defRPr/>
            </a:pPr>
            <a:r>
              <a:rPr lang="en-GB" altLang="en-US" dirty="0"/>
              <a:t>Need </a:t>
            </a:r>
            <a:r>
              <a:rPr lang="en-GB" altLang="en-US" i="1" dirty="0">
                <a:solidFill>
                  <a:srgbClr val="003399"/>
                </a:solidFill>
              </a:rPr>
              <a:t>/</a:t>
            </a:r>
            <a:r>
              <a:rPr lang="en-GB" altLang="en-US" dirty="0"/>
              <a:t> on a new line to run</a:t>
            </a:r>
          </a:p>
          <a:p>
            <a:pPr eaLnBrk="1" hangingPunct="1">
              <a:defRPr/>
            </a:pPr>
            <a:r>
              <a:rPr lang="en-GB" altLang="en-US" i="1" dirty="0">
                <a:solidFill>
                  <a:srgbClr val="002060"/>
                </a:solidFill>
              </a:rPr>
              <a:t>Check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002060"/>
                </a:solidFill>
              </a:rPr>
              <a:t>SQL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works first</a:t>
            </a:r>
          </a:p>
          <a:p>
            <a:pPr lvl="1" eaLnBrk="1" hangingPunct="1">
              <a:defRPr/>
            </a:pPr>
            <a:r>
              <a:rPr lang="en-GB" altLang="en-US" dirty="0"/>
              <a:t>This ensures column names </a:t>
            </a:r>
            <a:r>
              <a:rPr lang="en-GB" altLang="en-US" dirty="0" err="1"/>
              <a:t>etc</a:t>
            </a:r>
            <a:r>
              <a:rPr lang="en-GB" altLang="en-US" dirty="0"/>
              <a:t> are correct</a:t>
            </a:r>
          </a:p>
          <a:p>
            <a:pPr eaLnBrk="1" hangingPunct="1">
              <a:defRPr/>
            </a:pPr>
            <a:r>
              <a:rPr lang="en-GB" altLang="en-US" dirty="0"/>
              <a:t>Can not use </a:t>
            </a:r>
            <a:r>
              <a:rPr lang="en-GB" altLang="en-US" i="1" dirty="0">
                <a:solidFill>
                  <a:srgbClr val="002060"/>
                </a:solidFill>
              </a:rPr>
              <a:t>smart quotes </a:t>
            </a:r>
            <a:r>
              <a:rPr lang="en-GB" altLang="en-US" dirty="0"/>
              <a:t>in all versions</a:t>
            </a:r>
            <a:endParaRPr lang="en-GB" altLang="en-US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GB" altLang="en-US" cap="small" dirty="0">
                <a:solidFill>
                  <a:srgbClr val="002060"/>
                </a:solidFill>
              </a:rPr>
              <a:t>begin </a:t>
            </a:r>
            <a:r>
              <a:rPr lang="en-GB" altLang="en-US" dirty="0"/>
              <a:t>must match </a:t>
            </a:r>
            <a:r>
              <a:rPr lang="en-GB" altLang="en-US" cap="small" dirty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defRPr/>
            </a:pPr>
            <a:r>
              <a:rPr lang="en-GB" altLang="en-US" dirty="0"/>
              <a:t>Must </a:t>
            </a:r>
            <a:r>
              <a:rPr lang="en-GB" altLang="en-US" i="1" dirty="0">
                <a:solidFill>
                  <a:srgbClr val="002060"/>
                </a:solidFill>
              </a:rPr>
              <a:t>match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data </a:t>
            </a:r>
            <a:r>
              <a:rPr lang="en-GB" altLang="en-US" i="1" dirty="0">
                <a:solidFill>
                  <a:srgbClr val="002060"/>
                </a:solidFill>
              </a:rPr>
              <a:t>types</a:t>
            </a:r>
          </a:p>
          <a:p>
            <a:pPr eaLnBrk="1" hangingPunct="1">
              <a:defRPr/>
            </a:pPr>
            <a:r>
              <a:rPr lang="en-GB" altLang="en-US" i="1" dirty="0">
                <a:solidFill>
                  <a:srgbClr val="002060"/>
                </a:solidFill>
              </a:rPr>
              <a:t>Anchoring </a:t>
            </a:r>
            <a:r>
              <a:rPr lang="en-GB" altLang="en-US" dirty="0"/>
              <a:t>types avoids errors</a:t>
            </a:r>
          </a:p>
          <a:p>
            <a:pPr eaLnBrk="1" hangingPunct="1"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1168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043608" y="620689"/>
            <a:ext cx="6964363" cy="936104"/>
          </a:xfrm>
        </p:spPr>
        <p:txBody>
          <a:bodyPr/>
          <a:lstStyle/>
          <a:p>
            <a:pPr eaLnBrk="1" hangingPunct="1"/>
            <a:r>
              <a:rPr lang="en-GB" altLang="en-US" dirty="0"/>
              <a:t>Executing Procedures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827584" y="1700808"/>
            <a:ext cx="7306766" cy="4609107"/>
          </a:xfrm>
        </p:spPr>
        <p:txBody>
          <a:bodyPr/>
          <a:lstStyle/>
          <a:p>
            <a:pPr eaLnBrk="1" hangingPunct="1"/>
            <a:r>
              <a:rPr lang="en-GB" altLang="en-US" dirty="0"/>
              <a:t>Creating a procedure </a:t>
            </a:r>
          </a:p>
          <a:p>
            <a:pPr lvl="1" eaLnBrk="1" hangingPunct="1"/>
            <a:r>
              <a:rPr lang="en-GB" altLang="en-US" i="1" dirty="0">
                <a:solidFill>
                  <a:srgbClr val="002060"/>
                </a:solidFill>
              </a:rPr>
              <a:t>Builds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the procedure </a:t>
            </a:r>
          </a:p>
          <a:p>
            <a:pPr lvl="1" eaLnBrk="1" hangingPunct="1"/>
            <a:r>
              <a:rPr lang="en-GB" altLang="en-US" i="1" dirty="0">
                <a:solidFill>
                  <a:srgbClr val="002060"/>
                </a:solidFill>
              </a:rPr>
              <a:t>Stores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it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with the database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Commands are </a:t>
            </a:r>
            <a:r>
              <a:rPr lang="en-GB" altLang="en-US" i="1" dirty="0">
                <a:solidFill>
                  <a:srgbClr val="002060"/>
                </a:solidFill>
              </a:rPr>
              <a:t>not executed </a:t>
            </a:r>
            <a:r>
              <a:rPr lang="en-GB" altLang="en-US" dirty="0"/>
              <a:t>at the point of creation</a:t>
            </a:r>
          </a:p>
          <a:p>
            <a:pPr eaLnBrk="1" hangingPunct="1"/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002060"/>
                </a:solidFill>
              </a:rPr>
              <a:t>execution statements </a:t>
            </a:r>
            <a:r>
              <a:rPr lang="en-GB" altLang="en-US" dirty="0"/>
              <a:t>are </a:t>
            </a:r>
            <a:r>
              <a:rPr lang="en-GB" altLang="en-US" i="1" dirty="0">
                <a:solidFill>
                  <a:srgbClr val="002060"/>
                </a:solidFill>
              </a:rPr>
              <a:t>run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when the </a:t>
            </a:r>
            <a:r>
              <a:rPr lang="en-GB" altLang="en-US" i="1" dirty="0">
                <a:solidFill>
                  <a:srgbClr val="002060"/>
                </a:solidFill>
              </a:rPr>
              <a:t>procedure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is </a:t>
            </a:r>
            <a:r>
              <a:rPr lang="en-GB" altLang="en-US" i="1" dirty="0">
                <a:solidFill>
                  <a:srgbClr val="002060"/>
                </a:solidFill>
              </a:rPr>
              <a:t>executed</a:t>
            </a:r>
          </a:p>
          <a:p>
            <a:pPr eaLnBrk="1" hangingPunct="1"/>
            <a:endParaRPr lang="en-GB" altLang="en-US" i="1" dirty="0">
              <a:solidFill>
                <a:srgbClr val="00206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GB" altLang="en-US" dirty="0"/>
              <a:t>Syntax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/>
              <a:t>execute </a:t>
            </a:r>
            <a:r>
              <a:rPr lang="en-GB" altLang="en-US" dirty="0" err="1"/>
              <a:t>procedure_name</a:t>
            </a:r>
            <a:endParaRPr lang="en-GB" altLang="en-US" dirty="0"/>
          </a:p>
          <a:p>
            <a:pPr lvl="1" eaLnBrk="1" hangingPunct="1">
              <a:buNone/>
            </a:pPr>
            <a:r>
              <a:rPr lang="en-GB" altLang="en-US" dirty="0"/>
              <a:t>exec </a:t>
            </a:r>
            <a:r>
              <a:rPr lang="en-GB" altLang="en-US" dirty="0" err="1"/>
              <a:t>procedure_name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052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899592" y="620688"/>
            <a:ext cx="7158038" cy="1033463"/>
          </a:xfrm>
        </p:spPr>
        <p:txBody>
          <a:bodyPr/>
          <a:lstStyle/>
          <a:p>
            <a:pPr eaLnBrk="1" hangingPunct="1"/>
            <a:r>
              <a:rPr lang="en-GB" altLang="en-US" sz="3900" dirty="0"/>
              <a:t>Activity - Creating a procedure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903288" y="1725613"/>
            <a:ext cx="8240712" cy="4114800"/>
          </a:xfrm>
        </p:spPr>
        <p:txBody>
          <a:bodyPr/>
          <a:lstStyle/>
          <a:p>
            <a:pPr marL="363538" indent="-280988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363538" algn="l"/>
              </a:tabLst>
            </a:pPr>
            <a:r>
              <a:rPr lang="en-GB" altLang="en-US" sz="2400" dirty="0"/>
              <a:t>Write the SQL to show the </a:t>
            </a:r>
            <a:r>
              <a:rPr lang="en-GB" altLang="en-US" sz="2400" i="1" dirty="0">
                <a:solidFill>
                  <a:srgbClr val="002060"/>
                </a:solidFill>
              </a:rPr>
              <a:t>current value </a:t>
            </a:r>
            <a:r>
              <a:rPr lang="en-GB" altLang="en-US" sz="2400" dirty="0"/>
              <a:t>in the </a:t>
            </a:r>
            <a:r>
              <a:rPr lang="en-GB" altLang="en-US" sz="2400" dirty="0" err="1"/>
              <a:t>seq_subject_id</a:t>
            </a:r>
            <a:r>
              <a:rPr lang="en-GB" altLang="en-US" sz="2400" dirty="0"/>
              <a:t> </a:t>
            </a:r>
          </a:p>
          <a:p>
            <a:pPr marL="363538" indent="-280988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363538" algn="l"/>
              </a:tabLst>
            </a:pPr>
            <a:r>
              <a:rPr lang="en-GB" altLang="en-US" sz="2400" dirty="0"/>
              <a:t>Write the SQL to </a:t>
            </a:r>
            <a:r>
              <a:rPr lang="en-GB" altLang="en-US" i="1" dirty="0">
                <a:solidFill>
                  <a:srgbClr val="002060"/>
                </a:solidFill>
              </a:rPr>
              <a:t>drop the last record </a:t>
            </a:r>
            <a:r>
              <a:rPr lang="en-GB" altLang="en-US" sz="2400" dirty="0"/>
              <a:t>added to the </a:t>
            </a:r>
            <a:r>
              <a:rPr lang="en-GB" altLang="en-US" sz="2400" dirty="0" err="1"/>
              <a:t>subject_areas</a:t>
            </a:r>
            <a:r>
              <a:rPr lang="en-GB" altLang="en-US" sz="2400" dirty="0"/>
              <a:t> table</a:t>
            </a:r>
          </a:p>
          <a:p>
            <a:pPr marL="363538" indent="-280988" eaLnBrk="1" hangingPunct="1">
              <a:lnSpc>
                <a:spcPct val="90000"/>
              </a:lnSpc>
              <a:buFont typeface="Wingdings 2" pitchFamily="18" charset="2"/>
              <a:buNone/>
              <a:tabLst>
                <a:tab pos="363538" algn="l"/>
              </a:tabLst>
            </a:pPr>
            <a:r>
              <a:rPr lang="en-GB" altLang="en-US" sz="2400" dirty="0"/>
              <a:t>     Use the </a:t>
            </a:r>
            <a:r>
              <a:rPr lang="en-GB" altLang="en-US" sz="2400" dirty="0" err="1"/>
              <a:t>subject_id</a:t>
            </a:r>
            <a:r>
              <a:rPr lang="en-GB" altLang="en-US" sz="2400" dirty="0"/>
              <a:t> in the where clause</a:t>
            </a:r>
          </a:p>
          <a:p>
            <a:pPr marL="363538" indent="-280988" eaLnBrk="1" hangingPunct="1">
              <a:lnSpc>
                <a:spcPct val="90000"/>
              </a:lnSpc>
              <a:buFont typeface="Wingdings" pitchFamily="2" charset="2"/>
              <a:buAutoNum type="arabicPeriod" startAt="3"/>
              <a:tabLst>
                <a:tab pos="363538" algn="l"/>
              </a:tabLst>
            </a:pPr>
            <a:r>
              <a:rPr lang="en-GB" altLang="en-US" i="1" dirty="0">
                <a:solidFill>
                  <a:srgbClr val="002060"/>
                </a:solidFill>
              </a:rPr>
              <a:t>Declare a variable </a:t>
            </a:r>
            <a:r>
              <a:rPr lang="en-GB" altLang="en-US" sz="2400" dirty="0" err="1"/>
              <a:t>vn_subject_id</a:t>
            </a:r>
            <a:r>
              <a:rPr lang="en-GB" altLang="en-US" sz="2400" dirty="0"/>
              <a:t> of data type number(2)</a:t>
            </a:r>
          </a:p>
          <a:p>
            <a:pPr marL="363538" indent="-280988" eaLnBrk="1" hangingPunct="1">
              <a:lnSpc>
                <a:spcPct val="90000"/>
              </a:lnSpc>
              <a:buFont typeface="Wingdings" pitchFamily="2" charset="2"/>
              <a:buAutoNum type="arabicPeriod" startAt="3"/>
              <a:tabLst>
                <a:tab pos="363538" algn="l"/>
              </a:tabLst>
            </a:pPr>
            <a:r>
              <a:rPr lang="en-GB" altLang="en-US" sz="2400" dirty="0"/>
              <a:t>Alter 1. to </a:t>
            </a:r>
            <a:r>
              <a:rPr lang="en-GB" altLang="en-US" i="1" dirty="0">
                <a:solidFill>
                  <a:srgbClr val="002060"/>
                </a:solidFill>
              </a:rPr>
              <a:t>storing</a:t>
            </a:r>
            <a:r>
              <a:rPr lang="en-GB" altLang="en-US" sz="2400" dirty="0"/>
              <a:t> the answer </a:t>
            </a:r>
            <a:r>
              <a:rPr lang="en-GB" altLang="en-US" i="1" dirty="0">
                <a:solidFill>
                  <a:srgbClr val="002060"/>
                </a:solidFill>
              </a:rPr>
              <a:t>in </a:t>
            </a:r>
            <a:r>
              <a:rPr lang="en-GB" altLang="en-US" i="1" dirty="0" err="1">
                <a:solidFill>
                  <a:srgbClr val="002060"/>
                </a:solidFill>
              </a:rPr>
              <a:t>vn_subject_id</a:t>
            </a:r>
            <a:endParaRPr lang="en-GB" altLang="en-US" i="1" dirty="0">
              <a:solidFill>
                <a:srgbClr val="002060"/>
              </a:solidFill>
            </a:endParaRPr>
          </a:p>
          <a:p>
            <a:pPr marL="363538" indent="-280988" eaLnBrk="1" hangingPunct="1">
              <a:lnSpc>
                <a:spcPct val="90000"/>
              </a:lnSpc>
              <a:buFont typeface="Wingdings" pitchFamily="2" charset="2"/>
              <a:buAutoNum type="arabicPeriod" startAt="3"/>
              <a:tabLst>
                <a:tab pos="363538" algn="l"/>
              </a:tabLst>
            </a:pPr>
            <a:r>
              <a:rPr lang="en-GB" altLang="en-US" sz="2400" dirty="0"/>
              <a:t>Alter 2. to </a:t>
            </a:r>
            <a:r>
              <a:rPr lang="en-GB" altLang="en-US" i="1" dirty="0">
                <a:solidFill>
                  <a:srgbClr val="002060"/>
                </a:solidFill>
              </a:rPr>
              <a:t>use </a:t>
            </a:r>
            <a:r>
              <a:rPr lang="en-GB" altLang="en-US" i="1" dirty="0" err="1">
                <a:solidFill>
                  <a:srgbClr val="002060"/>
                </a:solidFill>
              </a:rPr>
              <a:t>vn_subject_id</a:t>
            </a:r>
            <a:r>
              <a:rPr lang="en-GB" altLang="en-US" i="1" dirty="0">
                <a:solidFill>
                  <a:srgbClr val="002060"/>
                </a:solidFill>
              </a:rPr>
              <a:t> </a:t>
            </a:r>
            <a:r>
              <a:rPr lang="en-GB" altLang="en-US" sz="2400" dirty="0"/>
              <a:t>in the where clause</a:t>
            </a:r>
          </a:p>
          <a:p>
            <a:pPr marL="363538" indent="-280988" eaLnBrk="1" hangingPunct="1">
              <a:lnSpc>
                <a:spcPct val="90000"/>
              </a:lnSpc>
              <a:buFont typeface="Wingdings" pitchFamily="2" charset="2"/>
              <a:buAutoNum type="arabicPeriod" startAt="3"/>
              <a:tabLst>
                <a:tab pos="363538" algn="l"/>
              </a:tabLst>
            </a:pPr>
            <a:r>
              <a:rPr lang="en-GB" altLang="en-US" sz="2400" dirty="0"/>
              <a:t>Put it </a:t>
            </a:r>
            <a:r>
              <a:rPr lang="en-GB" altLang="en-US" i="1" dirty="0">
                <a:solidFill>
                  <a:srgbClr val="002060"/>
                </a:solidFill>
              </a:rPr>
              <a:t>all together </a:t>
            </a:r>
            <a:r>
              <a:rPr lang="en-GB" altLang="en-US" sz="2400" dirty="0"/>
              <a:t>to make a procedure called </a:t>
            </a:r>
            <a:r>
              <a:rPr lang="en-GB" altLang="en-US" sz="2400" dirty="0" err="1"/>
              <a:t>proc_delete_subject_area</a:t>
            </a:r>
            <a:endParaRPr lang="en-GB" altLang="en-US" sz="2400" dirty="0"/>
          </a:p>
          <a:p>
            <a:pPr marL="363538" indent="-280988" eaLnBrk="1" hangingPunct="1">
              <a:lnSpc>
                <a:spcPct val="90000"/>
              </a:lnSpc>
              <a:tabLst>
                <a:tab pos="363538" algn="l"/>
              </a:tabLst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15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1019175" y="1844229"/>
            <a:ext cx="7225233" cy="4393083"/>
          </a:xfrm>
        </p:spPr>
        <p:txBody>
          <a:bodyPr/>
          <a:lstStyle/>
          <a:p>
            <a:pPr lvl="1" eaLnBrk="1" hangingPunct="1">
              <a:buFont typeface="Verdana" pitchFamily="34" charset="0"/>
              <a:buNone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5855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Parameters in Procedures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971600" y="1844825"/>
            <a:ext cx="7056784" cy="424847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Parameter is a type of variable</a:t>
            </a:r>
          </a:p>
          <a:p>
            <a:pPr eaLnBrk="1" hangingPunct="1">
              <a:defRPr/>
            </a:pPr>
            <a:r>
              <a:rPr lang="en-GB" dirty="0"/>
              <a:t>Assigned a value when the procedure is executed</a:t>
            </a:r>
          </a:p>
          <a:p>
            <a:pPr eaLnBrk="1" hangingPunct="1">
              <a:defRPr/>
            </a:pPr>
            <a:r>
              <a:rPr lang="en-GB" dirty="0"/>
              <a:t>Improves </a:t>
            </a:r>
            <a:r>
              <a:rPr lang="en-GB" i="1" dirty="0">
                <a:solidFill>
                  <a:srgbClr val="002060"/>
                </a:solidFill>
              </a:rPr>
              <a:t>flexibility</a:t>
            </a:r>
          </a:p>
          <a:p>
            <a:pPr lvl="1" eaLnBrk="1" hangingPunct="1">
              <a:defRPr/>
            </a:pPr>
            <a:r>
              <a:rPr lang="en-GB" sz="2400" dirty="0"/>
              <a:t>Allows values to be </a:t>
            </a:r>
            <a:r>
              <a:rPr lang="en-GB" sz="2400" i="1" dirty="0">
                <a:solidFill>
                  <a:srgbClr val="002060"/>
                </a:solidFill>
              </a:rPr>
              <a:t>passed in </a:t>
            </a:r>
            <a:r>
              <a:rPr lang="en-GB" sz="2400" dirty="0"/>
              <a:t>and </a:t>
            </a:r>
            <a:r>
              <a:rPr lang="en-GB" sz="2400" i="1" dirty="0">
                <a:solidFill>
                  <a:srgbClr val="002060"/>
                </a:solidFill>
              </a:rPr>
              <a:t>out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GB" dirty="0"/>
              <a:t>The parameter </a:t>
            </a:r>
            <a:r>
              <a:rPr lang="en-GB" i="1" dirty="0">
                <a:solidFill>
                  <a:srgbClr val="002060"/>
                </a:solidFill>
              </a:rPr>
              <a:t>mode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</a:t>
            </a:r>
            <a:r>
              <a:rPr lang="en-GB" dirty="0">
                <a:solidFill>
                  <a:srgbClr val="002060"/>
                </a:solidFill>
              </a:rPr>
              <a:t>IN,  OUT </a:t>
            </a:r>
            <a:r>
              <a:rPr lang="en-GB" dirty="0"/>
              <a:t>or </a:t>
            </a:r>
            <a:r>
              <a:rPr lang="en-GB" dirty="0">
                <a:solidFill>
                  <a:srgbClr val="002060"/>
                </a:solidFill>
              </a:rPr>
              <a:t>IN OUT</a:t>
            </a:r>
          </a:p>
          <a:p>
            <a:pPr eaLnBrk="1" hangingPunct="1">
              <a:defRPr/>
            </a:pPr>
            <a:r>
              <a:rPr lang="en-GB" dirty="0"/>
              <a:t>The </a:t>
            </a:r>
            <a:r>
              <a:rPr lang="en-GB" i="1" dirty="0">
                <a:solidFill>
                  <a:srgbClr val="002060"/>
                </a:solidFill>
              </a:rPr>
              <a:t>default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parameter is </a:t>
            </a:r>
            <a:r>
              <a:rPr lang="en-GB" dirty="0">
                <a:solidFill>
                  <a:srgbClr val="002060"/>
                </a:solidFill>
              </a:rPr>
              <a:t>IN</a:t>
            </a:r>
          </a:p>
          <a:p>
            <a:pPr eaLnBrk="1" hangingPunct="1">
              <a:defRPr/>
            </a:pPr>
            <a:r>
              <a:rPr lang="en-GB" dirty="0"/>
              <a:t>Syntax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400" dirty="0" err="1"/>
              <a:t>parameter_name</a:t>
            </a:r>
            <a:r>
              <a:rPr lang="en-GB" sz="2400" dirty="0"/>
              <a:t> [</a:t>
            </a:r>
            <a:r>
              <a:rPr lang="en-GB" sz="2400" dirty="0">
                <a:solidFill>
                  <a:srgbClr val="003399"/>
                </a:solidFill>
              </a:rPr>
              <a:t>IN</a:t>
            </a:r>
            <a:r>
              <a:rPr lang="en-GB" sz="2400" dirty="0"/>
              <a:t> | </a:t>
            </a:r>
            <a:r>
              <a:rPr lang="en-GB" sz="2400" dirty="0">
                <a:solidFill>
                  <a:srgbClr val="003399"/>
                </a:solidFill>
              </a:rPr>
              <a:t>OUT</a:t>
            </a:r>
            <a:r>
              <a:rPr lang="en-GB" sz="2400" dirty="0"/>
              <a:t> | </a:t>
            </a:r>
            <a:r>
              <a:rPr lang="en-GB" sz="2400" dirty="0">
                <a:solidFill>
                  <a:srgbClr val="003399"/>
                </a:solidFill>
              </a:rPr>
              <a:t>IN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3399"/>
                </a:solidFill>
              </a:rPr>
              <a:t>OUT</a:t>
            </a:r>
            <a:r>
              <a:rPr lang="en-GB" sz="2400" dirty="0"/>
              <a:t>]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400" dirty="0" err="1"/>
              <a:t>Datatype</a:t>
            </a:r>
            <a:r>
              <a:rPr lang="en-GB" sz="2400" dirty="0"/>
              <a:t> [(</a:t>
            </a:r>
            <a:r>
              <a:rPr lang="en-GB" sz="2400" dirty="0">
                <a:solidFill>
                  <a:srgbClr val="003399"/>
                </a:solidFill>
              </a:rPr>
              <a:t>:= </a:t>
            </a:r>
            <a:r>
              <a:rPr lang="en-GB" sz="2400" dirty="0"/>
              <a:t>| </a:t>
            </a:r>
            <a:r>
              <a:rPr lang="en-GB" sz="2400" dirty="0">
                <a:solidFill>
                  <a:srgbClr val="003399"/>
                </a:solidFill>
              </a:rPr>
              <a:t>DEFAULT</a:t>
            </a:r>
            <a:r>
              <a:rPr lang="en-GB" sz="2400" dirty="0"/>
              <a:t>) expression] </a:t>
            </a:r>
          </a:p>
        </p:txBody>
      </p:sp>
    </p:spTree>
    <p:extLst>
      <p:ext uri="{BB962C8B-B14F-4D97-AF65-F5344CB8AC3E}">
        <p14:creationId xmlns:p14="http://schemas.microsoft.com/office/powerpoint/2010/main" val="341065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619797" y="-5613"/>
            <a:ext cx="5524203" cy="629316"/>
          </a:xfrm>
        </p:spPr>
        <p:txBody>
          <a:bodyPr/>
          <a:lstStyle/>
          <a:p>
            <a:pPr eaLnBrk="1" hangingPunct="1"/>
            <a:r>
              <a:rPr lang="en-GB" altLang="en-US" dirty="0"/>
              <a:t>Example - Parameter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755577" y="908720"/>
            <a:ext cx="7920880" cy="4757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CREATE OR REPLACE PROCEDURE </a:t>
            </a:r>
            <a:r>
              <a:rPr lang="en-GB" altLang="en-US" sz="2000" dirty="0" err="1"/>
              <a:t>proc_param</a:t>
            </a:r>
            <a:r>
              <a:rPr lang="en-GB" altLang="en-US" sz="2000" dirty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/>
              <a:t>			(</a:t>
            </a:r>
            <a:r>
              <a:rPr lang="en-GB" altLang="en-US" sz="2000" dirty="0" err="1"/>
              <a:t>in_subject_id</a:t>
            </a:r>
            <a:r>
              <a:rPr lang="en-GB" altLang="en-US" sz="2000" dirty="0"/>
              <a:t>       </a:t>
            </a:r>
            <a:r>
              <a:rPr lang="en-GB" altLang="en-US" sz="2000" dirty="0" err="1"/>
              <a:t>subject_areas.subject_id%</a:t>
            </a:r>
            <a:r>
              <a:rPr lang="en-GB" altLang="en-US" sz="2000" dirty="0" err="1">
                <a:solidFill>
                  <a:srgbClr val="002060"/>
                </a:solidFill>
              </a:rPr>
              <a:t>TYPE</a:t>
            </a:r>
            <a:r>
              <a:rPr lang="en-GB" altLang="en-US" sz="2000" dirty="0"/>
              <a:t>) </a:t>
            </a:r>
            <a:r>
              <a:rPr lang="en-GB" altLang="en-US" sz="2000" dirty="0">
                <a:solidFill>
                  <a:srgbClr val="003399"/>
                </a:solidFill>
              </a:rPr>
              <a:t>IS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>
              <a:solidFill>
                <a:srgbClr val="0033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DELETE </a:t>
            </a:r>
            <a:r>
              <a:rPr lang="en-GB" altLang="en-US" sz="2000" dirty="0"/>
              <a:t>from </a:t>
            </a:r>
            <a:r>
              <a:rPr lang="en-GB" altLang="en-US" sz="2000" dirty="0" err="1"/>
              <a:t>subject_areas</a:t>
            </a:r>
            <a:r>
              <a:rPr lang="en-GB" altLang="en-US" sz="20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WHERE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subject_id</a:t>
            </a:r>
            <a:r>
              <a:rPr lang="en-GB" altLang="en-US" sz="2000" dirty="0"/>
              <a:t> = </a:t>
            </a:r>
            <a:r>
              <a:rPr lang="en-GB" altLang="en-US" sz="2000" dirty="0" err="1"/>
              <a:t>in_subject_id</a:t>
            </a:r>
            <a:r>
              <a:rPr lang="en-GB" altLang="en-US" sz="2000" dirty="0"/>
              <a:t>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END </a:t>
            </a:r>
            <a:r>
              <a:rPr lang="en-GB" altLang="en-US" sz="2000" dirty="0" err="1"/>
              <a:t>proc_param</a:t>
            </a:r>
            <a:r>
              <a:rPr lang="en-GB" altLang="en-US" sz="2000" dirty="0"/>
              <a:t>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/>
              <a:t>/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sz="2000" dirty="0"/>
              <a:t>execute </a:t>
            </a:r>
            <a:r>
              <a:rPr lang="en-GB" altLang="en-US" sz="2000" dirty="0" err="1"/>
              <a:t>proc_param</a:t>
            </a:r>
            <a:r>
              <a:rPr lang="en-GB" altLang="en-US" sz="2000" dirty="0"/>
              <a:t> (60)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198938" y="1258912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dirty="0"/>
              <a:t>IN</a:t>
            </a:r>
          </a:p>
        </p:txBody>
      </p:sp>
      <p:sp>
        <p:nvSpPr>
          <p:cNvPr id="3" name="Oval 2"/>
          <p:cNvSpPr/>
          <p:nvPr/>
        </p:nvSpPr>
        <p:spPr>
          <a:xfrm>
            <a:off x="2555776" y="1167631"/>
            <a:ext cx="1733550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16541" y="1720081"/>
            <a:ext cx="1" cy="3525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59832" y="5157192"/>
            <a:ext cx="549275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79912" y="1720081"/>
            <a:ext cx="626988" cy="1093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34469" y="2813844"/>
            <a:ext cx="1733550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Calling Procedures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971600" y="1844825"/>
            <a:ext cx="7344816" cy="424847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Procedures can be called from within other blocks </a:t>
            </a:r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r>
              <a:rPr lang="en-GB" sz="1800" dirty="0">
                <a:solidFill>
                  <a:srgbClr val="002060"/>
                </a:solidFill>
              </a:rPr>
              <a:t>CREATE OR REPLACE PROCEDURE </a:t>
            </a:r>
            <a:r>
              <a:rPr lang="en-GB" sz="1800" dirty="0" err="1"/>
              <a:t>proc_call</a:t>
            </a:r>
            <a:r>
              <a:rPr lang="en-GB" sz="1800" dirty="0"/>
              <a:t> (</a:t>
            </a:r>
            <a:r>
              <a:rPr lang="en-GB" sz="1800" dirty="0" err="1"/>
              <a:t>in_parameter</a:t>
            </a:r>
            <a:r>
              <a:rPr lang="en-GB" sz="1800" dirty="0"/>
              <a:t> VARCHAR2) IS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err="1"/>
              <a:t>variablename</a:t>
            </a:r>
            <a:r>
              <a:rPr lang="en-GB" sz="1800" dirty="0"/>
              <a:t> VARCHAR2(30);</a:t>
            </a:r>
          </a:p>
          <a:p>
            <a:pPr marL="0" indent="0" eaLnBrk="1" hangingPunct="1">
              <a:buNone/>
              <a:defRPr/>
            </a:pPr>
            <a:r>
              <a:rPr lang="en-GB" sz="1800" dirty="0">
                <a:solidFill>
                  <a:srgbClr val="002060"/>
                </a:solidFill>
              </a:rPr>
              <a:t>BEGIN</a:t>
            </a:r>
          </a:p>
          <a:p>
            <a:pPr marL="0" indent="0" eaLnBrk="1" hangingPunct="1">
              <a:buNone/>
              <a:defRPr/>
            </a:pPr>
            <a:r>
              <a:rPr lang="en-GB" sz="1800" dirty="0">
                <a:solidFill>
                  <a:srgbClr val="002060"/>
                </a:solidFill>
              </a:rPr>
              <a:t>	</a:t>
            </a: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- - could have some other statements here</a:t>
            </a:r>
          </a:p>
          <a:p>
            <a:pPr marL="0" indent="0" eaLnBrk="1" hangingPunct="1">
              <a:buNone/>
              <a:defRPr/>
            </a:pP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GB" sz="1800" dirty="0" err="1"/>
              <a:t>proc_calcsomething</a:t>
            </a:r>
            <a:r>
              <a:rPr lang="en-GB" sz="1800" dirty="0"/>
              <a:t>; </a:t>
            </a: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- - no parameters: no parenthesis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	</a:t>
            </a:r>
            <a:r>
              <a:rPr lang="en-GB" sz="1800" dirty="0" err="1"/>
              <a:t>proc_dosomething</a:t>
            </a:r>
            <a:r>
              <a:rPr lang="en-GB" sz="1800" dirty="0"/>
              <a:t> (</a:t>
            </a:r>
            <a:r>
              <a:rPr lang="en-GB" sz="1800" dirty="0" err="1"/>
              <a:t>in_parameter</a:t>
            </a:r>
            <a:r>
              <a:rPr lang="en-GB" sz="1800" dirty="0"/>
              <a:t> );</a:t>
            </a: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 - - can pass parameters in</a:t>
            </a:r>
            <a:endParaRPr lang="en-GB" sz="1800" dirty="0"/>
          </a:p>
          <a:p>
            <a:pPr marL="0" indent="0" eaLnBrk="1" hangingPunct="1">
              <a:buNone/>
              <a:defRPr/>
            </a:pP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GB" sz="1800" dirty="0" err="1"/>
              <a:t>proc_addsomething</a:t>
            </a:r>
            <a:r>
              <a:rPr lang="en-GB" sz="1800" dirty="0"/>
              <a:t>(</a:t>
            </a:r>
            <a:r>
              <a:rPr lang="en-GB" sz="1800" dirty="0" err="1"/>
              <a:t>variablename</a:t>
            </a:r>
            <a:r>
              <a:rPr lang="en-GB" sz="1800" dirty="0"/>
              <a:t>); </a:t>
            </a:r>
          </a:p>
          <a:p>
            <a:pPr marL="0" indent="0" eaLnBrk="1" hangingPunct="1">
              <a:buNone/>
              <a:defRPr/>
            </a:pP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	- - argument could be parameter, variable or literal</a:t>
            </a:r>
            <a:endParaRPr lang="en-GB" sz="1800" dirty="0"/>
          </a:p>
          <a:p>
            <a:pPr marL="0" indent="0" eaLnBrk="1" hangingPunct="1">
              <a:buNone/>
              <a:defRPr/>
            </a:pPr>
            <a:r>
              <a:rPr lang="en-GB" sz="1800" dirty="0">
                <a:solidFill>
                  <a:srgbClr val="002060"/>
                </a:solidFill>
              </a:rPr>
              <a:t>END</a:t>
            </a:r>
            <a:r>
              <a:rPr lang="en-GB" sz="18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GB" sz="1800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234888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No size in parameter datatype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51920" y="4725144"/>
            <a:ext cx="1440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10378" y="5867980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procedures.txt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436096" y="3068960"/>
            <a:ext cx="1296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32040" y="3068960"/>
            <a:ext cx="1152128" cy="144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36577" y="5017002"/>
            <a:ext cx="1440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60513" y="3348382"/>
            <a:ext cx="1296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79912" y="3348382"/>
            <a:ext cx="504056" cy="15293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308052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7416824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484784"/>
            <a:ext cx="7632898" cy="4463702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What command is used to ensure that outputs are displayed on screen?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name of the package that allows you to print values to screen?</a:t>
            </a:r>
          </a:p>
          <a:p>
            <a:pPr lvl="1" eaLnBrk="1" hangingPunct="1"/>
            <a:endParaRPr lang="en-GB" altLang="en-US" sz="1800" i="1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are the 3 elements of a FOR loop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datatypes are used in the components of a FOR?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Where is the test evaluated in a WHILE loop?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keyword to allow you to leave a basic loop?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Deleting Functions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Same as all schema objects created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Syntax</a:t>
            </a:r>
          </a:p>
          <a:p>
            <a:pPr eaLnBrk="1" hangingPunct="1"/>
            <a:endParaRPr lang="en-GB" altLang="en-US" dirty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>
                <a:solidFill>
                  <a:srgbClr val="003399"/>
                </a:solidFill>
              </a:rPr>
              <a:t>DROP PROCEDURE </a:t>
            </a:r>
            <a:r>
              <a:rPr lang="en-GB" altLang="en-US" sz="3200" dirty="0" err="1"/>
              <a:t>procedure_name</a:t>
            </a:r>
            <a:r>
              <a:rPr lang="en-GB" altLang="en-US" sz="3200" dirty="0"/>
              <a:t>;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>
                <a:solidFill>
                  <a:srgbClr val="003399"/>
                </a:solidFill>
              </a:rPr>
              <a:t>DROP PROCEDURE </a:t>
            </a:r>
            <a:r>
              <a:rPr lang="en-GB" altLang="en-US" sz="3200" dirty="0" err="1"/>
              <a:t>proc_username</a:t>
            </a:r>
            <a:r>
              <a:rPr lang="en-GB" altLang="en-US" sz="3200" dirty="0"/>
              <a:t>;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sz="3200" dirty="0"/>
          </a:p>
          <a:p>
            <a:pPr lvl="1" eaLnBrk="1" hangingPunct="1">
              <a:buFont typeface="Verdana" pitchFamily="34" charset="0"/>
              <a:buNone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00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7416824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484784"/>
            <a:ext cx="7632898" cy="4463702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When are square brackets [  ]  used in PL/SQL 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term for matching a data type of one item to another?</a:t>
            </a:r>
          </a:p>
          <a:p>
            <a:pPr lvl="1" eaLnBrk="1" hangingPunct="1"/>
            <a:endParaRPr lang="en-GB" altLang="en-US" sz="1800" i="1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A procedure with </a:t>
            </a:r>
            <a:r>
              <a:rPr lang="en-GB" altLang="en-US" sz="1800" b="1" i="1" dirty="0"/>
              <a:t>no parameters </a:t>
            </a:r>
            <a:r>
              <a:rPr lang="en-GB" altLang="en-US" sz="1800" dirty="0"/>
              <a:t>has </a:t>
            </a:r>
            <a:r>
              <a:rPr lang="en-GB" altLang="en-US" sz="1800" b="1" i="1" dirty="0"/>
              <a:t>no parenthesis </a:t>
            </a:r>
            <a:r>
              <a:rPr lang="en-GB" altLang="en-US" sz="1800" dirty="0"/>
              <a:t>() in the spec?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naming convention for parameters?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Where does the keyword DECLARE appear in a procedure?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execute a procedure with no parameters?</a:t>
            </a:r>
          </a:p>
          <a:p>
            <a:pPr eaLnBrk="1" hangingPunct="1"/>
            <a:endParaRPr lang="en-GB" altLang="en-US" sz="1800" dirty="0"/>
          </a:p>
          <a:p>
            <a:pPr eaLnBrk="1" hangingPunct="1"/>
            <a:r>
              <a:rPr lang="en-GB" altLang="en-US" sz="1800" dirty="0"/>
              <a:t>How do you execute a procedure with parameters?</a:t>
            </a: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4000" dirty="0"/>
              <a:t>Summary</a:t>
            </a:r>
            <a:endParaRPr lang="en-GB" altLang="en-US" sz="3900" dirty="0">
              <a:effectLst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 PL/SQL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The structure of PL/SQL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Explain how to create procedures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Introduce how procedures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 parsing parameters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Identify how to drop procedures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Have a go at some examples</a:t>
            </a:r>
          </a:p>
          <a:p>
            <a:pPr marL="447675" indent="-447675"/>
            <a:endParaRPr lang="en-GB" altLang="en-US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6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900" dirty="0">
                <a:effectLst/>
              </a:rPr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 PL/SQL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The structure of PL/SQL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Explain how to create procedures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Introduce how procedures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Review parsing parameters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Identify how to drop procedures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Have a go at some examples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Stress the importance of TIDY CODE</a:t>
            </a:r>
          </a:p>
          <a:p>
            <a:pPr marL="447675" indent="-447675"/>
            <a:endParaRPr lang="en-GB" altLang="en-US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PL/SQL Block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05659" y="2019300"/>
            <a:ext cx="6984379" cy="3760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solidFill>
                  <a:srgbClr val="002060"/>
                </a:solidFill>
              </a:rPr>
              <a:t>DECLARE </a:t>
            </a:r>
            <a:r>
              <a:rPr lang="en-GB" altLang="en-US" i="1" dirty="0">
                <a:solidFill>
                  <a:srgbClr val="002060"/>
                </a:solidFill>
              </a:rPr>
              <a:t>- - implicit in named blocks</a:t>
            </a:r>
            <a:endParaRPr lang="en-GB" altLang="en-US" dirty="0">
              <a:solidFill>
                <a:srgbClr val="002060"/>
              </a:solidFill>
            </a:endParaRPr>
          </a:p>
          <a:p>
            <a:pPr lvl="2" eaLnBrk="1" hangingPunct="1">
              <a:buNone/>
            </a:pPr>
            <a:r>
              <a:rPr lang="en-GB" altLang="en-US" i="1" dirty="0"/>
              <a:t>Declare variables, cursors and nested blocks</a:t>
            </a:r>
          </a:p>
          <a:p>
            <a:pPr lvl="2" eaLnBrk="1" hangingPunct="1">
              <a:buNone/>
            </a:pPr>
            <a:r>
              <a:rPr lang="en-GB" altLang="en-US" i="1" dirty="0"/>
              <a:t>referenced in the execution and exception sections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solidFill>
                  <a:srgbClr val="002060"/>
                </a:solidFill>
              </a:rPr>
              <a:t>BEGIN</a:t>
            </a:r>
          </a:p>
          <a:p>
            <a:pPr lvl="2" eaLnBrk="1" hangingPunct="1">
              <a:buNone/>
            </a:pPr>
            <a:r>
              <a:rPr lang="en-GB" altLang="en-US" i="1" dirty="0"/>
              <a:t>Executable statements</a:t>
            </a:r>
          </a:p>
          <a:p>
            <a:pPr lvl="2" eaLnBrk="1" hangingPunct="1">
              <a:buNone/>
            </a:pPr>
            <a:r>
              <a:rPr lang="en-GB" altLang="en-US" i="1" dirty="0"/>
              <a:t>Code that is executed by the PL/SQL engine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solidFill>
                  <a:srgbClr val="002060"/>
                </a:solidFill>
              </a:rPr>
              <a:t>EXCEPTION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altLang="en-US" i="1" dirty="0"/>
              <a:t>Handle exceptions to </a:t>
            </a:r>
            <a:r>
              <a:rPr lang="en-GB" altLang="en-US" dirty="0"/>
              <a:t>normal processing </a:t>
            </a:r>
            <a:r>
              <a:rPr lang="en-GB" altLang="en-US" i="1" dirty="0"/>
              <a:t>behaviour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solidFill>
                  <a:srgbClr val="002060"/>
                </a:solidFill>
              </a:rPr>
              <a:t>END</a:t>
            </a:r>
            <a:r>
              <a:rPr lang="en-GB" altLang="en-US" dirty="0"/>
              <a:t>;</a:t>
            </a:r>
          </a:p>
          <a:p>
            <a:pPr marL="0" indent="0" eaLnBrk="1" hangingPunct="1">
              <a:buNone/>
            </a:pPr>
            <a:r>
              <a:rPr lang="en-GB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291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2088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Declaring variables and parameters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827584" y="1412776"/>
            <a:ext cx="7646988" cy="4718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Naming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Can give any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Variable </a:t>
            </a:r>
            <a:r>
              <a:rPr lang="en-GB" altLang="en-US" sz="2500" dirty="0" err="1"/>
              <a:t>vn</a:t>
            </a:r>
            <a:r>
              <a:rPr lang="en-GB" altLang="en-US" sz="2500" dirty="0"/>
              <a:t>_, </a:t>
            </a:r>
            <a:r>
              <a:rPr lang="en-GB" altLang="en-US" sz="2500" dirty="0" err="1"/>
              <a:t>vc</a:t>
            </a:r>
            <a:r>
              <a:rPr lang="en-GB" altLang="en-US" sz="2500" dirty="0"/>
              <a:t>_, vi_, </a:t>
            </a:r>
            <a:r>
              <a:rPr lang="en-GB" altLang="en-US" sz="2500" dirty="0" err="1"/>
              <a:t>vdb</a:t>
            </a:r>
            <a:endParaRPr lang="en-GB" altLang="en-US" sz="25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Parameters in_  out_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Data type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Use standard SQL or PL/SQL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i="1" dirty="0">
                <a:solidFill>
                  <a:srgbClr val="002060"/>
                </a:solidFill>
              </a:rPr>
              <a:t>Anchor </a:t>
            </a:r>
            <a:r>
              <a:rPr lang="en-GB" altLang="en-US" sz="2500" dirty="0"/>
              <a:t>datatypes</a:t>
            </a:r>
            <a:r>
              <a:rPr lang="en-GB" altLang="en-US" sz="2500" i="1" dirty="0">
                <a:solidFill>
                  <a:srgbClr val="002060"/>
                </a:solidFill>
              </a:rPr>
              <a:t> </a:t>
            </a:r>
            <a:r>
              <a:rPr lang="en-GB" altLang="en-US" sz="2500" dirty="0"/>
              <a:t>where appropriate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Initialise, assign a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Optional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Initial value bit like a default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Use := (</a:t>
            </a:r>
            <a:r>
              <a:rPr lang="en-GB" altLang="en-US" sz="2500" i="1" dirty="0"/>
              <a:t>assignment</a:t>
            </a:r>
            <a:r>
              <a:rPr lang="en-GB" altLang="en-US" sz="2500" dirty="0"/>
              <a:t>, </a:t>
            </a:r>
            <a:r>
              <a:rPr lang="en-GB" altLang="en-US" sz="2500" i="1" dirty="0"/>
              <a:t>becomes equal to</a:t>
            </a:r>
            <a:r>
              <a:rPr lang="en-GB" altLang="en-US" sz="25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500" dirty="0"/>
              <a:t>NOT = (evaluation)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Semicolon</a:t>
            </a:r>
            <a:endParaRPr lang="en-GB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8253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692696"/>
            <a:ext cx="6964363" cy="1027261"/>
          </a:xfrm>
        </p:spPr>
        <p:txBody>
          <a:bodyPr/>
          <a:lstStyle/>
          <a:p>
            <a:r>
              <a:rPr lang="en-GB" dirty="0"/>
              <a:t>Anchored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056783" cy="4248472"/>
          </a:xfrm>
        </p:spPr>
        <p:txBody>
          <a:bodyPr/>
          <a:lstStyle/>
          <a:p>
            <a:r>
              <a:rPr lang="en-GB" dirty="0"/>
              <a:t>Datatypes aligned to another attribute</a:t>
            </a:r>
          </a:p>
          <a:p>
            <a:pPr lvl="1"/>
            <a:r>
              <a:rPr lang="en-GB" dirty="0" err="1"/>
              <a:t>Ie</a:t>
            </a:r>
            <a:r>
              <a:rPr lang="en-GB" dirty="0"/>
              <a:t> a database column</a:t>
            </a:r>
          </a:p>
          <a:p>
            <a:r>
              <a:rPr lang="en-GB" dirty="0"/>
              <a:t>Avoids mismatched types errors</a:t>
            </a:r>
          </a:p>
          <a:p>
            <a:r>
              <a:rPr lang="en-GB" dirty="0"/>
              <a:t>Changes in the database don't impact PL code</a:t>
            </a:r>
          </a:p>
          <a:p>
            <a:r>
              <a:rPr lang="en-GB" dirty="0"/>
              <a:t>Wildcard % is use to denote 'any' type</a:t>
            </a:r>
          </a:p>
          <a:p>
            <a:r>
              <a:rPr lang="en-GB" dirty="0"/>
              <a:t>%TYPE </a:t>
            </a:r>
          </a:p>
          <a:p>
            <a:endParaRPr lang="en-GB" dirty="0"/>
          </a:p>
          <a:p>
            <a:r>
              <a:rPr lang="en-GB" dirty="0"/>
              <a:t>Match with table and column name</a:t>
            </a:r>
          </a:p>
          <a:p>
            <a:endParaRPr lang="en-GB" dirty="0"/>
          </a:p>
          <a:p>
            <a:pPr marL="366713" lvl="1" indent="0">
              <a:buNone/>
            </a:pPr>
            <a:r>
              <a:rPr lang="en-GB" dirty="0" err="1"/>
              <a:t>students.firstname%TYPE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9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Declaring Variables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27584" y="1772816"/>
            <a:ext cx="7610475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GB" altLang="en-US" sz="2400" dirty="0">
                <a:solidFill>
                  <a:srgbClr val="003399"/>
                </a:solidFill>
              </a:rPr>
              <a:t>DECLARE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altLang="en-US" sz="2400" dirty="0"/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altLang="en-US" sz="2400" dirty="0" err="1"/>
              <a:t>vc_firstname</a:t>
            </a:r>
            <a:r>
              <a:rPr lang="en-GB" altLang="en-US" sz="2400" dirty="0"/>
              <a:t>              </a:t>
            </a:r>
            <a:r>
              <a:rPr lang="en-GB" altLang="en-US" sz="2400" cap="small" dirty="0"/>
              <a:t>varchar2</a:t>
            </a:r>
            <a:r>
              <a:rPr lang="en-GB" altLang="en-US" sz="2400" dirty="0"/>
              <a:t>(</a:t>
            </a:r>
            <a:r>
              <a:rPr lang="en-GB" altLang="en-US" sz="2400" dirty="0">
                <a:solidFill>
                  <a:srgbClr val="FFC000"/>
                </a:solidFill>
              </a:rPr>
              <a:t>30</a:t>
            </a:r>
            <a:r>
              <a:rPr lang="en-GB" altLang="en-US" sz="2400" dirty="0"/>
              <a:t>) := 'SMITH';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altLang="en-US" sz="2400" dirty="0" err="1"/>
              <a:t>vc_surname</a:t>
            </a:r>
            <a:r>
              <a:rPr lang="en-GB" altLang="en-US" sz="2400" dirty="0"/>
              <a:t>               </a:t>
            </a:r>
            <a:r>
              <a:rPr lang="en-GB" altLang="en-US" sz="2400" dirty="0" err="1"/>
              <a:t>students.surname</a:t>
            </a:r>
            <a:r>
              <a:rPr lang="en-GB" altLang="en-US" sz="2400" cap="small" dirty="0" err="1"/>
              <a:t>%type</a:t>
            </a:r>
            <a:r>
              <a:rPr lang="en-GB" altLang="en-US" sz="2400" dirty="0"/>
              <a:t>;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altLang="en-US" sz="2400" dirty="0" err="1"/>
              <a:t>vn_student_id</a:t>
            </a:r>
            <a:r>
              <a:rPr lang="en-GB" altLang="en-US" sz="2400" dirty="0"/>
              <a:t>            </a:t>
            </a:r>
            <a:r>
              <a:rPr lang="en-GB" altLang="en-US" sz="2400" cap="small" dirty="0"/>
              <a:t>number(</a:t>
            </a:r>
            <a:r>
              <a:rPr lang="en-GB" altLang="en-US" sz="2400" cap="small" dirty="0">
                <a:solidFill>
                  <a:srgbClr val="FFC000"/>
                </a:solidFill>
              </a:rPr>
              <a:t>2</a:t>
            </a:r>
            <a:r>
              <a:rPr lang="en-GB" altLang="en-US" sz="2400" dirty="0"/>
              <a:t>);</a:t>
            </a:r>
          </a:p>
          <a:p>
            <a:pPr lvl="1" eaLnBrk="1" hangingPunct="1">
              <a:buFont typeface="Verdana" pitchFamily="34" charset="0"/>
              <a:buNone/>
              <a:defRPr/>
            </a:pPr>
            <a:endParaRPr lang="en-GB" altLang="en-US" sz="24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altLang="en-US" sz="2400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altLang="en-US" sz="2400" dirty="0"/>
          </a:p>
          <a:p>
            <a:pPr eaLnBrk="1" hangingPunct="1">
              <a:defRPr/>
            </a:pPr>
            <a:r>
              <a:rPr lang="en-GB" altLang="en-US" sz="2400" dirty="0"/>
              <a:t>Keyword </a:t>
            </a:r>
            <a:r>
              <a:rPr lang="en-GB" altLang="en-US" sz="2000" b="1" dirty="0">
                <a:solidFill>
                  <a:srgbClr val="003399"/>
                </a:solidFill>
              </a:rPr>
              <a:t>DECLARE</a:t>
            </a:r>
            <a:r>
              <a:rPr lang="en-GB" altLang="en-US" sz="2400" dirty="0">
                <a:solidFill>
                  <a:srgbClr val="003399"/>
                </a:solidFill>
              </a:rPr>
              <a:t> </a:t>
            </a:r>
            <a:r>
              <a:rPr lang="en-GB" altLang="en-US" sz="2400" dirty="0"/>
              <a:t>is used in anonymous blocks</a:t>
            </a:r>
          </a:p>
          <a:p>
            <a:pPr eaLnBrk="1" hangingPunct="1">
              <a:defRPr/>
            </a:pPr>
            <a:r>
              <a:rPr lang="en-GB" altLang="en-US" sz="2000" b="1" dirty="0">
                <a:solidFill>
                  <a:srgbClr val="003399"/>
                </a:solidFill>
              </a:rPr>
              <a:t>DECLARE</a:t>
            </a:r>
            <a:r>
              <a:rPr lang="en-GB" altLang="en-US" dirty="0">
                <a:solidFill>
                  <a:srgbClr val="003399"/>
                </a:solidFill>
              </a:rPr>
              <a:t> </a:t>
            </a:r>
            <a:r>
              <a:rPr lang="en-GB" altLang="en-US" dirty="0"/>
              <a:t>is </a:t>
            </a:r>
            <a:r>
              <a:rPr lang="en-GB" altLang="en-US" sz="2000" b="1" u="sng" dirty="0">
                <a:solidFill>
                  <a:srgbClr val="003399"/>
                </a:solidFill>
              </a:rPr>
              <a:t>NOT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used in named procedures</a:t>
            </a: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509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899592" y="620688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Sub-programme types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899592" y="1772817"/>
            <a:ext cx="7416824" cy="4248472"/>
          </a:xfrm>
        </p:spPr>
        <p:txBody>
          <a:bodyPr/>
          <a:lstStyle/>
          <a:p>
            <a:pPr eaLnBrk="1" hangingPunct="1"/>
            <a:r>
              <a:rPr lang="en-GB" altLang="en-US" dirty="0"/>
              <a:t>Procedures</a:t>
            </a:r>
          </a:p>
          <a:p>
            <a:pPr eaLnBrk="1" hangingPunct="1"/>
            <a:r>
              <a:rPr lang="en-GB" altLang="en-US" dirty="0"/>
              <a:t>Functions</a:t>
            </a:r>
          </a:p>
          <a:p>
            <a:pPr eaLnBrk="1" hangingPunct="1"/>
            <a:r>
              <a:rPr lang="en-GB" altLang="en-US" dirty="0"/>
              <a:t>Declared subroutines are called within their PL/SQL block</a:t>
            </a:r>
          </a:p>
          <a:p>
            <a:pPr eaLnBrk="1" hangingPunct="1"/>
            <a:r>
              <a:rPr lang="en-GB" altLang="en-US" i="1" dirty="0">
                <a:solidFill>
                  <a:srgbClr val="002060"/>
                </a:solidFill>
              </a:rPr>
              <a:t>Block header</a:t>
            </a:r>
            <a:r>
              <a:rPr lang="en-GB" altLang="en-US" dirty="0"/>
              <a:t> section names the block</a:t>
            </a:r>
          </a:p>
          <a:p>
            <a:pPr eaLnBrk="1" hangingPunct="1"/>
            <a:r>
              <a:rPr lang="en-GB" altLang="en-US" dirty="0"/>
              <a:t>Keyword </a:t>
            </a:r>
            <a:r>
              <a:rPr lang="en-GB" altLang="en-US" sz="2000" b="1" dirty="0">
                <a:solidFill>
                  <a:srgbClr val="003399"/>
                </a:solidFill>
              </a:rPr>
              <a:t>DECLARE</a:t>
            </a:r>
            <a:r>
              <a:rPr lang="en-GB" altLang="en-US" dirty="0"/>
              <a:t> is </a:t>
            </a:r>
            <a:r>
              <a:rPr lang="en-GB" altLang="en-US" b="1" i="1" dirty="0">
                <a:solidFill>
                  <a:srgbClr val="003399"/>
                </a:solidFill>
              </a:rPr>
              <a:t>not</a:t>
            </a:r>
            <a:r>
              <a:rPr lang="en-GB" altLang="en-US" b="1" dirty="0">
                <a:solidFill>
                  <a:srgbClr val="003399"/>
                </a:solidFill>
              </a:rPr>
              <a:t> </a:t>
            </a:r>
            <a:r>
              <a:rPr lang="en-GB" altLang="en-US" dirty="0"/>
              <a:t>used in named blocks</a:t>
            </a:r>
          </a:p>
          <a:p>
            <a:pPr lvl="1" eaLnBrk="1" hangingPunct="1"/>
            <a:r>
              <a:rPr lang="en-GB" altLang="en-US" dirty="0"/>
              <a:t>Unlike anonymous block</a:t>
            </a:r>
          </a:p>
        </p:txBody>
      </p:sp>
    </p:spTree>
    <p:extLst>
      <p:ext uri="{BB962C8B-B14F-4D97-AF65-F5344CB8AC3E}">
        <p14:creationId xmlns:p14="http://schemas.microsoft.com/office/powerpoint/2010/main" val="176973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71600" y="620689"/>
            <a:ext cx="6964363" cy="864096"/>
          </a:xfrm>
        </p:spPr>
        <p:txBody>
          <a:bodyPr/>
          <a:lstStyle/>
          <a:p>
            <a:pPr eaLnBrk="1" hangingPunct="1"/>
            <a:r>
              <a:rPr lang="en-GB" altLang="en-US" dirty="0"/>
              <a:t>Structure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842963" y="1371600"/>
            <a:ext cx="7473453" cy="4443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Should be designed to perform a </a:t>
            </a:r>
            <a:r>
              <a:rPr lang="en-GB" altLang="en-US" sz="2400" i="1" dirty="0">
                <a:solidFill>
                  <a:srgbClr val="002060"/>
                </a:solidFill>
              </a:rPr>
              <a:t>single task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Syntax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2400" dirty="0"/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cap="small" dirty="0">
                <a:solidFill>
                  <a:srgbClr val="002060"/>
                </a:solidFill>
              </a:rPr>
              <a:t>create or replace procedure</a:t>
            </a:r>
            <a:r>
              <a:rPr lang="en-GB" altLang="en-US" sz="2500" cap="small" dirty="0">
                <a:solidFill>
                  <a:srgbClr val="003399"/>
                </a:solidFill>
              </a:rPr>
              <a:t> </a:t>
            </a:r>
            <a:r>
              <a:rPr lang="en-GB" altLang="en-US" sz="2500" dirty="0" err="1"/>
              <a:t>procedure_name</a:t>
            </a:r>
            <a:r>
              <a:rPr lang="en-GB" altLang="en-US" sz="2500" dirty="0"/>
              <a:t> [(parameter </a:t>
            </a:r>
            <a:r>
              <a:rPr lang="en-GB" altLang="en-US" sz="2500" cap="small" dirty="0">
                <a:solidFill>
                  <a:srgbClr val="002060"/>
                </a:solidFill>
              </a:rPr>
              <a:t>datatype </a:t>
            </a:r>
            <a:r>
              <a:rPr lang="en-GB" altLang="en-US" sz="2500" dirty="0"/>
              <a:t>, parameter </a:t>
            </a:r>
            <a:r>
              <a:rPr lang="en-GB" altLang="en-US" sz="2500" cap="small" dirty="0">
                <a:solidFill>
                  <a:srgbClr val="002060"/>
                </a:solidFill>
              </a:rPr>
              <a:t>datatype </a:t>
            </a:r>
            <a:r>
              <a:rPr lang="en-GB" altLang="en-US" sz="2500" dirty="0"/>
              <a:t>)] IS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dirty="0"/>
              <a:t>	</a:t>
            </a:r>
            <a:r>
              <a:rPr lang="en-GB" altLang="en-US" sz="2500" i="1" dirty="0"/>
              <a:t>local declarations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cap="small" dirty="0">
                <a:solidFill>
                  <a:srgbClr val="002060"/>
                </a:solidFill>
              </a:rPr>
              <a:t>begin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altLang="en-US" sz="2600" i="1" dirty="0"/>
              <a:t>Execution statements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dirty="0"/>
              <a:t>[</a:t>
            </a:r>
            <a:r>
              <a:rPr lang="en-GB" altLang="en-US" sz="2500" cap="small" dirty="0">
                <a:solidFill>
                  <a:srgbClr val="002060"/>
                </a:solidFill>
              </a:rPr>
              <a:t>exception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altLang="en-US" sz="2600" i="1" dirty="0"/>
              <a:t>Exception handlers</a:t>
            </a:r>
            <a:r>
              <a:rPr lang="en-GB" altLang="en-US" sz="2900" dirty="0"/>
              <a:t>]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cap="small" dirty="0">
                <a:solidFill>
                  <a:srgbClr val="002060"/>
                </a:solidFill>
              </a:rPr>
              <a:t>end</a:t>
            </a:r>
            <a:r>
              <a:rPr lang="en-GB" altLang="en-US" sz="2500" dirty="0">
                <a:solidFill>
                  <a:srgbClr val="002060"/>
                </a:solidFill>
              </a:rPr>
              <a:t> </a:t>
            </a:r>
            <a:r>
              <a:rPr lang="en-GB" altLang="en-US" sz="2500" dirty="0"/>
              <a:t>[</a:t>
            </a:r>
            <a:r>
              <a:rPr lang="en-GB" altLang="en-US" sz="2500" dirty="0" err="1"/>
              <a:t>procedure_name</a:t>
            </a:r>
            <a:r>
              <a:rPr lang="en-GB" altLang="en-US" sz="2500" dirty="0"/>
              <a:t>];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altLang="en-US" sz="2500" dirty="0"/>
              <a:t>/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788024" y="5157192"/>
            <a:ext cx="426992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[ ] Brackets are only used in example code to denote </a:t>
            </a:r>
            <a:r>
              <a:rPr lang="en-GB" altLang="en-US" sz="2000" i="1" dirty="0">
                <a:solidFill>
                  <a:srgbClr val="002060"/>
                </a:solidFill>
              </a:rPr>
              <a:t>optional</a:t>
            </a:r>
            <a:r>
              <a:rPr lang="en-GB" altLang="en-US" sz="2000" dirty="0">
                <a:solidFill>
                  <a:srgbClr val="002060"/>
                </a:solidFill>
              </a:rPr>
              <a:t> </a:t>
            </a:r>
            <a:r>
              <a:rPr lang="en-GB" altLang="en-US" sz="2000" dirty="0"/>
              <a:t>syntax.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They are not used in implemented code</a:t>
            </a:r>
          </a:p>
        </p:txBody>
      </p:sp>
    </p:spTree>
    <p:extLst>
      <p:ext uri="{BB962C8B-B14F-4D97-AF65-F5344CB8AC3E}">
        <p14:creationId xmlns:p14="http://schemas.microsoft.com/office/powerpoint/2010/main" val="1227111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39195</TotalTime>
  <Words>1047</Words>
  <Application>Microsoft Office PowerPoint</Application>
  <PresentationFormat>On-screen Show (4:3)</PresentationFormat>
  <Paragraphs>251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Brush Script MT</vt:lpstr>
      <vt:lpstr>Calibri</vt:lpstr>
      <vt:lpstr>Constantia</vt:lpstr>
      <vt:lpstr>Franklin Gothic Book</vt:lpstr>
      <vt:lpstr>Monotype Corsiva</vt:lpstr>
      <vt:lpstr>Rage Italic</vt:lpstr>
      <vt:lpstr>Times New Roman</vt:lpstr>
      <vt:lpstr>Verdana</vt:lpstr>
      <vt:lpstr>Wingdings</vt:lpstr>
      <vt:lpstr>Wingdings 2</vt:lpstr>
      <vt:lpstr>Pushpin</vt:lpstr>
      <vt:lpstr>Databases 2 PL/SQL Procedures</vt:lpstr>
      <vt:lpstr>Review</vt:lpstr>
      <vt:lpstr>Objectives</vt:lpstr>
      <vt:lpstr>A PL/SQL Block</vt:lpstr>
      <vt:lpstr>Declaring variables and parameters</vt:lpstr>
      <vt:lpstr>Anchored Types</vt:lpstr>
      <vt:lpstr>Declaring Variables</vt:lpstr>
      <vt:lpstr>Sub-programme types</vt:lpstr>
      <vt:lpstr>Structure</vt:lpstr>
      <vt:lpstr>Procedures</vt:lpstr>
      <vt:lpstr>Example</vt:lpstr>
      <vt:lpstr>Errors</vt:lpstr>
      <vt:lpstr>Procedure Points</vt:lpstr>
      <vt:lpstr>Executing Procedures</vt:lpstr>
      <vt:lpstr>Activity - Creating a procedure</vt:lpstr>
      <vt:lpstr>Solutions</vt:lpstr>
      <vt:lpstr>Parameters in Procedures</vt:lpstr>
      <vt:lpstr>Example - Parameter</vt:lpstr>
      <vt:lpstr>Calling Procedures</vt:lpstr>
      <vt:lpstr>Deleting Functions</vt:lpstr>
      <vt:lpstr>Review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263</cp:revision>
  <dcterms:created xsi:type="dcterms:W3CDTF">2015-08-21T13:35:31Z</dcterms:created>
  <dcterms:modified xsi:type="dcterms:W3CDTF">2017-01-25T12:22:02Z</dcterms:modified>
</cp:coreProperties>
</file>