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5" r:id="rId9"/>
    <p:sldId id="262" r:id="rId10"/>
    <p:sldId id="264" r:id="rId11"/>
    <p:sldId id="261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0341" autoAdjust="0"/>
  </p:normalViewPr>
  <p:slideViewPr>
    <p:cSldViewPr>
      <p:cViewPr varScale="1">
        <p:scale>
          <a:sx n="66" d="100"/>
          <a:sy n="66" d="100"/>
        </p:scale>
        <p:origin x="1872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0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Ideally</a:t>
            </a:r>
            <a:r>
              <a:rPr lang="en-GB" baseline="0" dirty="0"/>
              <a:t> a peer review should be agreed by all members</a:t>
            </a:r>
          </a:p>
          <a:p>
            <a:r>
              <a:rPr lang="en-GB" baseline="0" dirty="0"/>
              <a:t>Un-agreed peer reviews will need to explain their reasons and confirm with tutor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7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</a:t>
            </a:r>
            <a:r>
              <a:rPr lang="en-GB" baseline="0" dirty="0"/>
              <a:t> naming conventions</a:t>
            </a:r>
          </a:p>
          <a:p>
            <a:r>
              <a:rPr lang="en-GB" baseline="0" dirty="0"/>
              <a:t>Skeleton tables</a:t>
            </a:r>
          </a:p>
          <a:p>
            <a:r>
              <a:rPr lang="en-GB" baseline="0" dirty="0"/>
              <a:t>This is a plan, not a 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</a:t>
            </a:r>
            <a:r>
              <a:rPr lang="en-GB" baseline="0" dirty="0"/>
              <a:t> naming conventions</a:t>
            </a:r>
          </a:p>
          <a:p>
            <a:r>
              <a:rPr lang="en-GB" baseline="0" dirty="0"/>
              <a:t>Skeleton tables</a:t>
            </a:r>
          </a:p>
          <a:p>
            <a:r>
              <a:rPr lang="en-GB" baseline="0" dirty="0"/>
              <a:t>This is a plan, not a 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7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Tell them what you’re going </a:t>
            </a:r>
            <a:r>
              <a:rPr lang="en-GB"/>
              <a:t>to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21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Numbered</a:t>
            </a:r>
            <a:r>
              <a:rPr lang="en-GB" baseline="0" dirty="0"/>
              <a:t> headings</a:t>
            </a:r>
          </a:p>
          <a:p>
            <a:r>
              <a:rPr lang="en-GB" baseline="0" dirty="0"/>
              <a:t>3</a:t>
            </a:r>
            <a:r>
              <a:rPr lang="en-GB" baseline="30000" dirty="0"/>
              <a:t>rd</a:t>
            </a:r>
            <a:r>
              <a:rPr lang="en-GB" baseline="0" dirty="0"/>
              <a:t> person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04900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8366B-B622-4D37-9C2A-274BDF94F573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CF777-F202-4A5C-9560-7934405D41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6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5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  <p:sldLayoutId id="21474840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2060"/>
                </a:solidFill>
              </a:rPr>
              <a:t>Databases 2</a:t>
            </a:r>
            <a:br>
              <a:rPr lang="en-GB" altLang="en-US" dirty="0">
                <a:solidFill>
                  <a:srgbClr val="002060"/>
                </a:solidFill>
              </a:rPr>
            </a:br>
            <a:r>
              <a:rPr lang="en-GB" alt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/>
              <a:t>Carole Morrell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755576" y="692696"/>
            <a:ext cx="7499350" cy="1012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rgbClr val="002060"/>
                </a:solidFill>
                <a:effectLst/>
              </a:rPr>
              <a:t>Test Case Template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1104900" y="1658938"/>
            <a:ext cx="7559675" cy="4146326"/>
          </a:xfrm>
        </p:spPr>
        <p:txBody>
          <a:bodyPr/>
          <a:lstStyle/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r>
              <a:rPr lang="en-GB" altLang="en-US" sz="2400" dirty="0"/>
              <a:t>Adapted from Williams (2006)</a:t>
            </a:r>
          </a:p>
          <a:p>
            <a:endParaRPr lang="en-GB" altLang="en-US" sz="2400" dirty="0"/>
          </a:p>
        </p:txBody>
      </p:sp>
      <p:graphicFrame>
        <p:nvGraphicFramePr>
          <p:cNvPr id="158822" name="Group 10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1974843"/>
              </p:ext>
            </p:extLst>
          </p:nvPr>
        </p:nvGraphicFramePr>
        <p:xfrm>
          <a:off x="179512" y="1628800"/>
          <a:ext cx="8473876" cy="417646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5762"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1446" marR="91446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Results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 Results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532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6" marR="91446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small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* from companies;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rows returned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/>
                        </a:rPr>
                        <a:t>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638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6" marR="91446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kern="1200" cap="small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exec </a:t>
                      </a:r>
                      <a:r>
                        <a:rPr kumimoji="0" lang="en-GB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proc_add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msg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‘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succesfully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completed’ 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/>
                        </a:rPr>
                        <a:t>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532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46" marR="91446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kern="1200" cap="small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 * from companies;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rows returned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rows returned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Check insert statement</a:t>
                      </a:r>
                    </a:p>
                  </a:txBody>
                  <a:tcPr marL="91446" marR="91446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56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344815" cy="4248472"/>
          </a:xfrm>
        </p:spPr>
        <p:txBody>
          <a:bodyPr/>
          <a:lstStyle/>
          <a:p>
            <a:pPr lvl="0"/>
            <a:r>
              <a:rPr lang="en-GB" b="1" dirty="0"/>
              <a:t>Documentation – </a:t>
            </a:r>
            <a:r>
              <a:rPr lang="en-GB" b="1" i="1" dirty="0"/>
              <a:t>Report format</a:t>
            </a:r>
            <a:endParaRPr lang="en-GB" sz="3600" i="1" dirty="0"/>
          </a:p>
          <a:p>
            <a:pPr lvl="0"/>
            <a:r>
              <a:rPr lang="en-GB" dirty="0"/>
              <a:t>Document your project including</a:t>
            </a:r>
            <a:endParaRPr lang="en-GB" sz="3600" dirty="0"/>
          </a:p>
          <a:p>
            <a:pPr lvl="1"/>
            <a:r>
              <a:rPr lang="en-GB" sz="2400" dirty="0"/>
              <a:t>Proposed automation strategy</a:t>
            </a:r>
            <a:endParaRPr lang="en-GB" sz="3600" dirty="0"/>
          </a:p>
          <a:p>
            <a:pPr lvl="1"/>
            <a:r>
              <a:rPr lang="en-GB" sz="2400" dirty="0"/>
              <a:t>Evidence of additional research</a:t>
            </a:r>
            <a:endParaRPr lang="en-GB" sz="3600" dirty="0"/>
          </a:p>
          <a:p>
            <a:pPr lvl="1"/>
            <a:r>
              <a:rPr lang="en-GB" sz="2400" dirty="0"/>
              <a:t>Screen shots</a:t>
            </a:r>
            <a:endParaRPr lang="en-GB" sz="3600" dirty="0"/>
          </a:p>
          <a:p>
            <a:pPr lvl="1"/>
            <a:r>
              <a:rPr lang="en-GB" sz="2400" dirty="0"/>
              <a:t>Annotate your screen shots to show functionality</a:t>
            </a:r>
            <a:endParaRPr lang="en-GB" sz="3600" dirty="0"/>
          </a:p>
          <a:p>
            <a:pPr lvl="1"/>
            <a:r>
              <a:rPr lang="en-GB" sz="2400" dirty="0"/>
              <a:t>Commented code</a:t>
            </a:r>
            <a:endParaRPr lang="en-GB" sz="3600" dirty="0"/>
          </a:p>
          <a:p>
            <a:pPr lvl="1"/>
            <a:r>
              <a:rPr lang="en-GB" sz="2400" dirty="0"/>
              <a:t>The test plan</a:t>
            </a:r>
          </a:p>
          <a:p>
            <a:pPr lvl="1"/>
            <a:r>
              <a:rPr lang="en-GB" sz="2400" b="1" dirty="0"/>
              <a:t>Professional</a:t>
            </a:r>
            <a:r>
              <a:rPr lang="en-GB" sz="2400" dirty="0"/>
              <a:t> looking</a:t>
            </a:r>
            <a:endParaRPr lang="en-GB" sz="3600" dirty="0"/>
          </a:p>
          <a:p>
            <a:r>
              <a:rPr lang="en-GB" dirty="0"/>
              <a:t>15 Marks</a:t>
            </a:r>
            <a:endParaRPr lang="en-GB" sz="3600" dirty="0"/>
          </a:p>
          <a:p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80112" y="908720"/>
            <a:ext cx="3528392" cy="1440160"/>
          </a:xfrm>
          <a:prstGeom prst="wedgeRoundRectCallout">
            <a:avLst>
              <a:gd name="adj1" fmla="val -56645"/>
              <a:gd name="adj2" fmla="val 44651"/>
              <a:gd name="adj3" fmla="val 16667"/>
            </a:avLst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/>
              <a:t>Front page with names/numbers</a:t>
            </a:r>
          </a:p>
          <a:p>
            <a:r>
              <a:rPr lang="en-GB" i="1" dirty="0"/>
              <a:t>Numbered headings</a:t>
            </a:r>
          </a:p>
          <a:p>
            <a:r>
              <a:rPr lang="en-GB" i="1" dirty="0"/>
              <a:t>Contents page</a:t>
            </a:r>
          </a:p>
          <a:p>
            <a:r>
              <a:rPr lang="en-GB" i="1" dirty="0"/>
              <a:t>3</a:t>
            </a:r>
            <a:r>
              <a:rPr lang="en-GB" i="1" baseline="30000" dirty="0"/>
              <a:t>rd</a:t>
            </a:r>
            <a:r>
              <a:rPr lang="en-GB" i="1" dirty="0"/>
              <a:t> Person impersonal</a:t>
            </a:r>
          </a:p>
          <a:p>
            <a:r>
              <a:rPr lang="en-GB" i="1" dirty="0"/>
              <a:t>Headers and footers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91880" y="2276872"/>
            <a:ext cx="187220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19313"/>
            <a:ext cx="6912767" cy="3603625"/>
          </a:xfrm>
        </p:spPr>
        <p:txBody>
          <a:bodyPr/>
          <a:lstStyle/>
          <a:p>
            <a:r>
              <a:rPr lang="en-GB" dirty="0"/>
              <a:t>All code should be in the appendix as text</a:t>
            </a:r>
          </a:p>
          <a:p>
            <a:pPr lvl="1"/>
            <a:r>
              <a:rPr lang="en-GB" sz="2400" b="1" dirty="0">
                <a:solidFill>
                  <a:srgbClr val="002060"/>
                </a:solidFill>
              </a:rPr>
              <a:t>Must be text </a:t>
            </a:r>
            <a:r>
              <a:rPr lang="en-GB" sz="2400" dirty="0"/>
              <a:t>not jus screen shots</a:t>
            </a:r>
          </a:p>
          <a:p>
            <a:pPr lvl="1"/>
            <a:r>
              <a:rPr lang="en-GB" sz="2400" dirty="0"/>
              <a:t>Text is </a:t>
            </a:r>
            <a:r>
              <a:rPr lang="en-GB" sz="2400" dirty="0">
                <a:solidFill>
                  <a:srgbClr val="002060"/>
                </a:solidFill>
              </a:rPr>
              <a:t>checked for plagiarism</a:t>
            </a:r>
          </a:p>
          <a:p>
            <a:r>
              <a:rPr lang="en-GB" dirty="0"/>
              <a:t>Include headings in your appendix </a:t>
            </a:r>
            <a:r>
              <a:rPr lang="en-GB" dirty="0" err="1"/>
              <a:t>eg</a:t>
            </a:r>
            <a:endParaRPr lang="en-GB" dirty="0"/>
          </a:p>
          <a:p>
            <a:pPr lvl="1"/>
            <a:r>
              <a:rPr lang="en-GB" sz="2400" dirty="0"/>
              <a:t>Appendix 1 – Create Tables</a:t>
            </a:r>
          </a:p>
        </p:txBody>
      </p:sp>
    </p:spTree>
    <p:extLst>
      <p:ext uri="{BB962C8B-B14F-4D97-AF65-F5344CB8AC3E}">
        <p14:creationId xmlns:p14="http://schemas.microsoft.com/office/powerpoint/2010/main" val="99480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1"/>
            <a:ext cx="6964363" cy="1008112"/>
          </a:xfrm>
        </p:spPr>
        <p:txBody>
          <a:bodyPr/>
          <a:lstStyle/>
          <a:p>
            <a:r>
              <a:rPr lang="en-GB" dirty="0"/>
              <a:t>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6912768" cy="4176464"/>
          </a:xfrm>
        </p:spPr>
        <p:txBody>
          <a:bodyPr/>
          <a:lstStyle/>
          <a:p>
            <a:r>
              <a:rPr lang="en-GB" dirty="0"/>
              <a:t>2 submissions per group</a:t>
            </a:r>
          </a:p>
          <a:p>
            <a:endParaRPr lang="en-GB" dirty="0"/>
          </a:p>
          <a:p>
            <a:pPr marL="823913" lvl="1" indent="-457200">
              <a:buFont typeface="+mj-lt"/>
              <a:buAutoNum type="arabicPeriod"/>
            </a:pPr>
            <a:r>
              <a:rPr lang="en-GB" sz="2400" dirty="0"/>
              <a:t>Code with .</a:t>
            </a:r>
            <a:r>
              <a:rPr lang="en-GB" sz="2400" dirty="0" err="1"/>
              <a:t>sql</a:t>
            </a:r>
            <a:r>
              <a:rPr lang="en-GB" sz="2400" dirty="0"/>
              <a:t> extensions - Assignment</a:t>
            </a:r>
          </a:p>
          <a:p>
            <a:pPr lvl="2"/>
            <a:r>
              <a:rPr lang="en-GB" sz="2400" dirty="0"/>
              <a:t>Commented with all members names</a:t>
            </a:r>
          </a:p>
          <a:p>
            <a:pPr lvl="2"/>
            <a:r>
              <a:rPr lang="en-GB" sz="2400" dirty="0"/>
              <a:t>Zipped into a folder</a:t>
            </a:r>
          </a:p>
          <a:p>
            <a:pPr lvl="2"/>
            <a:r>
              <a:rPr lang="en-GB" sz="2400" dirty="0"/>
              <a:t>Folder name CSY2038_Scripts</a:t>
            </a:r>
          </a:p>
          <a:p>
            <a:pPr lvl="2"/>
            <a:r>
              <a:rPr lang="en-GB" sz="2400" dirty="0"/>
              <a:t>Clear file names</a:t>
            </a:r>
          </a:p>
          <a:p>
            <a:pPr lvl="2"/>
            <a:endParaRPr lang="en-GB" sz="2400" dirty="0"/>
          </a:p>
          <a:p>
            <a:pPr marL="823913" lvl="1" indent="-457200">
              <a:buFont typeface="+mj-lt"/>
              <a:buAutoNum type="arabicPeriod"/>
            </a:pPr>
            <a:r>
              <a:rPr lang="en-GB" sz="2400" dirty="0"/>
              <a:t>Documentation a word file - </a:t>
            </a:r>
            <a:r>
              <a:rPr lang="en-GB" sz="2400" dirty="0" err="1"/>
              <a:t>TURNITIN</a:t>
            </a:r>
            <a:endParaRPr lang="en-GB" sz="2400" dirty="0"/>
          </a:p>
          <a:p>
            <a:pPr lvl="2"/>
            <a:r>
              <a:rPr lang="en-GB" sz="2400" dirty="0"/>
              <a:t>Includes code as text in appendix</a:t>
            </a:r>
          </a:p>
          <a:p>
            <a:pPr lvl="2"/>
            <a:r>
              <a:rPr lang="en-GB" sz="2400" dirty="0"/>
              <a:t>Filename CSY2038_Documentation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5952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544259"/>
            <a:ext cx="6964363" cy="1201737"/>
          </a:xfrm>
        </p:spPr>
        <p:txBody>
          <a:bodyPr/>
          <a:lstStyle/>
          <a:p>
            <a:r>
              <a:rPr lang="en-GB" dirty="0"/>
              <a:t>Maximise Your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44816" cy="4190007"/>
          </a:xfrm>
        </p:spPr>
        <p:txBody>
          <a:bodyPr/>
          <a:lstStyle/>
          <a:p>
            <a:r>
              <a:rPr lang="en-GB" dirty="0"/>
              <a:t>Make sure you have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read and understood </a:t>
            </a:r>
            <a:r>
              <a:rPr lang="en-GB" dirty="0"/>
              <a:t>the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requirements</a:t>
            </a:r>
          </a:p>
          <a:p>
            <a:r>
              <a:rPr lang="en-GB" dirty="0"/>
              <a:t>Ensure you are doing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what has been asked</a:t>
            </a:r>
            <a:r>
              <a:rPr lang="en-GB" dirty="0"/>
              <a:t>, as opposed to what you think has been asked, or what you want to do</a:t>
            </a:r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n-GB" dirty="0"/>
              <a:t> assignment not a programming one</a:t>
            </a:r>
          </a:p>
          <a:p>
            <a:r>
              <a:rPr lang="en-GB" dirty="0"/>
              <a:t>Check what you’re planning to do against the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marking scheme</a:t>
            </a:r>
          </a:p>
          <a:p>
            <a:r>
              <a:rPr lang="en-GB" dirty="0"/>
              <a:t>Be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professional</a:t>
            </a:r>
            <a:r>
              <a:rPr lang="en-GB" dirty="0"/>
              <a:t>, be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tidy</a:t>
            </a:r>
            <a:r>
              <a:rPr lang="en-GB" dirty="0"/>
              <a:t> and be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specific</a:t>
            </a:r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Understanding </a:t>
            </a:r>
            <a:r>
              <a:rPr lang="en-GB" dirty="0"/>
              <a:t>of the structure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evidenced </a:t>
            </a:r>
            <a:r>
              <a:rPr lang="en-GB" dirty="0"/>
              <a:t>by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      useful </a:t>
            </a:r>
            <a:r>
              <a:rPr lang="en-GB" dirty="0"/>
              <a:t>extraction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/>
              <a:t>and procedural elements</a:t>
            </a:r>
          </a:p>
        </p:txBody>
      </p:sp>
      <p:sp>
        <p:nvSpPr>
          <p:cNvPr id="4" name="Rounded Rectangular Callout 4"/>
          <p:cNvSpPr/>
          <p:nvPr/>
        </p:nvSpPr>
        <p:spPr>
          <a:xfrm>
            <a:off x="7069882" y="3717032"/>
            <a:ext cx="1979712" cy="3096343"/>
          </a:xfrm>
          <a:prstGeom prst="wedgeRoundRectCallout">
            <a:avLst>
              <a:gd name="adj1" fmla="val -88536"/>
              <a:gd name="adj2" fmla="val -657"/>
              <a:gd name="adj3" fmla="val 16667"/>
            </a:avLst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/>
              <a:t>Well considered and useful queries or PL that you have </a:t>
            </a:r>
            <a:r>
              <a:rPr lang="en-GB" i="1" dirty="0">
                <a:solidFill>
                  <a:srgbClr val="FFFF00"/>
                </a:solidFill>
              </a:rPr>
              <a:t>thought of yourself </a:t>
            </a:r>
            <a:r>
              <a:rPr lang="en-GB" i="1" dirty="0"/>
              <a:t>and integrate with the database demonstrate a higher skills</a:t>
            </a:r>
          </a:p>
        </p:txBody>
      </p:sp>
    </p:spTree>
    <p:extLst>
      <p:ext uri="{BB962C8B-B14F-4D97-AF65-F5344CB8AC3E}">
        <p14:creationId xmlns:p14="http://schemas.microsoft.com/office/powerpoint/2010/main" val="38098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small" dirty="0"/>
              <a:t>Assessment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7" y="2119313"/>
            <a:ext cx="6544072" cy="3603625"/>
          </a:xfrm>
        </p:spPr>
        <p:txBody>
          <a:bodyPr/>
          <a:lstStyle/>
          <a:p>
            <a:r>
              <a:rPr lang="en-GB" dirty="0"/>
              <a:t>Design</a:t>
            </a:r>
          </a:p>
          <a:p>
            <a:r>
              <a:rPr lang="en-GB" dirty="0"/>
              <a:t>Create</a:t>
            </a:r>
          </a:p>
          <a:p>
            <a:r>
              <a:rPr lang="en-GB" dirty="0"/>
              <a:t>Test and </a:t>
            </a:r>
          </a:p>
          <a:p>
            <a:r>
              <a:rPr lang="en-GB" dirty="0"/>
              <a:t>Document </a:t>
            </a:r>
          </a:p>
          <a:p>
            <a:endParaRPr lang="en-GB" sz="2800" dirty="0"/>
          </a:p>
          <a:p>
            <a:pPr marL="366713" lvl="1" indent="0">
              <a:buNone/>
            </a:pPr>
            <a:r>
              <a:rPr lang="en-GB" sz="2400" dirty="0"/>
              <a:t>methods for </a:t>
            </a:r>
            <a:r>
              <a:rPr lang="en-GB" sz="2400" i="1" dirty="0">
                <a:solidFill>
                  <a:srgbClr val="002060"/>
                </a:solidFill>
              </a:rPr>
              <a:t>building</a:t>
            </a:r>
            <a:r>
              <a:rPr lang="en-GB" sz="2400" dirty="0"/>
              <a:t> an </a:t>
            </a:r>
            <a:r>
              <a:rPr lang="en-GB" sz="2400" i="1" dirty="0">
                <a:solidFill>
                  <a:srgbClr val="002060"/>
                </a:solidFill>
              </a:rPr>
              <a:t>object relational </a:t>
            </a:r>
            <a:r>
              <a:rPr lang="en-GB" sz="2400" dirty="0"/>
              <a:t>database with useful </a:t>
            </a:r>
            <a:r>
              <a:rPr lang="en-GB" sz="2400" i="1" dirty="0">
                <a:solidFill>
                  <a:srgbClr val="002060"/>
                </a:solidFill>
              </a:rPr>
              <a:t>data abstraction </a:t>
            </a:r>
            <a:r>
              <a:rPr lang="en-GB" sz="2400" dirty="0"/>
              <a:t>and automatizing useful </a:t>
            </a:r>
            <a:r>
              <a:rPr lang="en-GB" sz="2400" i="1" dirty="0">
                <a:solidFill>
                  <a:srgbClr val="002060"/>
                </a:solidFill>
              </a:rPr>
              <a:t>processes in PL/SQL</a:t>
            </a:r>
          </a:p>
        </p:txBody>
      </p:sp>
    </p:spTree>
    <p:extLst>
      <p:ext uri="{BB962C8B-B14F-4D97-AF65-F5344CB8AC3E}">
        <p14:creationId xmlns:p14="http://schemas.microsoft.com/office/powerpoint/2010/main" val="5868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4363" cy="739229"/>
          </a:xfrm>
        </p:spPr>
        <p:txBody>
          <a:bodyPr/>
          <a:lstStyle/>
          <a:p>
            <a:r>
              <a:rPr lang="en-GB" dirty="0"/>
              <a:t>Group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200799" cy="4464497"/>
          </a:xfrm>
        </p:spPr>
        <p:txBody>
          <a:bodyPr/>
          <a:lstStyle/>
          <a:p>
            <a:r>
              <a:rPr lang="en-GB" dirty="0"/>
              <a:t>Your responsibility, sign up to a group in blackboard</a:t>
            </a:r>
          </a:p>
          <a:p>
            <a:r>
              <a:rPr lang="en-GB" dirty="0"/>
              <a:t>Groups of 4</a:t>
            </a:r>
          </a:p>
          <a:p>
            <a:r>
              <a:rPr lang="en-GB" dirty="0"/>
              <a:t>Marks equal unless peer reviewed</a:t>
            </a:r>
          </a:p>
          <a:p>
            <a:r>
              <a:rPr lang="en-GB" dirty="0"/>
              <a:t>Clearly state on front sheet </a:t>
            </a:r>
          </a:p>
          <a:p>
            <a:pPr lvl="1"/>
            <a:r>
              <a:rPr lang="en-GB" dirty="0"/>
              <a:t>EQUAL MARKS</a:t>
            </a:r>
          </a:p>
          <a:p>
            <a:pPr lvl="1"/>
            <a:r>
              <a:rPr lang="en-GB" dirty="0"/>
              <a:t>PEER REVIEWED</a:t>
            </a:r>
          </a:p>
          <a:p>
            <a:pPr lvl="2"/>
            <a:r>
              <a:rPr lang="en-GB" dirty="0"/>
              <a:t>Must add up to 100%</a:t>
            </a:r>
          </a:p>
          <a:p>
            <a:pPr lvl="2"/>
            <a:r>
              <a:rPr lang="en-GB" dirty="0"/>
              <a:t>Student1 = 45%</a:t>
            </a:r>
          </a:p>
          <a:p>
            <a:pPr lvl="2"/>
            <a:r>
              <a:rPr lang="en-GB" dirty="0"/>
              <a:t>Student2 = 45%</a:t>
            </a:r>
          </a:p>
          <a:p>
            <a:pPr lvl="2"/>
            <a:r>
              <a:rPr lang="en-GB" dirty="0"/>
              <a:t>Student3 = 10%</a:t>
            </a:r>
          </a:p>
          <a:p>
            <a:pPr lvl="2"/>
            <a:r>
              <a:rPr lang="en-GB" dirty="0"/>
              <a:t>Agreed status = All or individual names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220072" y="4430766"/>
            <a:ext cx="1224136" cy="648072"/>
          </a:xfrm>
          <a:prstGeom prst="wedgeRoundRectCallout">
            <a:avLst>
              <a:gd name="adj1" fmla="val -80201"/>
              <a:gd name="adj2" fmla="val 34794"/>
              <a:gd name="adj3" fmla="val 16667"/>
            </a:avLst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872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4363" cy="1201737"/>
          </a:xfrm>
        </p:spPr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7344815" cy="4094139"/>
          </a:xfrm>
        </p:spPr>
        <p:txBody>
          <a:bodyPr/>
          <a:lstStyle/>
          <a:p>
            <a:pPr lvl="0"/>
            <a:r>
              <a:rPr lang="en-GB" b="1" dirty="0"/>
              <a:t>Design </a:t>
            </a:r>
            <a:r>
              <a:rPr lang="en-GB" dirty="0"/>
              <a:t>a schema to include a number of procedures, functions and triggers</a:t>
            </a:r>
          </a:p>
          <a:p>
            <a:pPr lvl="1"/>
            <a:r>
              <a:rPr lang="en-GB" dirty="0"/>
              <a:t>Select an appropriate </a:t>
            </a:r>
            <a:r>
              <a:rPr lang="en-GB" b="1" dirty="0"/>
              <a:t>sub section </a:t>
            </a:r>
            <a:r>
              <a:rPr lang="en-GB" dirty="0"/>
              <a:t>of the </a:t>
            </a:r>
            <a:r>
              <a:rPr lang="en-GB" dirty="0" err="1"/>
              <a:t>ERD</a:t>
            </a:r>
            <a:r>
              <a:rPr lang="en-GB" dirty="0"/>
              <a:t> (approx. 5 tables) to implement and add objects to</a:t>
            </a:r>
          </a:p>
          <a:p>
            <a:pPr lvl="1"/>
            <a:r>
              <a:rPr lang="en-GB" dirty="0"/>
              <a:t>Identify </a:t>
            </a:r>
            <a:r>
              <a:rPr lang="en-GB" b="1" dirty="0"/>
              <a:t>relevant</a:t>
            </a:r>
            <a:r>
              <a:rPr lang="en-GB" dirty="0"/>
              <a:t>, useful activities that can be automated using PL/SQL</a:t>
            </a:r>
          </a:p>
          <a:p>
            <a:pPr lvl="1"/>
            <a:r>
              <a:rPr lang="en-GB" dirty="0"/>
              <a:t>Determine </a:t>
            </a:r>
            <a:r>
              <a:rPr lang="en-GB" b="1" dirty="0"/>
              <a:t>extraction methods </a:t>
            </a:r>
            <a:r>
              <a:rPr lang="en-GB" dirty="0"/>
              <a:t>for querying and processing </a:t>
            </a:r>
            <a:r>
              <a:rPr lang="en-GB" b="1" dirty="0"/>
              <a:t>simple and complex </a:t>
            </a:r>
            <a:r>
              <a:rPr lang="en-GB" dirty="0"/>
              <a:t>data</a:t>
            </a:r>
          </a:p>
          <a:p>
            <a:pPr lvl="1"/>
            <a:r>
              <a:rPr lang="en-GB" dirty="0"/>
              <a:t>Briefly describe the purpose of each procedure </a:t>
            </a:r>
          </a:p>
          <a:p>
            <a:pPr lvl="1"/>
            <a:r>
              <a:rPr lang="en-GB" b="1" dirty="0"/>
              <a:t>Show case </a:t>
            </a:r>
            <a:r>
              <a:rPr lang="en-GB" dirty="0"/>
              <a:t>as many different techniques as possible</a:t>
            </a:r>
          </a:p>
          <a:p>
            <a:pPr lvl="1"/>
            <a:r>
              <a:rPr lang="en-GB" dirty="0"/>
              <a:t>10 Marks</a:t>
            </a:r>
          </a:p>
          <a:p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565716" y="260648"/>
            <a:ext cx="3528392" cy="1080120"/>
          </a:xfrm>
          <a:prstGeom prst="wedgeRoundRectCallout">
            <a:avLst>
              <a:gd name="adj1" fmla="val -56645"/>
              <a:gd name="adj2" fmla="val 44651"/>
              <a:gd name="adj3" fmla="val 16667"/>
            </a:avLst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/>
              <a:t>This is a PLAN not a SUMMARY</a:t>
            </a:r>
          </a:p>
        </p:txBody>
      </p:sp>
    </p:spTree>
    <p:extLst>
      <p:ext uri="{BB962C8B-B14F-4D97-AF65-F5344CB8AC3E}">
        <p14:creationId xmlns:p14="http://schemas.microsoft.com/office/powerpoint/2010/main" val="189330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4363" cy="1201737"/>
          </a:xfrm>
        </p:spPr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7344815" cy="4094139"/>
          </a:xfrm>
        </p:spPr>
        <p:txBody>
          <a:bodyPr/>
          <a:lstStyle/>
          <a:p>
            <a:pPr lvl="0"/>
            <a:r>
              <a:rPr lang="en-GB" b="1" dirty="0"/>
              <a:t>Plan should include:</a:t>
            </a:r>
            <a:endParaRPr lang="en-GB" dirty="0"/>
          </a:p>
          <a:p>
            <a:r>
              <a:rPr lang="en-GB" dirty="0"/>
              <a:t>Skeleton tables, with datatypes, </a:t>
            </a:r>
            <a:r>
              <a:rPr lang="en-GB" dirty="0" err="1"/>
              <a:t>inc</a:t>
            </a:r>
            <a:r>
              <a:rPr lang="en-GB" dirty="0"/>
              <a:t> </a:t>
            </a:r>
            <a:r>
              <a:rPr lang="en-GB" dirty="0" err="1"/>
              <a:t>UDTs</a:t>
            </a:r>
            <a:endParaRPr lang="en-GB" dirty="0"/>
          </a:p>
          <a:p>
            <a:r>
              <a:rPr lang="en-GB" dirty="0"/>
              <a:t>Naming conventions used – </a:t>
            </a:r>
            <a:r>
              <a:rPr lang="en-GB" b="1" i="1" dirty="0"/>
              <a:t>use oracle conventions</a:t>
            </a:r>
          </a:p>
          <a:p>
            <a:pPr lvl="1"/>
            <a:r>
              <a:rPr lang="en-GB" dirty="0"/>
              <a:t>Not conventions used in other modules or at college</a:t>
            </a:r>
          </a:p>
          <a:p>
            <a:r>
              <a:rPr lang="en-GB" dirty="0"/>
              <a:t>Names of procedural elements </a:t>
            </a:r>
          </a:p>
          <a:p>
            <a:pPr lvl="1"/>
            <a:r>
              <a:rPr lang="en-GB" dirty="0"/>
              <a:t>Their purpose</a:t>
            </a:r>
          </a:p>
          <a:p>
            <a:pPr lvl="1"/>
            <a:r>
              <a:rPr lang="en-GB" dirty="0"/>
              <a:t>Their parameters and return items (think </a:t>
            </a:r>
            <a:r>
              <a:rPr lang="en-GB" dirty="0" err="1"/>
              <a:t>javadoc</a:t>
            </a:r>
            <a:r>
              <a:rPr lang="en-GB" dirty="0"/>
              <a:t>)</a:t>
            </a:r>
          </a:p>
          <a:p>
            <a:r>
              <a:rPr lang="en-GB" dirty="0"/>
              <a:t>You could include diagrams to illustrate how calls are made or conditional statements executed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19313"/>
            <a:ext cx="7200799" cy="3603625"/>
          </a:xfrm>
        </p:spPr>
        <p:txBody>
          <a:bodyPr/>
          <a:lstStyle/>
          <a:p>
            <a:pPr lvl="0"/>
            <a:r>
              <a:rPr lang="en-GB" b="1" dirty="0"/>
              <a:t>Implement your designs from TASK 1</a:t>
            </a:r>
            <a:endParaRPr lang="en-GB" dirty="0"/>
          </a:p>
          <a:p>
            <a:pPr lvl="1"/>
            <a:r>
              <a:rPr lang="en-GB" dirty="0"/>
              <a:t>Organise your files appropriately</a:t>
            </a:r>
          </a:p>
          <a:p>
            <a:pPr lvl="1"/>
            <a:r>
              <a:rPr lang="en-GB" dirty="0"/>
              <a:t>You should include tables, </a:t>
            </a:r>
            <a:r>
              <a:rPr lang="en-GB" dirty="0" err="1"/>
              <a:t>udts</a:t>
            </a:r>
            <a:r>
              <a:rPr lang="en-GB" dirty="0"/>
              <a:t>, collection types, procedures, functions, triggers and cursors</a:t>
            </a:r>
          </a:p>
          <a:p>
            <a:pPr lvl="1"/>
            <a:r>
              <a:rPr lang="en-GB" b="1" dirty="0"/>
              <a:t>Show case </a:t>
            </a:r>
            <a:r>
              <a:rPr lang="en-GB" dirty="0"/>
              <a:t>as many different techniques as possible</a:t>
            </a:r>
          </a:p>
          <a:p>
            <a:pPr lvl="1"/>
            <a:r>
              <a:rPr lang="en-GB" dirty="0"/>
              <a:t>60 Marks</a:t>
            </a:r>
          </a:p>
        </p:txBody>
      </p:sp>
    </p:spTree>
    <p:extLst>
      <p:ext uri="{BB962C8B-B14F-4D97-AF65-F5344CB8AC3E}">
        <p14:creationId xmlns:p14="http://schemas.microsoft.com/office/powerpoint/2010/main" val="38733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19313"/>
            <a:ext cx="7056783" cy="3603625"/>
          </a:xfrm>
        </p:spPr>
        <p:txBody>
          <a:bodyPr/>
          <a:lstStyle/>
          <a:p>
            <a:pPr lvl="0"/>
            <a:r>
              <a:rPr lang="en-GB" b="1" dirty="0"/>
              <a:t>Testing</a:t>
            </a:r>
            <a:r>
              <a:rPr lang="en-GB" dirty="0"/>
              <a:t> - </a:t>
            </a:r>
            <a:r>
              <a:rPr lang="en-GB" i="1" dirty="0"/>
              <a:t>to be presented in the documentation</a:t>
            </a:r>
            <a:endParaRPr lang="en-GB" dirty="0"/>
          </a:p>
          <a:p>
            <a:pPr lvl="1"/>
            <a:r>
              <a:rPr lang="en-GB" dirty="0"/>
              <a:t>Draw up an appropriate test plan, briefly justify your tests</a:t>
            </a:r>
          </a:p>
          <a:p>
            <a:pPr lvl="1"/>
            <a:r>
              <a:rPr lang="en-GB" dirty="0"/>
              <a:t>Establish appropriate test cases</a:t>
            </a:r>
          </a:p>
          <a:p>
            <a:pPr lvl="1"/>
            <a:r>
              <a:rPr lang="en-GB" dirty="0"/>
              <a:t>Test your programme</a:t>
            </a:r>
          </a:p>
          <a:p>
            <a:pPr lvl="1"/>
            <a:r>
              <a:rPr lang="en-GB" dirty="0"/>
              <a:t>15 Marks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19313"/>
            <a:ext cx="6840759" cy="390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Test Plan includes: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Scope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Approach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Resources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Schedule of intended test activities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Test items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Features to be tested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Testing tasks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Who will do each task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Any risks requiring contingency plans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7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 bwMode="auto">
          <a:xfrm>
            <a:off x="899592" y="548680"/>
            <a:ext cx="749935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effectLst/>
              </a:rPr>
              <a:t>Test Data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344816" cy="4680520"/>
          </a:xfrm>
        </p:spPr>
        <p:txBody>
          <a:bodyPr/>
          <a:lstStyle/>
          <a:p>
            <a:r>
              <a:rPr lang="en-GB" altLang="en-US" i="1" dirty="0">
                <a:solidFill>
                  <a:srgbClr val="002060"/>
                </a:solidFill>
              </a:rPr>
              <a:t>Selection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of test data is impacts on test result</a:t>
            </a:r>
          </a:p>
          <a:p>
            <a:r>
              <a:rPr lang="en-GB" altLang="en-US" i="1" dirty="0">
                <a:solidFill>
                  <a:srgbClr val="002060"/>
                </a:solidFill>
              </a:rPr>
              <a:t>Boundary</a:t>
            </a:r>
            <a:r>
              <a:rPr lang="en-GB" altLang="en-US" dirty="0"/>
              <a:t> value </a:t>
            </a:r>
            <a:r>
              <a:rPr lang="en-GB" altLang="en-US" i="1" dirty="0">
                <a:solidFill>
                  <a:srgbClr val="002060"/>
                </a:solidFill>
              </a:rPr>
              <a:t>analysis</a:t>
            </a:r>
          </a:p>
          <a:p>
            <a:pPr lvl="1"/>
            <a:r>
              <a:rPr lang="en-GB" altLang="en-US" dirty="0"/>
              <a:t>Greater scope for error</a:t>
            </a:r>
          </a:p>
          <a:p>
            <a:pPr lvl="1"/>
            <a:r>
              <a:rPr lang="en-GB" altLang="en-US" dirty="0"/>
              <a:t>Need more rigours testing</a:t>
            </a:r>
          </a:p>
          <a:p>
            <a:r>
              <a:rPr lang="en-GB" altLang="en-US" i="1" dirty="0">
                <a:solidFill>
                  <a:srgbClr val="002060"/>
                </a:solidFill>
              </a:rPr>
              <a:t>Equivalence</a:t>
            </a:r>
            <a:r>
              <a:rPr lang="en-GB" altLang="en-US" dirty="0"/>
              <a:t> partitioning</a:t>
            </a:r>
          </a:p>
          <a:p>
            <a:pPr lvl="1"/>
            <a:r>
              <a:rPr lang="en-GB" altLang="en-US" i="1" dirty="0">
                <a:solidFill>
                  <a:srgbClr val="002060"/>
                </a:solidFill>
              </a:rPr>
              <a:t>Minimise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number of permutation and combination of </a:t>
            </a:r>
            <a:r>
              <a:rPr lang="en-GB" altLang="en-US" i="1" dirty="0">
                <a:solidFill>
                  <a:srgbClr val="002060"/>
                </a:solidFill>
              </a:rPr>
              <a:t>input</a:t>
            </a:r>
            <a:r>
              <a:rPr lang="en-GB" altLang="en-US" dirty="0"/>
              <a:t> data</a:t>
            </a:r>
          </a:p>
          <a:p>
            <a:pPr lvl="1"/>
            <a:r>
              <a:rPr lang="en-GB" altLang="en-US" dirty="0"/>
              <a:t>Provide as many </a:t>
            </a:r>
            <a:r>
              <a:rPr lang="en-GB" altLang="en-US" i="1" dirty="0">
                <a:solidFill>
                  <a:srgbClr val="002060"/>
                </a:solidFill>
              </a:rPr>
              <a:t>different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outputs</a:t>
            </a:r>
            <a:r>
              <a:rPr lang="en-GB" altLang="en-US" dirty="0"/>
              <a:t> as possible with a minimal data set</a:t>
            </a:r>
          </a:p>
          <a:p>
            <a:pPr lvl="1"/>
            <a:r>
              <a:rPr lang="en-GB" altLang="en-US" dirty="0"/>
              <a:t>Response is the </a:t>
            </a:r>
            <a:r>
              <a:rPr lang="en-GB" altLang="en-US" i="1" dirty="0">
                <a:solidFill>
                  <a:srgbClr val="002060"/>
                </a:solidFill>
              </a:rPr>
              <a:t>same</a:t>
            </a:r>
            <a:r>
              <a:rPr lang="en-GB" altLang="en-US" dirty="0"/>
              <a:t> for a few values</a:t>
            </a:r>
          </a:p>
          <a:p>
            <a:pPr lvl="1"/>
            <a:r>
              <a:rPr lang="en-GB" altLang="en-US" dirty="0"/>
              <a:t>Establish </a:t>
            </a:r>
            <a:r>
              <a:rPr lang="en-GB" altLang="en-US" i="1" dirty="0">
                <a:solidFill>
                  <a:srgbClr val="002060"/>
                </a:solidFill>
              </a:rPr>
              <a:t>classes</a:t>
            </a:r>
            <a:r>
              <a:rPr lang="en-GB" altLang="en-US" dirty="0"/>
              <a:t> (groups) of data</a:t>
            </a:r>
          </a:p>
          <a:p>
            <a:pPr lvl="1"/>
            <a:r>
              <a:rPr lang="en-GB" altLang="en-US" dirty="0"/>
              <a:t>Datum from a class represents </a:t>
            </a:r>
            <a:r>
              <a:rPr lang="en-GB" altLang="en-US" i="1" dirty="0">
                <a:solidFill>
                  <a:srgbClr val="002060"/>
                </a:solidFill>
              </a:rPr>
              <a:t>all input </a:t>
            </a:r>
            <a:r>
              <a:rPr lang="en-GB" altLang="en-US" dirty="0"/>
              <a:t>values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88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44050</TotalTime>
  <Words>743</Words>
  <Application>Microsoft Office PowerPoint</Application>
  <PresentationFormat>On-screen Show (4:3)</PresentationFormat>
  <Paragraphs>165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Wingdings</vt:lpstr>
      <vt:lpstr>Wingdings 2</vt:lpstr>
      <vt:lpstr>Pushpin</vt:lpstr>
      <vt:lpstr>Databases 2 Assessment</vt:lpstr>
      <vt:lpstr>Assessment Aim</vt:lpstr>
      <vt:lpstr>Group Submission</vt:lpstr>
      <vt:lpstr>Task 1</vt:lpstr>
      <vt:lpstr>Task 1</vt:lpstr>
      <vt:lpstr>Task 2</vt:lpstr>
      <vt:lpstr>Task 3</vt:lpstr>
      <vt:lpstr>Test Plan</vt:lpstr>
      <vt:lpstr>Test Data</vt:lpstr>
      <vt:lpstr>Test Case Template</vt:lpstr>
      <vt:lpstr>Task 4</vt:lpstr>
      <vt:lpstr>Task 4</vt:lpstr>
      <vt:lpstr>Submissions</vt:lpstr>
      <vt:lpstr>Maximise Your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299</cp:revision>
  <dcterms:created xsi:type="dcterms:W3CDTF">2015-08-21T13:35:31Z</dcterms:created>
  <dcterms:modified xsi:type="dcterms:W3CDTF">2017-02-06T15:12:48Z</dcterms:modified>
</cp:coreProperties>
</file>