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2" r:id="rId1"/>
  </p:sldMasterIdLst>
  <p:notesMasterIdLst>
    <p:notesMasterId r:id="rId20"/>
  </p:notesMasterIdLst>
  <p:sldIdLst>
    <p:sldId id="256" r:id="rId2"/>
    <p:sldId id="468" r:id="rId3"/>
    <p:sldId id="405" r:id="rId4"/>
    <p:sldId id="450" r:id="rId5"/>
    <p:sldId id="469" r:id="rId6"/>
    <p:sldId id="451" r:id="rId7"/>
    <p:sldId id="452" r:id="rId8"/>
    <p:sldId id="453" r:id="rId9"/>
    <p:sldId id="454" r:id="rId10"/>
    <p:sldId id="456" r:id="rId11"/>
    <p:sldId id="475" r:id="rId12"/>
    <p:sldId id="462" r:id="rId13"/>
    <p:sldId id="471" r:id="rId14"/>
    <p:sldId id="472" r:id="rId15"/>
    <p:sldId id="473" r:id="rId16"/>
    <p:sldId id="474" r:id="rId17"/>
    <p:sldId id="466" r:id="rId18"/>
    <p:sldId id="465" r:id="rId1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anklin Gothic Book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anklin Gothic Book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anklin Gothic Book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anklin Gothic Book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anklin Gothic Book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Franklin Gothic Book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Franklin Gothic Book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Franklin Gothic Book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Franklin Gothic Book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3" autoAdjust="0"/>
    <p:restoredTop sz="79470" autoAdjust="0"/>
  </p:normalViewPr>
  <p:slideViewPr>
    <p:cSldViewPr>
      <p:cViewPr varScale="1">
        <p:scale>
          <a:sx n="62" d="100"/>
          <a:sy n="62" d="100"/>
        </p:scale>
        <p:origin x="41" y="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1A7CCE0E-FE1F-49A4-BA83-4C4DD4D73FEF}" type="datetimeFigureOut">
              <a:rPr lang="en-GB"/>
              <a:pPr>
                <a:defRPr/>
              </a:pPr>
              <a:t>07/02/2017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530828B4-18E2-41E9-8FD8-EBA38622E63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872948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altLang="en-US" dirty="0"/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Franklin Gothic Book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D594C4D-1B93-4FA6-98AA-2C0FF7C27EB1}" type="slidenum">
              <a:rPr lang="en-GB" altLang="en-US" smtClean="0"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GB" altLang="en-US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AC83F384-1CAD-445B-BACA-9B80FA18AB87}" type="slidenum">
              <a:rPr lang="en-GB" altLang="en-US" smtClean="0">
                <a:cs typeface="Times New Roman" pitchFamily="18" charset="0"/>
              </a:rPr>
              <a:pPr eaLnBrk="1" hangingPunct="1">
                <a:spcBef>
                  <a:spcPct val="0"/>
                </a:spcBef>
              </a:pPr>
              <a:t>10</a:t>
            </a:fld>
            <a:endParaRPr lang="en-GB" altLang="en-US">
              <a:cs typeface="Times New Roman" pitchFamily="18" charset="0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5C76C1DB-514B-463A-A784-139BA023D178}" type="slidenum">
              <a:rPr lang="en-GB" altLang="en-US" smtClean="0">
                <a:cs typeface="Times New Roman" pitchFamily="18" charset="0"/>
              </a:rPr>
              <a:pPr eaLnBrk="1" hangingPunct="1">
                <a:spcBef>
                  <a:spcPct val="0"/>
                </a:spcBef>
              </a:pPr>
              <a:t>11</a:t>
            </a:fld>
            <a:endParaRPr lang="en-GB" altLang="en-US">
              <a:cs typeface="Times New Roman" pitchFamily="18" charset="0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altLang="en-US"/>
              <a:t>Note value wont be displayed on screen unless SET SERVEROUTPUT ON.</a:t>
            </a:r>
          </a:p>
        </p:txBody>
      </p:sp>
    </p:spTree>
    <p:extLst>
      <p:ext uri="{BB962C8B-B14F-4D97-AF65-F5344CB8AC3E}">
        <p14:creationId xmlns:p14="http://schemas.microsoft.com/office/powerpoint/2010/main" val="16636285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AADB7BCD-D9D0-47D6-93BD-873471A4ABB3}" type="slidenum">
              <a:rPr lang="en-GB" altLang="en-US" smtClean="0">
                <a:cs typeface="Times New Roman" pitchFamily="18" charset="0"/>
              </a:rPr>
              <a:pPr eaLnBrk="1" hangingPunct="1">
                <a:spcBef>
                  <a:spcPct val="0"/>
                </a:spcBef>
              </a:pPr>
              <a:t>12</a:t>
            </a:fld>
            <a:endParaRPr lang="en-GB" altLang="en-US">
              <a:cs typeface="Times New Roman" pitchFamily="18" charset="0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76A40484-6C3F-4DA1-88F9-11B8BA9A5700}" type="slidenum">
              <a:rPr lang="en-GB" altLang="en-US" smtClean="0">
                <a:cs typeface="Times New Roman" pitchFamily="18" charset="0"/>
              </a:rPr>
              <a:pPr eaLnBrk="1" hangingPunct="1">
                <a:spcBef>
                  <a:spcPct val="0"/>
                </a:spcBef>
              </a:pPr>
              <a:t>13</a:t>
            </a:fld>
            <a:endParaRPr lang="en-GB" altLang="en-US">
              <a:cs typeface="Times New Roman" pitchFamily="18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altLang="en-US" dirty="0"/>
              <a:t>Create with some errors in?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5C76C1DB-514B-463A-A784-139BA023D178}" type="slidenum">
              <a:rPr lang="en-GB" altLang="en-US" smtClean="0">
                <a:cs typeface="Times New Roman" pitchFamily="18" charset="0"/>
              </a:rPr>
              <a:pPr eaLnBrk="1" hangingPunct="1">
                <a:spcBef>
                  <a:spcPct val="0"/>
                </a:spcBef>
              </a:pPr>
              <a:t>14</a:t>
            </a:fld>
            <a:endParaRPr lang="en-GB" altLang="en-US">
              <a:cs typeface="Times New Roman" pitchFamily="18" charset="0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679C040D-98E4-4C20-9452-145F410B0C23}" type="slidenum">
              <a:rPr lang="en-GB" altLang="en-US" smtClean="0">
                <a:cs typeface="Times New Roman" pitchFamily="18" charset="0"/>
              </a:rPr>
              <a:pPr eaLnBrk="1" hangingPunct="1">
                <a:spcBef>
                  <a:spcPct val="0"/>
                </a:spcBef>
              </a:pPr>
              <a:t>15</a:t>
            </a:fld>
            <a:endParaRPr lang="en-GB" altLang="en-US">
              <a:cs typeface="Times New Roman" pitchFamily="18" charset="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altLang="en-US"/>
              <a:t>493-7-22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GB" altLang="en-US" sz="1000" dirty="0"/>
          </a:p>
        </p:txBody>
      </p:sp>
      <p:sp>
        <p:nvSpPr>
          <p:cNvPr id="46084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990B8500-7C3F-4617-87FD-8F9179C556D7}" type="slidenum">
              <a:rPr lang="en-GB" altLang="en-US"/>
              <a:pPr algn="r" eaLnBrk="1" hangingPunct="1">
                <a:spcBef>
                  <a:spcPct val="0"/>
                </a:spcBef>
              </a:pPr>
              <a:t>17</a:t>
            </a:fld>
            <a:endParaRPr lang="en-GB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Rectangle 3"/>
          <p:cNvSpPr>
            <a:spLocks noGrp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GB" altLang="en-US" sz="1000" dirty="0"/>
          </a:p>
        </p:txBody>
      </p:sp>
      <p:sp>
        <p:nvSpPr>
          <p:cNvPr id="46084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990B8500-7C3F-4617-87FD-8F9179C556D7}" type="slidenum">
              <a:rPr lang="en-GB" altLang="en-US"/>
              <a:pPr algn="r" eaLnBrk="1" hangingPunct="1">
                <a:spcBef>
                  <a:spcPct val="0"/>
                </a:spcBef>
              </a:pPr>
              <a:t>2</a:t>
            </a:fld>
            <a:endParaRPr lang="en-GB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Rectangle 3"/>
          <p:cNvSpPr>
            <a:spLocks noGrp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F56E754C-55B9-4384-91A2-73D24CE69F29}" type="slidenum">
              <a:rPr lang="en-GB" altLang="en-US" smtClean="0">
                <a:cs typeface="Times New Roman" pitchFamily="18" charset="0"/>
              </a:rPr>
              <a:pPr eaLnBrk="1" hangingPunct="1">
                <a:spcBef>
                  <a:spcPct val="0"/>
                </a:spcBef>
              </a:pPr>
              <a:t>4</a:t>
            </a:fld>
            <a:endParaRPr lang="en-GB" altLang="en-US">
              <a:cs typeface="Times New Roman" pitchFamily="18" charset="0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34635EF6-956E-478A-A74E-D1A307A0903B}" type="slidenum">
              <a:rPr lang="en-GB" altLang="en-US" smtClean="0">
                <a:cs typeface="Times New Roman" pitchFamily="18" charset="0"/>
              </a:rPr>
              <a:pPr eaLnBrk="1" hangingPunct="1">
                <a:spcBef>
                  <a:spcPct val="0"/>
                </a:spcBef>
              </a:pPr>
              <a:t>5</a:t>
            </a:fld>
            <a:endParaRPr lang="en-GB" altLang="en-US">
              <a:cs typeface="Times New Roman" pitchFamily="18" charset="0"/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br>
              <a:rPr lang="en-GB" altLang="en-US" dirty="0"/>
            </a:br>
            <a:endParaRPr lang="en-GB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542F0BE9-7D86-4056-920E-80A1D88D4ED4}" type="slidenum">
              <a:rPr lang="en-GB" altLang="en-US" smtClean="0">
                <a:cs typeface="Times New Roman" pitchFamily="18" charset="0"/>
              </a:rPr>
              <a:pPr eaLnBrk="1" hangingPunct="1">
                <a:spcBef>
                  <a:spcPct val="0"/>
                </a:spcBef>
              </a:pPr>
              <a:t>6</a:t>
            </a:fld>
            <a:endParaRPr lang="en-GB" altLang="en-US">
              <a:cs typeface="Times New Roman" pitchFamily="18" charset="0"/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9A010AE9-C94E-4FE2-9EA7-ED9C614EB011}" type="slidenum">
              <a:rPr lang="en-GB" altLang="en-US" smtClean="0">
                <a:cs typeface="Times New Roman" pitchFamily="18" charset="0"/>
              </a:rPr>
              <a:pPr eaLnBrk="1" hangingPunct="1">
                <a:spcBef>
                  <a:spcPct val="0"/>
                </a:spcBef>
              </a:pPr>
              <a:t>7</a:t>
            </a:fld>
            <a:endParaRPr lang="en-GB" altLang="en-US">
              <a:cs typeface="Times New Roman" pitchFamily="18" charset="0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76A40484-6C3F-4DA1-88F9-11B8BA9A5700}" type="slidenum">
              <a:rPr lang="en-GB" altLang="en-US" smtClean="0">
                <a:cs typeface="Times New Roman" pitchFamily="18" charset="0"/>
              </a:rPr>
              <a:pPr eaLnBrk="1" hangingPunct="1">
                <a:spcBef>
                  <a:spcPct val="0"/>
                </a:spcBef>
              </a:pPr>
              <a:t>8</a:t>
            </a:fld>
            <a:endParaRPr lang="en-GB" altLang="en-US">
              <a:cs typeface="Times New Roman" pitchFamily="18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altLang="en-US" dirty="0"/>
              <a:t>Create with some errors in?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AD38E265-418E-4129-B71F-6D5DC46783A8}" type="slidenum">
              <a:rPr lang="en-GB" altLang="en-US" smtClean="0">
                <a:cs typeface="Times New Roman" pitchFamily="18" charset="0"/>
              </a:rPr>
              <a:pPr eaLnBrk="1" hangingPunct="1">
                <a:spcBef>
                  <a:spcPct val="0"/>
                </a:spcBef>
              </a:pPr>
              <a:t>9</a:t>
            </a:fld>
            <a:endParaRPr lang="en-GB" altLang="en-US">
              <a:cs typeface="Times New Roman" pitchFamily="18" charset="0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7" name="Freeform 6"/>
          <p:cNvSpPr/>
          <p:nvPr/>
        </p:nvSpPr>
        <p:spPr>
          <a:xfrm rot="10800000">
            <a:off x="891821" y="5617774"/>
            <a:ext cx="7382935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90600" y="1017588"/>
            <a:ext cx="7178675" cy="4830762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90600" y="1009650"/>
            <a:ext cx="7180263" cy="4832350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0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35684">
            <a:off x="769938" y="701675"/>
            <a:ext cx="566737" cy="56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096196">
            <a:off x="7854950" y="749300"/>
            <a:ext cx="566738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1" y="1794935"/>
            <a:ext cx="5723468" cy="182809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3736622"/>
            <a:ext cx="5712179" cy="1524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>
          <a:xfrm>
            <a:off x="6770688" y="5357813"/>
            <a:ext cx="1214437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B7709A-41F5-42DD-B45A-0D12DB1DB406}" type="datetimeFigureOut">
              <a:rPr lang="en-GB"/>
              <a:pPr>
                <a:defRPr/>
              </a:pPr>
              <a:t>07/02/2017</a:t>
            </a:fld>
            <a:endParaRPr lang="en-GB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74750" y="5357813"/>
            <a:ext cx="503396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13475" y="5357813"/>
            <a:ext cx="554038" cy="365125"/>
          </a:xfr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7862B051-71F9-451F-AD38-EC41CD01793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4238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0D8E98-7E06-4FE3-9571-EDD00EFB42E6}" type="datetimeFigureOut">
              <a:rPr lang="en-GB"/>
              <a:pPr>
                <a:defRPr/>
              </a:pPr>
              <a:t>07/02/2017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C24981-8691-40AA-A342-447B29CB980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9011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925690"/>
            <a:ext cx="1430867" cy="476391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8221" y="1106312"/>
            <a:ext cx="5178779" cy="440266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1919E8-C807-4A44-B43E-FD05C29D51E0}" type="datetimeFigureOut">
              <a:rPr lang="en-GB"/>
              <a:pPr>
                <a:defRPr/>
              </a:pPr>
              <a:t>07/02/2017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944CE0-EBC2-438E-A764-B671CA0ADB8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2854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495F3D-B8B2-4546-B22C-AF7A46562A96}" type="datetimeFigureOut">
              <a:rPr lang="en-GB"/>
              <a:pPr>
                <a:defRPr/>
              </a:pPr>
              <a:t>07/02/2017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FD0718-9272-44CE-8BD9-6AB91D987E8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4910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979" y="2239430"/>
            <a:ext cx="6254044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6267" y="3725334"/>
            <a:ext cx="6231467" cy="1309511"/>
          </a:xfrm>
        </p:spPr>
        <p:txBody>
          <a:bodyPr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18BFB3-1920-4BF4-A4CE-7875ACE02AE1}" type="datetimeFigureOut">
              <a:rPr lang="en-GB"/>
              <a:pPr>
                <a:defRPr/>
              </a:pPr>
              <a:t>07/02/2017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018250-6DAF-4029-B316-0C2FB6BF34F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0727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98448" y="2121407"/>
            <a:ext cx="3200400" cy="36027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63440" y="2119313"/>
            <a:ext cx="3200400" cy="36052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042527-F9D1-485A-9378-23A98744ABC0}" type="datetimeFigureOut">
              <a:rPr lang="en-GB"/>
              <a:pPr>
                <a:defRPr/>
              </a:pPr>
              <a:t>07/02/2017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58EAB4-8B77-4BEB-9C76-C69D3FA66D8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4941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7869" y="2122312"/>
            <a:ext cx="2939521" cy="82020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669" y="2122311"/>
            <a:ext cx="2944368" cy="82296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98448" y="2944368"/>
            <a:ext cx="3227832" cy="2779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5151" y="2944813"/>
            <a:ext cx="3227832" cy="2779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DF0DF8-AC81-4748-ADC9-F7EF0B14E2D4}" type="datetimeFigureOut">
              <a:rPr lang="en-GB"/>
              <a:pPr>
                <a:defRPr/>
              </a:pPr>
              <a:t>07/02/2017</a:t>
            </a:fld>
            <a:endParaRPr lang="en-GB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BCE4B9-1D3D-439A-A0E1-417E0E325C2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0042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02D4AE-4DCB-41CB-91B9-1EEB1DB4CB4F}" type="datetimeFigureOut">
              <a:rPr lang="en-GB"/>
              <a:pPr>
                <a:defRPr/>
              </a:pPr>
              <a:t>07/02/2017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6C5A1C-1E1F-4CC5-9099-5F52F5E3C7F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7350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D3BF05-1EF9-4B31-ACC3-F8E4E17BAC85}" type="datetimeFigureOut">
              <a:rPr lang="en-GB"/>
              <a:pPr>
                <a:defRPr/>
              </a:pPr>
              <a:t>07/02/2017</a:t>
            </a:fld>
            <a:endParaRPr lang="en-GB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E5D8A7-7285-4F00-AE18-0B8E4B55DB6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5274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8" name="Freeform 7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>
          <a:xfrm rot="60000">
            <a:off x="4468813" y="604838"/>
            <a:ext cx="3789362" cy="5722937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 rot="60000">
            <a:off x="4471988" y="603250"/>
            <a:ext cx="3787775" cy="5722938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Rectangle 10"/>
          <p:cNvSpPr/>
          <p:nvPr/>
        </p:nvSpPr>
        <p:spPr>
          <a:xfrm rot="21540000">
            <a:off x="749300" y="576263"/>
            <a:ext cx="3789363" cy="5722937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>
          <a:xfrm rot="21540000">
            <a:off x="749300" y="576263"/>
            <a:ext cx="3789363" cy="5721350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35684">
            <a:off x="2371725" y="293688"/>
            <a:ext cx="566738" cy="56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096196">
            <a:off x="6280150" y="333375"/>
            <a:ext cx="566738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8976" y="2020042"/>
            <a:ext cx="3064827" cy="1503037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60000">
            <a:off x="4854291" y="1150993"/>
            <a:ext cx="3020792" cy="4625489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48125" y="3623748"/>
            <a:ext cx="3048891" cy="2100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2063" y="5886450"/>
            <a:ext cx="121285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390181-4907-463C-9E84-36659F04C973}" type="datetimeFigureOut">
              <a:rPr lang="en-GB"/>
              <a:pPr>
                <a:defRPr/>
              </a:pPr>
              <a:t>07/02/2017</a:t>
            </a:fld>
            <a:endParaRPr lang="en-GB"/>
          </a:p>
        </p:txBody>
      </p:sp>
      <p:sp>
        <p:nvSpPr>
          <p:cNvPr id="16" name="Footer Placeholder 5"/>
          <p:cNvSpPr>
            <a:spLocks noGrp="1"/>
          </p:cNvSpPr>
          <p:nvPr>
            <p:ph type="ftr" sz="quarter" idx="11"/>
          </p:nvPr>
        </p:nvSpPr>
        <p:spPr>
          <a:xfrm rot="21540000">
            <a:off x="914400" y="5829300"/>
            <a:ext cx="352266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58088" y="5897563"/>
            <a:ext cx="554037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440ED4-BDA0-4E4D-BA3D-0793D75F8C3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597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8" name="Freeform 7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>
          <a:xfrm rot="21540000">
            <a:off x="749300" y="576263"/>
            <a:ext cx="3789363" cy="5722937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 rot="21540000">
            <a:off x="744538" y="576263"/>
            <a:ext cx="3789362" cy="5721350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Rectangle 10"/>
          <p:cNvSpPr/>
          <p:nvPr/>
        </p:nvSpPr>
        <p:spPr>
          <a:xfrm rot="60000">
            <a:off x="4468813" y="604838"/>
            <a:ext cx="3789362" cy="5722937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>
          <a:xfrm rot="60000">
            <a:off x="4464050" y="603250"/>
            <a:ext cx="3789363" cy="5722938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35684">
            <a:off x="2371725" y="293688"/>
            <a:ext cx="566738" cy="56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096196">
            <a:off x="6280150" y="333375"/>
            <a:ext cx="566738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6424" y="2020824"/>
            <a:ext cx="3063240" cy="1499616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60000">
            <a:off x="4898615" y="1207272"/>
            <a:ext cx="2913863" cy="4539412"/>
          </a:xfrm>
          <a:ln w="101600" cap="rnd">
            <a:solidFill>
              <a:srgbClr val="FFFFFF"/>
            </a:solidFill>
          </a:ln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52144" y="3621024"/>
            <a:ext cx="3044952" cy="210312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5238" y="5888038"/>
            <a:ext cx="1214437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D75631-2E2E-44F6-9541-4D7643B87E7C}" type="datetimeFigureOut">
              <a:rPr lang="en-GB"/>
              <a:pPr>
                <a:defRPr/>
              </a:pPr>
              <a:t>07/02/2017</a:t>
            </a:fld>
            <a:endParaRPr lang="en-GB"/>
          </a:p>
        </p:txBody>
      </p:sp>
      <p:sp>
        <p:nvSpPr>
          <p:cNvPr id="16" name="Footer Placeholder 5"/>
          <p:cNvSpPr>
            <a:spLocks noGrp="1"/>
          </p:cNvSpPr>
          <p:nvPr>
            <p:ph type="ftr" sz="quarter" idx="11"/>
          </p:nvPr>
        </p:nvSpPr>
        <p:spPr>
          <a:xfrm rot="21540000">
            <a:off x="914400" y="5830888"/>
            <a:ext cx="331946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62850" y="5900738"/>
            <a:ext cx="554038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F6D07A-FC67-4946-9D08-0923FB95B22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0892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5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628650" y="6069330"/>
            <a:ext cx="792099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31838" y="574675"/>
            <a:ext cx="7696200" cy="5715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31838" y="576263"/>
            <a:ext cx="7696200" cy="5715000"/>
          </a:xfrm>
          <a:prstGeom prst="rect">
            <a:avLst/>
          </a:prstGeom>
          <a:blipFill dpi="0" rotWithShape="1">
            <a:blip r:embed="rId14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032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35684">
            <a:off x="544513" y="273050"/>
            <a:ext cx="566737" cy="56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096196">
            <a:off x="8115300" y="298450"/>
            <a:ext cx="566738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4" name="Title Placeholder 1"/>
          <p:cNvSpPr>
            <a:spLocks noGrp="1"/>
          </p:cNvSpPr>
          <p:nvPr>
            <p:ph type="title"/>
          </p:nvPr>
        </p:nvSpPr>
        <p:spPr bwMode="auto">
          <a:xfrm>
            <a:off x="1095375" y="817563"/>
            <a:ext cx="6964363" cy="1201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3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463675" y="2119313"/>
            <a:ext cx="6196013" cy="360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4775" y="5808663"/>
            <a:ext cx="1212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2"/>
                </a:solidFill>
                <a:latin typeface="Rage Italic" pitchFamily="66" charset="0"/>
                <a:cs typeface="+mn-cs"/>
              </a:defRPr>
            </a:lvl1pPr>
          </a:lstStyle>
          <a:p>
            <a:pPr>
              <a:defRPr/>
            </a:pPr>
            <a:fld id="{5C2A3882-DA15-45BF-B649-36EE5F60BD70}" type="datetimeFigureOut">
              <a:rPr lang="en-GB"/>
              <a:pPr>
                <a:defRPr/>
              </a:pPr>
              <a:t>07/02/2017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0" y="5808663"/>
            <a:ext cx="5540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2"/>
                </a:solidFill>
                <a:latin typeface="Rage Italic" pitchFamily="66" charset="0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0800" y="5808663"/>
            <a:ext cx="5540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2"/>
                </a:solidFill>
                <a:latin typeface="Rage Italic" pitchFamily="66" charset="0"/>
                <a:cs typeface="+mn-cs"/>
              </a:defRPr>
            </a:lvl1pPr>
          </a:lstStyle>
          <a:p>
            <a:pPr>
              <a:defRPr/>
            </a:pPr>
            <a:fld id="{5C14B8B7-577A-4B19-90F8-3F45B501DB4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5" r:id="rId1"/>
    <p:sldLayoutId id="2147484067" r:id="rId2"/>
    <p:sldLayoutId id="2147484068" r:id="rId3"/>
    <p:sldLayoutId id="2147484069" r:id="rId4"/>
    <p:sldLayoutId id="2147484070" r:id="rId5"/>
    <p:sldLayoutId id="2147484071" r:id="rId6"/>
    <p:sldLayoutId id="2147484072" r:id="rId7"/>
    <p:sldLayoutId id="2147484076" r:id="rId8"/>
    <p:sldLayoutId id="2147484077" r:id="rId9"/>
    <p:sldLayoutId id="2147484073" r:id="rId10"/>
    <p:sldLayoutId id="214748407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nstantia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nstantia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nstantia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nstantia" pitchFamily="18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Brush Script MT" pitchFamily="66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Brush Script MT" pitchFamily="66" charset="0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Brush Script MT" pitchFamily="66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79525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Brush Script MT" pitchFamily="66" charset="0"/>
        <a:buChar char="O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64465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ctrTitle"/>
          </p:nvPr>
        </p:nvSpPr>
        <p:spPr>
          <a:xfrm>
            <a:off x="1727200" y="1795463"/>
            <a:ext cx="5722938" cy="1827212"/>
          </a:xfrm>
        </p:spPr>
        <p:txBody>
          <a:bodyPr/>
          <a:lstStyle/>
          <a:p>
            <a:pPr eaLnBrk="1" hangingPunct="1"/>
            <a:r>
              <a:rPr lang="en-GB" altLang="en-US" dirty="0">
                <a:solidFill>
                  <a:srgbClr val="002060"/>
                </a:solidFill>
              </a:rPr>
              <a:t>Databases 2</a:t>
            </a:r>
            <a:br>
              <a:rPr lang="en-GB" altLang="en-US" dirty="0">
                <a:solidFill>
                  <a:srgbClr val="002060"/>
                </a:solidFill>
              </a:rPr>
            </a:br>
            <a:r>
              <a:rPr lang="en-GB" altLang="en-US" dirty="0">
                <a:solidFill>
                  <a:srgbClr val="002060"/>
                </a:solidFill>
              </a:rPr>
              <a:t>PL/SQL Functions</a:t>
            </a:r>
          </a:p>
        </p:txBody>
      </p:sp>
      <p:sp>
        <p:nvSpPr>
          <p:cNvPr id="5123" name="Subtitle 2"/>
          <p:cNvSpPr>
            <a:spLocks noGrp="1"/>
          </p:cNvSpPr>
          <p:nvPr>
            <p:ph type="subTitle" idx="1"/>
          </p:nvPr>
        </p:nvSpPr>
        <p:spPr>
          <a:xfrm>
            <a:off x="1727200" y="3736975"/>
            <a:ext cx="5711825" cy="1524000"/>
          </a:xfrm>
        </p:spPr>
        <p:txBody>
          <a:bodyPr/>
          <a:lstStyle/>
          <a:p>
            <a:pPr eaLnBrk="1" hangingPunct="1"/>
            <a:r>
              <a:rPr lang="en-GB" altLang="en-US"/>
              <a:t>Carole Morrell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/>
          </p:cNvSpPr>
          <p:nvPr>
            <p:ph type="title"/>
          </p:nvPr>
        </p:nvSpPr>
        <p:spPr>
          <a:xfrm>
            <a:off x="1043608" y="620689"/>
            <a:ext cx="6964363" cy="936104"/>
          </a:xfrm>
        </p:spPr>
        <p:txBody>
          <a:bodyPr/>
          <a:lstStyle/>
          <a:p>
            <a:pPr eaLnBrk="1" hangingPunct="1"/>
            <a:r>
              <a:rPr lang="en-GB" altLang="en-US" dirty="0"/>
              <a:t>Calling Functions</a:t>
            </a:r>
          </a:p>
        </p:txBody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>
          <a:xfrm>
            <a:off x="827584" y="1412776"/>
            <a:ext cx="7560840" cy="4897139"/>
          </a:xfrm>
        </p:spPr>
        <p:txBody>
          <a:bodyPr/>
          <a:lstStyle/>
          <a:p>
            <a:pPr eaLnBrk="1" hangingPunct="1"/>
            <a:r>
              <a:rPr lang="en-GB" altLang="en-US" dirty="0"/>
              <a:t>Commands are </a:t>
            </a:r>
            <a:r>
              <a:rPr lang="en-GB" altLang="en-US" i="1" dirty="0">
                <a:solidFill>
                  <a:srgbClr val="002060"/>
                </a:solidFill>
              </a:rPr>
              <a:t>not executed </a:t>
            </a:r>
            <a:r>
              <a:rPr lang="en-GB" altLang="en-US" dirty="0"/>
              <a:t>at the point of creation</a:t>
            </a:r>
          </a:p>
          <a:p>
            <a:pPr eaLnBrk="1" hangingPunct="1"/>
            <a:r>
              <a:rPr lang="en-GB" altLang="en-US" dirty="0"/>
              <a:t>The </a:t>
            </a:r>
            <a:r>
              <a:rPr lang="en-GB" altLang="en-US" i="1" dirty="0">
                <a:solidFill>
                  <a:srgbClr val="002060"/>
                </a:solidFill>
              </a:rPr>
              <a:t>execution statements </a:t>
            </a:r>
            <a:r>
              <a:rPr lang="en-GB" altLang="en-US" dirty="0"/>
              <a:t>are </a:t>
            </a:r>
            <a:r>
              <a:rPr lang="en-GB" altLang="en-US" i="1" dirty="0">
                <a:solidFill>
                  <a:srgbClr val="002060"/>
                </a:solidFill>
              </a:rPr>
              <a:t>run</a:t>
            </a:r>
            <a:r>
              <a:rPr lang="en-GB" altLang="en-US" dirty="0">
                <a:solidFill>
                  <a:srgbClr val="002060"/>
                </a:solidFill>
              </a:rPr>
              <a:t> </a:t>
            </a:r>
            <a:r>
              <a:rPr lang="en-GB" altLang="en-US" dirty="0"/>
              <a:t>when the </a:t>
            </a:r>
            <a:r>
              <a:rPr lang="en-GB" altLang="en-US" i="1" dirty="0">
                <a:solidFill>
                  <a:srgbClr val="002060"/>
                </a:solidFill>
              </a:rPr>
              <a:t>functions </a:t>
            </a:r>
            <a:r>
              <a:rPr lang="en-GB" altLang="en-US" dirty="0"/>
              <a:t>is </a:t>
            </a:r>
            <a:r>
              <a:rPr lang="en-GB" altLang="en-US" i="1" dirty="0">
                <a:solidFill>
                  <a:srgbClr val="002060"/>
                </a:solidFill>
              </a:rPr>
              <a:t>called</a:t>
            </a:r>
          </a:p>
          <a:p>
            <a:pPr eaLnBrk="1" hangingPunct="1"/>
            <a:r>
              <a:rPr lang="en-GB" altLang="en-US" i="1" dirty="0">
                <a:solidFill>
                  <a:srgbClr val="002060"/>
                </a:solidFill>
              </a:rPr>
              <a:t>Returns a value</a:t>
            </a:r>
          </a:p>
          <a:p>
            <a:pPr eaLnBrk="1" hangingPunct="1"/>
            <a:r>
              <a:rPr lang="en-GB" altLang="en-US" i="1" dirty="0">
                <a:solidFill>
                  <a:srgbClr val="002060"/>
                </a:solidFill>
              </a:rPr>
              <a:t>Called on right hand side of an assignment statement</a:t>
            </a:r>
          </a:p>
          <a:p>
            <a:pPr eaLnBrk="1" hangingPunct="1"/>
            <a:endParaRPr lang="en-GB" altLang="en-US" sz="1100" i="1" dirty="0">
              <a:solidFill>
                <a:srgbClr val="002060"/>
              </a:solidFill>
            </a:endParaRPr>
          </a:p>
          <a:p>
            <a:pPr eaLnBrk="1" hangingPunct="1">
              <a:buFont typeface="Wingdings 2" pitchFamily="18" charset="2"/>
              <a:buNone/>
            </a:pPr>
            <a:r>
              <a:rPr lang="en-GB" altLang="en-US" dirty="0"/>
              <a:t>Syntax</a:t>
            </a:r>
          </a:p>
          <a:p>
            <a:pPr lvl="1" eaLnBrk="1" hangingPunct="1">
              <a:buFont typeface="Verdana" pitchFamily="34" charset="0"/>
              <a:buNone/>
            </a:pPr>
            <a:r>
              <a:rPr lang="en-GB" altLang="en-US" dirty="0" err="1"/>
              <a:t>variable_name</a:t>
            </a:r>
            <a:r>
              <a:rPr lang="en-GB" altLang="en-US" dirty="0"/>
              <a:t> := </a:t>
            </a:r>
            <a:r>
              <a:rPr lang="en-GB" altLang="en-US" dirty="0" err="1"/>
              <a:t>function_name</a:t>
            </a:r>
            <a:r>
              <a:rPr lang="en-GB" altLang="en-US" dirty="0"/>
              <a:t>;</a:t>
            </a:r>
          </a:p>
          <a:p>
            <a:pPr lvl="1" eaLnBrk="1" hangingPunct="1">
              <a:buNone/>
            </a:pPr>
            <a:r>
              <a:rPr lang="en-GB" altLang="en-US" dirty="0" err="1"/>
              <a:t>variable_name</a:t>
            </a:r>
            <a:r>
              <a:rPr lang="en-GB" altLang="en-US" dirty="0"/>
              <a:t> := </a:t>
            </a:r>
            <a:r>
              <a:rPr lang="en-GB" altLang="en-US" dirty="0" err="1"/>
              <a:t>function_name</a:t>
            </a:r>
            <a:r>
              <a:rPr lang="en-GB" altLang="en-US" dirty="0"/>
              <a:t>(argument);</a:t>
            </a:r>
          </a:p>
          <a:p>
            <a:pPr lvl="1" eaLnBrk="1" hangingPunct="1">
              <a:buFont typeface="Verdana" pitchFamily="34" charset="0"/>
              <a:buNone/>
            </a:pPr>
            <a:r>
              <a:rPr lang="en-GB" altLang="en-US" dirty="0" err="1"/>
              <a:t>variable_name</a:t>
            </a:r>
            <a:r>
              <a:rPr lang="en-GB" altLang="en-US" dirty="0"/>
              <a:t> := </a:t>
            </a:r>
            <a:r>
              <a:rPr lang="en-GB" altLang="en-US" dirty="0" err="1"/>
              <a:t>function_name</a:t>
            </a:r>
            <a:r>
              <a:rPr lang="en-GB" altLang="en-US" dirty="0"/>
              <a:t> +1;</a:t>
            </a:r>
          </a:p>
          <a:p>
            <a:pPr lvl="1" eaLnBrk="1" hangingPunct="1">
              <a:buFont typeface="Verdana" pitchFamily="34" charset="0"/>
              <a:buNone/>
            </a:pPr>
            <a:endParaRPr lang="en-GB" altLang="en-US" dirty="0"/>
          </a:p>
          <a:p>
            <a:pPr lvl="1" eaLnBrk="1" hangingPunct="1">
              <a:buFont typeface="Verdana" pitchFamily="34" charset="0"/>
              <a:buNone/>
            </a:pPr>
            <a:r>
              <a:rPr lang="en-GB" altLang="en-US" dirty="0" err="1"/>
              <a:t>eg</a:t>
            </a:r>
            <a:r>
              <a:rPr lang="en-GB" altLang="en-US" dirty="0"/>
              <a:t>:  </a:t>
            </a:r>
            <a:r>
              <a:rPr lang="en-GB" altLang="en-US" dirty="0" err="1"/>
              <a:t>vn_count</a:t>
            </a:r>
            <a:r>
              <a:rPr lang="en-GB" altLang="en-US" dirty="0"/>
              <a:t> := </a:t>
            </a:r>
            <a:r>
              <a:rPr lang="en-GB" altLang="en-US" dirty="0" err="1"/>
              <a:t>func_count</a:t>
            </a:r>
            <a:r>
              <a:rPr lang="en-GB" altLang="en-US" dirty="0"/>
              <a:t>(515);</a:t>
            </a:r>
          </a:p>
        </p:txBody>
      </p:sp>
      <p:sp>
        <p:nvSpPr>
          <p:cNvPr id="2" name="Oval 1"/>
          <p:cNvSpPr/>
          <p:nvPr/>
        </p:nvSpPr>
        <p:spPr>
          <a:xfrm>
            <a:off x="3008456" y="4234100"/>
            <a:ext cx="360040" cy="36004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" name="Straight Arrow Connector 3"/>
          <p:cNvCxnSpPr>
            <a:cxnSpLocks/>
            <a:endCxn id="2" idx="7"/>
          </p:cNvCxnSpPr>
          <p:nvPr/>
        </p:nvCxnSpPr>
        <p:spPr>
          <a:xfrm flipH="1">
            <a:off x="3315769" y="3933056"/>
            <a:ext cx="464143" cy="353771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707904" y="3635732"/>
            <a:ext cx="2199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Assignment operator</a:t>
            </a:r>
          </a:p>
        </p:txBody>
      </p:sp>
    </p:spTree>
    <p:extLst>
      <p:ext uri="{BB962C8B-B14F-4D97-AF65-F5344CB8AC3E}">
        <p14:creationId xmlns:p14="http://schemas.microsoft.com/office/powerpoint/2010/main" val="1830522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/>
          </p:cNvSpPr>
          <p:nvPr>
            <p:ph type="title"/>
          </p:nvPr>
        </p:nvSpPr>
        <p:spPr>
          <a:xfrm>
            <a:off x="1115616" y="332656"/>
            <a:ext cx="6964363" cy="1201737"/>
          </a:xfrm>
        </p:spPr>
        <p:txBody>
          <a:bodyPr/>
          <a:lstStyle/>
          <a:p>
            <a:pPr eaLnBrk="1" hangingPunct="1"/>
            <a:r>
              <a:rPr lang="en-GB" altLang="en-US" dirty="0"/>
              <a:t>Example – Calling functions</a:t>
            </a:r>
          </a:p>
        </p:txBody>
      </p:sp>
      <p:sp>
        <p:nvSpPr>
          <p:cNvPr id="13315" name="Rectangle 3"/>
          <p:cNvSpPr>
            <a:spLocks noGrp="1"/>
          </p:cNvSpPr>
          <p:nvPr>
            <p:ph type="body" idx="1"/>
          </p:nvPr>
        </p:nvSpPr>
        <p:spPr>
          <a:xfrm>
            <a:off x="899592" y="1418165"/>
            <a:ext cx="7474024" cy="4789512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 2" pitchFamily="18" charset="2"/>
              <a:buNone/>
            </a:pPr>
            <a:r>
              <a:rPr lang="en-US" altLang="en-US" dirty="0">
                <a:solidFill>
                  <a:srgbClr val="003399"/>
                </a:solidFill>
              </a:rPr>
              <a:t>CREATE OR REPLACE PROCEDURE </a:t>
            </a:r>
            <a:r>
              <a:rPr lang="en-US" altLang="en-US" dirty="0" err="1"/>
              <a:t>proc_using_func</a:t>
            </a:r>
            <a:r>
              <a:rPr lang="en-US" altLang="en-US" dirty="0"/>
              <a:t> </a:t>
            </a:r>
            <a:r>
              <a:rPr lang="en-US" altLang="en-US" dirty="0">
                <a:solidFill>
                  <a:srgbClr val="003399"/>
                </a:solidFill>
              </a:rPr>
              <a:t>IS</a:t>
            </a:r>
          </a:p>
          <a:p>
            <a:pPr eaLnBrk="1" hangingPunct="1">
              <a:lnSpc>
                <a:spcPct val="80000"/>
              </a:lnSpc>
              <a:buFont typeface="Wingdings 2" pitchFamily="18" charset="2"/>
              <a:buNone/>
            </a:pPr>
            <a:r>
              <a:rPr lang="en-US" altLang="en-US" dirty="0"/>
              <a:t>	</a:t>
            </a:r>
          </a:p>
          <a:p>
            <a:pPr eaLnBrk="1" hangingPunct="1">
              <a:lnSpc>
                <a:spcPct val="80000"/>
              </a:lnSpc>
              <a:buFont typeface="Wingdings 2" pitchFamily="18" charset="2"/>
              <a:buNone/>
            </a:pPr>
            <a:r>
              <a:rPr lang="en-US" altLang="en-US" dirty="0">
                <a:solidFill>
                  <a:srgbClr val="003399"/>
                </a:solidFill>
              </a:rPr>
              <a:t>BEGIN</a:t>
            </a:r>
          </a:p>
          <a:p>
            <a:pPr eaLnBrk="1" hangingPunct="1">
              <a:lnSpc>
                <a:spcPct val="80000"/>
              </a:lnSpc>
              <a:buFont typeface="Wingdings 2" pitchFamily="18" charset="2"/>
              <a:buNone/>
            </a:pPr>
            <a:endParaRPr lang="en-US" altLang="en-US" sz="1200" dirty="0">
              <a:solidFill>
                <a:srgbClr val="003399"/>
              </a:solidFill>
            </a:endParaRPr>
          </a:p>
          <a:p>
            <a:pPr eaLnBrk="1" hangingPunct="1">
              <a:lnSpc>
                <a:spcPct val="80000"/>
              </a:lnSpc>
              <a:buFont typeface="Wingdings 2" pitchFamily="18" charset="2"/>
              <a:buNone/>
            </a:pPr>
            <a:r>
              <a:rPr lang="en-US" altLang="en-US" dirty="0"/>
              <a:t>   </a:t>
            </a:r>
            <a:r>
              <a:rPr lang="en-US" altLang="en-US" dirty="0">
                <a:solidFill>
                  <a:schemeClr val="accent4">
                    <a:lumMod val="75000"/>
                  </a:schemeClr>
                </a:solidFill>
              </a:rPr>
              <a:t>-- could call directly in the </a:t>
            </a:r>
            <a:r>
              <a:rPr lang="en-US" altLang="en-US" dirty="0" err="1">
                <a:solidFill>
                  <a:schemeClr val="accent4">
                    <a:lumMod val="75000"/>
                  </a:schemeClr>
                </a:solidFill>
              </a:rPr>
              <a:t>dbms_output</a:t>
            </a:r>
            <a:endParaRPr lang="en-US" altLang="en-US" dirty="0">
              <a:solidFill>
                <a:schemeClr val="accent4">
                  <a:lumMod val="75000"/>
                </a:schemeClr>
              </a:solidFill>
            </a:endParaRPr>
          </a:p>
          <a:p>
            <a:pPr eaLnBrk="1" hangingPunct="1">
              <a:lnSpc>
                <a:spcPct val="80000"/>
              </a:lnSpc>
              <a:buFont typeface="Wingdings 2" pitchFamily="18" charset="2"/>
              <a:buNone/>
            </a:pPr>
            <a:endParaRPr lang="en-US" altLang="en-US" sz="1050" dirty="0">
              <a:solidFill>
                <a:schemeClr val="accent4">
                  <a:lumMod val="75000"/>
                </a:schemeClr>
              </a:solidFill>
            </a:endParaRPr>
          </a:p>
          <a:p>
            <a:pPr eaLnBrk="1" hangingPunct="1">
              <a:lnSpc>
                <a:spcPct val="80000"/>
              </a:lnSpc>
              <a:buFont typeface="Wingdings 2" pitchFamily="18" charset="2"/>
              <a:buNone/>
            </a:pPr>
            <a:r>
              <a:rPr lang="en-US" altLang="en-US" dirty="0" err="1"/>
              <a:t>DBMS_OUTPUT.PUT_LINE</a:t>
            </a:r>
            <a:r>
              <a:rPr lang="en-US" altLang="en-US" dirty="0"/>
              <a:t> ('The value returned from the function is ' || </a:t>
            </a:r>
            <a:r>
              <a:rPr lang="en-US" altLang="en-US" b="1" dirty="0" err="1"/>
              <a:t>func_count_offerings</a:t>
            </a:r>
            <a:r>
              <a:rPr lang="en-US" altLang="en-US" dirty="0"/>
              <a:t>);</a:t>
            </a:r>
          </a:p>
          <a:p>
            <a:pPr eaLnBrk="1" hangingPunct="1">
              <a:lnSpc>
                <a:spcPct val="80000"/>
              </a:lnSpc>
              <a:buFont typeface="Wingdings 2" pitchFamily="18" charset="2"/>
              <a:buNone/>
            </a:pPr>
            <a:endParaRPr lang="en-US" altLang="en-US" dirty="0">
              <a:solidFill>
                <a:srgbClr val="003399"/>
              </a:solidFill>
            </a:endParaRPr>
          </a:p>
          <a:p>
            <a:pPr eaLnBrk="1" hangingPunct="1">
              <a:lnSpc>
                <a:spcPct val="80000"/>
              </a:lnSpc>
              <a:buFont typeface="Wingdings 2" pitchFamily="18" charset="2"/>
              <a:buNone/>
            </a:pPr>
            <a:r>
              <a:rPr lang="en-US" altLang="en-US" dirty="0">
                <a:solidFill>
                  <a:srgbClr val="003399"/>
                </a:solidFill>
              </a:rPr>
              <a:t>END</a:t>
            </a:r>
            <a:r>
              <a:rPr lang="en-US" altLang="en-US" dirty="0"/>
              <a:t> </a:t>
            </a:r>
            <a:r>
              <a:rPr lang="en-US" altLang="en-US" dirty="0" err="1"/>
              <a:t>proc_using_func</a:t>
            </a:r>
            <a:r>
              <a:rPr lang="en-US" altLang="en-US" dirty="0"/>
              <a:t>;</a:t>
            </a:r>
          </a:p>
          <a:p>
            <a:pPr eaLnBrk="1" hangingPunct="1">
              <a:lnSpc>
                <a:spcPct val="80000"/>
              </a:lnSpc>
              <a:buFont typeface="Wingdings 2" pitchFamily="18" charset="2"/>
              <a:buNone/>
            </a:pPr>
            <a:r>
              <a:rPr lang="en-US" altLang="en-US" dirty="0"/>
              <a:t>/</a:t>
            </a:r>
          </a:p>
          <a:p>
            <a:pPr eaLnBrk="1" hangingPunct="1">
              <a:lnSpc>
                <a:spcPct val="80000"/>
              </a:lnSpc>
              <a:buFont typeface="Wingdings 2" pitchFamily="18" charset="2"/>
              <a:buNone/>
            </a:pPr>
            <a:endParaRPr lang="en-US" altLang="en-US" sz="2400" dirty="0">
              <a:solidFill>
                <a:srgbClr val="003399"/>
              </a:solidFill>
            </a:endParaRPr>
          </a:p>
          <a:p>
            <a:pPr eaLnBrk="1" hangingPunct="1">
              <a:lnSpc>
                <a:spcPct val="80000"/>
              </a:lnSpc>
              <a:buFont typeface="Wingdings 2" pitchFamily="18" charset="2"/>
              <a:buNone/>
            </a:pPr>
            <a:endParaRPr lang="en-US" altLang="en-US" dirty="0">
              <a:solidFill>
                <a:srgbClr val="003399"/>
              </a:solidFill>
            </a:endParaRPr>
          </a:p>
          <a:p>
            <a:pPr eaLnBrk="1" hangingPunct="1">
              <a:lnSpc>
                <a:spcPct val="80000"/>
              </a:lnSpc>
              <a:buFont typeface="Wingdings 2" pitchFamily="18" charset="2"/>
              <a:buNone/>
            </a:pPr>
            <a:endParaRPr lang="en-US" altLang="en-US" sz="1400" dirty="0"/>
          </a:p>
          <a:p>
            <a:pPr eaLnBrk="1" hangingPunct="1">
              <a:lnSpc>
                <a:spcPct val="80000"/>
              </a:lnSpc>
            </a:pPr>
            <a:r>
              <a:rPr lang="en-GB" altLang="en-US" sz="2400" dirty="0"/>
              <a:t>Must create function </a:t>
            </a:r>
            <a:r>
              <a:rPr lang="en-GB" altLang="en-US" sz="2400" i="1" dirty="0"/>
              <a:t>before</a:t>
            </a:r>
            <a:r>
              <a:rPr lang="en-GB" altLang="en-US" sz="2400" dirty="0"/>
              <a:t> the procedure that calls it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99034" y="6011996"/>
            <a:ext cx="1361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Function.sql</a:t>
            </a:r>
            <a:endParaRPr lang="en-GB" dirty="0"/>
          </a:p>
        </p:txBody>
      </p:sp>
      <p:sp>
        <p:nvSpPr>
          <p:cNvPr id="5" name="Rectangle 3"/>
          <p:cNvSpPr txBox="1">
            <a:spLocks/>
          </p:cNvSpPr>
          <p:nvPr/>
        </p:nvSpPr>
        <p:spPr bwMode="auto">
          <a:xfrm>
            <a:off x="914799" y="1453407"/>
            <a:ext cx="7474024" cy="41532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795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Brush Script MT" pitchFamily="66" charset="0"/>
              <a:buChar char="O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446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116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0896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80000"/>
              </a:lnSpc>
              <a:buFont typeface="Wingdings 2" pitchFamily="18" charset="2"/>
              <a:buNone/>
            </a:pPr>
            <a:r>
              <a:rPr lang="en-US" altLang="en-US" dirty="0">
                <a:solidFill>
                  <a:srgbClr val="003399"/>
                </a:solidFill>
              </a:rPr>
              <a:t>CREATE OR REPLACE PROCEDURE </a:t>
            </a:r>
            <a:r>
              <a:rPr lang="en-US" altLang="en-US" dirty="0" err="1"/>
              <a:t>proc_using_func</a:t>
            </a:r>
            <a:r>
              <a:rPr lang="en-US" altLang="en-US" dirty="0"/>
              <a:t> </a:t>
            </a:r>
            <a:r>
              <a:rPr lang="en-US" altLang="en-US" dirty="0">
                <a:solidFill>
                  <a:srgbClr val="003399"/>
                </a:solidFill>
              </a:rPr>
              <a:t>IS</a:t>
            </a:r>
          </a:p>
          <a:p>
            <a:pPr eaLnBrk="1" hangingPunct="1">
              <a:lnSpc>
                <a:spcPct val="80000"/>
              </a:lnSpc>
              <a:buFont typeface="Wingdings 2" pitchFamily="18" charset="2"/>
              <a:buNone/>
            </a:pPr>
            <a:r>
              <a:rPr lang="en-US" altLang="en-US" dirty="0"/>
              <a:t>	 </a:t>
            </a:r>
            <a:r>
              <a:rPr lang="en-US" altLang="en-US" dirty="0" err="1"/>
              <a:t>vn_no_of_runs</a:t>
            </a:r>
            <a:r>
              <a:rPr lang="en-US" altLang="en-US" dirty="0"/>
              <a:t> number(20) ;</a:t>
            </a:r>
          </a:p>
          <a:p>
            <a:pPr eaLnBrk="1" hangingPunct="1">
              <a:lnSpc>
                <a:spcPct val="80000"/>
              </a:lnSpc>
              <a:buFont typeface="Wingdings 2" pitchFamily="18" charset="2"/>
              <a:buNone/>
            </a:pPr>
            <a:endParaRPr lang="en-US" altLang="en-US" dirty="0"/>
          </a:p>
          <a:p>
            <a:pPr eaLnBrk="1" hangingPunct="1">
              <a:lnSpc>
                <a:spcPct val="80000"/>
              </a:lnSpc>
              <a:buFont typeface="Wingdings 2" pitchFamily="18" charset="2"/>
              <a:buNone/>
            </a:pPr>
            <a:r>
              <a:rPr lang="en-US" altLang="en-US" dirty="0">
                <a:solidFill>
                  <a:srgbClr val="003399"/>
                </a:solidFill>
              </a:rPr>
              <a:t>BEGIN</a:t>
            </a:r>
          </a:p>
          <a:p>
            <a:pPr eaLnBrk="1" hangingPunct="1">
              <a:lnSpc>
                <a:spcPct val="80000"/>
              </a:lnSpc>
              <a:buFont typeface="Wingdings 2" pitchFamily="18" charset="2"/>
              <a:buNone/>
            </a:pPr>
            <a:endParaRPr lang="en-US" altLang="en-US" sz="1050" dirty="0">
              <a:solidFill>
                <a:srgbClr val="003399"/>
              </a:solidFill>
            </a:endParaRPr>
          </a:p>
          <a:p>
            <a:pPr eaLnBrk="1" hangingPunct="1">
              <a:lnSpc>
                <a:spcPct val="80000"/>
              </a:lnSpc>
              <a:buFont typeface="Wingdings 2" pitchFamily="18" charset="2"/>
              <a:buNone/>
            </a:pPr>
            <a:r>
              <a:rPr lang="en-US" altLang="en-US" dirty="0"/>
              <a:t> </a:t>
            </a:r>
            <a:r>
              <a:rPr lang="en-US" altLang="en-US" dirty="0" err="1"/>
              <a:t>vn_no_of_runs</a:t>
            </a:r>
            <a:r>
              <a:rPr lang="en-US" altLang="en-US" dirty="0"/>
              <a:t> := </a:t>
            </a:r>
            <a:r>
              <a:rPr lang="en-US" altLang="en-US" b="1" dirty="0" err="1"/>
              <a:t>func_count_offerings</a:t>
            </a:r>
            <a:r>
              <a:rPr lang="en-US" altLang="en-US" dirty="0"/>
              <a:t>;</a:t>
            </a:r>
          </a:p>
          <a:p>
            <a:pPr eaLnBrk="1" hangingPunct="1">
              <a:lnSpc>
                <a:spcPct val="80000"/>
              </a:lnSpc>
              <a:buFont typeface="Wingdings 2" pitchFamily="18" charset="2"/>
              <a:buNone/>
            </a:pPr>
            <a:r>
              <a:rPr lang="en-US" altLang="en-US" dirty="0"/>
              <a:t>   </a:t>
            </a:r>
            <a:endParaRPr lang="en-US" altLang="en-US" sz="900" dirty="0"/>
          </a:p>
          <a:p>
            <a:pPr eaLnBrk="1" hangingPunct="1">
              <a:lnSpc>
                <a:spcPct val="80000"/>
              </a:lnSpc>
              <a:buFont typeface="Wingdings 2" pitchFamily="18" charset="2"/>
              <a:buNone/>
            </a:pPr>
            <a:r>
              <a:rPr lang="en-US" altLang="en-US" dirty="0" err="1"/>
              <a:t>DBMS_OUTPUT.PUT_LINE</a:t>
            </a:r>
            <a:r>
              <a:rPr lang="en-US" altLang="en-US" dirty="0"/>
              <a:t> ('The value returned from the function is ' || </a:t>
            </a:r>
            <a:r>
              <a:rPr lang="en-US" altLang="en-US" dirty="0" err="1"/>
              <a:t>vn_no_of_runs</a:t>
            </a:r>
            <a:r>
              <a:rPr lang="en-US" altLang="en-US" dirty="0"/>
              <a:t> );</a:t>
            </a:r>
          </a:p>
          <a:p>
            <a:pPr eaLnBrk="1" hangingPunct="1">
              <a:lnSpc>
                <a:spcPct val="80000"/>
              </a:lnSpc>
              <a:buFont typeface="Wingdings 2" pitchFamily="18" charset="2"/>
              <a:buNone/>
            </a:pPr>
            <a:endParaRPr lang="en-US" altLang="en-US" dirty="0">
              <a:solidFill>
                <a:srgbClr val="003399"/>
              </a:solidFill>
            </a:endParaRPr>
          </a:p>
          <a:p>
            <a:pPr eaLnBrk="1" hangingPunct="1">
              <a:lnSpc>
                <a:spcPct val="80000"/>
              </a:lnSpc>
              <a:buFont typeface="Wingdings 2" pitchFamily="18" charset="2"/>
              <a:buNone/>
            </a:pPr>
            <a:r>
              <a:rPr lang="en-US" altLang="en-US" dirty="0">
                <a:solidFill>
                  <a:srgbClr val="003399"/>
                </a:solidFill>
              </a:rPr>
              <a:t>END</a:t>
            </a:r>
            <a:r>
              <a:rPr lang="en-US" altLang="en-US" dirty="0"/>
              <a:t> </a:t>
            </a:r>
            <a:r>
              <a:rPr lang="en-US" altLang="en-US" dirty="0" err="1"/>
              <a:t>proc_using_func</a:t>
            </a:r>
            <a:r>
              <a:rPr lang="en-US" altLang="en-US" dirty="0"/>
              <a:t>;</a:t>
            </a:r>
          </a:p>
          <a:p>
            <a:pPr eaLnBrk="1" hangingPunct="1">
              <a:lnSpc>
                <a:spcPct val="80000"/>
              </a:lnSpc>
              <a:buFont typeface="Wingdings 2" pitchFamily="18" charset="2"/>
              <a:buNone/>
            </a:pPr>
            <a:r>
              <a:rPr lang="en-US" altLang="en-US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2328522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/>
          </p:cNvSpPr>
          <p:nvPr>
            <p:ph type="title"/>
          </p:nvPr>
        </p:nvSpPr>
        <p:spPr>
          <a:xfrm>
            <a:off x="1095375" y="620688"/>
            <a:ext cx="6964363" cy="1201737"/>
          </a:xfrm>
        </p:spPr>
        <p:txBody>
          <a:bodyPr/>
          <a:lstStyle/>
          <a:p>
            <a:pPr eaLnBrk="1" hangingPunct="1"/>
            <a:r>
              <a:rPr lang="en-GB" altLang="en-US" dirty="0"/>
              <a:t>Parameters in Functions</a:t>
            </a:r>
          </a:p>
        </p:txBody>
      </p:sp>
      <p:sp>
        <p:nvSpPr>
          <p:cNvPr id="90115" name="Rectangle 3"/>
          <p:cNvSpPr>
            <a:spLocks noGrp="1"/>
          </p:cNvSpPr>
          <p:nvPr>
            <p:ph type="body" idx="1"/>
          </p:nvPr>
        </p:nvSpPr>
        <p:spPr>
          <a:xfrm>
            <a:off x="971600" y="1844825"/>
            <a:ext cx="7056784" cy="4248472"/>
          </a:xfrm>
        </p:spPr>
        <p:txBody>
          <a:bodyPr/>
          <a:lstStyle/>
          <a:p>
            <a:pPr eaLnBrk="1" hangingPunct="1">
              <a:defRPr/>
            </a:pPr>
            <a:r>
              <a:rPr lang="en-GB" dirty="0"/>
              <a:t>Parameter is a type of variable</a:t>
            </a:r>
          </a:p>
          <a:p>
            <a:pPr eaLnBrk="1" hangingPunct="1">
              <a:defRPr/>
            </a:pPr>
            <a:r>
              <a:rPr lang="en-GB" dirty="0"/>
              <a:t>Assigned a value when the function is executed</a:t>
            </a:r>
          </a:p>
          <a:p>
            <a:pPr eaLnBrk="1" hangingPunct="1">
              <a:defRPr/>
            </a:pPr>
            <a:r>
              <a:rPr lang="en-GB" dirty="0"/>
              <a:t>Improves </a:t>
            </a:r>
            <a:r>
              <a:rPr lang="en-GB" i="1" dirty="0">
                <a:solidFill>
                  <a:srgbClr val="002060"/>
                </a:solidFill>
              </a:rPr>
              <a:t>flexibility</a:t>
            </a:r>
          </a:p>
          <a:p>
            <a:pPr lvl="1" eaLnBrk="1" hangingPunct="1">
              <a:defRPr/>
            </a:pPr>
            <a:r>
              <a:rPr lang="en-GB" sz="2400" dirty="0"/>
              <a:t>Allows values to be </a:t>
            </a:r>
            <a:r>
              <a:rPr lang="en-GB" sz="2400" i="1" dirty="0">
                <a:solidFill>
                  <a:srgbClr val="002060"/>
                </a:solidFill>
              </a:rPr>
              <a:t>passed in </a:t>
            </a:r>
            <a:r>
              <a:rPr lang="en-GB" sz="2400" dirty="0"/>
              <a:t>and </a:t>
            </a:r>
            <a:r>
              <a:rPr lang="en-GB" sz="2400" i="1" dirty="0">
                <a:solidFill>
                  <a:srgbClr val="002060"/>
                </a:solidFill>
              </a:rPr>
              <a:t>out</a:t>
            </a:r>
            <a:r>
              <a:rPr lang="en-GB" sz="2400" dirty="0">
                <a:solidFill>
                  <a:srgbClr val="002060"/>
                </a:solidFill>
              </a:rPr>
              <a:t> </a:t>
            </a:r>
          </a:p>
          <a:p>
            <a:pPr eaLnBrk="1" hangingPunct="1">
              <a:defRPr/>
            </a:pPr>
            <a:r>
              <a:rPr lang="en-GB" dirty="0"/>
              <a:t>The parameter </a:t>
            </a:r>
            <a:r>
              <a:rPr lang="en-GB" i="1" dirty="0">
                <a:solidFill>
                  <a:srgbClr val="002060"/>
                </a:solidFill>
              </a:rPr>
              <a:t>mode</a:t>
            </a:r>
            <a:r>
              <a:rPr lang="en-GB" dirty="0">
                <a:solidFill>
                  <a:srgbClr val="002060"/>
                </a:solidFill>
              </a:rPr>
              <a:t> </a:t>
            </a:r>
            <a:r>
              <a:rPr lang="en-GB" dirty="0"/>
              <a:t>can be </a:t>
            </a:r>
            <a:r>
              <a:rPr lang="en-GB" dirty="0">
                <a:solidFill>
                  <a:srgbClr val="002060"/>
                </a:solidFill>
              </a:rPr>
              <a:t>IN,  OUT </a:t>
            </a:r>
            <a:r>
              <a:rPr lang="en-GB" dirty="0"/>
              <a:t>or </a:t>
            </a:r>
            <a:r>
              <a:rPr lang="en-GB" dirty="0">
                <a:solidFill>
                  <a:srgbClr val="002060"/>
                </a:solidFill>
              </a:rPr>
              <a:t>IN OUT</a:t>
            </a:r>
          </a:p>
          <a:p>
            <a:pPr eaLnBrk="1" hangingPunct="1">
              <a:defRPr/>
            </a:pPr>
            <a:r>
              <a:rPr lang="en-GB" dirty="0"/>
              <a:t>The </a:t>
            </a:r>
            <a:r>
              <a:rPr lang="en-GB" i="1" dirty="0">
                <a:solidFill>
                  <a:srgbClr val="002060"/>
                </a:solidFill>
              </a:rPr>
              <a:t>default</a:t>
            </a:r>
            <a:r>
              <a:rPr lang="en-GB" dirty="0">
                <a:solidFill>
                  <a:srgbClr val="002060"/>
                </a:solidFill>
              </a:rPr>
              <a:t> </a:t>
            </a:r>
            <a:r>
              <a:rPr lang="en-GB" dirty="0"/>
              <a:t>parameter is </a:t>
            </a:r>
            <a:r>
              <a:rPr lang="en-GB" dirty="0">
                <a:solidFill>
                  <a:srgbClr val="002060"/>
                </a:solidFill>
              </a:rPr>
              <a:t>IN</a:t>
            </a:r>
          </a:p>
          <a:p>
            <a:pPr eaLnBrk="1" hangingPunct="1">
              <a:defRPr/>
            </a:pPr>
            <a:r>
              <a:rPr lang="en-GB" dirty="0"/>
              <a:t>Syntax </a:t>
            </a:r>
            <a:r>
              <a:rPr lang="en-GB" i="1" dirty="0"/>
              <a:t>before return type</a:t>
            </a:r>
          </a:p>
          <a:p>
            <a:pPr lvl="1" eaLnBrk="1" hangingPunct="1">
              <a:buFont typeface="Verdana" pitchFamily="34" charset="0"/>
              <a:buNone/>
              <a:defRPr/>
            </a:pPr>
            <a:r>
              <a:rPr lang="en-GB" sz="2400" dirty="0" err="1"/>
              <a:t>parameter_name</a:t>
            </a:r>
            <a:r>
              <a:rPr lang="en-GB" sz="2400" dirty="0"/>
              <a:t> [</a:t>
            </a:r>
            <a:r>
              <a:rPr lang="en-GB" sz="2400" dirty="0">
                <a:solidFill>
                  <a:srgbClr val="003399"/>
                </a:solidFill>
              </a:rPr>
              <a:t>IN</a:t>
            </a:r>
            <a:r>
              <a:rPr lang="en-GB" sz="2400" dirty="0"/>
              <a:t> | </a:t>
            </a:r>
            <a:r>
              <a:rPr lang="en-GB" sz="2400" dirty="0">
                <a:solidFill>
                  <a:srgbClr val="003399"/>
                </a:solidFill>
              </a:rPr>
              <a:t>OUT</a:t>
            </a:r>
            <a:r>
              <a:rPr lang="en-GB" sz="2400" dirty="0"/>
              <a:t> | </a:t>
            </a:r>
            <a:r>
              <a:rPr lang="en-GB" sz="2400" dirty="0">
                <a:solidFill>
                  <a:srgbClr val="003399"/>
                </a:solidFill>
              </a:rPr>
              <a:t>IN</a:t>
            </a:r>
            <a:r>
              <a:rPr lang="en-GB" sz="2400" dirty="0"/>
              <a:t> </a:t>
            </a:r>
            <a:r>
              <a:rPr lang="en-GB" sz="2400" dirty="0">
                <a:solidFill>
                  <a:srgbClr val="003399"/>
                </a:solidFill>
              </a:rPr>
              <a:t>OUT</a:t>
            </a:r>
            <a:r>
              <a:rPr lang="en-GB" sz="2400" dirty="0"/>
              <a:t>]</a:t>
            </a:r>
          </a:p>
          <a:p>
            <a:pPr lvl="1" eaLnBrk="1" hangingPunct="1">
              <a:buFont typeface="Verdana" pitchFamily="34" charset="0"/>
              <a:buNone/>
              <a:defRPr/>
            </a:pPr>
            <a:r>
              <a:rPr lang="en-GB" sz="2400" dirty="0" err="1"/>
              <a:t>Datatype</a:t>
            </a:r>
            <a:r>
              <a:rPr lang="en-GB" sz="2400" dirty="0"/>
              <a:t> [(</a:t>
            </a:r>
            <a:r>
              <a:rPr lang="en-GB" sz="2400" dirty="0">
                <a:solidFill>
                  <a:srgbClr val="003399"/>
                </a:solidFill>
              </a:rPr>
              <a:t>:= </a:t>
            </a:r>
            <a:r>
              <a:rPr lang="en-GB" sz="2400" dirty="0"/>
              <a:t>| </a:t>
            </a:r>
            <a:r>
              <a:rPr lang="en-GB" sz="2400" dirty="0">
                <a:solidFill>
                  <a:srgbClr val="003399"/>
                </a:solidFill>
              </a:rPr>
              <a:t>DEFAULT</a:t>
            </a:r>
            <a:r>
              <a:rPr lang="en-GB" sz="2400" dirty="0"/>
              <a:t>) expression] </a:t>
            </a:r>
          </a:p>
        </p:txBody>
      </p:sp>
    </p:spTree>
    <p:extLst>
      <p:ext uri="{BB962C8B-B14F-4D97-AF65-F5344CB8AC3E}">
        <p14:creationId xmlns:p14="http://schemas.microsoft.com/office/powerpoint/2010/main" val="34106512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/>
          </p:cNvSpPr>
          <p:nvPr>
            <p:ph type="title"/>
          </p:nvPr>
        </p:nvSpPr>
        <p:spPr>
          <a:xfrm>
            <a:off x="3314481" y="404664"/>
            <a:ext cx="5120744" cy="811237"/>
          </a:xfrm>
        </p:spPr>
        <p:txBody>
          <a:bodyPr/>
          <a:lstStyle/>
          <a:p>
            <a:pPr eaLnBrk="1" hangingPunct="1"/>
            <a:r>
              <a:rPr lang="en-GB" altLang="en-US" dirty="0"/>
              <a:t>Example Parameters</a:t>
            </a:r>
          </a:p>
        </p:txBody>
      </p:sp>
      <p:sp>
        <p:nvSpPr>
          <p:cNvPr id="52227" name="Rectangle 3"/>
          <p:cNvSpPr>
            <a:spLocks noGrp="1"/>
          </p:cNvSpPr>
          <p:nvPr>
            <p:ph type="body" idx="1"/>
          </p:nvPr>
        </p:nvSpPr>
        <p:spPr>
          <a:xfrm>
            <a:off x="827585" y="1124744"/>
            <a:ext cx="7632848" cy="4818757"/>
          </a:xfrm>
        </p:spPr>
        <p:txBody>
          <a:bodyPr/>
          <a:lstStyle/>
          <a:p>
            <a:pPr eaLnBrk="1" hangingPunct="1">
              <a:defRPr/>
            </a:pPr>
            <a:r>
              <a:rPr lang="en-GB" sz="2200" dirty="0" err="1"/>
              <a:t>course_id</a:t>
            </a:r>
            <a:r>
              <a:rPr lang="en-GB" sz="2200" dirty="0"/>
              <a:t> must be passed in when function is called</a:t>
            </a:r>
          </a:p>
          <a:p>
            <a:pPr eaLnBrk="1" hangingPunct="1">
              <a:defRPr/>
            </a:pPr>
            <a:endParaRPr lang="en-GB" sz="600" dirty="0"/>
          </a:p>
          <a:p>
            <a:pPr eaLnBrk="1" hangingPunct="1">
              <a:buFont typeface="Wingdings 2" pitchFamily="18" charset="2"/>
              <a:buNone/>
              <a:defRPr/>
            </a:pPr>
            <a:r>
              <a:rPr lang="en-GB" sz="2000" dirty="0">
                <a:solidFill>
                  <a:srgbClr val="003399"/>
                </a:solidFill>
              </a:rPr>
              <a:t>CREATE</a:t>
            </a:r>
            <a:r>
              <a:rPr lang="en-GB" sz="2000" dirty="0"/>
              <a:t> </a:t>
            </a:r>
            <a:r>
              <a:rPr lang="en-GB" sz="2000" dirty="0">
                <a:solidFill>
                  <a:srgbClr val="003399"/>
                </a:solidFill>
              </a:rPr>
              <a:t>OR REPLACE FUNCTION </a:t>
            </a:r>
            <a:r>
              <a:rPr lang="en-GB" sz="2000" dirty="0" err="1"/>
              <a:t>func_count_offerings</a:t>
            </a:r>
            <a:endParaRPr lang="en-GB" sz="2000" dirty="0"/>
          </a:p>
          <a:p>
            <a:pPr eaLnBrk="1" hangingPunct="1">
              <a:buFont typeface="Wingdings 2" pitchFamily="18" charset="2"/>
              <a:buNone/>
              <a:defRPr/>
            </a:pPr>
            <a:r>
              <a:rPr lang="en-GB" sz="2000" dirty="0"/>
              <a:t>( </a:t>
            </a:r>
            <a:r>
              <a:rPr lang="en-GB" sz="2000" dirty="0" err="1"/>
              <a:t>in_course_id</a:t>
            </a:r>
            <a:r>
              <a:rPr lang="en-GB" sz="2000" dirty="0"/>
              <a:t> NUMBER )</a:t>
            </a:r>
            <a:r>
              <a:rPr lang="en-GB" sz="2000" dirty="0">
                <a:solidFill>
                  <a:srgbClr val="003399"/>
                </a:solidFill>
              </a:rPr>
              <a:t>  RETURN </a:t>
            </a:r>
            <a:r>
              <a:rPr lang="en-GB" sz="2000" dirty="0"/>
              <a:t>number </a:t>
            </a:r>
            <a:r>
              <a:rPr lang="en-GB" sz="2000" dirty="0">
                <a:solidFill>
                  <a:srgbClr val="003399"/>
                </a:solidFill>
              </a:rPr>
              <a:t>IS</a:t>
            </a:r>
          </a:p>
          <a:p>
            <a:pPr eaLnBrk="1" hangingPunct="1">
              <a:buFont typeface="Wingdings 2" pitchFamily="18" charset="2"/>
              <a:buNone/>
              <a:defRPr/>
            </a:pPr>
            <a:endParaRPr lang="en-GB" sz="600" dirty="0">
              <a:solidFill>
                <a:srgbClr val="003399"/>
              </a:solidFill>
            </a:endParaRPr>
          </a:p>
          <a:p>
            <a:pPr eaLnBrk="1" hangingPunct="1">
              <a:buFont typeface="Wingdings 2" pitchFamily="18" charset="2"/>
              <a:buNone/>
              <a:defRPr/>
            </a:pPr>
            <a:r>
              <a:rPr lang="en-GB" sz="1700" dirty="0"/>
              <a:t>      </a:t>
            </a:r>
            <a:r>
              <a:rPr lang="en-GB" sz="1800" dirty="0" err="1"/>
              <a:t>vn_course_ct</a:t>
            </a:r>
            <a:r>
              <a:rPr lang="en-GB" sz="1800" dirty="0"/>
              <a:t> </a:t>
            </a:r>
            <a:r>
              <a:rPr lang="en-GB" sz="1700" dirty="0">
                <a:solidFill>
                  <a:srgbClr val="003399"/>
                </a:solidFill>
              </a:rPr>
              <a:t>NUMBER(4)</a:t>
            </a:r>
            <a:r>
              <a:rPr lang="en-GB" sz="1700" dirty="0"/>
              <a:t>;</a:t>
            </a:r>
          </a:p>
          <a:p>
            <a:pPr eaLnBrk="1" hangingPunct="1">
              <a:buFont typeface="Wingdings 2" pitchFamily="18" charset="2"/>
              <a:buNone/>
              <a:defRPr/>
            </a:pPr>
            <a:endParaRPr lang="en-GB" sz="1000" dirty="0">
              <a:solidFill>
                <a:srgbClr val="003399"/>
              </a:solidFill>
            </a:endParaRPr>
          </a:p>
          <a:p>
            <a:pPr eaLnBrk="1" hangingPunct="1">
              <a:buFont typeface="Wingdings 2" pitchFamily="18" charset="2"/>
              <a:buNone/>
              <a:defRPr/>
            </a:pPr>
            <a:r>
              <a:rPr lang="en-GB" sz="2000" dirty="0">
                <a:solidFill>
                  <a:srgbClr val="003399"/>
                </a:solidFill>
              </a:rPr>
              <a:t>BEGIN</a:t>
            </a:r>
          </a:p>
          <a:p>
            <a:pPr eaLnBrk="1" hangingPunct="1">
              <a:buFont typeface="Wingdings 2" pitchFamily="18" charset="2"/>
              <a:buNone/>
              <a:defRPr/>
            </a:pPr>
            <a:endParaRPr lang="en-GB" sz="200" dirty="0">
              <a:solidFill>
                <a:srgbClr val="003399"/>
              </a:solidFill>
            </a:endParaRPr>
          </a:p>
          <a:p>
            <a:pPr lvl="1" eaLnBrk="1" hangingPunct="1">
              <a:buFont typeface="Verdana" pitchFamily="34" charset="0"/>
              <a:buNone/>
              <a:defRPr/>
            </a:pPr>
            <a:r>
              <a:rPr lang="en-GB" sz="2000" dirty="0">
                <a:solidFill>
                  <a:srgbClr val="003399"/>
                </a:solidFill>
                <a:ea typeface="+mn-ea"/>
              </a:rPr>
              <a:t>SELECT COUNT(*)</a:t>
            </a:r>
          </a:p>
          <a:p>
            <a:pPr lvl="1" eaLnBrk="1" hangingPunct="1">
              <a:buFont typeface="Verdana" pitchFamily="34" charset="0"/>
              <a:buNone/>
              <a:defRPr/>
            </a:pPr>
            <a:r>
              <a:rPr lang="en-GB" sz="2000" dirty="0">
                <a:solidFill>
                  <a:srgbClr val="003399"/>
                </a:solidFill>
              </a:rPr>
              <a:t>INTO </a:t>
            </a:r>
            <a:r>
              <a:rPr lang="en-GB" sz="2000" dirty="0" err="1"/>
              <a:t>vn_course_ct</a:t>
            </a:r>
            <a:r>
              <a:rPr lang="en-GB" sz="2000" dirty="0"/>
              <a:t> </a:t>
            </a:r>
          </a:p>
          <a:p>
            <a:pPr lvl="1" eaLnBrk="1" hangingPunct="1">
              <a:buFont typeface="Verdana" pitchFamily="34" charset="0"/>
              <a:buNone/>
              <a:defRPr/>
            </a:pPr>
            <a:r>
              <a:rPr lang="en-GB" sz="2000" dirty="0">
                <a:solidFill>
                  <a:srgbClr val="003399"/>
                </a:solidFill>
                <a:ea typeface="+mn-ea"/>
              </a:rPr>
              <a:t>FROM </a:t>
            </a:r>
            <a:r>
              <a:rPr lang="en-GB" sz="2000" dirty="0"/>
              <a:t>offerings</a:t>
            </a:r>
          </a:p>
          <a:p>
            <a:pPr lvl="1" eaLnBrk="1" hangingPunct="1">
              <a:buFont typeface="Verdana" pitchFamily="34" charset="0"/>
              <a:buNone/>
              <a:defRPr/>
            </a:pPr>
            <a:r>
              <a:rPr lang="en-GB" sz="2000" dirty="0">
                <a:solidFill>
                  <a:srgbClr val="003399"/>
                </a:solidFill>
              </a:rPr>
              <a:t>WHERE </a:t>
            </a:r>
            <a:r>
              <a:rPr lang="en-GB" sz="2000" dirty="0" err="1"/>
              <a:t>course_id</a:t>
            </a:r>
            <a:r>
              <a:rPr lang="en-GB" sz="2000" dirty="0">
                <a:solidFill>
                  <a:srgbClr val="003399"/>
                </a:solidFill>
              </a:rPr>
              <a:t> </a:t>
            </a:r>
            <a:r>
              <a:rPr lang="en-GB" sz="2000" dirty="0"/>
              <a:t>= </a:t>
            </a:r>
            <a:r>
              <a:rPr lang="en-GB" sz="2000" dirty="0" err="1"/>
              <a:t>in_course_id</a:t>
            </a:r>
            <a:r>
              <a:rPr lang="en-GB" sz="2000" dirty="0"/>
              <a:t>;</a:t>
            </a:r>
          </a:p>
          <a:p>
            <a:pPr lvl="1" eaLnBrk="1" hangingPunct="1">
              <a:buFont typeface="Verdana" pitchFamily="34" charset="0"/>
              <a:buNone/>
              <a:defRPr/>
            </a:pPr>
            <a:endParaRPr lang="en-GB" sz="1200" dirty="0">
              <a:solidFill>
                <a:srgbClr val="003399"/>
              </a:solidFill>
            </a:endParaRPr>
          </a:p>
          <a:p>
            <a:pPr lvl="1" eaLnBrk="1" hangingPunct="1">
              <a:buFont typeface="Verdana" pitchFamily="34" charset="0"/>
              <a:buNone/>
              <a:defRPr/>
            </a:pPr>
            <a:r>
              <a:rPr lang="en-GB" sz="2000" dirty="0">
                <a:solidFill>
                  <a:srgbClr val="003399"/>
                </a:solidFill>
              </a:rPr>
              <a:t>RETURN </a:t>
            </a:r>
            <a:r>
              <a:rPr lang="en-GB" sz="2000" dirty="0" err="1"/>
              <a:t>vn_course_ct</a:t>
            </a:r>
            <a:r>
              <a:rPr lang="en-GB" sz="2000" dirty="0"/>
              <a:t> ;</a:t>
            </a:r>
          </a:p>
          <a:p>
            <a:pPr lvl="1" eaLnBrk="1" hangingPunct="1">
              <a:buFont typeface="Verdana" pitchFamily="34" charset="0"/>
              <a:buNone/>
              <a:defRPr/>
            </a:pPr>
            <a:endParaRPr lang="en-GB" sz="1200" dirty="0"/>
          </a:p>
          <a:p>
            <a:pPr eaLnBrk="1" hangingPunct="1">
              <a:buNone/>
              <a:defRPr/>
            </a:pPr>
            <a:r>
              <a:rPr lang="en-GB" sz="2000" dirty="0">
                <a:solidFill>
                  <a:srgbClr val="003399"/>
                </a:solidFill>
              </a:rPr>
              <a:t>END</a:t>
            </a:r>
            <a:r>
              <a:rPr lang="en-GB" sz="2000" dirty="0"/>
              <a:t> </a:t>
            </a:r>
            <a:r>
              <a:rPr lang="en-GB" sz="2000" dirty="0" err="1"/>
              <a:t>func_count_offerings</a:t>
            </a:r>
            <a:r>
              <a:rPr lang="en-GB" sz="2000" dirty="0"/>
              <a:t>;</a:t>
            </a:r>
          </a:p>
          <a:p>
            <a:pPr eaLnBrk="1" hangingPunct="1">
              <a:buFont typeface="Wingdings 2" pitchFamily="18" charset="2"/>
              <a:buNone/>
              <a:defRPr/>
            </a:pPr>
            <a:r>
              <a:rPr lang="en-GB" sz="2000" dirty="0"/>
              <a:t>/</a:t>
            </a:r>
          </a:p>
          <a:p>
            <a:pPr lvl="1" eaLnBrk="1" hangingPunct="1">
              <a:buFont typeface="Verdana" pitchFamily="34" charset="0"/>
              <a:buNone/>
              <a:defRPr/>
            </a:pPr>
            <a:endParaRPr lang="en-GB" sz="1600" dirty="0"/>
          </a:p>
        </p:txBody>
      </p:sp>
      <p:sp>
        <p:nvSpPr>
          <p:cNvPr id="2" name="Oval 1"/>
          <p:cNvSpPr/>
          <p:nvPr/>
        </p:nvSpPr>
        <p:spPr>
          <a:xfrm>
            <a:off x="971600" y="2008251"/>
            <a:ext cx="1668132" cy="504056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/>
          <p:cNvSpPr/>
          <p:nvPr/>
        </p:nvSpPr>
        <p:spPr>
          <a:xfrm>
            <a:off x="3419872" y="4432881"/>
            <a:ext cx="1584176" cy="504056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" name="Straight Arrow Connector 3"/>
          <p:cNvCxnSpPr>
            <a:stCxn id="2" idx="4"/>
          </p:cNvCxnSpPr>
          <p:nvPr/>
        </p:nvCxnSpPr>
        <p:spPr>
          <a:xfrm>
            <a:off x="1805666" y="2512307"/>
            <a:ext cx="2046254" cy="1920574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48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/>
          </p:cNvSpPr>
          <p:nvPr>
            <p:ph type="title"/>
          </p:nvPr>
        </p:nvSpPr>
        <p:spPr>
          <a:xfrm>
            <a:off x="107504" y="1"/>
            <a:ext cx="9054752" cy="47667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eaLnBrk="1" hangingPunct="1"/>
            <a:r>
              <a:rPr lang="en-GB" altLang="en-US" sz="3600" dirty="0"/>
              <a:t>Example – Calling functions with parameters</a:t>
            </a:r>
          </a:p>
        </p:txBody>
      </p:sp>
      <p:sp>
        <p:nvSpPr>
          <p:cNvPr id="13315" name="Rectangle 3"/>
          <p:cNvSpPr>
            <a:spLocks noGrp="1"/>
          </p:cNvSpPr>
          <p:nvPr>
            <p:ph type="body" idx="1"/>
          </p:nvPr>
        </p:nvSpPr>
        <p:spPr>
          <a:xfrm>
            <a:off x="914400" y="1340768"/>
            <a:ext cx="7474024" cy="4789512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 2" pitchFamily="18" charset="2"/>
              <a:buNone/>
            </a:pPr>
            <a:r>
              <a:rPr lang="en-US" altLang="en-US" sz="2400" dirty="0">
                <a:solidFill>
                  <a:srgbClr val="003399"/>
                </a:solidFill>
              </a:rPr>
              <a:t>CREATE OR REPLACE PROCEDURE </a:t>
            </a:r>
            <a:r>
              <a:rPr lang="en-US" altLang="en-US" sz="2400" dirty="0" err="1"/>
              <a:t>proc_using_func</a:t>
            </a:r>
            <a:r>
              <a:rPr lang="en-US" altLang="en-US" sz="2400" dirty="0"/>
              <a:t> (</a:t>
            </a:r>
            <a:r>
              <a:rPr lang="en-US" altLang="en-US" sz="2400" dirty="0" err="1"/>
              <a:t>in_course_id</a:t>
            </a:r>
            <a:r>
              <a:rPr lang="en-US" altLang="en-US" sz="2400" dirty="0"/>
              <a:t> NUMBER) </a:t>
            </a:r>
            <a:r>
              <a:rPr lang="en-US" altLang="en-US" sz="2400" dirty="0">
                <a:solidFill>
                  <a:srgbClr val="003399"/>
                </a:solidFill>
              </a:rPr>
              <a:t>IS</a:t>
            </a:r>
          </a:p>
          <a:p>
            <a:pPr eaLnBrk="1" hangingPunct="1">
              <a:lnSpc>
                <a:spcPct val="80000"/>
              </a:lnSpc>
              <a:buFont typeface="Wingdings 2" pitchFamily="18" charset="2"/>
              <a:buNone/>
            </a:pPr>
            <a:r>
              <a:rPr lang="en-US" altLang="en-US" sz="2400" dirty="0"/>
              <a:t>	</a:t>
            </a:r>
          </a:p>
          <a:p>
            <a:pPr eaLnBrk="1" hangingPunct="1">
              <a:lnSpc>
                <a:spcPct val="80000"/>
              </a:lnSpc>
              <a:buFont typeface="Wingdings 2" pitchFamily="18" charset="2"/>
              <a:buNone/>
            </a:pPr>
            <a:r>
              <a:rPr lang="en-US" altLang="en-US" sz="2400" dirty="0"/>
              <a:t>   </a:t>
            </a:r>
            <a:r>
              <a:rPr lang="en-US" altLang="en-US" sz="2400" dirty="0" err="1"/>
              <a:t>vn_</a:t>
            </a:r>
            <a:r>
              <a:rPr lang="en-US" altLang="en-US" dirty="0" err="1"/>
              <a:t>no_of_runs</a:t>
            </a:r>
            <a:r>
              <a:rPr lang="en-US" altLang="en-US" sz="2400" dirty="0"/>
              <a:t> </a:t>
            </a:r>
            <a:r>
              <a:rPr lang="en-US" altLang="en-US" dirty="0"/>
              <a:t>NUMBER</a:t>
            </a:r>
            <a:r>
              <a:rPr lang="en-US" altLang="en-US" sz="2400" dirty="0"/>
              <a:t>(20) ;</a:t>
            </a:r>
          </a:p>
          <a:p>
            <a:pPr eaLnBrk="1" hangingPunct="1">
              <a:lnSpc>
                <a:spcPct val="80000"/>
              </a:lnSpc>
              <a:buFont typeface="Wingdings 2" pitchFamily="18" charset="2"/>
              <a:buNone/>
            </a:pPr>
            <a:endParaRPr lang="en-US" altLang="en-US" sz="2400" dirty="0"/>
          </a:p>
          <a:p>
            <a:pPr eaLnBrk="1" hangingPunct="1">
              <a:lnSpc>
                <a:spcPct val="80000"/>
              </a:lnSpc>
              <a:buFont typeface="Wingdings 2" pitchFamily="18" charset="2"/>
              <a:buNone/>
            </a:pPr>
            <a:r>
              <a:rPr lang="en-US" altLang="en-US" sz="2400" dirty="0">
                <a:solidFill>
                  <a:srgbClr val="003399"/>
                </a:solidFill>
              </a:rPr>
              <a:t>BEGIN</a:t>
            </a:r>
          </a:p>
          <a:p>
            <a:pPr eaLnBrk="1" hangingPunct="1">
              <a:lnSpc>
                <a:spcPct val="80000"/>
              </a:lnSpc>
              <a:buFont typeface="Wingdings 2" pitchFamily="18" charset="2"/>
              <a:buNone/>
            </a:pPr>
            <a:endParaRPr lang="en-US" altLang="en-US" sz="2400" dirty="0">
              <a:solidFill>
                <a:srgbClr val="003399"/>
              </a:solidFill>
            </a:endParaRPr>
          </a:p>
          <a:p>
            <a:pPr eaLnBrk="1" hangingPunct="1">
              <a:lnSpc>
                <a:spcPct val="80000"/>
              </a:lnSpc>
              <a:buFont typeface="Wingdings 2" pitchFamily="18" charset="2"/>
              <a:buNone/>
            </a:pPr>
            <a:r>
              <a:rPr lang="en-US" altLang="en-US" sz="2400" dirty="0"/>
              <a:t>   </a:t>
            </a:r>
            <a:r>
              <a:rPr lang="en-US" altLang="en-US" dirty="0" err="1"/>
              <a:t>vn_no_of_runs</a:t>
            </a:r>
            <a:r>
              <a:rPr lang="en-US" altLang="en-US" sz="2400" dirty="0"/>
              <a:t> := </a:t>
            </a:r>
            <a:r>
              <a:rPr lang="en-US" altLang="en-US" sz="2400" b="1" dirty="0" err="1"/>
              <a:t>func_count_offerings</a:t>
            </a:r>
            <a:r>
              <a:rPr lang="en-US" altLang="en-US" sz="2400" b="1" dirty="0"/>
              <a:t>(</a:t>
            </a:r>
            <a:r>
              <a:rPr lang="en-US" altLang="en-US" dirty="0" err="1"/>
              <a:t>in_course_id</a:t>
            </a:r>
            <a:r>
              <a:rPr lang="en-US" altLang="en-US" sz="2400" b="1" dirty="0"/>
              <a:t>)</a:t>
            </a:r>
            <a:r>
              <a:rPr lang="en-US" altLang="en-US" sz="2400" dirty="0"/>
              <a:t>;</a:t>
            </a:r>
          </a:p>
          <a:p>
            <a:pPr eaLnBrk="1" hangingPunct="1">
              <a:lnSpc>
                <a:spcPct val="80000"/>
              </a:lnSpc>
              <a:buFont typeface="Wingdings 2" pitchFamily="18" charset="2"/>
              <a:buNone/>
            </a:pPr>
            <a:r>
              <a:rPr lang="en-US" altLang="en-US" sz="2400" dirty="0"/>
              <a:t>   </a:t>
            </a:r>
          </a:p>
          <a:p>
            <a:pPr eaLnBrk="1" hangingPunct="1">
              <a:lnSpc>
                <a:spcPct val="80000"/>
              </a:lnSpc>
              <a:buFont typeface="Wingdings 2" pitchFamily="18" charset="2"/>
              <a:buNone/>
            </a:pPr>
            <a:r>
              <a:rPr lang="en-US" altLang="en-US" dirty="0"/>
              <a:t>   </a:t>
            </a:r>
            <a:r>
              <a:rPr lang="en-US" altLang="en-US" sz="2400" dirty="0" err="1"/>
              <a:t>DBMS_OUTPUT.PUT_LINE</a:t>
            </a:r>
            <a:r>
              <a:rPr lang="en-US" altLang="en-US" sz="2400" dirty="0"/>
              <a:t> ('The value returned from the function is ' || </a:t>
            </a:r>
            <a:r>
              <a:rPr lang="en-US" altLang="en-US" dirty="0" err="1"/>
              <a:t>vn_no_of_runs</a:t>
            </a:r>
            <a:r>
              <a:rPr lang="en-US" altLang="en-US" dirty="0"/>
              <a:t> </a:t>
            </a:r>
            <a:r>
              <a:rPr lang="en-US" altLang="en-US" sz="2400" dirty="0"/>
              <a:t>);</a:t>
            </a:r>
          </a:p>
          <a:p>
            <a:pPr eaLnBrk="1" hangingPunct="1">
              <a:lnSpc>
                <a:spcPct val="80000"/>
              </a:lnSpc>
              <a:buFont typeface="Wingdings 2" pitchFamily="18" charset="2"/>
              <a:buNone/>
            </a:pPr>
            <a:endParaRPr lang="en-US" altLang="en-US" sz="2400" dirty="0">
              <a:solidFill>
                <a:srgbClr val="003399"/>
              </a:solidFill>
            </a:endParaRPr>
          </a:p>
          <a:p>
            <a:pPr eaLnBrk="1" hangingPunct="1">
              <a:lnSpc>
                <a:spcPct val="80000"/>
              </a:lnSpc>
              <a:buFont typeface="Wingdings 2" pitchFamily="18" charset="2"/>
              <a:buNone/>
            </a:pPr>
            <a:r>
              <a:rPr lang="en-US" altLang="en-US" sz="2400" dirty="0">
                <a:solidFill>
                  <a:srgbClr val="003399"/>
                </a:solidFill>
              </a:rPr>
              <a:t>END</a:t>
            </a:r>
            <a:r>
              <a:rPr lang="en-US" altLang="en-US" sz="2400" dirty="0"/>
              <a:t> </a:t>
            </a:r>
            <a:r>
              <a:rPr lang="en-US" altLang="en-US" sz="2400" dirty="0" err="1"/>
              <a:t>proc_using_func</a:t>
            </a:r>
            <a:r>
              <a:rPr lang="en-US" altLang="en-US" sz="2400" dirty="0"/>
              <a:t>;</a:t>
            </a:r>
          </a:p>
          <a:p>
            <a:pPr eaLnBrk="1" hangingPunct="1">
              <a:lnSpc>
                <a:spcPct val="80000"/>
              </a:lnSpc>
              <a:buFont typeface="Wingdings 2" pitchFamily="18" charset="2"/>
              <a:buNone/>
            </a:pPr>
            <a:r>
              <a:rPr lang="en-US" altLang="en-US" sz="2400" dirty="0"/>
              <a:t>/</a:t>
            </a:r>
          </a:p>
        </p:txBody>
      </p:sp>
      <p:sp>
        <p:nvSpPr>
          <p:cNvPr id="4" name="Oval 3"/>
          <p:cNvSpPr/>
          <p:nvPr/>
        </p:nvSpPr>
        <p:spPr>
          <a:xfrm>
            <a:off x="1331640" y="1556792"/>
            <a:ext cx="1800200" cy="504056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/>
          <p:cNvSpPr/>
          <p:nvPr/>
        </p:nvSpPr>
        <p:spPr>
          <a:xfrm>
            <a:off x="6372200" y="3729394"/>
            <a:ext cx="1584176" cy="504056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2555776" y="2060848"/>
            <a:ext cx="4248472" cy="1668546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755576" y="6393291"/>
            <a:ext cx="7704856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>
            <a:lvl1pPr eaLnBrk="0" hangingPunct="0">
              <a:spcBef>
                <a:spcPts val="600"/>
              </a:spcBef>
              <a:buClr>
                <a:srgbClr val="003366"/>
              </a:buClr>
              <a:buSzPct val="80000"/>
              <a:buFont typeface="Wingdings 2" pitchFamily="18" charset="2"/>
              <a:buChar char="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spcBef>
                <a:spcPts val="550"/>
              </a:spcBef>
              <a:buClr>
                <a:schemeClr val="accent1"/>
              </a:buClr>
              <a:buFont typeface="Verdana" pitchFamily="34" charset="0"/>
              <a:buChar char="◦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C32D2E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84AA33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GB" altLang="en-US" sz="2400" dirty="0">
                <a:solidFill>
                  <a:srgbClr val="002060"/>
                </a:solidFill>
              </a:rPr>
              <a:t>EXEC </a:t>
            </a:r>
            <a:r>
              <a:rPr lang="en-US" altLang="en-US" sz="2400" dirty="0" err="1"/>
              <a:t>proc_using_func</a:t>
            </a:r>
            <a:r>
              <a:rPr lang="en-US" altLang="en-US" sz="2400" dirty="0"/>
              <a:t>(515)</a:t>
            </a:r>
            <a:r>
              <a:rPr lang="en-GB" altLang="en-US" sz="2400" dirty="0">
                <a:solidFill>
                  <a:srgbClr val="002060"/>
                </a:solidFill>
              </a:rPr>
              <a:t> </a:t>
            </a:r>
          </a:p>
        </p:txBody>
      </p:sp>
      <p:sp>
        <p:nvSpPr>
          <p:cNvPr id="9" name="Oval 8"/>
          <p:cNvSpPr/>
          <p:nvPr/>
        </p:nvSpPr>
        <p:spPr>
          <a:xfrm>
            <a:off x="3707904" y="6393291"/>
            <a:ext cx="792088" cy="504056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" name="Straight Arrow Connector 6"/>
          <p:cNvCxnSpPr>
            <a:cxnSpLocks/>
          </p:cNvCxnSpPr>
          <p:nvPr/>
        </p:nvCxnSpPr>
        <p:spPr>
          <a:xfrm flipH="1" flipV="1">
            <a:off x="2555776" y="2060848"/>
            <a:ext cx="1548172" cy="4188427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099034" y="6011996"/>
            <a:ext cx="1361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Function.sql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55698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3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3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9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3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3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3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/>
          </p:cNvSpPr>
          <p:nvPr>
            <p:ph type="title"/>
          </p:nvPr>
        </p:nvSpPr>
        <p:spPr>
          <a:xfrm>
            <a:off x="1043608" y="548680"/>
            <a:ext cx="6964363" cy="1201737"/>
          </a:xfrm>
        </p:spPr>
        <p:txBody>
          <a:bodyPr/>
          <a:lstStyle/>
          <a:p>
            <a:pPr eaLnBrk="1" hangingPunct="1"/>
            <a:r>
              <a:rPr lang="en-GB" altLang="en-US" dirty="0"/>
              <a:t>Dropping Functions</a:t>
            </a:r>
          </a:p>
        </p:txBody>
      </p:sp>
      <p:sp>
        <p:nvSpPr>
          <p:cNvPr id="14339" name="Rectangle 3"/>
          <p:cNvSpPr>
            <a:spLocks noGrp="1"/>
          </p:cNvSpPr>
          <p:nvPr>
            <p:ph type="body" idx="1"/>
          </p:nvPr>
        </p:nvSpPr>
        <p:spPr>
          <a:xfrm>
            <a:off x="1115616" y="1844824"/>
            <a:ext cx="7056783" cy="4320479"/>
          </a:xfrm>
        </p:spPr>
        <p:txBody>
          <a:bodyPr/>
          <a:lstStyle/>
          <a:p>
            <a:pPr eaLnBrk="1" hangingPunct="1"/>
            <a:r>
              <a:rPr lang="en-GB" altLang="en-US" dirty="0"/>
              <a:t>Same as all schema objects created</a:t>
            </a:r>
          </a:p>
          <a:p>
            <a:pPr eaLnBrk="1" hangingPunct="1"/>
            <a:r>
              <a:rPr lang="en-GB" altLang="en-US" dirty="0"/>
              <a:t>Oracle will allow you to drop a function even if a procedure is relying on it</a:t>
            </a:r>
          </a:p>
          <a:p>
            <a:pPr eaLnBrk="1" hangingPunct="1"/>
            <a:r>
              <a:rPr lang="en-GB" altLang="en-US" dirty="0"/>
              <a:t>But dependant procedures will throw an '</a:t>
            </a:r>
            <a:r>
              <a:rPr lang="en-GB" altLang="en-US" sz="2200" cap="small" dirty="0">
                <a:solidFill>
                  <a:srgbClr val="003399"/>
                </a:solidFill>
              </a:rPr>
              <a:t>object is invalid</a:t>
            </a:r>
            <a:r>
              <a:rPr lang="en-GB" altLang="en-US" dirty="0"/>
              <a:t>' error when you try to execute them</a:t>
            </a:r>
          </a:p>
          <a:p>
            <a:pPr eaLnBrk="1" hangingPunct="1"/>
            <a:r>
              <a:rPr lang="en-GB" altLang="en-US" dirty="0"/>
              <a:t>Syntax</a:t>
            </a:r>
          </a:p>
          <a:p>
            <a:pPr eaLnBrk="1" hangingPunct="1"/>
            <a:endParaRPr lang="en-GB" altLang="en-US" dirty="0"/>
          </a:p>
          <a:p>
            <a:pPr lvl="1" eaLnBrk="1" hangingPunct="1">
              <a:buFont typeface="Verdana" pitchFamily="34" charset="0"/>
              <a:buNone/>
            </a:pPr>
            <a:r>
              <a:rPr lang="en-GB" altLang="en-US" dirty="0">
                <a:solidFill>
                  <a:srgbClr val="003399"/>
                </a:solidFill>
              </a:rPr>
              <a:t>DROP FUNCTION </a:t>
            </a:r>
            <a:r>
              <a:rPr lang="en-GB" altLang="en-US" sz="3200" dirty="0" err="1"/>
              <a:t>function_name</a:t>
            </a:r>
            <a:r>
              <a:rPr lang="en-GB" altLang="en-US" sz="3200" dirty="0"/>
              <a:t>;</a:t>
            </a:r>
          </a:p>
          <a:p>
            <a:pPr lvl="1" eaLnBrk="1" hangingPunct="1">
              <a:buFont typeface="Verdana" pitchFamily="34" charset="0"/>
              <a:buNone/>
            </a:pPr>
            <a:r>
              <a:rPr lang="en-GB" altLang="en-US" dirty="0">
                <a:solidFill>
                  <a:srgbClr val="003399"/>
                </a:solidFill>
              </a:rPr>
              <a:t>DROP FUNCTION </a:t>
            </a:r>
            <a:r>
              <a:rPr lang="en-GB" altLang="en-US" sz="3200" dirty="0" err="1"/>
              <a:t>func_count_staff</a:t>
            </a:r>
            <a:r>
              <a:rPr lang="en-GB" altLang="en-US" sz="3200" dirty="0"/>
              <a:t>;</a:t>
            </a:r>
          </a:p>
          <a:p>
            <a:pPr lvl="1" eaLnBrk="1" hangingPunct="1">
              <a:buFont typeface="Verdana" pitchFamily="34" charset="0"/>
              <a:buNone/>
            </a:pPr>
            <a:endParaRPr lang="en-GB" altLang="en-US" sz="3200" dirty="0"/>
          </a:p>
          <a:p>
            <a:pPr lvl="1" eaLnBrk="1" hangingPunct="1">
              <a:buFont typeface="Verdana" pitchFamily="34" charset="0"/>
              <a:buNone/>
            </a:pPr>
            <a:endParaRPr lang="en-GB" alt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7099034" y="6011996"/>
            <a:ext cx="1361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Function.sql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88231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616" y="620688"/>
            <a:ext cx="6964363" cy="667221"/>
          </a:xfrm>
        </p:spPr>
        <p:txBody>
          <a:bodyPr/>
          <a:lstStyle/>
          <a:p>
            <a:r>
              <a:rPr lang="en-GB" dirty="0"/>
              <a:t>Activity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584" y="1268760"/>
            <a:ext cx="7488832" cy="4896544"/>
          </a:xfrm>
        </p:spPr>
        <p:txBody>
          <a:bodyPr/>
          <a:lstStyle/>
          <a:p>
            <a:r>
              <a:rPr lang="en-GB" dirty="0"/>
              <a:t>Write a </a:t>
            </a:r>
            <a:r>
              <a:rPr lang="en-GB" i="1" dirty="0">
                <a:solidFill>
                  <a:srgbClr val="002060"/>
                </a:solidFill>
              </a:rPr>
              <a:t>function</a:t>
            </a:r>
            <a:r>
              <a:rPr lang="en-GB" dirty="0">
                <a:solidFill>
                  <a:srgbClr val="002060"/>
                </a:solidFill>
              </a:rPr>
              <a:t> </a:t>
            </a:r>
            <a:r>
              <a:rPr lang="en-GB" dirty="0"/>
              <a:t>that </a:t>
            </a:r>
            <a:r>
              <a:rPr lang="en-GB" i="1" dirty="0">
                <a:solidFill>
                  <a:srgbClr val="002060"/>
                </a:solidFill>
              </a:rPr>
              <a:t>returns a username </a:t>
            </a:r>
            <a:r>
              <a:rPr lang="en-GB" dirty="0"/>
              <a:t>based on the first 2 letters of the first name and the first 5 letters of the surname from a table called staff </a:t>
            </a:r>
          </a:p>
          <a:p>
            <a:r>
              <a:rPr lang="en-GB" i="1" dirty="0">
                <a:solidFill>
                  <a:srgbClr val="002060"/>
                </a:solidFill>
              </a:rPr>
              <a:t>Call</a:t>
            </a:r>
            <a:r>
              <a:rPr lang="en-GB" dirty="0"/>
              <a:t> the function from a procedure</a:t>
            </a:r>
          </a:p>
          <a:p>
            <a:endParaRPr lang="en-GB" dirty="0"/>
          </a:p>
          <a:p>
            <a:r>
              <a:rPr lang="en-GB" dirty="0"/>
              <a:t>More tricky:</a:t>
            </a:r>
          </a:p>
          <a:p>
            <a:pPr lvl="1"/>
            <a:r>
              <a:rPr lang="en-GB" sz="2400" i="1" dirty="0"/>
              <a:t>use </a:t>
            </a:r>
            <a:r>
              <a:rPr lang="en-GB" sz="2400" i="1" dirty="0">
                <a:solidFill>
                  <a:srgbClr val="002060"/>
                </a:solidFill>
              </a:rPr>
              <a:t>parameter(s)</a:t>
            </a:r>
            <a:r>
              <a:rPr lang="en-GB" sz="2400" i="1" dirty="0"/>
              <a:t> to restrict it to a specific </a:t>
            </a:r>
            <a:r>
              <a:rPr lang="en-GB" sz="2400" i="1" dirty="0" err="1">
                <a:solidFill>
                  <a:srgbClr val="002060"/>
                </a:solidFill>
              </a:rPr>
              <a:t>staff_id</a:t>
            </a:r>
            <a:endParaRPr lang="en-GB" sz="2400" i="1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GB" dirty="0"/>
              <a:t>    </a:t>
            </a:r>
          </a:p>
          <a:p>
            <a:pPr marL="0" indent="0">
              <a:buNone/>
            </a:pPr>
            <a:r>
              <a:rPr lang="en-GB" dirty="0"/>
              <a:t>staff(</a:t>
            </a:r>
            <a:r>
              <a:rPr lang="en-GB" dirty="0" err="1"/>
              <a:t>staff_id</a:t>
            </a:r>
            <a:r>
              <a:rPr lang="en-GB" dirty="0"/>
              <a:t>, </a:t>
            </a:r>
            <a:r>
              <a:rPr lang="en-GB" dirty="0" err="1"/>
              <a:t>firstname</a:t>
            </a:r>
            <a:r>
              <a:rPr lang="en-GB" dirty="0"/>
              <a:t>, surname)</a:t>
            </a:r>
          </a:p>
          <a:p>
            <a:pPr marL="0" indent="0">
              <a:buNone/>
            </a:pPr>
            <a:endParaRPr lang="en-GB" sz="700" dirty="0"/>
          </a:p>
          <a:p>
            <a:endParaRPr lang="en-GB" dirty="0"/>
          </a:p>
          <a:p>
            <a:pPr marL="0" indent="0">
              <a:buNone/>
            </a:pPr>
            <a:r>
              <a:rPr lang="en-GB" sz="2000" dirty="0" err="1"/>
              <a:t>CONCAT</a:t>
            </a:r>
            <a:r>
              <a:rPr lang="en-GB" sz="2000" dirty="0"/>
              <a:t>( </a:t>
            </a:r>
            <a:r>
              <a:rPr lang="en-GB" sz="2000" dirty="0" err="1"/>
              <a:t>SUBSTR</a:t>
            </a:r>
            <a:r>
              <a:rPr lang="en-GB" sz="2000" dirty="0"/>
              <a:t>(firstname,1,2), </a:t>
            </a:r>
            <a:r>
              <a:rPr lang="en-GB" sz="2000" dirty="0" err="1"/>
              <a:t>SUBSTR</a:t>
            </a:r>
            <a:r>
              <a:rPr lang="en-GB" sz="2000" dirty="0"/>
              <a:t>(surname,1,5) )</a:t>
            </a:r>
          </a:p>
        </p:txBody>
      </p:sp>
    </p:spTree>
    <p:extLst>
      <p:ext uri="{BB962C8B-B14F-4D97-AF65-F5344CB8AC3E}">
        <p14:creationId xmlns:p14="http://schemas.microsoft.com/office/powerpoint/2010/main" val="40739530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27584" y="548681"/>
            <a:ext cx="7416824" cy="792088"/>
          </a:xfrm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GB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755576" y="1341562"/>
            <a:ext cx="7632898" cy="4679726"/>
          </a:xfrm>
        </p:spPr>
        <p:txBody>
          <a:bodyPr/>
          <a:lstStyle/>
          <a:p>
            <a:pPr eaLnBrk="1" hangingPunct="1"/>
            <a:r>
              <a:rPr lang="en-GB" altLang="en-US" sz="1800" dirty="0"/>
              <a:t>A function with </a:t>
            </a:r>
            <a:r>
              <a:rPr lang="en-GB" altLang="en-US" sz="1800" b="1" i="1" dirty="0"/>
              <a:t>no parameters </a:t>
            </a:r>
            <a:r>
              <a:rPr lang="en-GB" altLang="en-US" sz="1800" dirty="0"/>
              <a:t>has </a:t>
            </a:r>
            <a:r>
              <a:rPr lang="en-GB" altLang="en-US" sz="1800" b="1" i="1" dirty="0"/>
              <a:t>parenthesis </a:t>
            </a:r>
            <a:r>
              <a:rPr lang="en-GB" altLang="en-US" sz="1800" dirty="0"/>
              <a:t>() in the spec?</a:t>
            </a:r>
          </a:p>
          <a:p>
            <a:pPr lvl="1" eaLnBrk="1" hangingPunct="1"/>
            <a:r>
              <a:rPr lang="en-GB" altLang="en-US" sz="1800" dirty="0">
                <a:solidFill>
                  <a:srgbClr val="FF0000"/>
                </a:solidFill>
              </a:rPr>
              <a:t>TRUE OR FALSE?</a:t>
            </a:r>
          </a:p>
          <a:p>
            <a:pPr eaLnBrk="1" hangingPunct="1"/>
            <a:r>
              <a:rPr lang="en-GB" altLang="en-US" sz="1800" dirty="0"/>
              <a:t>What is the naming convention for parameters?</a:t>
            </a:r>
          </a:p>
          <a:p>
            <a:pPr lvl="1" eaLnBrk="1" hangingPunct="1"/>
            <a:endParaRPr lang="en-GB" altLang="en-US" sz="1800" dirty="0">
              <a:solidFill>
                <a:srgbClr val="FF0000"/>
              </a:solidFill>
            </a:endParaRPr>
          </a:p>
          <a:p>
            <a:pPr eaLnBrk="1" hangingPunct="1"/>
            <a:r>
              <a:rPr lang="en-GB" altLang="en-US" sz="1800" dirty="0"/>
              <a:t>How do you execute a function with no parameters?</a:t>
            </a:r>
          </a:p>
          <a:p>
            <a:pPr marL="366713" lvl="1" indent="0" eaLnBrk="1" hangingPunct="1">
              <a:buNone/>
            </a:pPr>
            <a:endParaRPr lang="en-GB" altLang="en-US" sz="1800" dirty="0">
              <a:solidFill>
                <a:srgbClr val="FF0000"/>
              </a:solidFill>
            </a:endParaRPr>
          </a:p>
          <a:p>
            <a:pPr lvl="1" eaLnBrk="1" hangingPunct="1"/>
            <a:endParaRPr lang="en-GB" altLang="en-US" sz="1800" dirty="0">
              <a:solidFill>
                <a:srgbClr val="FF0000"/>
              </a:solidFill>
            </a:endParaRPr>
          </a:p>
          <a:p>
            <a:pPr eaLnBrk="1" hangingPunct="1"/>
            <a:r>
              <a:rPr lang="en-GB" altLang="en-US" sz="1800" dirty="0"/>
              <a:t>How do you execute a function with parameters?</a:t>
            </a:r>
          </a:p>
          <a:p>
            <a:pPr lvl="1" eaLnBrk="1" hangingPunct="1"/>
            <a:endParaRPr lang="en-GB" altLang="en-US" sz="1800" dirty="0">
              <a:solidFill>
                <a:srgbClr val="FF0000"/>
              </a:solidFill>
            </a:endParaRPr>
          </a:p>
          <a:p>
            <a:pPr lvl="1" eaLnBrk="1" hangingPunct="1"/>
            <a:endParaRPr lang="en-GB" altLang="en-US" sz="1800" dirty="0">
              <a:solidFill>
                <a:srgbClr val="FF0000"/>
              </a:solidFill>
            </a:endParaRPr>
          </a:p>
          <a:p>
            <a:pPr eaLnBrk="1" hangingPunct="1"/>
            <a:r>
              <a:rPr lang="en-GB" altLang="en-US" sz="1800" dirty="0"/>
              <a:t>How do you remove a function once its been created?</a:t>
            </a:r>
          </a:p>
          <a:p>
            <a:pPr lvl="1" eaLnBrk="1" hangingPunct="1"/>
            <a:endParaRPr lang="en-GB" altLang="en-US" sz="1800" i="1" dirty="0">
              <a:solidFill>
                <a:srgbClr val="FF0000"/>
              </a:solidFill>
            </a:endParaRPr>
          </a:p>
          <a:p>
            <a:pPr lvl="1" eaLnBrk="1" hangingPunct="1"/>
            <a:endParaRPr lang="en-GB" altLang="en-US" sz="1800" dirty="0">
              <a:solidFill>
                <a:srgbClr val="FF0000"/>
              </a:solidFill>
            </a:endParaRPr>
          </a:p>
          <a:p>
            <a:pPr marL="366713" lvl="1" indent="0" eaLnBrk="1" hangingPunct="1">
              <a:buNone/>
            </a:pPr>
            <a:endParaRPr lang="en-GB" altLang="en-US" sz="1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7016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34" presetClass="emph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29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30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1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2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33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34" presetClass="emph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41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42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43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44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45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/>
          </p:cNvSpPr>
          <p:nvPr>
            <p:ph type="title"/>
          </p:nvPr>
        </p:nvSpPr>
        <p:spPr bwMode="auto">
          <a:xfrm>
            <a:off x="827584" y="620688"/>
            <a:ext cx="749935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GB" altLang="en-US" sz="4000" dirty="0"/>
              <a:t>Summary</a:t>
            </a:r>
            <a:endParaRPr lang="en-GB" altLang="en-US" sz="3900" dirty="0">
              <a:effectLst/>
            </a:endParaRPr>
          </a:p>
        </p:txBody>
      </p:sp>
      <p:sp>
        <p:nvSpPr>
          <p:cNvPr id="8195" name="Rectangle 3"/>
          <p:cNvSpPr>
            <a:spLocks noGrp="1"/>
          </p:cNvSpPr>
          <p:nvPr>
            <p:ph type="body" idx="1"/>
          </p:nvPr>
        </p:nvSpPr>
        <p:spPr>
          <a:xfrm>
            <a:off x="1043608" y="1988840"/>
            <a:ext cx="6913388" cy="414144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altLang="en-US" dirty="0"/>
              <a:t>Explain how to create functions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dirty="0"/>
              <a:t>Introduce how functions are executed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dirty="0"/>
              <a:t>Review the return item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dirty="0"/>
              <a:t>Illustrate the difference between procedures and functions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dirty="0"/>
              <a:t>Identify how to drop functions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dirty="0"/>
              <a:t>Have a go at some examples</a:t>
            </a:r>
          </a:p>
          <a:p>
            <a:pPr eaLnBrk="1" hangingPunct="1">
              <a:lnSpc>
                <a:spcPct val="90000"/>
              </a:lnSpc>
            </a:pPr>
            <a:endParaRPr lang="en-GB" altLang="en-US" dirty="0"/>
          </a:p>
          <a:p>
            <a:pPr eaLnBrk="1" hangingPunct="1">
              <a:lnSpc>
                <a:spcPct val="90000"/>
              </a:lnSpc>
            </a:pPr>
            <a:r>
              <a:rPr lang="en-GB" altLang="en-US" dirty="0"/>
              <a:t>Stress the importance of TIDY CODE</a:t>
            </a:r>
          </a:p>
          <a:p>
            <a:pPr marL="0" indent="0">
              <a:buNone/>
            </a:pPr>
            <a:endParaRPr lang="en-GB" altLang="en-US" dirty="0">
              <a:latin typeface="Monotype Corsiva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1768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27584" y="548680"/>
            <a:ext cx="7416824" cy="900113"/>
          </a:xfrm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GB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755576" y="1484784"/>
            <a:ext cx="7632898" cy="4463702"/>
          </a:xfrm>
        </p:spPr>
        <p:txBody>
          <a:bodyPr/>
          <a:lstStyle/>
          <a:p>
            <a:pPr eaLnBrk="1" hangingPunct="1"/>
            <a:r>
              <a:rPr lang="en-GB" altLang="en-US" sz="1800" dirty="0"/>
              <a:t>When are square brackets [  ]  used in PL/SQL ?</a:t>
            </a:r>
          </a:p>
          <a:p>
            <a:pPr lvl="1" eaLnBrk="1" hangingPunct="1"/>
            <a:endParaRPr lang="en-GB" altLang="en-US" sz="1800" dirty="0">
              <a:solidFill>
                <a:srgbClr val="FF0000"/>
              </a:solidFill>
            </a:endParaRPr>
          </a:p>
          <a:p>
            <a:pPr eaLnBrk="1" hangingPunct="1"/>
            <a:r>
              <a:rPr lang="en-GB" altLang="en-US" sz="1800" dirty="0"/>
              <a:t>What is the term for matching a data type of one item to another?</a:t>
            </a:r>
          </a:p>
          <a:p>
            <a:pPr lvl="1" eaLnBrk="1" hangingPunct="1"/>
            <a:endParaRPr lang="en-GB" altLang="en-US" sz="1800" i="1" dirty="0">
              <a:solidFill>
                <a:srgbClr val="FF0000"/>
              </a:solidFill>
            </a:endParaRPr>
          </a:p>
          <a:p>
            <a:pPr eaLnBrk="1" hangingPunct="1"/>
            <a:r>
              <a:rPr lang="en-GB" altLang="en-US" sz="1800" dirty="0"/>
              <a:t>A procedure with </a:t>
            </a:r>
            <a:r>
              <a:rPr lang="en-GB" altLang="en-US" sz="1800" b="1" i="1" dirty="0"/>
              <a:t>no parameters </a:t>
            </a:r>
            <a:r>
              <a:rPr lang="en-GB" altLang="en-US" sz="1800" dirty="0"/>
              <a:t>has </a:t>
            </a:r>
            <a:r>
              <a:rPr lang="en-GB" altLang="en-US" sz="1800" b="1" i="1" dirty="0"/>
              <a:t>no parenthesis </a:t>
            </a:r>
            <a:r>
              <a:rPr lang="en-GB" altLang="en-US" sz="1800" dirty="0"/>
              <a:t>() in the spec?</a:t>
            </a:r>
          </a:p>
          <a:p>
            <a:pPr lvl="1" eaLnBrk="1" hangingPunct="1"/>
            <a:r>
              <a:rPr lang="en-GB" altLang="en-US" sz="1800" dirty="0">
                <a:solidFill>
                  <a:srgbClr val="FF0000"/>
                </a:solidFill>
              </a:rPr>
              <a:t>TRUE OR FALSE?</a:t>
            </a:r>
          </a:p>
          <a:p>
            <a:pPr eaLnBrk="1" hangingPunct="1"/>
            <a:r>
              <a:rPr lang="en-GB" altLang="en-US" sz="1800" dirty="0"/>
              <a:t>What is the naming convention for parameters?</a:t>
            </a:r>
          </a:p>
          <a:p>
            <a:pPr lvl="1" eaLnBrk="1" hangingPunct="1"/>
            <a:endParaRPr lang="en-GB" altLang="en-US" sz="1800" dirty="0">
              <a:solidFill>
                <a:srgbClr val="FF0000"/>
              </a:solidFill>
            </a:endParaRPr>
          </a:p>
          <a:p>
            <a:pPr eaLnBrk="1" hangingPunct="1"/>
            <a:r>
              <a:rPr lang="en-GB" altLang="en-US" sz="1800" dirty="0"/>
              <a:t>Where does the keyword DECLARE appear in a procedure?</a:t>
            </a:r>
          </a:p>
          <a:p>
            <a:pPr lvl="1" eaLnBrk="1" hangingPunct="1"/>
            <a:endParaRPr lang="en-GB" altLang="en-US" sz="1800" dirty="0">
              <a:solidFill>
                <a:srgbClr val="FF0000"/>
              </a:solidFill>
            </a:endParaRPr>
          </a:p>
          <a:p>
            <a:pPr eaLnBrk="1" hangingPunct="1"/>
            <a:r>
              <a:rPr lang="en-GB" altLang="en-US" sz="1800" dirty="0"/>
              <a:t>How do you execute a procedure with no parameters?</a:t>
            </a:r>
          </a:p>
          <a:p>
            <a:pPr lvl="1" eaLnBrk="1" hangingPunct="1"/>
            <a:endParaRPr lang="en-GB" altLang="en-US" sz="1800" dirty="0">
              <a:solidFill>
                <a:srgbClr val="FF0000"/>
              </a:solidFill>
            </a:endParaRPr>
          </a:p>
          <a:p>
            <a:pPr eaLnBrk="1" hangingPunct="1"/>
            <a:r>
              <a:rPr lang="en-GB" altLang="en-US" sz="1800" dirty="0"/>
              <a:t>How do you execute a procedure with parameters?</a:t>
            </a:r>
          </a:p>
          <a:p>
            <a:pPr lvl="1" eaLnBrk="1" hangingPunct="1"/>
            <a:endParaRPr lang="en-GB" altLang="en-US" sz="1800" dirty="0">
              <a:solidFill>
                <a:srgbClr val="FF0000"/>
              </a:solidFill>
            </a:endParaRPr>
          </a:p>
          <a:p>
            <a:pPr marL="366713" lvl="1" indent="0" eaLnBrk="1" hangingPunct="1">
              <a:buNone/>
            </a:pPr>
            <a:endParaRPr lang="en-GB" altLang="en-US" sz="1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8372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34" presetClass="emph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44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45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46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47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48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/>
          </p:cNvSpPr>
          <p:nvPr>
            <p:ph type="title"/>
          </p:nvPr>
        </p:nvSpPr>
        <p:spPr bwMode="auto">
          <a:xfrm>
            <a:off x="827584" y="620688"/>
            <a:ext cx="749935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GB" altLang="en-US" sz="3900" dirty="0">
                <a:effectLst/>
              </a:rPr>
              <a:t>Objectives</a:t>
            </a:r>
          </a:p>
        </p:txBody>
      </p:sp>
      <p:sp>
        <p:nvSpPr>
          <p:cNvPr id="8195" name="Rectangle 3"/>
          <p:cNvSpPr>
            <a:spLocks noGrp="1"/>
          </p:cNvSpPr>
          <p:nvPr>
            <p:ph type="body" idx="1"/>
          </p:nvPr>
        </p:nvSpPr>
        <p:spPr>
          <a:xfrm>
            <a:off x="1043608" y="1988840"/>
            <a:ext cx="6913388" cy="414144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altLang="en-US" dirty="0"/>
              <a:t>Explain how to create functions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dirty="0"/>
              <a:t>Introduce how functions are executed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dirty="0"/>
              <a:t>Review the return item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dirty="0"/>
              <a:t>Illustrate the difference between procedures and functions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dirty="0"/>
              <a:t>Identify how to drop functions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dirty="0"/>
              <a:t>Have a go at some examples</a:t>
            </a:r>
          </a:p>
          <a:p>
            <a:pPr eaLnBrk="1" hangingPunct="1">
              <a:lnSpc>
                <a:spcPct val="90000"/>
              </a:lnSpc>
            </a:pPr>
            <a:endParaRPr lang="en-GB" altLang="en-US" dirty="0"/>
          </a:p>
          <a:p>
            <a:pPr eaLnBrk="1" hangingPunct="1">
              <a:lnSpc>
                <a:spcPct val="90000"/>
              </a:lnSpc>
            </a:pPr>
            <a:r>
              <a:rPr lang="en-GB" altLang="en-US" dirty="0"/>
              <a:t>Stress the importance of TIDY CODE</a:t>
            </a:r>
          </a:p>
          <a:p>
            <a:pPr eaLnBrk="1" hangingPunct="1">
              <a:lnSpc>
                <a:spcPct val="90000"/>
              </a:lnSpc>
            </a:pPr>
            <a:endParaRPr lang="en-GB" altLang="en-US" dirty="0"/>
          </a:p>
          <a:p>
            <a:pPr marL="447675" indent="-447675"/>
            <a:endParaRPr lang="en-GB" altLang="en-US" dirty="0">
              <a:latin typeface="Monotype Corsiva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2799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/>
          </p:cNvSpPr>
          <p:nvPr>
            <p:ph type="title"/>
          </p:nvPr>
        </p:nvSpPr>
        <p:spPr>
          <a:xfrm>
            <a:off x="899592" y="620688"/>
            <a:ext cx="6964363" cy="1201737"/>
          </a:xfrm>
        </p:spPr>
        <p:txBody>
          <a:bodyPr/>
          <a:lstStyle/>
          <a:p>
            <a:pPr eaLnBrk="1" hangingPunct="1"/>
            <a:r>
              <a:rPr lang="en-GB" altLang="en-US" dirty="0"/>
              <a:t>Sub-programme types</a:t>
            </a:r>
          </a:p>
        </p:txBody>
      </p:sp>
      <p:sp>
        <p:nvSpPr>
          <p:cNvPr id="13315" name="Rectangle 3"/>
          <p:cNvSpPr>
            <a:spLocks noGrp="1"/>
          </p:cNvSpPr>
          <p:nvPr>
            <p:ph type="body" idx="1"/>
          </p:nvPr>
        </p:nvSpPr>
        <p:spPr>
          <a:xfrm>
            <a:off x="899592" y="1772817"/>
            <a:ext cx="7416824" cy="4248472"/>
          </a:xfrm>
        </p:spPr>
        <p:txBody>
          <a:bodyPr/>
          <a:lstStyle/>
          <a:p>
            <a:pPr eaLnBrk="1" hangingPunct="1"/>
            <a:r>
              <a:rPr lang="en-GB" altLang="en-US" dirty="0"/>
              <a:t>Procedures</a:t>
            </a:r>
          </a:p>
          <a:p>
            <a:pPr eaLnBrk="1" hangingPunct="1"/>
            <a:r>
              <a:rPr lang="en-GB" altLang="en-US" dirty="0"/>
              <a:t>Functions</a:t>
            </a:r>
          </a:p>
          <a:p>
            <a:pPr eaLnBrk="1" hangingPunct="1"/>
            <a:r>
              <a:rPr lang="en-GB" altLang="en-US" dirty="0"/>
              <a:t>Declared subroutines are called within their PL/SQL block</a:t>
            </a:r>
          </a:p>
          <a:p>
            <a:pPr eaLnBrk="1" hangingPunct="1"/>
            <a:r>
              <a:rPr lang="en-GB" altLang="en-US" dirty="0"/>
              <a:t>Have a </a:t>
            </a:r>
            <a:r>
              <a:rPr lang="en-GB" altLang="en-US" i="1" dirty="0">
                <a:solidFill>
                  <a:srgbClr val="002060"/>
                </a:solidFill>
              </a:rPr>
              <a:t>block header</a:t>
            </a:r>
            <a:r>
              <a:rPr lang="en-GB" altLang="en-US" dirty="0"/>
              <a:t> section</a:t>
            </a:r>
          </a:p>
          <a:p>
            <a:pPr lvl="1" eaLnBrk="1" hangingPunct="1"/>
            <a:r>
              <a:rPr lang="en-GB" altLang="en-US" dirty="0"/>
              <a:t>This names the block</a:t>
            </a:r>
          </a:p>
          <a:p>
            <a:pPr eaLnBrk="1" hangingPunct="1"/>
            <a:r>
              <a:rPr lang="en-GB" altLang="en-US" dirty="0"/>
              <a:t>Keyword </a:t>
            </a:r>
            <a:r>
              <a:rPr lang="en-GB" altLang="en-US" sz="2000" b="1" dirty="0">
                <a:solidFill>
                  <a:srgbClr val="003399"/>
                </a:solidFill>
              </a:rPr>
              <a:t>DECLARE</a:t>
            </a:r>
            <a:r>
              <a:rPr lang="en-GB" altLang="en-US" dirty="0"/>
              <a:t> is </a:t>
            </a:r>
            <a:r>
              <a:rPr lang="en-GB" altLang="en-US" b="1" i="1" dirty="0">
                <a:solidFill>
                  <a:srgbClr val="003399"/>
                </a:solidFill>
              </a:rPr>
              <a:t>not</a:t>
            </a:r>
            <a:r>
              <a:rPr lang="en-GB" altLang="en-US" b="1" dirty="0">
                <a:solidFill>
                  <a:srgbClr val="003399"/>
                </a:solidFill>
              </a:rPr>
              <a:t> </a:t>
            </a:r>
            <a:r>
              <a:rPr lang="en-GB" altLang="en-US" dirty="0"/>
              <a:t>used in named blocks</a:t>
            </a:r>
          </a:p>
          <a:p>
            <a:pPr lvl="1" eaLnBrk="1" hangingPunct="1"/>
            <a:r>
              <a:rPr lang="en-GB" altLang="en-US" dirty="0"/>
              <a:t>Unlike anonymous block</a:t>
            </a:r>
          </a:p>
        </p:txBody>
      </p:sp>
    </p:spTree>
    <p:extLst>
      <p:ext uri="{BB962C8B-B14F-4D97-AF65-F5344CB8AC3E}">
        <p14:creationId xmlns:p14="http://schemas.microsoft.com/office/powerpoint/2010/main" val="32524596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Functions</a:t>
            </a:r>
          </a:p>
        </p:txBody>
      </p:sp>
      <p:sp>
        <p:nvSpPr>
          <p:cNvPr id="66563" name="Rectangle 3"/>
          <p:cNvSpPr>
            <a:spLocks noGrp="1"/>
          </p:cNvSpPr>
          <p:nvPr>
            <p:ph type="body" idx="1"/>
          </p:nvPr>
        </p:nvSpPr>
        <p:spPr>
          <a:xfrm>
            <a:off x="1009650" y="1773238"/>
            <a:ext cx="7943850" cy="4114800"/>
          </a:xfrm>
        </p:spPr>
        <p:txBody>
          <a:bodyPr/>
          <a:lstStyle/>
          <a:p>
            <a:pPr eaLnBrk="1" hangingPunct="1">
              <a:defRPr/>
            </a:pPr>
            <a:r>
              <a:rPr lang="en-GB" i="1" dirty="0">
                <a:solidFill>
                  <a:srgbClr val="003399"/>
                </a:solidFill>
              </a:rPr>
              <a:t>Compute</a:t>
            </a:r>
            <a:r>
              <a:rPr lang="en-GB" dirty="0">
                <a:solidFill>
                  <a:srgbClr val="003399"/>
                </a:solidFill>
              </a:rPr>
              <a:t> </a:t>
            </a:r>
            <a:r>
              <a:rPr lang="en-GB" dirty="0"/>
              <a:t>and </a:t>
            </a:r>
            <a:r>
              <a:rPr lang="en-GB" i="1" dirty="0">
                <a:solidFill>
                  <a:srgbClr val="003399"/>
                </a:solidFill>
              </a:rPr>
              <a:t>return</a:t>
            </a:r>
            <a:r>
              <a:rPr lang="en-GB" dirty="0"/>
              <a:t> a </a:t>
            </a:r>
            <a:r>
              <a:rPr lang="en-GB" i="1" dirty="0">
                <a:solidFill>
                  <a:srgbClr val="003399"/>
                </a:solidFill>
              </a:rPr>
              <a:t>value</a:t>
            </a:r>
          </a:p>
          <a:p>
            <a:pPr eaLnBrk="1" hangingPunct="1">
              <a:defRPr/>
            </a:pPr>
            <a:r>
              <a:rPr lang="en-GB" dirty="0"/>
              <a:t>Only has </a:t>
            </a:r>
            <a:r>
              <a:rPr lang="en-GB" i="1" dirty="0">
                <a:solidFill>
                  <a:srgbClr val="003399"/>
                </a:solidFill>
              </a:rPr>
              <a:t>one</a:t>
            </a:r>
            <a:r>
              <a:rPr lang="en-GB" dirty="0"/>
              <a:t> RETURN</a:t>
            </a:r>
          </a:p>
          <a:p>
            <a:pPr lvl="1" eaLnBrk="1" hangingPunct="1">
              <a:defRPr/>
            </a:pPr>
            <a:r>
              <a:rPr lang="en-GB" dirty="0"/>
              <a:t>Can be used in </a:t>
            </a:r>
            <a:r>
              <a:rPr lang="en-GB" i="1" dirty="0">
                <a:solidFill>
                  <a:srgbClr val="003399"/>
                </a:solidFill>
                <a:ea typeface="+mn-ea"/>
              </a:rPr>
              <a:t>conditional controls </a:t>
            </a:r>
            <a:r>
              <a:rPr lang="en-GB" dirty="0"/>
              <a:t>or </a:t>
            </a:r>
            <a:r>
              <a:rPr lang="en-GB" i="1" dirty="0">
                <a:solidFill>
                  <a:srgbClr val="003399"/>
                </a:solidFill>
                <a:ea typeface="+mn-ea"/>
              </a:rPr>
              <a:t>exceptions</a:t>
            </a:r>
          </a:p>
          <a:p>
            <a:pPr lvl="1" eaLnBrk="1" hangingPunct="1">
              <a:defRPr/>
            </a:pPr>
            <a:r>
              <a:rPr lang="en-GB" dirty="0"/>
              <a:t>A </a:t>
            </a:r>
            <a:r>
              <a:rPr lang="en-GB" i="1" dirty="0">
                <a:solidFill>
                  <a:srgbClr val="003399"/>
                </a:solidFill>
              </a:rPr>
              <a:t>return </a:t>
            </a:r>
            <a:r>
              <a:rPr lang="en-GB" dirty="0"/>
              <a:t>statement in a </a:t>
            </a:r>
            <a:r>
              <a:rPr lang="en-GB" i="1" dirty="0">
                <a:solidFill>
                  <a:srgbClr val="003399"/>
                </a:solidFill>
              </a:rPr>
              <a:t>procedure</a:t>
            </a:r>
            <a:r>
              <a:rPr lang="en-GB" dirty="0"/>
              <a:t> returns control to the </a:t>
            </a:r>
            <a:r>
              <a:rPr lang="en-GB" i="1" dirty="0">
                <a:solidFill>
                  <a:srgbClr val="003399"/>
                </a:solidFill>
              </a:rPr>
              <a:t>invoker</a:t>
            </a:r>
            <a:endParaRPr lang="en-GB" i="1" dirty="0">
              <a:solidFill>
                <a:srgbClr val="003399"/>
              </a:solidFill>
              <a:ea typeface="+mn-ea"/>
            </a:endParaRPr>
          </a:p>
          <a:p>
            <a:pPr eaLnBrk="1" hangingPunct="1">
              <a:defRPr/>
            </a:pPr>
            <a:r>
              <a:rPr lang="en-GB" i="1" dirty="0">
                <a:solidFill>
                  <a:srgbClr val="003399"/>
                </a:solidFill>
              </a:rPr>
              <a:t>Same</a:t>
            </a:r>
            <a:r>
              <a:rPr lang="en-GB" dirty="0"/>
              <a:t> </a:t>
            </a:r>
            <a:r>
              <a:rPr lang="en-GB" i="1" dirty="0">
                <a:solidFill>
                  <a:srgbClr val="003399"/>
                </a:solidFill>
              </a:rPr>
              <a:t>structure</a:t>
            </a:r>
            <a:r>
              <a:rPr lang="en-GB" dirty="0"/>
              <a:t> as procedures</a:t>
            </a:r>
          </a:p>
          <a:p>
            <a:pPr lvl="1" eaLnBrk="1" hangingPunct="1">
              <a:defRPr/>
            </a:pPr>
            <a:r>
              <a:rPr lang="en-GB" sz="2400" dirty="0"/>
              <a:t>Except they have a </a:t>
            </a:r>
            <a:r>
              <a:rPr lang="en-GB" sz="2400" i="1" dirty="0">
                <a:solidFill>
                  <a:srgbClr val="003399"/>
                </a:solidFill>
              </a:rPr>
              <a:t>return value</a:t>
            </a:r>
          </a:p>
          <a:p>
            <a:pPr eaLnBrk="1" hangingPunct="1">
              <a:defRPr/>
            </a:pPr>
            <a:r>
              <a:rPr lang="en-GB" i="1" dirty="0">
                <a:solidFill>
                  <a:srgbClr val="003399"/>
                </a:solidFill>
              </a:rPr>
              <a:t>Invoked</a:t>
            </a:r>
            <a:r>
              <a:rPr lang="en-GB" dirty="0"/>
              <a:t> differently </a:t>
            </a:r>
            <a:r>
              <a:rPr lang="en-GB" i="1" dirty="0">
                <a:solidFill>
                  <a:srgbClr val="003399"/>
                </a:solidFill>
              </a:rPr>
              <a:t>from procedures</a:t>
            </a:r>
          </a:p>
          <a:p>
            <a:pPr eaLnBrk="1" hangingPunct="1">
              <a:defRPr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175903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/>
          </p:cNvSpPr>
          <p:nvPr>
            <p:ph type="title"/>
          </p:nvPr>
        </p:nvSpPr>
        <p:spPr>
          <a:xfrm>
            <a:off x="971600" y="620689"/>
            <a:ext cx="6964363" cy="864096"/>
          </a:xfrm>
        </p:spPr>
        <p:txBody>
          <a:bodyPr/>
          <a:lstStyle/>
          <a:p>
            <a:pPr eaLnBrk="1" hangingPunct="1"/>
            <a:r>
              <a:rPr lang="en-GB" altLang="en-US" dirty="0"/>
              <a:t>Structure</a:t>
            </a:r>
          </a:p>
        </p:txBody>
      </p:sp>
      <p:sp>
        <p:nvSpPr>
          <p:cNvPr id="14339" name="Rectangle 3"/>
          <p:cNvSpPr>
            <a:spLocks noGrp="1"/>
          </p:cNvSpPr>
          <p:nvPr>
            <p:ph type="body" idx="1"/>
          </p:nvPr>
        </p:nvSpPr>
        <p:spPr>
          <a:xfrm>
            <a:off x="842963" y="1371600"/>
            <a:ext cx="7545461" cy="4443413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GB" altLang="en-US" sz="2400" dirty="0"/>
              <a:t>Should be designed to perform a </a:t>
            </a:r>
            <a:r>
              <a:rPr lang="en-GB" altLang="en-US" sz="2400" i="1" dirty="0">
                <a:solidFill>
                  <a:srgbClr val="002060"/>
                </a:solidFill>
              </a:rPr>
              <a:t>single task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GB" altLang="en-US" sz="2400" dirty="0"/>
              <a:t>Syntax</a:t>
            </a:r>
          </a:p>
          <a:p>
            <a:pPr eaLnBrk="1" hangingPunct="1">
              <a:lnSpc>
                <a:spcPct val="80000"/>
              </a:lnSpc>
              <a:defRPr/>
            </a:pPr>
            <a:endParaRPr lang="en-GB" altLang="en-US" sz="2400" dirty="0"/>
          </a:p>
          <a:p>
            <a:pPr lvl="1" eaLnBrk="1" hangingPunct="1">
              <a:lnSpc>
                <a:spcPct val="80000"/>
              </a:lnSpc>
              <a:buFont typeface="Verdana" pitchFamily="34" charset="0"/>
              <a:buNone/>
              <a:defRPr/>
            </a:pPr>
            <a:r>
              <a:rPr lang="en-GB" altLang="en-US" sz="2500" cap="small" dirty="0">
                <a:solidFill>
                  <a:srgbClr val="002060"/>
                </a:solidFill>
              </a:rPr>
              <a:t>create or replace function</a:t>
            </a:r>
            <a:r>
              <a:rPr lang="en-GB" altLang="en-US" sz="2500" cap="small" dirty="0">
                <a:solidFill>
                  <a:srgbClr val="003399"/>
                </a:solidFill>
              </a:rPr>
              <a:t> </a:t>
            </a:r>
            <a:r>
              <a:rPr lang="en-GB" altLang="en-US" sz="2500" dirty="0" err="1"/>
              <a:t>function_name</a:t>
            </a:r>
            <a:r>
              <a:rPr lang="en-GB" altLang="en-US" sz="2500" dirty="0"/>
              <a:t> [(parameter</a:t>
            </a:r>
            <a:r>
              <a:rPr lang="en-GB" altLang="en-US" sz="2500" cap="small" dirty="0">
                <a:solidFill>
                  <a:srgbClr val="002060"/>
                </a:solidFill>
              </a:rPr>
              <a:t> datatype</a:t>
            </a:r>
            <a:r>
              <a:rPr lang="en-GB" altLang="en-US" sz="2500" dirty="0"/>
              <a:t>)]</a:t>
            </a:r>
            <a:r>
              <a:rPr lang="en-GB" altLang="en-US" sz="2500" cap="small" dirty="0">
                <a:solidFill>
                  <a:srgbClr val="002060"/>
                </a:solidFill>
              </a:rPr>
              <a:t> return datatype </a:t>
            </a:r>
            <a:r>
              <a:rPr lang="en-GB" altLang="en-US" sz="2500" dirty="0"/>
              <a:t>IS</a:t>
            </a:r>
          </a:p>
          <a:p>
            <a:pPr lvl="1" eaLnBrk="1" hangingPunct="1">
              <a:lnSpc>
                <a:spcPct val="80000"/>
              </a:lnSpc>
              <a:buFont typeface="Verdana" pitchFamily="34" charset="0"/>
              <a:buNone/>
              <a:defRPr/>
            </a:pPr>
            <a:r>
              <a:rPr lang="en-GB" altLang="en-US" sz="2500" dirty="0"/>
              <a:t>	</a:t>
            </a:r>
            <a:r>
              <a:rPr lang="en-GB" altLang="en-US" sz="2500" i="1" dirty="0"/>
              <a:t>local declarations</a:t>
            </a:r>
          </a:p>
          <a:p>
            <a:pPr lvl="1" eaLnBrk="1" hangingPunct="1">
              <a:lnSpc>
                <a:spcPct val="80000"/>
              </a:lnSpc>
              <a:buFont typeface="Verdana" pitchFamily="34" charset="0"/>
              <a:buNone/>
              <a:defRPr/>
            </a:pPr>
            <a:r>
              <a:rPr lang="en-GB" altLang="en-US" sz="2500" cap="small" dirty="0">
                <a:solidFill>
                  <a:srgbClr val="002060"/>
                </a:solidFill>
              </a:rPr>
              <a:t>begin</a:t>
            </a:r>
          </a:p>
          <a:p>
            <a:pPr lvl="2" eaLnBrk="1" hangingPunct="1">
              <a:lnSpc>
                <a:spcPct val="80000"/>
              </a:lnSpc>
              <a:buFont typeface="Wingdings 2" pitchFamily="18" charset="2"/>
              <a:buNone/>
              <a:defRPr/>
            </a:pPr>
            <a:r>
              <a:rPr lang="en-GB" altLang="en-US" sz="2600" i="1" dirty="0"/>
              <a:t>Execution statements</a:t>
            </a:r>
          </a:p>
          <a:p>
            <a:pPr lvl="1" eaLnBrk="1" hangingPunct="1">
              <a:lnSpc>
                <a:spcPct val="80000"/>
              </a:lnSpc>
              <a:buFont typeface="Verdana" pitchFamily="34" charset="0"/>
              <a:buNone/>
              <a:defRPr/>
            </a:pPr>
            <a:r>
              <a:rPr lang="en-GB" altLang="en-US" sz="2500" dirty="0"/>
              <a:t>[</a:t>
            </a:r>
            <a:r>
              <a:rPr lang="en-GB" altLang="en-US" sz="2500" cap="small" dirty="0">
                <a:solidFill>
                  <a:srgbClr val="002060"/>
                </a:solidFill>
              </a:rPr>
              <a:t>exception</a:t>
            </a:r>
          </a:p>
          <a:p>
            <a:pPr lvl="2" eaLnBrk="1" hangingPunct="1">
              <a:lnSpc>
                <a:spcPct val="80000"/>
              </a:lnSpc>
              <a:buFont typeface="Wingdings 2" pitchFamily="18" charset="2"/>
              <a:buNone/>
              <a:defRPr/>
            </a:pPr>
            <a:r>
              <a:rPr lang="en-GB" altLang="en-US" sz="2600" i="1" dirty="0"/>
              <a:t>Exception handlers</a:t>
            </a:r>
            <a:r>
              <a:rPr lang="en-GB" altLang="en-US" sz="2900" dirty="0"/>
              <a:t>]</a:t>
            </a:r>
          </a:p>
          <a:p>
            <a:pPr lvl="1" eaLnBrk="1" hangingPunct="1">
              <a:lnSpc>
                <a:spcPct val="80000"/>
              </a:lnSpc>
              <a:buFont typeface="Verdana" pitchFamily="34" charset="0"/>
              <a:buNone/>
              <a:defRPr/>
            </a:pPr>
            <a:r>
              <a:rPr lang="en-GB" altLang="en-US" sz="2500" cap="small" dirty="0">
                <a:solidFill>
                  <a:srgbClr val="002060"/>
                </a:solidFill>
              </a:rPr>
              <a:t>end</a:t>
            </a:r>
            <a:r>
              <a:rPr lang="en-GB" altLang="en-US" sz="2500" dirty="0">
                <a:solidFill>
                  <a:srgbClr val="002060"/>
                </a:solidFill>
              </a:rPr>
              <a:t> </a:t>
            </a:r>
            <a:r>
              <a:rPr lang="en-GB" altLang="en-US" sz="2500" dirty="0"/>
              <a:t>[</a:t>
            </a:r>
            <a:r>
              <a:rPr lang="en-GB" altLang="en-US" sz="2500" dirty="0" err="1"/>
              <a:t>procedure_name</a:t>
            </a:r>
            <a:r>
              <a:rPr lang="en-GB" altLang="en-US" sz="2500" dirty="0"/>
              <a:t>];</a:t>
            </a:r>
          </a:p>
          <a:p>
            <a:pPr lvl="1" eaLnBrk="1" hangingPunct="1">
              <a:lnSpc>
                <a:spcPct val="80000"/>
              </a:lnSpc>
              <a:buFont typeface="Verdana" pitchFamily="34" charset="0"/>
              <a:buNone/>
              <a:defRPr/>
            </a:pPr>
            <a:r>
              <a:rPr lang="en-GB" altLang="en-US" sz="2500" dirty="0"/>
              <a:t>/</a:t>
            </a:r>
          </a:p>
        </p:txBody>
      </p:sp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4932040" y="5085184"/>
            <a:ext cx="4125913" cy="147796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002060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>
            <a:lvl1pPr eaLnBrk="0" hangingPunct="0">
              <a:spcBef>
                <a:spcPts val="600"/>
              </a:spcBef>
              <a:buClr>
                <a:srgbClr val="003366"/>
              </a:buClr>
              <a:buSzPct val="80000"/>
              <a:buFont typeface="Wingdings 2" pitchFamily="18" charset="2"/>
              <a:buChar char="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spcBef>
                <a:spcPts val="550"/>
              </a:spcBef>
              <a:buClr>
                <a:schemeClr val="accent1"/>
              </a:buClr>
              <a:buFont typeface="Verdana" pitchFamily="34" charset="0"/>
              <a:buChar char="◦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C32D2E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84AA33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GB" altLang="en-US" sz="2000" dirty="0"/>
              <a:t>[ ] Brackets are only used in example code to denote </a:t>
            </a:r>
            <a:r>
              <a:rPr lang="en-GB" altLang="en-US" sz="2000" i="1" dirty="0">
                <a:solidFill>
                  <a:srgbClr val="002060"/>
                </a:solidFill>
              </a:rPr>
              <a:t>optional</a:t>
            </a:r>
            <a:r>
              <a:rPr lang="en-GB" altLang="en-US" sz="2000" dirty="0">
                <a:solidFill>
                  <a:srgbClr val="002060"/>
                </a:solidFill>
              </a:rPr>
              <a:t> </a:t>
            </a:r>
            <a:r>
              <a:rPr lang="en-GB" altLang="en-US" sz="2000" dirty="0"/>
              <a:t>syntax.  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GB" altLang="en-US" sz="2000" dirty="0"/>
              <a:t>They are not used in implemented code</a:t>
            </a:r>
          </a:p>
        </p:txBody>
      </p:sp>
    </p:spTree>
    <p:extLst>
      <p:ext uri="{BB962C8B-B14F-4D97-AF65-F5344CB8AC3E}">
        <p14:creationId xmlns:p14="http://schemas.microsoft.com/office/powerpoint/2010/main" val="12271114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/>
          </p:cNvSpPr>
          <p:nvPr>
            <p:ph type="title"/>
          </p:nvPr>
        </p:nvSpPr>
        <p:spPr>
          <a:xfrm>
            <a:off x="1043608" y="692697"/>
            <a:ext cx="6964363" cy="864096"/>
          </a:xfrm>
        </p:spPr>
        <p:txBody>
          <a:bodyPr/>
          <a:lstStyle/>
          <a:p>
            <a:pPr eaLnBrk="1" hangingPunct="1"/>
            <a:r>
              <a:rPr lang="en-GB" altLang="en-US" dirty="0"/>
              <a:t>Functions</a:t>
            </a:r>
          </a:p>
        </p:txBody>
      </p:sp>
      <p:sp>
        <p:nvSpPr>
          <p:cNvPr id="15363" name="Rectangle 3"/>
          <p:cNvSpPr>
            <a:spLocks noGrp="1"/>
          </p:cNvSpPr>
          <p:nvPr>
            <p:ph type="body" idx="1"/>
          </p:nvPr>
        </p:nvSpPr>
        <p:spPr>
          <a:xfrm>
            <a:off x="1150938" y="1700213"/>
            <a:ext cx="7453312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altLang="en-US" sz="2400" dirty="0"/>
              <a:t>Two parts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400" dirty="0"/>
              <a:t>The Specification (</a:t>
            </a:r>
            <a:r>
              <a:rPr lang="en-GB" altLang="en-US" sz="2400" i="1" dirty="0">
                <a:solidFill>
                  <a:srgbClr val="002060"/>
                </a:solidFill>
              </a:rPr>
              <a:t>spec</a:t>
            </a:r>
            <a:r>
              <a:rPr lang="en-GB" altLang="en-US" sz="2400" dirty="0"/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400" dirty="0"/>
              <a:t>Starts with the keyword </a:t>
            </a:r>
            <a:r>
              <a:rPr lang="en-GB" altLang="en-US" sz="2400" i="1" dirty="0">
                <a:solidFill>
                  <a:srgbClr val="002060"/>
                </a:solidFill>
              </a:rPr>
              <a:t>FUNCTION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400" dirty="0"/>
              <a:t>Ends with the keyword </a:t>
            </a:r>
            <a:r>
              <a:rPr lang="en-GB" altLang="en-US" sz="2400" i="1" dirty="0">
                <a:solidFill>
                  <a:srgbClr val="002060"/>
                </a:solidFill>
              </a:rPr>
              <a:t>IS  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400" dirty="0"/>
              <a:t>Alternatively</a:t>
            </a:r>
            <a:r>
              <a:rPr lang="en-GB" altLang="en-US" sz="2400" i="1" dirty="0">
                <a:solidFill>
                  <a:srgbClr val="002060"/>
                </a:solidFill>
              </a:rPr>
              <a:t> AS </a:t>
            </a:r>
            <a:r>
              <a:rPr lang="en-GB" altLang="en-US" sz="2400" dirty="0"/>
              <a:t>can be used 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400" dirty="0"/>
              <a:t>This </a:t>
            </a:r>
            <a:r>
              <a:rPr lang="en-GB" altLang="en-US" sz="2400" i="1" dirty="0">
                <a:solidFill>
                  <a:srgbClr val="002060"/>
                </a:solidFill>
              </a:rPr>
              <a:t>names</a:t>
            </a:r>
            <a:r>
              <a:rPr lang="en-GB" altLang="en-US" sz="2400" dirty="0">
                <a:solidFill>
                  <a:srgbClr val="002060"/>
                </a:solidFill>
              </a:rPr>
              <a:t> </a:t>
            </a:r>
            <a:r>
              <a:rPr lang="en-GB" altLang="en-US" sz="2400" dirty="0"/>
              <a:t>the procedure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400" dirty="0"/>
              <a:t>The </a:t>
            </a:r>
            <a:r>
              <a:rPr lang="en-GB" altLang="en-US" sz="2400" i="1" dirty="0">
                <a:solidFill>
                  <a:srgbClr val="002060"/>
                </a:solidFill>
              </a:rPr>
              <a:t>body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400" dirty="0"/>
              <a:t>Starts with the keyword </a:t>
            </a:r>
            <a:r>
              <a:rPr lang="en-GB" altLang="en-US" sz="2400" i="1" dirty="0">
                <a:solidFill>
                  <a:srgbClr val="002060"/>
                </a:solidFill>
              </a:rPr>
              <a:t>IS</a:t>
            </a:r>
            <a:r>
              <a:rPr lang="en-GB" altLang="en-US" sz="2400" dirty="0">
                <a:solidFill>
                  <a:srgbClr val="002060"/>
                </a:solidFill>
              </a:rPr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400" dirty="0"/>
              <a:t>Ends with the keyword </a:t>
            </a:r>
            <a:r>
              <a:rPr lang="en-GB" altLang="en-US" sz="2400" i="1" dirty="0">
                <a:solidFill>
                  <a:srgbClr val="002060"/>
                </a:solidFill>
              </a:rPr>
              <a:t>END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400" dirty="0"/>
              <a:t>The </a:t>
            </a:r>
            <a:r>
              <a:rPr lang="en-GB" altLang="en-US" sz="2400" i="1" dirty="0" err="1">
                <a:solidFill>
                  <a:srgbClr val="002060"/>
                </a:solidFill>
              </a:rPr>
              <a:t>function_name</a:t>
            </a:r>
            <a:r>
              <a:rPr lang="en-GB" altLang="en-US" sz="2400" dirty="0"/>
              <a:t> can optionally follow </a:t>
            </a:r>
            <a:r>
              <a:rPr lang="en-GB" altLang="en-US" sz="2400" i="1" dirty="0">
                <a:solidFill>
                  <a:srgbClr val="002060"/>
                </a:solidFill>
              </a:rPr>
              <a:t>END</a:t>
            </a:r>
          </a:p>
          <a:p>
            <a:pPr eaLnBrk="1" hangingPunct="1">
              <a:lnSpc>
                <a:spcPct val="90000"/>
              </a:lnSpc>
            </a:pPr>
            <a:endParaRPr lang="en-GB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4867066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/>
          </p:cNvSpPr>
          <p:nvPr>
            <p:ph type="title"/>
          </p:nvPr>
        </p:nvSpPr>
        <p:spPr>
          <a:xfrm>
            <a:off x="6156176" y="620688"/>
            <a:ext cx="2279049" cy="811237"/>
          </a:xfrm>
        </p:spPr>
        <p:txBody>
          <a:bodyPr/>
          <a:lstStyle/>
          <a:p>
            <a:pPr eaLnBrk="1" hangingPunct="1"/>
            <a:r>
              <a:rPr lang="en-GB" altLang="en-US" dirty="0"/>
              <a:t>Example</a:t>
            </a:r>
          </a:p>
        </p:txBody>
      </p:sp>
      <p:sp>
        <p:nvSpPr>
          <p:cNvPr id="52227" name="Rectangle 3"/>
          <p:cNvSpPr>
            <a:spLocks noGrp="1"/>
          </p:cNvSpPr>
          <p:nvPr>
            <p:ph type="body" idx="1"/>
          </p:nvPr>
        </p:nvSpPr>
        <p:spPr>
          <a:xfrm>
            <a:off x="827585" y="1124744"/>
            <a:ext cx="7632848" cy="4818757"/>
          </a:xfrm>
        </p:spPr>
        <p:txBody>
          <a:bodyPr/>
          <a:lstStyle/>
          <a:p>
            <a:pPr eaLnBrk="1" hangingPunct="1">
              <a:defRPr/>
            </a:pPr>
            <a:r>
              <a:rPr lang="en-GB" sz="2200" dirty="0"/>
              <a:t>Returns number of times course 515 has been run</a:t>
            </a:r>
          </a:p>
          <a:p>
            <a:pPr eaLnBrk="1" hangingPunct="1">
              <a:defRPr/>
            </a:pPr>
            <a:endParaRPr lang="en-GB" sz="600" dirty="0"/>
          </a:p>
          <a:p>
            <a:pPr eaLnBrk="1" hangingPunct="1">
              <a:buFont typeface="Wingdings 2" pitchFamily="18" charset="2"/>
              <a:buNone/>
              <a:defRPr/>
            </a:pPr>
            <a:r>
              <a:rPr lang="en-GB" sz="2000" dirty="0">
                <a:solidFill>
                  <a:srgbClr val="003399"/>
                </a:solidFill>
              </a:rPr>
              <a:t>CREATE</a:t>
            </a:r>
            <a:r>
              <a:rPr lang="en-GB" sz="2000" dirty="0"/>
              <a:t> </a:t>
            </a:r>
            <a:r>
              <a:rPr lang="en-GB" sz="2000" dirty="0">
                <a:solidFill>
                  <a:srgbClr val="003399"/>
                </a:solidFill>
              </a:rPr>
              <a:t>OR REPLACE FUNCTION </a:t>
            </a:r>
            <a:r>
              <a:rPr lang="en-GB" sz="2000" dirty="0" err="1"/>
              <a:t>func_count_offerings</a:t>
            </a:r>
            <a:endParaRPr lang="en-GB" sz="2000" dirty="0"/>
          </a:p>
          <a:p>
            <a:pPr eaLnBrk="1" hangingPunct="1">
              <a:buFont typeface="Wingdings 2" pitchFamily="18" charset="2"/>
              <a:buNone/>
              <a:defRPr/>
            </a:pPr>
            <a:r>
              <a:rPr lang="en-GB" sz="2000" dirty="0">
                <a:solidFill>
                  <a:srgbClr val="003399"/>
                </a:solidFill>
              </a:rPr>
              <a:t>RETURN </a:t>
            </a:r>
            <a:r>
              <a:rPr lang="en-GB" sz="2000" dirty="0"/>
              <a:t>number</a:t>
            </a:r>
            <a:r>
              <a:rPr lang="en-GB" sz="2000" dirty="0">
                <a:solidFill>
                  <a:srgbClr val="003399"/>
                </a:solidFill>
              </a:rPr>
              <a:t> IS</a:t>
            </a:r>
          </a:p>
          <a:p>
            <a:pPr eaLnBrk="1" hangingPunct="1">
              <a:buFont typeface="Wingdings 2" pitchFamily="18" charset="2"/>
              <a:buNone/>
              <a:defRPr/>
            </a:pPr>
            <a:endParaRPr lang="en-GB" sz="600" dirty="0">
              <a:solidFill>
                <a:srgbClr val="003399"/>
              </a:solidFill>
            </a:endParaRPr>
          </a:p>
          <a:p>
            <a:pPr eaLnBrk="1" hangingPunct="1">
              <a:buFont typeface="Wingdings 2" pitchFamily="18" charset="2"/>
              <a:buNone/>
              <a:defRPr/>
            </a:pPr>
            <a:r>
              <a:rPr lang="en-GB" sz="1700" dirty="0"/>
              <a:t>      </a:t>
            </a:r>
            <a:r>
              <a:rPr lang="en-GB" sz="1800" dirty="0" err="1"/>
              <a:t>vn_course_ct</a:t>
            </a:r>
            <a:r>
              <a:rPr lang="en-GB" sz="1800" dirty="0"/>
              <a:t>   </a:t>
            </a:r>
            <a:r>
              <a:rPr lang="en-GB" sz="1700" dirty="0">
                <a:solidFill>
                  <a:srgbClr val="003399"/>
                </a:solidFill>
              </a:rPr>
              <a:t>NUMBER(4)</a:t>
            </a:r>
            <a:r>
              <a:rPr lang="en-GB" sz="1700" dirty="0"/>
              <a:t>;</a:t>
            </a:r>
          </a:p>
          <a:p>
            <a:pPr eaLnBrk="1" hangingPunct="1">
              <a:buFont typeface="Wingdings 2" pitchFamily="18" charset="2"/>
              <a:buNone/>
              <a:defRPr/>
            </a:pPr>
            <a:endParaRPr lang="en-GB" sz="1000" dirty="0">
              <a:solidFill>
                <a:srgbClr val="003399"/>
              </a:solidFill>
            </a:endParaRPr>
          </a:p>
          <a:p>
            <a:pPr eaLnBrk="1" hangingPunct="1">
              <a:buFont typeface="Wingdings 2" pitchFamily="18" charset="2"/>
              <a:buNone/>
              <a:defRPr/>
            </a:pPr>
            <a:r>
              <a:rPr lang="en-GB" sz="2000" dirty="0">
                <a:solidFill>
                  <a:srgbClr val="003399"/>
                </a:solidFill>
              </a:rPr>
              <a:t>BEGIN</a:t>
            </a:r>
          </a:p>
          <a:p>
            <a:pPr eaLnBrk="1" hangingPunct="1">
              <a:buFont typeface="Wingdings 2" pitchFamily="18" charset="2"/>
              <a:buNone/>
              <a:defRPr/>
            </a:pPr>
            <a:endParaRPr lang="en-GB" sz="200" dirty="0">
              <a:solidFill>
                <a:srgbClr val="003399"/>
              </a:solidFill>
            </a:endParaRPr>
          </a:p>
          <a:p>
            <a:pPr lvl="1" eaLnBrk="1" hangingPunct="1">
              <a:buFont typeface="Verdana" pitchFamily="34" charset="0"/>
              <a:buNone/>
              <a:defRPr/>
            </a:pPr>
            <a:r>
              <a:rPr lang="en-GB" sz="2000" dirty="0">
                <a:solidFill>
                  <a:srgbClr val="003399"/>
                </a:solidFill>
                <a:ea typeface="+mn-ea"/>
              </a:rPr>
              <a:t>SELECT COUNT(*)</a:t>
            </a:r>
          </a:p>
          <a:p>
            <a:pPr lvl="1" eaLnBrk="1" hangingPunct="1">
              <a:buFont typeface="Verdana" pitchFamily="34" charset="0"/>
              <a:buNone/>
              <a:defRPr/>
            </a:pPr>
            <a:r>
              <a:rPr lang="en-GB" sz="2000" dirty="0">
                <a:solidFill>
                  <a:srgbClr val="003399"/>
                </a:solidFill>
              </a:rPr>
              <a:t>INTO </a:t>
            </a:r>
            <a:r>
              <a:rPr lang="en-GB" sz="2000" dirty="0" err="1"/>
              <a:t>vn_course_ct</a:t>
            </a:r>
            <a:r>
              <a:rPr lang="en-GB" sz="2000" dirty="0"/>
              <a:t> </a:t>
            </a:r>
          </a:p>
          <a:p>
            <a:pPr lvl="1" eaLnBrk="1" hangingPunct="1">
              <a:buFont typeface="Verdana" pitchFamily="34" charset="0"/>
              <a:buNone/>
              <a:defRPr/>
            </a:pPr>
            <a:r>
              <a:rPr lang="en-GB" sz="2000" dirty="0">
                <a:solidFill>
                  <a:srgbClr val="003399"/>
                </a:solidFill>
                <a:ea typeface="+mn-ea"/>
              </a:rPr>
              <a:t>FROM </a:t>
            </a:r>
            <a:r>
              <a:rPr lang="en-GB" sz="2000" dirty="0"/>
              <a:t>offerings</a:t>
            </a:r>
          </a:p>
          <a:p>
            <a:pPr lvl="1" eaLnBrk="1" hangingPunct="1">
              <a:buFont typeface="Verdana" pitchFamily="34" charset="0"/>
              <a:buNone/>
              <a:defRPr/>
            </a:pPr>
            <a:r>
              <a:rPr lang="en-GB" sz="2000" dirty="0">
                <a:solidFill>
                  <a:srgbClr val="003399"/>
                </a:solidFill>
              </a:rPr>
              <a:t>WHERE </a:t>
            </a:r>
            <a:r>
              <a:rPr lang="en-GB" sz="2000" dirty="0" err="1"/>
              <a:t>course_id</a:t>
            </a:r>
            <a:r>
              <a:rPr lang="en-GB" sz="2000" dirty="0">
                <a:solidFill>
                  <a:srgbClr val="003399"/>
                </a:solidFill>
              </a:rPr>
              <a:t> </a:t>
            </a:r>
            <a:r>
              <a:rPr lang="en-GB" sz="2000" dirty="0"/>
              <a:t>= 515;</a:t>
            </a:r>
          </a:p>
          <a:p>
            <a:pPr lvl="1" eaLnBrk="1" hangingPunct="1">
              <a:buFont typeface="Verdana" pitchFamily="34" charset="0"/>
              <a:buNone/>
              <a:defRPr/>
            </a:pPr>
            <a:endParaRPr lang="en-GB" sz="1200" dirty="0">
              <a:solidFill>
                <a:srgbClr val="003399"/>
              </a:solidFill>
            </a:endParaRPr>
          </a:p>
          <a:p>
            <a:pPr lvl="1" eaLnBrk="1" hangingPunct="1">
              <a:buFont typeface="Verdana" pitchFamily="34" charset="0"/>
              <a:buNone/>
              <a:defRPr/>
            </a:pPr>
            <a:r>
              <a:rPr lang="en-GB" sz="2000" dirty="0">
                <a:solidFill>
                  <a:srgbClr val="003399"/>
                </a:solidFill>
              </a:rPr>
              <a:t>RETURN </a:t>
            </a:r>
            <a:r>
              <a:rPr lang="en-GB" sz="2000" dirty="0" err="1"/>
              <a:t>vn_course_ct</a:t>
            </a:r>
            <a:r>
              <a:rPr lang="en-GB" sz="2000" dirty="0"/>
              <a:t> ;</a:t>
            </a:r>
          </a:p>
          <a:p>
            <a:pPr lvl="1" eaLnBrk="1" hangingPunct="1">
              <a:buFont typeface="Verdana" pitchFamily="34" charset="0"/>
              <a:buNone/>
              <a:defRPr/>
            </a:pPr>
            <a:endParaRPr lang="en-GB" sz="1200" dirty="0"/>
          </a:p>
          <a:p>
            <a:pPr eaLnBrk="1" hangingPunct="1">
              <a:buNone/>
              <a:defRPr/>
            </a:pPr>
            <a:r>
              <a:rPr lang="en-GB" sz="2000" dirty="0">
                <a:solidFill>
                  <a:srgbClr val="003399"/>
                </a:solidFill>
              </a:rPr>
              <a:t>END</a:t>
            </a:r>
            <a:r>
              <a:rPr lang="en-GB" sz="2000" dirty="0"/>
              <a:t> </a:t>
            </a:r>
            <a:r>
              <a:rPr lang="en-GB" sz="2000" dirty="0" err="1"/>
              <a:t>func_count_offerings</a:t>
            </a:r>
            <a:r>
              <a:rPr lang="en-GB" sz="2000" dirty="0"/>
              <a:t>;</a:t>
            </a:r>
          </a:p>
          <a:p>
            <a:pPr eaLnBrk="1" hangingPunct="1">
              <a:buFont typeface="Wingdings 2" pitchFamily="18" charset="2"/>
              <a:buNone/>
              <a:defRPr/>
            </a:pPr>
            <a:r>
              <a:rPr lang="en-GB" sz="2000" dirty="0"/>
              <a:t>/</a:t>
            </a:r>
          </a:p>
          <a:p>
            <a:pPr lvl="1" eaLnBrk="1" hangingPunct="1">
              <a:buFont typeface="Verdana" pitchFamily="34" charset="0"/>
              <a:buNone/>
              <a:defRPr/>
            </a:pPr>
            <a:endParaRPr lang="en-GB" sz="1600" dirty="0"/>
          </a:p>
        </p:txBody>
      </p:sp>
      <p:sp>
        <p:nvSpPr>
          <p:cNvPr id="16392" name="Text Box 4"/>
          <p:cNvSpPr txBox="1">
            <a:spLocks noChangeArrowheads="1"/>
          </p:cNvSpPr>
          <p:nvPr/>
        </p:nvSpPr>
        <p:spPr bwMode="auto">
          <a:xfrm>
            <a:off x="7092280" y="1647849"/>
            <a:ext cx="1008063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ts val="600"/>
              </a:spcBef>
              <a:buClr>
                <a:srgbClr val="003366"/>
              </a:buClr>
              <a:buSzPct val="80000"/>
              <a:buFont typeface="Wingdings 2" pitchFamily="18" charset="2"/>
              <a:buChar char="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spcBef>
                <a:spcPts val="550"/>
              </a:spcBef>
              <a:buClr>
                <a:schemeClr val="accent1"/>
              </a:buClr>
              <a:buFont typeface="Verdana" pitchFamily="34" charset="0"/>
              <a:buChar char="◦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C32D2E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84AA33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GB" altLang="en-US" sz="2400" dirty="0">
                <a:solidFill>
                  <a:srgbClr val="002060"/>
                </a:solidFill>
              </a:rPr>
              <a:t>Spec</a:t>
            </a:r>
          </a:p>
        </p:txBody>
      </p:sp>
      <p:sp>
        <p:nvSpPr>
          <p:cNvPr id="16393" name="AutoShape 5"/>
          <p:cNvSpPr>
            <a:spLocks/>
          </p:cNvSpPr>
          <p:nvPr/>
        </p:nvSpPr>
        <p:spPr bwMode="auto">
          <a:xfrm>
            <a:off x="6948264" y="1647849"/>
            <a:ext cx="73025" cy="576263"/>
          </a:xfrm>
          <a:prstGeom prst="rightBrace">
            <a:avLst>
              <a:gd name="adj1" fmla="val 65761"/>
              <a:gd name="adj2" fmla="val 50000"/>
            </a:avLst>
          </a:prstGeom>
          <a:solidFill>
            <a:schemeClr val="bg1">
              <a:lumMod val="95000"/>
            </a:schemeClr>
          </a:solidFill>
          <a:ln w="9525">
            <a:solidFill>
              <a:srgbClr val="00206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ts val="600"/>
              </a:spcBef>
              <a:buClr>
                <a:srgbClr val="003366"/>
              </a:buClr>
              <a:buSzPct val="80000"/>
              <a:buFont typeface="Wingdings 2" pitchFamily="18" charset="2"/>
              <a:buChar char="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spcBef>
                <a:spcPts val="550"/>
              </a:spcBef>
              <a:buClr>
                <a:schemeClr val="accent1"/>
              </a:buClr>
              <a:buFont typeface="Verdana" pitchFamily="34" charset="0"/>
              <a:buChar char="◦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C32D2E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84AA33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charset="0"/>
            </a:endParaRPr>
          </a:p>
        </p:txBody>
      </p:sp>
      <p:sp>
        <p:nvSpPr>
          <p:cNvPr id="16390" name="Text Box 8"/>
          <p:cNvSpPr txBox="1">
            <a:spLocks noChangeArrowheads="1"/>
          </p:cNvSpPr>
          <p:nvPr/>
        </p:nvSpPr>
        <p:spPr bwMode="auto">
          <a:xfrm>
            <a:off x="4972344" y="4041473"/>
            <a:ext cx="899542" cy="46139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spcBef>
                <a:spcPts val="600"/>
              </a:spcBef>
              <a:buClr>
                <a:srgbClr val="003366"/>
              </a:buClr>
              <a:buSzPct val="80000"/>
              <a:buFont typeface="Wingdings 2" pitchFamily="18" charset="2"/>
              <a:buChar char="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spcBef>
                <a:spcPts val="550"/>
              </a:spcBef>
              <a:buClr>
                <a:schemeClr val="accent1"/>
              </a:buClr>
              <a:buFont typeface="Verdana" pitchFamily="34" charset="0"/>
              <a:buChar char="◦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C32D2E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84AA33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GB" altLang="en-US" sz="2400" dirty="0">
                <a:solidFill>
                  <a:srgbClr val="002060"/>
                </a:solidFill>
              </a:rPr>
              <a:t>Body</a:t>
            </a:r>
          </a:p>
        </p:txBody>
      </p:sp>
      <p:sp>
        <p:nvSpPr>
          <p:cNvPr id="16391" name="AutoShape 9"/>
          <p:cNvSpPr>
            <a:spLocks/>
          </p:cNvSpPr>
          <p:nvPr/>
        </p:nvSpPr>
        <p:spPr bwMode="auto">
          <a:xfrm>
            <a:off x="4891549" y="2587158"/>
            <a:ext cx="142875" cy="3434705"/>
          </a:xfrm>
          <a:prstGeom prst="rightBrace">
            <a:avLst>
              <a:gd name="adj1" fmla="val 287681"/>
              <a:gd name="adj2" fmla="val 50000"/>
            </a:avLst>
          </a:prstGeom>
          <a:noFill/>
          <a:ln w="9525">
            <a:solidFill>
              <a:srgbClr val="00206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ts val="600"/>
              </a:spcBef>
              <a:buClr>
                <a:srgbClr val="003366"/>
              </a:buClr>
              <a:buSzPct val="80000"/>
              <a:buFont typeface="Wingdings 2" pitchFamily="18" charset="2"/>
              <a:buChar char="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spcBef>
                <a:spcPts val="550"/>
              </a:spcBef>
              <a:buClr>
                <a:schemeClr val="accent1"/>
              </a:buClr>
              <a:buFont typeface="Verdana" pitchFamily="34" charset="0"/>
              <a:buChar char="◦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C32D2E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84AA33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charset="0"/>
            </a:endParaRPr>
          </a:p>
        </p:txBody>
      </p:sp>
      <p:sp>
        <p:nvSpPr>
          <p:cNvPr id="2" name="Oval 1"/>
          <p:cNvSpPr/>
          <p:nvPr/>
        </p:nvSpPr>
        <p:spPr>
          <a:xfrm>
            <a:off x="1187624" y="2420888"/>
            <a:ext cx="1368152" cy="504056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/>
          <p:cNvSpPr/>
          <p:nvPr/>
        </p:nvSpPr>
        <p:spPr>
          <a:xfrm>
            <a:off x="2339752" y="5013176"/>
            <a:ext cx="1368152" cy="504056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/>
          <p:cNvSpPr/>
          <p:nvPr/>
        </p:nvSpPr>
        <p:spPr>
          <a:xfrm>
            <a:off x="1946329" y="3717032"/>
            <a:ext cx="1368152" cy="504056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" name="Straight Arrow Connector 3"/>
          <p:cNvCxnSpPr>
            <a:stCxn id="2" idx="4"/>
          </p:cNvCxnSpPr>
          <p:nvPr/>
        </p:nvCxnSpPr>
        <p:spPr>
          <a:xfrm>
            <a:off x="1871700" y="2924944"/>
            <a:ext cx="612068" cy="792088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3059832" y="4163234"/>
            <a:ext cx="0" cy="849942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197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/>
          </p:cNvSpPr>
          <p:nvPr>
            <p:ph type="title"/>
          </p:nvPr>
        </p:nvSpPr>
        <p:spPr>
          <a:xfrm>
            <a:off x="1115616" y="692697"/>
            <a:ext cx="6964363" cy="936104"/>
          </a:xfrm>
        </p:spPr>
        <p:txBody>
          <a:bodyPr/>
          <a:lstStyle/>
          <a:p>
            <a:pPr eaLnBrk="1" hangingPunct="1"/>
            <a:r>
              <a:rPr lang="en-GB" altLang="en-US" dirty="0"/>
              <a:t>Errors</a:t>
            </a:r>
          </a:p>
        </p:txBody>
      </p:sp>
      <p:sp>
        <p:nvSpPr>
          <p:cNvPr id="17411" name="Rectangle 3"/>
          <p:cNvSpPr>
            <a:spLocks noGrp="1"/>
          </p:cNvSpPr>
          <p:nvPr>
            <p:ph type="body" idx="1"/>
          </p:nvPr>
        </p:nvSpPr>
        <p:spPr>
          <a:xfrm>
            <a:off x="899592" y="1772816"/>
            <a:ext cx="7416824" cy="4392066"/>
          </a:xfrm>
        </p:spPr>
        <p:txBody>
          <a:bodyPr/>
          <a:lstStyle/>
          <a:p>
            <a:pPr eaLnBrk="1" hangingPunct="1"/>
            <a:r>
              <a:rPr lang="en-GB" altLang="en-US" sz="2400" dirty="0"/>
              <a:t>Errors can occur at </a:t>
            </a:r>
            <a:r>
              <a:rPr lang="en-GB" altLang="en-US" sz="2400" i="1" dirty="0">
                <a:solidFill>
                  <a:srgbClr val="002060"/>
                </a:solidFill>
              </a:rPr>
              <a:t>compilation</a:t>
            </a:r>
            <a:r>
              <a:rPr lang="en-GB" altLang="en-US" sz="2400" dirty="0"/>
              <a:t> or </a:t>
            </a:r>
            <a:r>
              <a:rPr lang="en-GB" altLang="en-US" sz="2400" i="1" dirty="0">
                <a:solidFill>
                  <a:srgbClr val="002060"/>
                </a:solidFill>
              </a:rPr>
              <a:t>run</a:t>
            </a:r>
            <a:r>
              <a:rPr lang="en-GB" altLang="en-US" sz="2400" dirty="0">
                <a:solidFill>
                  <a:srgbClr val="002060"/>
                </a:solidFill>
              </a:rPr>
              <a:t> </a:t>
            </a:r>
            <a:r>
              <a:rPr lang="en-GB" altLang="en-US" sz="2400" i="1" dirty="0">
                <a:solidFill>
                  <a:srgbClr val="002060"/>
                </a:solidFill>
              </a:rPr>
              <a:t>time</a:t>
            </a:r>
          </a:p>
          <a:p>
            <a:pPr eaLnBrk="1" hangingPunct="1"/>
            <a:r>
              <a:rPr lang="en-GB" altLang="en-US" sz="2400" dirty="0"/>
              <a:t>Anonymous blocks show errors, if present</a:t>
            </a:r>
          </a:p>
          <a:p>
            <a:pPr eaLnBrk="1" hangingPunct="1"/>
            <a:r>
              <a:rPr lang="en-GB" altLang="en-US" sz="2400" dirty="0"/>
              <a:t>Named blocks require </a:t>
            </a:r>
            <a:r>
              <a:rPr lang="en-GB" altLang="en-US" sz="2400" i="1" dirty="0">
                <a:solidFill>
                  <a:srgbClr val="002060"/>
                </a:solidFill>
              </a:rPr>
              <a:t>explicit</a:t>
            </a:r>
            <a:r>
              <a:rPr lang="en-GB" altLang="en-US" sz="2400" dirty="0">
                <a:solidFill>
                  <a:srgbClr val="002060"/>
                </a:solidFill>
              </a:rPr>
              <a:t> </a:t>
            </a:r>
            <a:r>
              <a:rPr lang="en-GB" altLang="en-US" sz="2400" i="1" dirty="0">
                <a:solidFill>
                  <a:srgbClr val="002060"/>
                </a:solidFill>
              </a:rPr>
              <a:t>request</a:t>
            </a:r>
            <a:r>
              <a:rPr lang="en-GB" altLang="en-US" sz="2400" dirty="0">
                <a:solidFill>
                  <a:srgbClr val="002060"/>
                </a:solidFill>
              </a:rPr>
              <a:t> to </a:t>
            </a:r>
            <a:r>
              <a:rPr lang="en-GB" altLang="en-US" sz="2400" i="1" dirty="0">
                <a:solidFill>
                  <a:srgbClr val="002060"/>
                </a:solidFill>
              </a:rPr>
              <a:t>show</a:t>
            </a:r>
            <a:r>
              <a:rPr lang="en-GB" altLang="en-US" sz="2400" dirty="0">
                <a:solidFill>
                  <a:srgbClr val="002060"/>
                </a:solidFill>
              </a:rPr>
              <a:t> </a:t>
            </a:r>
            <a:r>
              <a:rPr lang="en-GB" altLang="en-US" sz="2400" i="1" dirty="0">
                <a:solidFill>
                  <a:srgbClr val="002060"/>
                </a:solidFill>
              </a:rPr>
              <a:t>errors</a:t>
            </a:r>
            <a:endParaRPr lang="en-GB" altLang="en-US" sz="1100" dirty="0"/>
          </a:p>
          <a:p>
            <a:pPr eaLnBrk="1" hangingPunct="1">
              <a:buFont typeface="Wingdings 2" pitchFamily="18" charset="2"/>
              <a:buNone/>
            </a:pPr>
            <a:r>
              <a:rPr lang="en-GB" altLang="en-US" sz="2400" dirty="0"/>
              <a:t>Syntax</a:t>
            </a:r>
          </a:p>
          <a:p>
            <a:pPr lvl="1" eaLnBrk="1" hangingPunct="1">
              <a:buFont typeface="Verdana" pitchFamily="34" charset="0"/>
              <a:buNone/>
            </a:pPr>
            <a:r>
              <a:rPr lang="en-GB" altLang="en-US" sz="2400" dirty="0">
                <a:solidFill>
                  <a:srgbClr val="002060"/>
                </a:solidFill>
              </a:rPr>
              <a:t>SHOW ERRORS;</a:t>
            </a:r>
          </a:p>
          <a:p>
            <a:pPr eaLnBrk="1" hangingPunct="1"/>
            <a:endParaRPr lang="en-GB" altLang="en-US" sz="1800" dirty="0"/>
          </a:p>
          <a:p>
            <a:pPr eaLnBrk="1" hangingPunct="1"/>
            <a:r>
              <a:rPr lang="en-GB" altLang="en-US" sz="2400" dirty="0"/>
              <a:t>Functions can be created successfully and still not work!</a:t>
            </a:r>
          </a:p>
          <a:p>
            <a:pPr eaLnBrk="1" hangingPunct="1"/>
            <a:r>
              <a:rPr lang="en-GB" altLang="en-US" sz="2400" i="1" dirty="0">
                <a:solidFill>
                  <a:srgbClr val="002060"/>
                </a:solidFill>
              </a:rPr>
              <a:t>Semantic</a:t>
            </a:r>
            <a:r>
              <a:rPr lang="en-GB" altLang="en-US" sz="2400" dirty="0">
                <a:solidFill>
                  <a:srgbClr val="002060"/>
                </a:solidFill>
              </a:rPr>
              <a:t> </a:t>
            </a:r>
            <a:r>
              <a:rPr lang="en-GB" altLang="en-US" sz="2400" dirty="0"/>
              <a:t>errors</a:t>
            </a:r>
          </a:p>
        </p:txBody>
      </p:sp>
    </p:spTree>
    <p:extLst>
      <p:ext uri="{BB962C8B-B14F-4D97-AF65-F5344CB8AC3E}">
        <p14:creationId xmlns:p14="http://schemas.microsoft.com/office/powerpoint/2010/main" val="29224624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ushpin">
  <a:themeElements>
    <a:clrScheme name="Custom 1">
      <a:dk1>
        <a:sysClr val="windowText" lastClr="000000"/>
      </a:dk1>
      <a:lt1>
        <a:srgbClr val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Pushpin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ushpi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Pushpin</Template>
  <TotalTime>40811</TotalTime>
  <Words>960</Words>
  <Application>Microsoft Office PowerPoint</Application>
  <PresentationFormat>On-screen Show (4:3)</PresentationFormat>
  <Paragraphs>242</Paragraphs>
  <Slides>18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9" baseType="lpstr">
      <vt:lpstr>Arial</vt:lpstr>
      <vt:lpstr>Brush Script MT</vt:lpstr>
      <vt:lpstr>Calibri</vt:lpstr>
      <vt:lpstr>Constantia</vt:lpstr>
      <vt:lpstr>Franklin Gothic Book</vt:lpstr>
      <vt:lpstr>Monotype Corsiva</vt:lpstr>
      <vt:lpstr>Rage Italic</vt:lpstr>
      <vt:lpstr>Times New Roman</vt:lpstr>
      <vt:lpstr>Verdana</vt:lpstr>
      <vt:lpstr>Wingdings 2</vt:lpstr>
      <vt:lpstr>Pushpin</vt:lpstr>
      <vt:lpstr>Databases 2 PL/SQL Functions</vt:lpstr>
      <vt:lpstr>Review</vt:lpstr>
      <vt:lpstr>Objectives</vt:lpstr>
      <vt:lpstr>Sub-programme types</vt:lpstr>
      <vt:lpstr>Functions</vt:lpstr>
      <vt:lpstr>Structure</vt:lpstr>
      <vt:lpstr>Functions</vt:lpstr>
      <vt:lpstr>Example</vt:lpstr>
      <vt:lpstr>Errors</vt:lpstr>
      <vt:lpstr>Calling Functions</vt:lpstr>
      <vt:lpstr>Example – Calling functions</vt:lpstr>
      <vt:lpstr>Parameters in Functions</vt:lpstr>
      <vt:lpstr>Example Parameters</vt:lpstr>
      <vt:lpstr>Example – Calling functions with parameters</vt:lpstr>
      <vt:lpstr>Dropping Functions</vt:lpstr>
      <vt:lpstr>Activity</vt:lpstr>
      <vt:lpstr>Review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Databases 2 CSY2038</dc:title>
  <dc:creator>Carole Morrell</dc:creator>
  <cp:lastModifiedBy>Carole Morrell</cp:lastModifiedBy>
  <cp:revision>287</cp:revision>
  <dcterms:created xsi:type="dcterms:W3CDTF">2015-08-21T13:35:31Z</dcterms:created>
  <dcterms:modified xsi:type="dcterms:W3CDTF">2017-02-08T11:15:32Z</dcterms:modified>
</cp:coreProperties>
</file>